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  <p:sldId id="270" r:id="rId16"/>
    <p:sldId id="271" r:id="rId17"/>
    <p:sldId id="277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A87A-FF05-4C6C-A0BD-9C641FCFBF3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B231-78C3-41BA-852B-7C7CDC8E9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11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A87A-FF05-4C6C-A0BD-9C641FCFBF3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B231-78C3-41BA-852B-7C7CDC8E9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518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A87A-FF05-4C6C-A0BD-9C641FCFBF3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B231-78C3-41BA-852B-7C7CDC8E9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209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A87A-FF05-4C6C-A0BD-9C641FCFBF3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B231-78C3-41BA-852B-7C7CDC8E9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993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A87A-FF05-4C6C-A0BD-9C641FCFBF3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B231-78C3-41BA-852B-7C7CDC8E9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140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A87A-FF05-4C6C-A0BD-9C641FCFBF3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B231-78C3-41BA-852B-7C7CDC8E9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294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A87A-FF05-4C6C-A0BD-9C641FCFBF3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B231-78C3-41BA-852B-7C7CDC8E9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706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A87A-FF05-4C6C-A0BD-9C641FCFBF3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B231-78C3-41BA-852B-7C7CDC8E9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228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A87A-FF05-4C6C-A0BD-9C641FCFBF3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B231-78C3-41BA-852B-7C7CDC8E9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466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A87A-FF05-4C6C-A0BD-9C641FCFBF3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B231-78C3-41BA-852B-7C7CDC8E9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42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A87A-FF05-4C6C-A0BD-9C641FCFBF3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B231-78C3-41BA-852B-7C7CDC8E9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69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DA87A-FF05-4C6C-A0BD-9C641FCFBF3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B231-78C3-41BA-852B-7C7CDC8E9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058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Otomata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57246"/>
          </a:xfrm>
        </p:spPr>
        <p:txBody>
          <a:bodyPr/>
          <a:lstStyle/>
          <a:p>
            <a:r>
              <a:rPr lang="en-US" b="1" dirty="0" smtClean="0"/>
              <a:t>D. </a:t>
            </a:r>
            <a:r>
              <a:rPr lang="en-US" b="1" dirty="0" err="1" smtClean="0"/>
              <a:t>Sinaga</a:t>
            </a:r>
            <a:r>
              <a:rPr lang="en-US" b="1" dirty="0" smtClean="0"/>
              <a:t>, </a:t>
            </a:r>
            <a:r>
              <a:rPr lang="en-US" b="1" dirty="0" err="1" smtClean="0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1830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memungkinkan</a:t>
            </a:r>
            <a:r>
              <a:rPr lang="en-US" dirty="0" smtClean="0"/>
              <a:t> user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switch :</a:t>
            </a:r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switch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smtClean="0"/>
              <a:t>state</a:t>
            </a:r>
            <a:r>
              <a:rPr lang="en-US" dirty="0" smtClean="0"/>
              <a:t> “</a:t>
            </a:r>
            <a:r>
              <a:rPr lang="en-US" b="1" i="1" dirty="0" smtClean="0"/>
              <a:t>off”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ditekan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i="1" dirty="0" smtClean="0"/>
              <a:t>state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“</a:t>
            </a:r>
            <a:r>
              <a:rPr lang="en-US" b="1" i="1" dirty="0" smtClean="0"/>
              <a:t>on”</a:t>
            </a:r>
          </a:p>
          <a:p>
            <a:pPr lvl="1"/>
            <a:r>
              <a:rPr lang="en-US" dirty="0" err="1"/>
              <a:t>Jika</a:t>
            </a:r>
            <a:r>
              <a:rPr lang="en-US" dirty="0"/>
              <a:t> switch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dirty="0"/>
              <a:t>state</a:t>
            </a:r>
            <a:r>
              <a:rPr lang="en-US" dirty="0"/>
              <a:t> “</a:t>
            </a:r>
            <a:r>
              <a:rPr lang="en-US" b="1" i="1" dirty="0" smtClean="0"/>
              <a:t>on”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</a:t>
            </a:r>
            <a:r>
              <a:rPr lang="en-US" dirty="0" err="1"/>
              <a:t>ditekan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b="1" i="1" dirty="0"/>
              <a:t>state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“</a:t>
            </a:r>
            <a:r>
              <a:rPr lang="en-US" b="1" i="1" dirty="0" smtClean="0"/>
              <a:t>off”</a:t>
            </a:r>
            <a:endParaRPr lang="en-US" b="1" i="1" dirty="0"/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249141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model FSA: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kata “then”</a:t>
            </a:r>
          </a:p>
          <a:p>
            <a:endParaRPr lang="en-US" dirty="0"/>
          </a:p>
        </p:txBody>
      </p:sp>
      <p:pic>
        <p:nvPicPr>
          <p:cNvPr id="2050" name="Picture 2" descr="http://player.slideplayer.info/12/4075871/data/images/im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54417"/>
            <a:ext cx="7912100" cy="140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9959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Down </a:t>
            </a:r>
            <a:r>
              <a:rPr lang="en-US" dirty="0" err="1" smtClean="0"/>
              <a:t>Outomata</a:t>
            </a:r>
            <a:r>
              <a:rPr lang="en-US" dirty="0" smtClean="0"/>
              <a:t> (PDA)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otomata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FSA,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Maka</a:t>
            </a:r>
            <a:r>
              <a:rPr lang="en-US" dirty="0" smtClean="0"/>
              <a:t> PDA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tumpukan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Stack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sejenis</a:t>
            </a:r>
            <a:r>
              <a:rPr lang="en-US" dirty="0" smtClean="0"/>
              <a:t> yang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datanya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TOP of Stack</a:t>
            </a:r>
            <a:r>
              <a:rPr lang="en-US" dirty="0" smtClean="0"/>
              <a:t>(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stumpukan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6247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stack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pengisiandatanya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LIFO(Last </a:t>
            </a:r>
            <a:r>
              <a:rPr lang="en-US" dirty="0" smtClean="0"/>
              <a:t>In First Out).</a:t>
            </a:r>
          </a:p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stack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b="1" dirty="0" smtClean="0"/>
              <a:t>POP,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stack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smtClean="0"/>
              <a:t>PUSH.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409910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Turing (TM)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Mesin Turing bukan mesin. </a:t>
            </a:r>
            <a:endParaRPr lang="en-US" dirty="0" smtClean="0"/>
          </a:p>
          <a:p>
            <a:r>
              <a:rPr lang="id-ID" dirty="0" smtClean="0"/>
              <a:t>Ini adalah model matematika, yang dirumuskan oleh ahli matematika Inggris </a:t>
            </a:r>
            <a:r>
              <a:rPr lang="en-US" dirty="0" smtClean="0"/>
              <a:t>yang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id-ID" dirty="0" smtClean="0"/>
              <a:t>Alan Turing pada tahun 1936. 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id-ID" dirty="0" smtClean="0"/>
              <a:t>model yang sangat sederhana dari sebuah komputer, namun memiliki kemampuan komputasi lengkap komputer tujuan umum. </a:t>
            </a:r>
            <a:endParaRPr lang="en-US" smtClean="0"/>
          </a:p>
          <a:p>
            <a:r>
              <a:rPr lang="id-ID" smtClean="0"/>
              <a:t>Turing </a:t>
            </a:r>
            <a:r>
              <a:rPr lang="id-ID" dirty="0" smtClean="0"/>
              <a:t>mesin (TM) melayani dua kebutuhan dalam ilmu komputer teoritis: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4441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52596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Di sebelah kanan kalimat terdapat tak hingga simbol hampa.</a:t>
            </a:r>
          </a:p>
          <a:p>
            <a:r>
              <a:rPr lang="sv-SE" dirty="0"/>
              <a:t> </a:t>
            </a:r>
            <a:r>
              <a:rPr lang="sv-SE" b="1" dirty="0"/>
              <a:t>Head</a:t>
            </a:r>
            <a:r>
              <a:rPr lang="sv-SE" dirty="0"/>
              <a:t>  : membaca dan menulisi sel pita TM, bisa bergerak ke kiri atau ke </a:t>
            </a:r>
            <a:r>
              <a:rPr lang="sv-SE" dirty="0" smtClean="0"/>
              <a:t>kanan</a:t>
            </a:r>
          </a:p>
          <a:p>
            <a:r>
              <a:rPr lang="en-US" dirty="0"/>
              <a:t>FSC :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TM,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pengenalan</a:t>
            </a:r>
            <a:r>
              <a:rPr lang="en-US" dirty="0"/>
              <a:t> </a:t>
            </a:r>
            <a:r>
              <a:rPr lang="en-US" dirty="0" err="1"/>
              <a:t>kalimat</a:t>
            </a:r>
            <a:r>
              <a:rPr lang="en-US" dirty="0"/>
              <a:t>.</a:t>
            </a:r>
            <a:endParaRPr lang="sv-SE" dirty="0"/>
          </a:p>
        </p:txBody>
      </p:sp>
      <p:pic>
        <p:nvPicPr>
          <p:cNvPr id="3076" name="Picture 4" descr="http://1.bp.blogspot.com/-M_uRp07SNCA/UzjYTQPZyqI/AAAAAAAAAdA/_y4P_t0IPbA/s1600/gb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00200"/>
            <a:ext cx="2362200" cy="330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08773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Ilustrasi</a:t>
            </a:r>
            <a:r>
              <a:rPr lang="en-US" dirty="0"/>
              <a:t> TM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graf</a:t>
            </a:r>
            <a:r>
              <a:rPr lang="en-US" dirty="0"/>
              <a:t> </a:t>
            </a:r>
            <a:r>
              <a:rPr lang="en-US" dirty="0" err="1"/>
              <a:t>berarah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/>
              <a:t>graf</a:t>
            </a:r>
            <a:r>
              <a:rPr lang="en-US" dirty="0"/>
              <a:t>, TM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 </a:t>
            </a:r>
            <a:r>
              <a:rPr lang="en-US" i="1" dirty="0"/>
              <a:t>node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 </a:t>
            </a:r>
            <a:r>
              <a:rPr lang="en-US" i="1" dirty="0"/>
              <a:t>edge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Dari </a:t>
            </a:r>
            <a:r>
              <a:rPr lang="en-US" dirty="0" err="1"/>
              <a:t>satu</a:t>
            </a:r>
            <a:r>
              <a:rPr lang="en-US" dirty="0"/>
              <a:t> node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edge yang </a:t>
            </a:r>
            <a:r>
              <a:rPr lang="en-US" dirty="0" err="1"/>
              <a:t>menuju</a:t>
            </a:r>
            <a:r>
              <a:rPr lang="en-US" dirty="0"/>
              <a:t> node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/>
              <a:t>node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 </a:t>
            </a:r>
            <a:r>
              <a:rPr lang="en-US" i="1" dirty="0" err="1"/>
              <a:t>stata</a:t>
            </a:r>
            <a:r>
              <a:rPr lang="en-US" i="1" dirty="0"/>
              <a:t> </a:t>
            </a:r>
            <a:r>
              <a:rPr lang="en-US" dirty="0"/>
              <a:t>(</a:t>
            </a:r>
            <a:r>
              <a:rPr lang="en-US" i="1" dirty="0"/>
              <a:t>state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/>
              <a:t>stata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stata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S (</a:t>
            </a:r>
            <a:r>
              <a:rPr lang="en-US" i="1" dirty="0"/>
              <a:t>start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stata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H (</a:t>
            </a:r>
            <a:r>
              <a:rPr lang="en-US" i="1" dirty="0"/>
              <a:t>halt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1136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Sesaat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, TM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state </a:t>
            </a:r>
            <a:r>
              <a:rPr lang="en-US" dirty="0" smtClean="0"/>
              <a:t>S.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,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  TM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state </a:t>
            </a:r>
            <a:r>
              <a:rPr lang="en-US" dirty="0" smtClean="0"/>
              <a:t>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Mesin</a:t>
            </a:r>
            <a:r>
              <a:rPr lang="en-US" dirty="0" smtClean="0"/>
              <a:t> Turing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7 </a:t>
            </a:r>
            <a:r>
              <a:rPr lang="en-US" dirty="0" err="1" smtClean="0"/>
              <a:t>tupel</a:t>
            </a:r>
            <a:r>
              <a:rPr lang="en-US" dirty="0" smtClean="0"/>
              <a:t> :</a:t>
            </a:r>
          </a:p>
          <a:p>
            <a:r>
              <a:rPr lang="en-US" dirty="0" smtClean="0"/>
              <a:t>M=(Q</a:t>
            </a:r>
            <a:r>
              <a:rPr lang="en-US" dirty="0"/>
              <a:t>, ∑ </a:t>
            </a:r>
            <a:r>
              <a:rPr lang="en-US" dirty="0" smtClean="0"/>
              <a:t>,</a:t>
            </a:r>
            <a:r>
              <a:rPr lang="el-GR" dirty="0"/>
              <a:t> Γ</a:t>
            </a:r>
            <a:r>
              <a:rPr lang="en-US" dirty="0" smtClean="0"/>
              <a:t>,</a:t>
            </a:r>
            <a:r>
              <a:rPr lang="el-GR" dirty="0"/>
              <a:t> δ</a:t>
            </a:r>
            <a:r>
              <a:rPr lang="en-US" dirty="0" smtClean="0"/>
              <a:t>,S,F,B) </a:t>
            </a:r>
            <a:r>
              <a:rPr lang="en-US" dirty="0" err="1" smtClean="0"/>
              <a:t>dimana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Q=</a:t>
            </a:r>
            <a:r>
              <a:rPr lang="en-US" dirty="0" err="1" smtClean="0"/>
              <a:t>himpunan</a:t>
            </a:r>
            <a:r>
              <a:rPr lang="en-US" dirty="0" smtClean="0"/>
              <a:t> state</a:t>
            </a:r>
          </a:p>
          <a:p>
            <a:pPr lvl="1"/>
            <a:r>
              <a:rPr lang="en-US" dirty="0" smtClean="0"/>
              <a:t>∑(</a:t>
            </a:r>
            <a:r>
              <a:rPr lang="en-US" i="1" dirty="0" smtClean="0"/>
              <a:t>sigma</a:t>
            </a:r>
            <a:r>
              <a:rPr lang="en-US" dirty="0" smtClean="0"/>
              <a:t>)=</a:t>
            </a:r>
            <a:r>
              <a:rPr lang="en-US" dirty="0" err="1" smtClean="0"/>
              <a:t>simbol</a:t>
            </a:r>
            <a:r>
              <a:rPr lang="en-US" dirty="0" smtClean="0"/>
              <a:t> input</a:t>
            </a:r>
          </a:p>
          <a:p>
            <a:pPr lvl="1"/>
            <a:r>
              <a:rPr lang="el-GR" dirty="0" smtClean="0"/>
              <a:t>Γ</a:t>
            </a:r>
            <a:r>
              <a:rPr lang="en-US" dirty="0" smtClean="0"/>
              <a:t>(Gamma)=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pita</a:t>
            </a:r>
          </a:p>
          <a:p>
            <a:pPr lvl="1"/>
            <a:r>
              <a:rPr lang="el-GR" dirty="0" smtClean="0"/>
              <a:t>Δ</a:t>
            </a:r>
            <a:r>
              <a:rPr lang="en-US" dirty="0" smtClean="0"/>
              <a:t>(Delta)=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endParaRPr lang="en-US" dirty="0" smtClean="0"/>
          </a:p>
          <a:p>
            <a:pPr lvl="1"/>
            <a:r>
              <a:rPr lang="en-US" dirty="0" smtClean="0"/>
              <a:t>S=state </a:t>
            </a:r>
            <a:r>
              <a:rPr lang="en-US" dirty="0" err="1" smtClean="0"/>
              <a:t>awal</a:t>
            </a:r>
            <a:endParaRPr lang="en-US" dirty="0" smtClean="0"/>
          </a:p>
          <a:p>
            <a:pPr lvl="1"/>
            <a:r>
              <a:rPr lang="en-US" dirty="0" smtClean="0"/>
              <a:t>F= </a:t>
            </a:r>
            <a:r>
              <a:rPr lang="en-US" dirty="0" err="1" smtClean="0"/>
              <a:t>himpunan</a:t>
            </a:r>
            <a:r>
              <a:rPr lang="en-US" dirty="0" smtClean="0"/>
              <a:t> state </a:t>
            </a:r>
            <a:r>
              <a:rPr lang="en-US" dirty="0" err="1" smtClean="0"/>
              <a:t>akhir</a:t>
            </a:r>
            <a:endParaRPr lang="en-US" dirty="0" smtClean="0"/>
          </a:p>
          <a:p>
            <a:pPr lvl="1"/>
            <a:r>
              <a:rPr lang="en-US" dirty="0" smtClean="0"/>
              <a:t>B=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(blank)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0261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Misal</a:t>
            </a:r>
            <a:r>
              <a:rPr lang="en-US" dirty="0" smtClean="0"/>
              <a:t> : q={q1,q2}</a:t>
            </a:r>
          </a:p>
          <a:p>
            <a:r>
              <a:rPr lang="en-US" dirty="0" smtClean="0"/>
              <a:t>∑={</a:t>
            </a:r>
            <a:r>
              <a:rPr lang="en-US" dirty="0" err="1" smtClean="0"/>
              <a:t>a,b</a:t>
            </a:r>
            <a:r>
              <a:rPr lang="en-US" dirty="0" smtClean="0"/>
              <a:t>}</a:t>
            </a:r>
          </a:p>
          <a:p>
            <a:r>
              <a:rPr lang="en-US" dirty="0" smtClean="0"/>
              <a:t>Gamma={</a:t>
            </a:r>
            <a:r>
              <a:rPr lang="en-US" dirty="0" err="1" smtClean="0"/>
              <a:t>a,b,B</a:t>
            </a:r>
            <a:r>
              <a:rPr lang="en-US" dirty="0" smtClean="0"/>
              <a:t>}</a:t>
            </a:r>
          </a:p>
          <a:p>
            <a:r>
              <a:rPr lang="en-US" dirty="0" smtClean="0"/>
              <a:t>F={q2}</a:t>
            </a:r>
          </a:p>
          <a:p>
            <a:r>
              <a:rPr lang="en-US" dirty="0" smtClean="0"/>
              <a:t>S={q1}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:</a:t>
            </a:r>
          </a:p>
          <a:p>
            <a:r>
              <a:rPr lang="el-GR" dirty="0" smtClean="0"/>
              <a:t>Δ</a:t>
            </a:r>
            <a:r>
              <a:rPr lang="en-US" dirty="0" smtClean="0"/>
              <a:t>(q1,a)=(q1,a,R)</a:t>
            </a:r>
          </a:p>
          <a:p>
            <a:r>
              <a:rPr lang="el-GR" dirty="0" smtClean="0"/>
              <a:t>Δ</a:t>
            </a:r>
            <a:r>
              <a:rPr lang="en-US" dirty="0" smtClean="0"/>
              <a:t>(q1,b)=(</a:t>
            </a:r>
            <a:r>
              <a:rPr lang="en-US" dirty="0"/>
              <a:t>q1,a,R)</a:t>
            </a:r>
          </a:p>
          <a:p>
            <a:r>
              <a:rPr lang="el-GR" dirty="0"/>
              <a:t>Δ</a:t>
            </a:r>
            <a:r>
              <a:rPr lang="en-US" dirty="0" smtClean="0"/>
              <a:t>(q1,B)=(q2,B,L)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turing</a:t>
            </a:r>
            <a:r>
              <a:rPr lang="en-US" dirty="0" smtClean="0"/>
              <a:t> R=Right/</a:t>
            </a:r>
            <a:r>
              <a:rPr lang="en-US" dirty="0" err="1" smtClean="0"/>
              <a:t>kanan,L</a:t>
            </a:r>
            <a:r>
              <a:rPr lang="en-US" dirty="0" smtClean="0"/>
              <a:t>=Left/</a:t>
            </a:r>
            <a:r>
              <a:rPr lang="en-US" dirty="0" err="1" smtClean="0"/>
              <a:t>Kiri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300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tatabahasa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grammar</a:t>
            </a:r>
          </a:p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2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Bahasa</a:t>
            </a:r>
            <a:r>
              <a:rPr lang="en-US" dirty="0" smtClean="0"/>
              <a:t> natural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 : </a:t>
            </a:r>
            <a:r>
              <a:rPr lang="en-US" dirty="0" err="1" smtClean="0"/>
              <a:t>bhs</a:t>
            </a:r>
            <a:r>
              <a:rPr lang="en-US" dirty="0" smtClean="0"/>
              <a:t>. </a:t>
            </a:r>
            <a:r>
              <a:rPr lang="en-US" dirty="0" err="1" smtClean="0"/>
              <a:t>Inggris</a:t>
            </a:r>
            <a:r>
              <a:rPr lang="en-US" dirty="0" smtClean="0"/>
              <a:t>, </a:t>
            </a:r>
            <a:r>
              <a:rPr lang="en-US" dirty="0" err="1" smtClean="0"/>
              <a:t>bhs.indonesia,bhs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Bahasa</a:t>
            </a:r>
            <a:r>
              <a:rPr lang="en-US" dirty="0" smtClean="0"/>
              <a:t> formal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kaku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ketat,seperti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61045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err="1" smtClean="0"/>
              <a:t>Membaca</a:t>
            </a:r>
            <a:r>
              <a:rPr lang="en-US" sz="3400" dirty="0" smtClean="0"/>
              <a:t> </a:t>
            </a:r>
            <a:r>
              <a:rPr lang="en-US" sz="3400" dirty="0" err="1" smtClean="0"/>
              <a:t>fungsi</a:t>
            </a:r>
            <a:r>
              <a:rPr lang="en-US" sz="3400" dirty="0" smtClean="0"/>
              <a:t> </a:t>
            </a:r>
            <a:r>
              <a:rPr lang="en-US" sz="3400" dirty="0" err="1" smtClean="0"/>
              <a:t>transisi</a:t>
            </a:r>
            <a:r>
              <a:rPr lang="en-US" sz="3400" dirty="0" smtClean="0"/>
              <a:t> </a:t>
            </a:r>
            <a:r>
              <a:rPr lang="en-US" sz="3400" dirty="0" err="1" smtClean="0"/>
              <a:t>diatas</a:t>
            </a:r>
            <a:r>
              <a:rPr lang="en-US" sz="3400" dirty="0" smtClean="0"/>
              <a:t>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mberikut</a:t>
            </a:r>
            <a:r>
              <a:rPr lang="en-US" sz="3400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l-GR" dirty="0" smtClean="0"/>
              <a:t>Δ</a:t>
            </a:r>
            <a:r>
              <a:rPr lang="en-US" dirty="0"/>
              <a:t>(q1,a)=(q1,a,R)</a:t>
            </a:r>
          </a:p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state q1, head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“a” </a:t>
            </a:r>
            <a:r>
              <a:rPr lang="en-US" dirty="0" err="1" smtClean="0"/>
              <a:t>pada</a:t>
            </a:r>
            <a:r>
              <a:rPr lang="en-US" dirty="0" smtClean="0"/>
              <a:t> pita </a:t>
            </a:r>
            <a:r>
              <a:rPr lang="en-US" dirty="0" err="1" smtClean="0"/>
              <a:t>menjadi</a:t>
            </a:r>
            <a:r>
              <a:rPr lang="en-US" dirty="0" smtClean="0"/>
              <a:t> state q1 </a:t>
            </a:r>
            <a:r>
              <a:rPr lang="en-US" dirty="0" err="1" smtClean="0"/>
              <a:t>dan</a:t>
            </a:r>
            <a:r>
              <a:rPr lang="en-US" dirty="0" smtClean="0"/>
              <a:t> head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l-GR" dirty="0" smtClean="0"/>
              <a:t>Δ</a:t>
            </a:r>
            <a:r>
              <a:rPr lang="en-US" dirty="0" smtClean="0"/>
              <a:t>(q1,b)=(</a:t>
            </a:r>
            <a:r>
              <a:rPr lang="en-US" dirty="0"/>
              <a:t>q1,a,R)</a:t>
            </a:r>
          </a:p>
          <a:p>
            <a:pPr marL="0" indent="0">
              <a:buNone/>
            </a:pPr>
            <a:r>
              <a:rPr lang="en-US" dirty="0" err="1"/>
              <a:t>Pada</a:t>
            </a:r>
            <a:r>
              <a:rPr lang="en-US" dirty="0"/>
              <a:t> state q1, head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smtClean="0"/>
              <a:t>“b” </a:t>
            </a:r>
            <a:r>
              <a:rPr lang="en-US" dirty="0" err="1" smtClean="0"/>
              <a:t>pada</a:t>
            </a:r>
            <a:r>
              <a:rPr lang="en-US" dirty="0" smtClean="0"/>
              <a:t> pita </a:t>
            </a:r>
            <a:r>
              <a:rPr lang="en-US" dirty="0" err="1" smtClean="0"/>
              <a:t>menjadi</a:t>
            </a:r>
            <a:r>
              <a:rPr lang="en-US" dirty="0" smtClean="0"/>
              <a:t> state q1, head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a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l-GR" dirty="0" smtClean="0"/>
              <a:t>Δ</a:t>
            </a:r>
            <a:r>
              <a:rPr lang="en-US" dirty="0" smtClean="0"/>
              <a:t>(q1,B)=(q2,B,L)</a:t>
            </a:r>
          </a:p>
          <a:p>
            <a:pPr marL="0" indent="0">
              <a:buNone/>
            </a:pPr>
            <a:r>
              <a:rPr lang="en-US" dirty="0" err="1"/>
              <a:t>Pada</a:t>
            </a:r>
            <a:r>
              <a:rPr lang="en-US" dirty="0"/>
              <a:t> state q1, head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smtClean="0"/>
              <a:t>“B”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pita state </a:t>
            </a:r>
            <a:r>
              <a:rPr lang="en-US" dirty="0" err="1" smtClean="0"/>
              <a:t>menjadi</a:t>
            </a:r>
            <a:r>
              <a:rPr lang="en-US" dirty="0" smtClean="0"/>
              <a:t> q2, head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perhatikan</a:t>
            </a:r>
            <a:r>
              <a:rPr lang="en-US" dirty="0" smtClean="0"/>
              <a:t> :  delta(</a:t>
            </a:r>
            <a:r>
              <a:rPr lang="en-US" dirty="0" err="1" smtClean="0"/>
              <a:t>q,x</a:t>
            </a:r>
            <a:r>
              <a:rPr lang="en-US" dirty="0" smtClean="0"/>
              <a:t>)=(</a:t>
            </a:r>
            <a:r>
              <a:rPr lang="en-US" dirty="0" err="1" smtClean="0"/>
              <a:t>q,Y,G</a:t>
            </a:r>
            <a:r>
              <a:rPr lang="en-US" dirty="0" smtClean="0"/>
              <a:t>), </a:t>
            </a:r>
            <a:r>
              <a:rPr lang="en-US" dirty="0" err="1" smtClean="0"/>
              <a:t>bila</a:t>
            </a:r>
            <a:r>
              <a:rPr lang="en-US" dirty="0" smtClean="0"/>
              <a:t> x&lt;&gt;y, </a:t>
            </a:r>
            <a:r>
              <a:rPr lang="en-US" dirty="0" err="1" smtClean="0"/>
              <a:t>maka</a:t>
            </a:r>
            <a:r>
              <a:rPr lang="en-US" dirty="0" smtClean="0"/>
              <a:t> head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y(</a:t>
            </a:r>
            <a:r>
              <a:rPr lang="en-US" dirty="0" err="1" smtClean="0"/>
              <a:t>menimpa</a:t>
            </a:r>
            <a:r>
              <a:rPr lang="en-US" dirty="0" smtClean="0"/>
              <a:t> x)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kekiri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Simbol</a:t>
            </a:r>
            <a:r>
              <a:rPr lang="en-US" dirty="0" smtClean="0"/>
              <a:t> Head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turing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b="1" dirty="0" smtClean="0"/>
              <a:t>↑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470127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kerjakan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Misalkan</a:t>
            </a:r>
            <a:r>
              <a:rPr lang="en-US" dirty="0" smtClean="0"/>
              <a:t> pita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“</a:t>
            </a:r>
            <a:r>
              <a:rPr lang="en-US" dirty="0" err="1" smtClean="0"/>
              <a:t>abbaa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/>
              <a:t>Δ</a:t>
            </a:r>
            <a:r>
              <a:rPr lang="en-US" dirty="0"/>
              <a:t>(q1,a)=(q1,a,R)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/>
              <a:t>Δ</a:t>
            </a:r>
            <a:r>
              <a:rPr lang="en-US" dirty="0"/>
              <a:t>(q1,b)=(q1,a,R</a:t>
            </a:r>
            <a:r>
              <a:rPr lang="en-US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/>
              <a:t>Δ</a:t>
            </a:r>
            <a:r>
              <a:rPr lang="en-US" dirty="0"/>
              <a:t>(q1,b)=(q1,a,R</a:t>
            </a:r>
            <a:r>
              <a:rPr lang="en-US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/>
              <a:t>Δ</a:t>
            </a:r>
            <a:r>
              <a:rPr lang="en-US" dirty="0"/>
              <a:t>(q1,a)=(q1,a,R</a:t>
            </a:r>
            <a:r>
              <a:rPr lang="en-US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/>
              <a:t>Δ</a:t>
            </a:r>
            <a:r>
              <a:rPr lang="en-US" dirty="0"/>
              <a:t>(q1,a)=(q1,a,R)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Δ</a:t>
            </a:r>
            <a:r>
              <a:rPr lang="en-US" dirty="0"/>
              <a:t>(q1,B)=(q2,B,L)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8848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lain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3962400" cy="22098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turing</a:t>
            </a:r>
            <a:endParaRPr lang="en-US" dirty="0" smtClean="0"/>
          </a:p>
          <a:p>
            <a:r>
              <a:rPr lang="en-US" dirty="0" smtClean="0"/>
              <a:t>Q={q0,q1,q2,q3,q4}</a:t>
            </a:r>
          </a:p>
          <a:p>
            <a:r>
              <a:rPr lang="en-US" dirty="0"/>
              <a:t>∑</a:t>
            </a:r>
            <a:r>
              <a:rPr lang="en-US" dirty="0" smtClean="0"/>
              <a:t>={0,1}</a:t>
            </a:r>
          </a:p>
          <a:p>
            <a:r>
              <a:rPr lang="en-US" dirty="0" smtClean="0"/>
              <a:t>Gamma={01,x,y,B}</a:t>
            </a:r>
          </a:p>
          <a:p>
            <a:r>
              <a:rPr lang="en-US" dirty="0" smtClean="0"/>
              <a:t>F={q4}</a:t>
            </a:r>
          </a:p>
          <a:p>
            <a:r>
              <a:rPr lang="en-US" dirty="0" smtClean="0"/>
              <a:t>S={q0}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transisinya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5227667"/>
              </p:ext>
            </p:extLst>
          </p:nvPr>
        </p:nvGraphicFramePr>
        <p:xfrm>
          <a:off x="457200" y="3886200"/>
          <a:ext cx="73152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413"/>
                <a:gridCol w="1475689"/>
                <a:gridCol w="1161031"/>
                <a:gridCol w="1263315"/>
                <a:gridCol w="1175085"/>
                <a:gridCol w="1354668"/>
              </a:tblGrid>
              <a:tr h="309488"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δ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9488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Q0</a:t>
                      </a:r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(q1,X,R)</a:t>
                      </a:r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(q3,Y,R)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9488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(q1,0,R)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(q2,Y,L)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(q1,Y,R)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(q2,0,L)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(q0,X,R)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(q2,Y,L)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Q3</a:t>
                      </a:r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(q3,X,R)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(q4,B,L)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9488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Q4</a:t>
                      </a:r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238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Otomata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Otomata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(recognize), </a:t>
            </a:r>
            <a:r>
              <a:rPr lang="en-US" dirty="0" err="1" smtClean="0"/>
              <a:t>menerima</a:t>
            </a:r>
            <a:r>
              <a:rPr lang="en-US" dirty="0" smtClean="0"/>
              <a:t>(accept)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membangkitkan</a:t>
            </a:r>
            <a:r>
              <a:rPr lang="en-US" dirty="0" smtClean="0"/>
              <a:t>(generate)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Otomata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input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pengeluarkan</a:t>
            </a:r>
            <a:r>
              <a:rPr lang="en-US" dirty="0" smtClean="0"/>
              <a:t> output yang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diskreet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989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</a:t>
            </a:r>
            <a:r>
              <a:rPr lang="en-US" dirty="0" err="1" smtClean="0"/>
              <a:t>Outomata</a:t>
            </a:r>
            <a:r>
              <a:rPr lang="en-US" dirty="0" smtClean="0"/>
              <a:t> (FSA)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Finite </a:t>
            </a:r>
            <a:r>
              <a:rPr lang="en-US" dirty="0"/>
              <a:t>State Automata (FSA) </a:t>
            </a:r>
            <a:r>
              <a:rPr lang="en-US" dirty="0" err="1"/>
              <a:t>adalah</a:t>
            </a:r>
            <a:r>
              <a:rPr lang="en-US" dirty="0"/>
              <a:t> model </a:t>
            </a:r>
            <a:r>
              <a:rPr lang="en-US" dirty="0" err="1"/>
              <a:t>matematika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input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output yang </a:t>
            </a:r>
            <a:r>
              <a:rPr lang="en-US" dirty="0" err="1"/>
              <a:t>memiliki</a:t>
            </a:r>
            <a:r>
              <a:rPr lang="en-US" dirty="0"/>
              <a:t> state yang </a:t>
            </a:r>
            <a:r>
              <a:rPr lang="en-US" dirty="0" err="1"/>
              <a:t>berhingga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berpindah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state </a:t>
            </a:r>
            <a:r>
              <a:rPr lang="en-US" dirty="0" err="1"/>
              <a:t>ke</a:t>
            </a:r>
            <a:r>
              <a:rPr lang="en-US" dirty="0"/>
              <a:t> state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input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Finite </a:t>
            </a:r>
            <a:r>
              <a:rPr lang="en-US" dirty="0"/>
              <a:t>state automata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/memory,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state </a:t>
            </a:r>
            <a:r>
              <a:rPr lang="en-US" dirty="0" err="1"/>
              <a:t>terkini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5473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Karakteristik</a:t>
            </a:r>
            <a:r>
              <a:rPr lang="en-US" b="1" dirty="0"/>
              <a:t> Finite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/>
              <a:t>Finite Automata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/>
              <a:t> yang </a:t>
            </a:r>
            <a:r>
              <a:rPr lang="en-US" dirty="0" err="1"/>
              <a:t>terbatas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deterministik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non-</a:t>
            </a:r>
            <a:r>
              <a:rPr lang="en-US" dirty="0" err="1"/>
              <a:t>deterministik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/>
              <a:t>Finite Automata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Finite </a:t>
            </a:r>
            <a:r>
              <a:rPr lang="en-US" dirty="0"/>
              <a:t>Automata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string,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otomata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string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5391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smtClean="0"/>
              <a:t>FSA </a:t>
            </a:r>
            <a:r>
              <a:rPr lang="en-US" dirty="0" err="1" smtClean="0"/>
              <a:t>memiliki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/>
              <a:t>berhingga</a:t>
            </a:r>
            <a:r>
              <a:rPr lang="en-US" dirty="0"/>
              <a:t> (finite) status (state</a:t>
            </a:r>
            <a:r>
              <a:rPr lang="en-US" dirty="0" smtClean="0"/>
              <a:t>)</a:t>
            </a:r>
          </a:p>
          <a:p>
            <a:pPr marL="914400" lvl="1" indent="-514350"/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status </a:t>
            </a:r>
            <a:r>
              <a:rPr lang="en-US" dirty="0" err="1" smtClean="0"/>
              <a:t>sebagai</a:t>
            </a:r>
            <a:r>
              <a:rPr lang="en-US" dirty="0" smtClean="0"/>
              <a:t> status </a:t>
            </a:r>
            <a:r>
              <a:rPr lang="en-US" dirty="0" err="1" smtClean="0"/>
              <a:t>awal</a:t>
            </a:r>
            <a:r>
              <a:rPr lang="en-US" dirty="0" smtClean="0"/>
              <a:t> (initial state),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q0.</a:t>
            </a:r>
          </a:p>
          <a:p>
            <a:pPr marL="914400" lvl="1" indent="-514350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status </a:t>
            </a:r>
            <a:r>
              <a:rPr lang="en-US" dirty="0" err="1" smtClean="0"/>
              <a:t>sebagai</a:t>
            </a:r>
            <a:r>
              <a:rPr lang="en-US" dirty="0" smtClean="0"/>
              <a:t> status </a:t>
            </a:r>
            <a:r>
              <a:rPr lang="en-US" dirty="0" err="1" smtClean="0"/>
              <a:t>akhir</a:t>
            </a:r>
            <a:r>
              <a:rPr lang="en-US" dirty="0" smtClean="0"/>
              <a:t> (final state).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/>
              <a:t>berhingga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 smtClean="0"/>
              <a:t>masukan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transisi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Menentukan</a:t>
            </a:r>
            <a:r>
              <a:rPr lang="en-US" dirty="0"/>
              <a:t> status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pasang</a:t>
            </a:r>
            <a:r>
              <a:rPr lang="en-US" dirty="0"/>
              <a:t> status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8551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Cara </a:t>
            </a:r>
            <a:r>
              <a:rPr lang="en-US" b="1" dirty="0" err="1"/>
              <a:t>Kerja</a:t>
            </a:r>
            <a:r>
              <a:rPr lang="en-US" b="1" dirty="0"/>
              <a:t> Finite State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Finite </a:t>
            </a:r>
            <a:r>
              <a:rPr lang="en-US" dirty="0"/>
              <a:t>State Automata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tape </a:t>
            </a:r>
            <a:r>
              <a:rPr lang="en-US" dirty="0" err="1"/>
              <a:t>yaitu</a:t>
            </a:r>
            <a:r>
              <a:rPr lang="en-US" dirty="0"/>
              <a:t> 1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) </a:t>
            </a:r>
            <a:r>
              <a:rPr lang="en-US" dirty="0" err="1"/>
              <a:t>menggunakan</a:t>
            </a:r>
            <a:r>
              <a:rPr lang="en-US" dirty="0"/>
              <a:t> head </a:t>
            </a:r>
            <a:r>
              <a:rPr lang="en-US" dirty="0" err="1"/>
              <a:t>baca</a:t>
            </a:r>
            <a:r>
              <a:rPr lang="en-US" dirty="0"/>
              <a:t> yang </a:t>
            </a:r>
            <a:r>
              <a:rPr lang="en-US" dirty="0" err="1"/>
              <a:t>dikendalikan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state </a:t>
            </a:r>
            <a:r>
              <a:rPr lang="en-US" dirty="0" err="1"/>
              <a:t>berhingga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state </a:t>
            </a:r>
            <a:r>
              <a:rPr lang="en-US" dirty="0" err="1"/>
              <a:t>berhingga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90193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Finite Automata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state </a:t>
            </a:r>
            <a:r>
              <a:rPr lang="en-US" dirty="0" err="1"/>
              <a:t>awal</a:t>
            </a:r>
            <a:r>
              <a:rPr lang="en-US" dirty="0"/>
              <a:t> (initial state)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Finite Automata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tape. </a:t>
            </a:r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/>
              <a:t>state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/>
              <a:t>head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tape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ditemui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state </a:t>
            </a:r>
            <a:r>
              <a:rPr lang="en-US" dirty="0" err="1"/>
              <a:t>akhir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string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tape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Finite Automata (String-string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Finite Automata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33512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FSA </a:t>
            </a:r>
            <a:r>
              <a:rPr lang="en-US" dirty="0" err="1" smtClean="0"/>
              <a:t>sederhana</a:t>
            </a:r>
            <a:r>
              <a:rPr lang="en-US" dirty="0" smtClean="0"/>
              <a:t> : model switch </a:t>
            </a:r>
            <a:r>
              <a:rPr lang="en-US" b="1" i="1" dirty="0" smtClean="0"/>
              <a:t>on/off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state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i="1" dirty="0" smtClean="0"/>
              <a:t>off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i="1" dirty="0" smtClean="0"/>
              <a:t>on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http://player.slideplayer.info/12/4075871/data/images/im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49599"/>
            <a:ext cx="4876800" cy="219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631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943</Words>
  <Application>Microsoft Office PowerPoint</Application>
  <PresentationFormat>On-screen Show (4:3)</PresentationFormat>
  <Paragraphs>129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Teori Bahasa Otomata</vt:lpstr>
      <vt:lpstr>Pengertian Bahasa</vt:lpstr>
      <vt:lpstr>Teori Otomata</vt:lpstr>
      <vt:lpstr>Finite State Outomata (FSA)</vt:lpstr>
      <vt:lpstr>Karakteristik Finite Automata</vt:lpstr>
      <vt:lpstr>Setiap FSA memiliki:</vt:lpstr>
      <vt:lpstr>Cara Kerja Finite State Automata</vt:lpstr>
      <vt:lpstr>Slide 8</vt:lpstr>
      <vt:lpstr>Slide 9</vt:lpstr>
      <vt:lpstr>Slide 10</vt:lpstr>
      <vt:lpstr>Contoh sederhana model FSA:</vt:lpstr>
      <vt:lpstr>Push Down Outomata (PDA)</vt:lpstr>
      <vt:lpstr>Slide 13</vt:lpstr>
      <vt:lpstr>Mesin Turing (TM)</vt:lpstr>
      <vt:lpstr>Ilustrasi Mesin Turing</vt:lpstr>
      <vt:lpstr>Ilustrasi TM sebagai sebuah graf berarah :</vt:lpstr>
      <vt:lpstr>Slide 17</vt:lpstr>
      <vt:lpstr>Lanj.</vt:lpstr>
      <vt:lpstr>Contoh :</vt:lpstr>
      <vt:lpstr>Mesin Turing</vt:lpstr>
      <vt:lpstr>Coba kerjakan :</vt:lpstr>
      <vt:lpstr>Contoh lain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Turing Machine</dc:title>
  <dc:creator>d2d</dc:creator>
  <cp:lastModifiedBy>eko</cp:lastModifiedBy>
  <cp:revision>45</cp:revision>
  <dcterms:created xsi:type="dcterms:W3CDTF">2016-11-23T03:03:41Z</dcterms:created>
  <dcterms:modified xsi:type="dcterms:W3CDTF">2017-01-04T00:15:15Z</dcterms:modified>
</cp:coreProperties>
</file>