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2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0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DC3D5-F6C1-4190-804B-9C35BD39F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356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E169D-2C03-408F-B39E-744D9F5EA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5872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2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4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9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2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0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3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E0A7B-AE36-4616-BDD0-1CA97B2A5CF1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B419-E9D7-462B-AF80-AC0377DBF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4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UKURAN PENYEBARAN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OLEH:</a:t>
            </a:r>
          </a:p>
          <a:p>
            <a:r>
              <a:rPr lang="id-ID" dirty="0" smtClean="0"/>
              <a:t>RESPATI WULANDARI, M.KES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82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DISTRIBUSI NORMAL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melihat</a:t>
            </a:r>
            <a:r>
              <a:rPr lang="en-US" sz="3600" dirty="0" smtClean="0"/>
              <a:t> </a:t>
            </a:r>
            <a:r>
              <a:rPr lang="en-US" sz="3600" dirty="0" err="1" smtClean="0"/>
              <a:t>tabel</a:t>
            </a:r>
            <a:r>
              <a:rPr lang="en-US" sz="3600" dirty="0" smtClean="0"/>
              <a:t> </a:t>
            </a:r>
            <a:r>
              <a:rPr lang="en-US" sz="3600" dirty="0" err="1" smtClean="0"/>
              <a:t>kurve</a:t>
            </a:r>
            <a:r>
              <a:rPr lang="en-US" sz="3600" dirty="0" smtClean="0"/>
              <a:t> normal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dilihat</a:t>
            </a:r>
            <a:r>
              <a:rPr lang="en-US" sz="3600" dirty="0" smtClean="0"/>
              <a:t> </a:t>
            </a:r>
            <a:r>
              <a:rPr lang="en-US" sz="3600" dirty="0" err="1" smtClean="0"/>
              <a:t>bahwa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luas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daerah</a:t>
            </a:r>
            <a:r>
              <a:rPr lang="en-US" sz="3600" u="sng" dirty="0" smtClean="0"/>
              <a:t> </a:t>
            </a:r>
            <a:r>
              <a:rPr lang="en-US" sz="3600" dirty="0" smtClean="0"/>
              <a:t>0 </a:t>
            </a:r>
            <a:r>
              <a:rPr lang="en-US" sz="3600" dirty="0" err="1" smtClean="0"/>
              <a:t>sampai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1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34,13 % (</a:t>
            </a:r>
            <a:r>
              <a:rPr lang="en-US" sz="3600" dirty="0" err="1" smtClean="0"/>
              <a:t>prosentase</a:t>
            </a:r>
            <a:r>
              <a:rPr lang="en-US" sz="3600" dirty="0" smtClean="0"/>
              <a:t> </a:t>
            </a:r>
            <a:r>
              <a:rPr lang="en-US" sz="3600" dirty="0" err="1" smtClean="0"/>
              <a:t>jumlah</a:t>
            </a:r>
            <a:r>
              <a:rPr lang="en-US" sz="3600" dirty="0" smtClean="0"/>
              <a:t> </a:t>
            </a:r>
            <a:r>
              <a:rPr lang="en-US" sz="3600" dirty="0" err="1" smtClean="0"/>
              <a:t>mahasiswa</a:t>
            </a:r>
            <a:r>
              <a:rPr lang="en-US" sz="3600" dirty="0" smtClean="0"/>
              <a:t> yang </a:t>
            </a:r>
            <a:r>
              <a:rPr lang="en-US" sz="3600" dirty="0" err="1" smtClean="0"/>
              <a:t>nilainya</a:t>
            </a:r>
            <a:r>
              <a:rPr lang="en-US" sz="3600" dirty="0" smtClean="0"/>
              <a:t> 6 </a:t>
            </a:r>
            <a:r>
              <a:rPr lang="en-US" sz="3600" dirty="0" err="1" smtClean="0"/>
              <a:t>sampai</a:t>
            </a:r>
            <a:r>
              <a:rPr lang="en-US" sz="3600" dirty="0" smtClean="0"/>
              <a:t> 8)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/>
              <a:t>Jadi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prosentase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mahasiswa</a:t>
            </a:r>
            <a:r>
              <a:rPr lang="en-US" sz="3600" u="sng" dirty="0" smtClean="0"/>
              <a:t> </a:t>
            </a:r>
            <a:r>
              <a:rPr lang="en-US" sz="3600" dirty="0" smtClean="0"/>
              <a:t>yang </a:t>
            </a:r>
            <a:r>
              <a:rPr lang="en-US" sz="3600" dirty="0" err="1" smtClean="0"/>
              <a:t>nilainya</a:t>
            </a:r>
            <a:r>
              <a:rPr lang="en-US" sz="3600" dirty="0" smtClean="0"/>
              <a:t> </a:t>
            </a:r>
            <a:r>
              <a:rPr lang="en-US" sz="3600" dirty="0" err="1" smtClean="0"/>
              <a:t>diatas</a:t>
            </a:r>
            <a:r>
              <a:rPr lang="en-US" sz="3600" dirty="0" smtClean="0"/>
              <a:t> 8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50% - 34,13% = 15,87%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demikian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jumlah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mahasiswa</a:t>
            </a:r>
            <a:r>
              <a:rPr lang="en-US" sz="3600" u="sng" dirty="0" smtClean="0"/>
              <a:t> </a:t>
            </a:r>
            <a:r>
              <a:rPr lang="en-US" sz="3600" dirty="0" smtClean="0"/>
              <a:t>yang </a:t>
            </a:r>
            <a:r>
              <a:rPr lang="en-US" sz="3600" dirty="0" err="1" smtClean="0"/>
              <a:t>nilainya</a:t>
            </a:r>
            <a:r>
              <a:rPr lang="en-US" sz="3600" dirty="0" smtClean="0"/>
              <a:t> </a:t>
            </a:r>
            <a:r>
              <a:rPr lang="en-US" sz="3600" dirty="0" err="1" smtClean="0"/>
              <a:t>diatas</a:t>
            </a:r>
            <a:r>
              <a:rPr lang="en-US" sz="3600" dirty="0" smtClean="0"/>
              <a:t> 8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200 x 15,87% = 31,74 = 32 </a:t>
            </a:r>
            <a:r>
              <a:rPr lang="en-US" sz="3600" dirty="0" err="1" smtClean="0"/>
              <a:t>orang</a:t>
            </a:r>
            <a:r>
              <a:rPr lang="en-US" sz="36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26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1862138" y="4953000"/>
            <a:ext cx="8805862" cy="1588"/>
          </a:xfrm>
          <a:custGeom>
            <a:avLst/>
            <a:gdLst>
              <a:gd name="T0" fmla="*/ 0 w 5547"/>
              <a:gd name="T1" fmla="*/ 0 h 1"/>
              <a:gd name="T2" fmla="*/ 2147483647 w 5547"/>
              <a:gd name="T3" fmla="*/ 0 h 1"/>
              <a:gd name="T4" fmla="*/ 0 60000 65536"/>
              <a:gd name="T5" fmla="*/ 0 60000 65536"/>
              <a:gd name="T6" fmla="*/ 0 w 5547"/>
              <a:gd name="T7" fmla="*/ 0 h 1"/>
              <a:gd name="T8" fmla="*/ 5547 w 554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47" h="1">
                <a:moveTo>
                  <a:pt x="0" y="0"/>
                </a:moveTo>
                <a:lnTo>
                  <a:pt x="5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en-US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057401" y="2057401"/>
            <a:ext cx="8189913" cy="2544763"/>
            <a:chOff x="438" y="1296"/>
            <a:chExt cx="5159" cy="1603"/>
          </a:xfrm>
        </p:grpSpPr>
        <p:sp>
          <p:nvSpPr>
            <p:cNvPr id="27660" name="Freeform 4"/>
            <p:cNvSpPr>
              <a:spLocks/>
            </p:cNvSpPr>
            <p:nvPr/>
          </p:nvSpPr>
          <p:spPr bwMode="auto">
            <a:xfrm>
              <a:off x="438" y="1296"/>
              <a:ext cx="2605" cy="1603"/>
            </a:xfrm>
            <a:custGeom>
              <a:avLst/>
              <a:gdLst>
                <a:gd name="T0" fmla="*/ 0 w 2605"/>
                <a:gd name="T1" fmla="*/ 1603 h 1603"/>
                <a:gd name="T2" fmla="*/ 714 w 2605"/>
                <a:gd name="T3" fmla="*/ 1227 h 1603"/>
                <a:gd name="T4" fmla="*/ 1290 w 2605"/>
                <a:gd name="T5" fmla="*/ 797 h 1603"/>
                <a:gd name="T6" fmla="*/ 1674 w 2605"/>
                <a:gd name="T7" fmla="*/ 413 h 1603"/>
                <a:gd name="T8" fmla="*/ 2202 w 2605"/>
                <a:gd name="T9" fmla="*/ 77 h 1603"/>
                <a:gd name="T10" fmla="*/ 2605 w 2605"/>
                <a:gd name="T11" fmla="*/ 0 h 16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5"/>
                <a:gd name="T19" fmla="*/ 0 h 1603"/>
                <a:gd name="T20" fmla="*/ 2605 w 2605"/>
                <a:gd name="T21" fmla="*/ 1603 h 16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5" h="1603">
                  <a:moveTo>
                    <a:pt x="0" y="1603"/>
                  </a:moveTo>
                  <a:cubicBezTo>
                    <a:pt x="119" y="1540"/>
                    <a:pt x="499" y="1361"/>
                    <a:pt x="714" y="1227"/>
                  </a:cubicBezTo>
                  <a:cubicBezTo>
                    <a:pt x="929" y="1093"/>
                    <a:pt x="1130" y="933"/>
                    <a:pt x="1290" y="797"/>
                  </a:cubicBezTo>
                  <a:cubicBezTo>
                    <a:pt x="1450" y="661"/>
                    <a:pt x="1522" y="533"/>
                    <a:pt x="1674" y="413"/>
                  </a:cubicBezTo>
                  <a:cubicBezTo>
                    <a:pt x="1826" y="293"/>
                    <a:pt x="2047" y="146"/>
                    <a:pt x="2202" y="77"/>
                  </a:cubicBezTo>
                  <a:cubicBezTo>
                    <a:pt x="2357" y="8"/>
                    <a:pt x="2521" y="16"/>
                    <a:pt x="260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d-ID" altLang="en-US"/>
            </a:p>
          </p:txBody>
        </p:sp>
        <p:sp>
          <p:nvSpPr>
            <p:cNvPr id="27661" name="Freeform 5"/>
            <p:cNvSpPr>
              <a:spLocks/>
            </p:cNvSpPr>
            <p:nvPr/>
          </p:nvSpPr>
          <p:spPr bwMode="auto">
            <a:xfrm flipH="1">
              <a:off x="3024" y="1296"/>
              <a:ext cx="2573" cy="1603"/>
            </a:xfrm>
            <a:custGeom>
              <a:avLst/>
              <a:gdLst>
                <a:gd name="T0" fmla="*/ 0 w 2605"/>
                <a:gd name="T1" fmla="*/ 1603 h 1603"/>
                <a:gd name="T2" fmla="*/ 663 w 2605"/>
                <a:gd name="T3" fmla="*/ 1227 h 1603"/>
                <a:gd name="T4" fmla="*/ 1198 w 2605"/>
                <a:gd name="T5" fmla="*/ 797 h 1603"/>
                <a:gd name="T6" fmla="*/ 1554 w 2605"/>
                <a:gd name="T7" fmla="*/ 413 h 1603"/>
                <a:gd name="T8" fmla="*/ 2045 w 2605"/>
                <a:gd name="T9" fmla="*/ 77 h 1603"/>
                <a:gd name="T10" fmla="*/ 2419 w 2605"/>
                <a:gd name="T11" fmla="*/ 0 h 16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5"/>
                <a:gd name="T19" fmla="*/ 0 h 1603"/>
                <a:gd name="T20" fmla="*/ 2605 w 2605"/>
                <a:gd name="T21" fmla="*/ 1603 h 16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5" h="1603">
                  <a:moveTo>
                    <a:pt x="0" y="1603"/>
                  </a:moveTo>
                  <a:cubicBezTo>
                    <a:pt x="119" y="1540"/>
                    <a:pt x="499" y="1361"/>
                    <a:pt x="714" y="1227"/>
                  </a:cubicBezTo>
                  <a:cubicBezTo>
                    <a:pt x="929" y="1093"/>
                    <a:pt x="1130" y="933"/>
                    <a:pt x="1290" y="797"/>
                  </a:cubicBezTo>
                  <a:cubicBezTo>
                    <a:pt x="1450" y="661"/>
                    <a:pt x="1522" y="533"/>
                    <a:pt x="1674" y="413"/>
                  </a:cubicBezTo>
                  <a:cubicBezTo>
                    <a:pt x="1826" y="293"/>
                    <a:pt x="2047" y="146"/>
                    <a:pt x="2202" y="77"/>
                  </a:cubicBezTo>
                  <a:cubicBezTo>
                    <a:pt x="2357" y="8"/>
                    <a:pt x="2521" y="16"/>
                    <a:pt x="260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d-ID" altLang="en-US"/>
            </a:p>
          </p:txBody>
        </p:sp>
      </p:grp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6172200" y="2057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7543800" y="2667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86740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723900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6172200" y="3657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34,13% 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3962400" y="3657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50% 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7543800" y="3657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15,87% </a:t>
            </a: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DISTRIBUSI NORMAL</a:t>
            </a:r>
          </a:p>
        </p:txBody>
      </p:sp>
    </p:spTree>
    <p:extLst>
      <p:ext uri="{BB962C8B-B14F-4D97-AF65-F5344CB8AC3E}">
        <p14:creationId xmlns:p14="http://schemas.microsoft.com/office/powerpoint/2010/main" val="33605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DISTRIBUSI NORMAL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dimulainya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PLN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penghematan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rata-rata </a:t>
            </a:r>
            <a:r>
              <a:rPr lang="en-US" dirty="0" err="1"/>
              <a:t>adalah</a:t>
            </a:r>
            <a:r>
              <a:rPr lang="en-US" dirty="0"/>
              <a:t> 10,4 KWH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7,8 KWH.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.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probabilitanya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	1. </a:t>
            </a:r>
            <a:r>
              <a:rPr lang="en-US" dirty="0" err="1"/>
              <a:t>Penghematan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 KWH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	2. </a:t>
            </a:r>
            <a:r>
              <a:rPr lang="en-US" dirty="0" err="1"/>
              <a:t>Penghematan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5 – 15 KWH.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	3. </a:t>
            </a:r>
            <a:r>
              <a:rPr lang="en-US" dirty="0" err="1"/>
              <a:t>Penghematan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 KWH</a:t>
            </a:r>
          </a:p>
        </p:txBody>
      </p:sp>
    </p:spTree>
    <p:extLst>
      <p:ext uri="{BB962C8B-B14F-4D97-AF65-F5344CB8AC3E}">
        <p14:creationId xmlns:p14="http://schemas.microsoft.com/office/powerpoint/2010/main" val="306139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pic>
        <p:nvPicPr>
          <p:cNvPr id="29699" name="Content Placeholder 3" descr="norm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304800"/>
            <a:ext cx="10731500" cy="6553200"/>
          </a:xfrm>
        </p:spPr>
      </p:pic>
    </p:spTree>
    <p:extLst>
      <p:ext uri="{BB962C8B-B14F-4D97-AF65-F5344CB8AC3E}">
        <p14:creationId xmlns:p14="http://schemas.microsoft.com/office/powerpoint/2010/main" val="217453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Contoh kasus</a:t>
            </a:r>
            <a:r>
              <a:rPr lang="id-ID" dirty="0" smtClean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800"/>
            <a:ext cx="10515600" cy="5918199"/>
          </a:xfrm>
        </p:spPr>
        <p:txBody>
          <a:bodyPr/>
          <a:lstStyle/>
          <a:p>
            <a:r>
              <a:rPr lang="id-ID" sz="2400" dirty="0" smtClean="0"/>
              <a:t>Data </a:t>
            </a:r>
            <a:r>
              <a:rPr lang="id-ID" sz="2400" dirty="0"/>
              <a:t>hasil penelitian menunjukkan data umur ibu hamil yang </a:t>
            </a:r>
            <a:r>
              <a:rPr lang="id-ID" sz="2400" dirty="0" smtClean="0"/>
              <a:t>memeriksakan </a:t>
            </a:r>
            <a:r>
              <a:rPr lang="id-ID" sz="2400" dirty="0"/>
              <a:t>kehamilannya di puskesmas. Dari data tersebut ingin diketahui analisa deskriptif termasuk  apakah data terdistribusi normal/tidak normal. Berikut ini data umur ibu hamil, sebagai berikut: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77444"/>
              </p:ext>
            </p:extLst>
          </p:nvPr>
        </p:nvGraphicFramePr>
        <p:xfrm>
          <a:off x="1187450" y="2501899"/>
          <a:ext cx="3295650" cy="4326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424"/>
                <a:gridCol w="1889226"/>
              </a:tblGrid>
              <a:tr h="67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</a:t>
                      </a:r>
                      <a:r>
                        <a:rPr lang="en-US" sz="1800" dirty="0" err="1">
                          <a:effectLst/>
                        </a:rPr>
                        <a:t>responden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Umur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ibu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hamil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14873"/>
              </p:ext>
            </p:extLst>
          </p:nvPr>
        </p:nvGraphicFramePr>
        <p:xfrm>
          <a:off x="4737100" y="3149600"/>
          <a:ext cx="2946400" cy="3679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546"/>
                <a:gridCol w="1782854"/>
              </a:tblGrid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02978"/>
              </p:ext>
            </p:extLst>
          </p:nvPr>
        </p:nvGraphicFramePr>
        <p:xfrm>
          <a:off x="7937500" y="3149604"/>
          <a:ext cx="2749550" cy="3679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375"/>
                <a:gridCol w="1576175"/>
              </a:tblGrid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04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47662"/>
            <a:ext cx="10515600" cy="803275"/>
          </a:xfrm>
        </p:spPr>
        <p:txBody>
          <a:bodyPr>
            <a:noAutofit/>
          </a:bodyPr>
          <a:lstStyle/>
          <a:p>
            <a:r>
              <a:rPr lang="id-ID" sz="2800" dirty="0" smtClean="0"/>
              <a:t>HASIL OUTPUT STATISTIK DESKRIPTIF </a:t>
            </a:r>
            <a:br>
              <a:rPr lang="id-ID" sz="2800" dirty="0" smtClean="0"/>
            </a:br>
            <a:r>
              <a:rPr lang="id-ID" sz="2800" dirty="0" smtClean="0"/>
              <a:t>(ukuran penyebaran data bertanda merah)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76" t="29633" r="66081" b="14997"/>
          <a:stretch/>
        </p:blipFill>
        <p:spPr>
          <a:xfrm>
            <a:off x="5092700" y="1295401"/>
            <a:ext cx="5778500" cy="5689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9300" y="3746500"/>
            <a:ext cx="17018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29300" y="4330700"/>
            <a:ext cx="1473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29300" y="4032250"/>
            <a:ext cx="12446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829300" y="4965700"/>
            <a:ext cx="1130300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829300" y="5505450"/>
            <a:ext cx="850900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829300" y="5810251"/>
            <a:ext cx="113030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29300" y="6121400"/>
            <a:ext cx="1244600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Skewness dan Kurtosis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Ketentuan Koefisien Skewness:</a:t>
            </a:r>
          </a:p>
          <a:p>
            <a:pPr marL="0" indent="0">
              <a:buNone/>
            </a:pPr>
            <a:r>
              <a:rPr lang="id-ID" dirty="0" smtClean="0"/>
              <a:t>SK &lt; 0   - Model negatif ( kurve menceng ke kiri, ekor kurve sebelah kiri)</a:t>
            </a:r>
          </a:p>
          <a:p>
            <a:pPr marL="0" indent="0">
              <a:buNone/>
            </a:pPr>
            <a:r>
              <a:rPr lang="id-ID" dirty="0" smtClean="0"/>
              <a:t>SK = 0   - Kurve simetri, kanan dan kiri sama (kurve normal)</a:t>
            </a:r>
          </a:p>
          <a:p>
            <a:pPr marL="0" indent="0">
              <a:buNone/>
            </a:pPr>
            <a:r>
              <a:rPr lang="id-ID" dirty="0" smtClean="0"/>
              <a:t>SK &gt; 0   - Model positif (kurve menceng ke kanan, ekor kurve sebelah 			kanan)</a:t>
            </a:r>
          </a:p>
          <a:p>
            <a:pPr marL="0" indent="0">
              <a:buNone/>
            </a:pPr>
            <a:r>
              <a:rPr lang="id-ID" dirty="0" smtClean="0"/>
              <a:t>Ketentuan Koefisien moment Kurtosis:</a:t>
            </a:r>
          </a:p>
          <a:p>
            <a:pPr marL="0" indent="0">
              <a:buNone/>
            </a:pPr>
            <a:r>
              <a:rPr lang="id-ID" dirty="0" smtClean="0"/>
              <a:t>Koef. M. Kurt = 3  - Keruncingan kurve mesokurtik</a:t>
            </a:r>
          </a:p>
          <a:p>
            <a:pPr marL="0" indent="0">
              <a:buNone/>
            </a:pPr>
            <a:r>
              <a:rPr lang="id-ID" dirty="0" smtClean="0"/>
              <a:t>Koef. M. Kurt &gt; 3  - Keruncingan kurve Leptokurtik</a:t>
            </a:r>
          </a:p>
          <a:p>
            <a:pPr marL="0" indent="0">
              <a:buNone/>
            </a:pPr>
            <a:r>
              <a:rPr lang="id-ID" dirty="0" smtClean="0"/>
              <a:t>Koef. M. Kurt &lt; 3  - Keruncingan kurve Platikurtik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73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id-ID" dirty="0" smtClean="0"/>
              <a:t>Histogram with normal kurve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17" t="28092" r="41795" b="6531"/>
          <a:stretch/>
        </p:blipFill>
        <p:spPr>
          <a:xfrm>
            <a:off x="3276600" y="1574800"/>
            <a:ext cx="65151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3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PENGERTIAN DISTRIBUSI NORMAL</a:t>
            </a:r>
            <a:br>
              <a:rPr lang="en-US" sz="4000"/>
            </a:br>
            <a:endParaRPr lang="en-US" sz="40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 smtClean="0"/>
              <a:t>Distribusi</a:t>
            </a:r>
            <a:r>
              <a:rPr lang="en-US" sz="4000" dirty="0" smtClean="0"/>
              <a:t> normal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kurve</a:t>
            </a:r>
            <a:r>
              <a:rPr lang="en-US" sz="4000" dirty="0" smtClean="0"/>
              <a:t> normal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suatu</a:t>
            </a:r>
            <a:r>
              <a:rPr lang="en-US" sz="4000" dirty="0" smtClean="0"/>
              <a:t> </a:t>
            </a:r>
            <a:r>
              <a:rPr lang="en-US" sz="4000" dirty="0" err="1" smtClean="0"/>
              <a:t>distribusi</a:t>
            </a:r>
            <a:r>
              <a:rPr lang="en-US" sz="4000" dirty="0" smtClean="0"/>
              <a:t> yang </a:t>
            </a:r>
            <a:r>
              <a:rPr lang="en-US" sz="4000" dirty="0" err="1" smtClean="0"/>
              <a:t>simetris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berbentuk</a:t>
            </a:r>
            <a:r>
              <a:rPr lang="en-US" sz="4000" dirty="0" smtClean="0"/>
              <a:t> </a:t>
            </a:r>
            <a:r>
              <a:rPr lang="en-US" sz="4000" dirty="0" err="1" smtClean="0"/>
              <a:t>lonceng</a:t>
            </a:r>
            <a:r>
              <a:rPr lang="en-US" sz="4000" dirty="0" smtClean="0"/>
              <a:t>/ </a:t>
            </a:r>
            <a:r>
              <a:rPr lang="en-US" sz="4000" dirty="0" err="1" smtClean="0"/>
              <a:t>genta</a:t>
            </a:r>
            <a:r>
              <a:rPr lang="en-US" sz="4000" dirty="0" smtClean="0"/>
              <a:t>, yang </a:t>
            </a:r>
            <a:r>
              <a:rPr lang="en-US" sz="4000" dirty="0" err="1" smtClean="0"/>
              <a:t>menunjukkan</a:t>
            </a:r>
            <a:r>
              <a:rPr lang="en-US" sz="4000" dirty="0" smtClean="0"/>
              <a:t> </a:t>
            </a:r>
            <a:r>
              <a:rPr lang="en-US" sz="4000" dirty="0" err="1" smtClean="0"/>
              <a:t>hubungan</a:t>
            </a:r>
            <a:r>
              <a:rPr lang="en-US" sz="4000" dirty="0" smtClean="0"/>
              <a:t> </a:t>
            </a:r>
            <a:r>
              <a:rPr lang="en-US" sz="4000" dirty="0" err="1" smtClean="0"/>
              <a:t>antara</a:t>
            </a:r>
            <a:r>
              <a:rPr lang="en-US" sz="4000" dirty="0" smtClean="0"/>
              <a:t> </a:t>
            </a:r>
            <a:r>
              <a:rPr lang="en-US" sz="4000" dirty="0" err="1" smtClean="0"/>
              <a:t>ordinat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berbagai</a:t>
            </a:r>
            <a:r>
              <a:rPr lang="en-US" sz="4000" dirty="0" smtClean="0"/>
              <a:t> mean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berbagai</a:t>
            </a:r>
            <a:r>
              <a:rPr lang="en-US" sz="4000" dirty="0" smtClean="0"/>
              <a:t> </a:t>
            </a:r>
            <a:r>
              <a:rPr lang="en-US" sz="4000" dirty="0" err="1" smtClean="0"/>
              <a:t>ordinat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berbagai</a:t>
            </a:r>
            <a:r>
              <a:rPr lang="en-US" sz="4000" dirty="0" smtClean="0"/>
              <a:t> </a:t>
            </a:r>
            <a:r>
              <a:rPr lang="en-US" sz="4000" dirty="0" err="1" smtClean="0"/>
              <a:t>jarak</a:t>
            </a:r>
            <a:r>
              <a:rPr lang="en-US" sz="4000" dirty="0" smtClean="0"/>
              <a:t> sigma (</a:t>
            </a:r>
            <a:r>
              <a:rPr lang="el-GR" sz="4000" dirty="0" smtClean="0">
                <a:cs typeface="Times New Roman" pitchFamily="18" charset="0"/>
              </a:rPr>
              <a:t>σ</a:t>
            </a:r>
            <a:r>
              <a:rPr lang="en-US" sz="4000" dirty="0" smtClean="0">
                <a:cs typeface="Times New Roman" pitchFamily="18" charset="0"/>
              </a:rPr>
              <a:t>) yang </a:t>
            </a:r>
            <a:r>
              <a:rPr lang="en-US" sz="4000" dirty="0" err="1" smtClean="0">
                <a:cs typeface="Times New Roman" pitchFamily="18" charset="0"/>
              </a:rPr>
              <a:t>diukur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dari</a:t>
            </a:r>
            <a:r>
              <a:rPr lang="en-US" sz="4000" dirty="0" smtClean="0">
                <a:cs typeface="Times New Roman" pitchFamily="18" charset="0"/>
              </a:rPr>
              <a:t> mean.</a:t>
            </a:r>
            <a:endParaRPr lang="el-GR" sz="4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2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DISTRIBUSI NORMAL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Sifat</a:t>
            </a:r>
            <a:r>
              <a:rPr lang="en-US" dirty="0"/>
              <a:t> –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Bentuknya</a:t>
            </a:r>
            <a:r>
              <a:rPr lang="en-US" dirty="0"/>
              <a:t>  </a:t>
            </a:r>
            <a:r>
              <a:rPr lang="en-US" dirty="0" err="1"/>
              <a:t>menyerupai</a:t>
            </a:r>
            <a:r>
              <a:rPr lang="en-US" dirty="0"/>
              <a:t>  </a:t>
            </a:r>
            <a:r>
              <a:rPr lang="en-US" dirty="0" err="1"/>
              <a:t>lonceng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 </a:t>
            </a:r>
            <a:r>
              <a:rPr lang="en-US" dirty="0" err="1"/>
              <a:t>puncak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Nilai</a:t>
            </a:r>
            <a:r>
              <a:rPr lang="en-US" dirty="0"/>
              <a:t> rata – rata (mean)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 normal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ditengah</a:t>
            </a:r>
            <a:r>
              <a:rPr lang="en-US" dirty="0"/>
              <a:t> – </a:t>
            </a:r>
            <a:r>
              <a:rPr lang="en-US" dirty="0" err="1"/>
              <a:t>tengah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kurve</a:t>
            </a:r>
            <a:r>
              <a:rPr lang="en-US" dirty="0"/>
              <a:t>  normal.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simetris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mean = median = modus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Ujung  </a:t>
            </a:r>
            <a:r>
              <a:rPr lang="en-US" dirty="0" err="1"/>
              <a:t>masing</a:t>
            </a:r>
            <a:r>
              <a:rPr lang="en-US" dirty="0"/>
              <a:t> –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kurve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horisontal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memotong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horisontal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data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ditengah</a:t>
            </a:r>
            <a:r>
              <a:rPr lang="en-US" dirty="0"/>
              <a:t> –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–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/</a:t>
            </a:r>
            <a:r>
              <a:rPr lang="en-US" dirty="0" err="1"/>
              <a:t>tepi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68% data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±</a:t>
            </a:r>
            <a:r>
              <a:rPr lang="en-US" dirty="0"/>
              <a:t> 1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, 95% data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±</a:t>
            </a:r>
            <a:r>
              <a:rPr lang="en-US" dirty="0"/>
              <a:t> 2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99% data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±</a:t>
            </a:r>
            <a:r>
              <a:rPr lang="en-US" dirty="0"/>
              <a:t> 3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DISTRIBUSI NORMAL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76962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Kurve</a:t>
            </a:r>
            <a:r>
              <a:rPr lang="en-US" sz="2400" dirty="0"/>
              <a:t> Normal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Kurve</a:t>
            </a:r>
            <a:r>
              <a:rPr lang="en-US" sz="2400" dirty="0"/>
              <a:t> normal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kurve</a:t>
            </a:r>
            <a:r>
              <a:rPr lang="en-US" sz="2400" dirty="0"/>
              <a:t> normal yang </a:t>
            </a:r>
            <a:r>
              <a:rPr lang="en-US" sz="2400" dirty="0" err="1"/>
              <a:t>mempunyai</a:t>
            </a:r>
            <a:r>
              <a:rPr lang="en-US" sz="2400" dirty="0"/>
              <a:t> mean = 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 = 1.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kurve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mean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dikonversikan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kurve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merubah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x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z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1800" dirty="0"/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d-ID" sz="2400" dirty="0"/>
              <a:t>	</a:t>
            </a:r>
            <a:r>
              <a:rPr lang="en-US" sz="2400" dirty="0" err="1"/>
              <a:t>keterangan</a:t>
            </a:r>
            <a:r>
              <a:rPr lang="en-US" sz="2400" dirty="0"/>
              <a:t>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dirty="0"/>
              <a:t>    =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 x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rata – rata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i="1" dirty="0"/>
              <a:t>x   = </a:t>
            </a:r>
            <a:r>
              <a:rPr lang="en-US" sz="2400" i="1" dirty="0" err="1"/>
              <a:t>variabel</a:t>
            </a:r>
            <a:r>
              <a:rPr lang="en-US" sz="2400" i="1" dirty="0"/>
              <a:t> 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cs typeface="Arial" charset="0"/>
              </a:rPr>
              <a:t>	</a:t>
            </a:r>
            <a:r>
              <a:rPr lang="el-GR" sz="2400" dirty="0">
                <a:cs typeface="Times New Roman" pitchFamily="18" charset="0"/>
              </a:rPr>
              <a:t>μ</a:t>
            </a:r>
            <a:r>
              <a:rPr lang="en-US" sz="2400" i="1" dirty="0">
                <a:cs typeface="Arial" charset="0"/>
              </a:rPr>
              <a:t>   = Mean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cs typeface="Arial" charset="0"/>
              </a:rPr>
              <a:t>	s </a:t>
            </a:r>
            <a:r>
              <a:rPr lang="en-US" sz="2400" i="1" dirty="0" err="1">
                <a:cs typeface="Arial" charset="0"/>
              </a:rPr>
              <a:t>atau</a:t>
            </a:r>
            <a:r>
              <a:rPr lang="en-US" sz="2400" i="1" dirty="0">
                <a:cs typeface="Arial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= </a:t>
            </a:r>
            <a:r>
              <a:rPr lang="en-US" sz="2400" dirty="0" err="1">
                <a:cs typeface="Times New Roman" pitchFamily="18" charset="0"/>
              </a:rPr>
              <a:t>deviasi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standar</a:t>
            </a:r>
            <a:endParaRPr lang="el-GR" sz="2400" i="1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i="1" dirty="0">
                <a:cs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581400" y="3429000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787320" imgH="393480" progId="Equation.3">
                  <p:embed/>
                </p:oleObj>
              </mc:Choice>
              <mc:Fallback>
                <p:oleObj name="Equation" r:id="rId3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9000"/>
                        <a:ext cx="1905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471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DISTRIBUSI NORMAL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439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kurve</a:t>
            </a:r>
            <a:r>
              <a:rPr lang="en-US" dirty="0" smtClean="0"/>
              <a:t> normal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Nilai</a:t>
            </a:r>
            <a:r>
              <a:rPr lang="en-US" dirty="0" smtClean="0"/>
              <a:t> rata –rata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200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6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2.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/>
              <a:t>8 </a:t>
            </a:r>
            <a:r>
              <a:rPr lang="en-US" dirty="0" err="1"/>
              <a:t>keatas</a:t>
            </a:r>
            <a:r>
              <a:rPr lang="en-US" dirty="0"/>
              <a:t>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r>
              <a:rPr lang="en-US" dirty="0" err="1"/>
              <a:t>jawab</a:t>
            </a:r>
            <a:r>
              <a:rPr lang="en-US" dirty="0"/>
              <a:t> 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98500" y="1600201"/>
            <a:ext cx="10883900" cy="4530725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82349"/>
              </p:ext>
            </p:extLst>
          </p:nvPr>
        </p:nvGraphicFramePr>
        <p:xfrm>
          <a:off x="1295400" y="4102100"/>
          <a:ext cx="38862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511280" imgH="393480" progId="Equation.3">
                  <p:embed/>
                </p:oleObj>
              </mc:Choice>
              <mc:Fallback>
                <p:oleObj name="Equation" r:id="rId3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02100"/>
                        <a:ext cx="3886200" cy="1055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15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465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Microsoft Equation 3.0</vt:lpstr>
      <vt:lpstr>UKURAN PENYEBARAN DATA</vt:lpstr>
      <vt:lpstr>Contoh kasus:  </vt:lpstr>
      <vt:lpstr>HASIL OUTPUT STATISTIK DESKRIPTIF  (ukuran penyebaran data bertanda merah)</vt:lpstr>
      <vt:lpstr>Skewness dan Kurtosis</vt:lpstr>
      <vt:lpstr>Histogram with normal kurve</vt:lpstr>
      <vt:lpstr>PENGERTIAN DISTRIBUSI NORMAL </vt:lpstr>
      <vt:lpstr>DISTRIBUSI NORMAL</vt:lpstr>
      <vt:lpstr>DISTRIBUSI NORMAL</vt:lpstr>
      <vt:lpstr>DISTRIBUSI NORMAL</vt:lpstr>
      <vt:lpstr>DISTRIBUSI NORMAL</vt:lpstr>
      <vt:lpstr>PowerPoint Presentation</vt:lpstr>
      <vt:lpstr>DISTRIBUSI NORMAL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PENYEBARAN DATA</dc:title>
  <dc:creator>Ranadhya Shafira Waluyo</dc:creator>
  <cp:lastModifiedBy>Ranadhya Shafira Waluyo</cp:lastModifiedBy>
  <cp:revision>7</cp:revision>
  <dcterms:created xsi:type="dcterms:W3CDTF">2017-03-24T12:55:02Z</dcterms:created>
  <dcterms:modified xsi:type="dcterms:W3CDTF">2017-03-24T13:32:20Z</dcterms:modified>
</cp:coreProperties>
</file>