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</p:sldMasterIdLst>
  <p:notesMasterIdLst>
    <p:notesMasterId r:id="rId31"/>
  </p:notesMasterIdLst>
  <p:handoutMasterIdLst>
    <p:handoutMasterId r:id="rId32"/>
  </p:handoutMasterIdLst>
  <p:sldIdLst>
    <p:sldId id="256" r:id="rId7"/>
    <p:sldId id="257" r:id="rId8"/>
    <p:sldId id="280" r:id="rId9"/>
    <p:sldId id="259" r:id="rId10"/>
    <p:sldId id="279" r:id="rId11"/>
    <p:sldId id="278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81" r:id="rId21"/>
    <p:sldId id="269" r:id="rId22"/>
    <p:sldId id="282" r:id="rId23"/>
    <p:sldId id="271" r:id="rId24"/>
    <p:sldId id="272" r:id="rId25"/>
    <p:sldId id="273" r:id="rId26"/>
    <p:sldId id="283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48" d="100"/>
          <a:sy n="48" d="100"/>
        </p:scale>
        <p:origin x="-171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5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35745-9056-4373-A038-CC9FE9F3D569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E32A7311-803E-44F9-A805-F117B0A376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d-ID" sz="1800" b="1" dirty="0" smtClean="0">
              <a:solidFill>
                <a:schemeClr val="tx1"/>
              </a:solidFill>
            </a:rPr>
            <a:t>1. </a:t>
          </a:r>
          <a:r>
            <a:rPr lang="en-US" sz="1800" b="1" dirty="0" smtClean="0">
              <a:solidFill>
                <a:schemeClr val="tx1"/>
              </a:solidFill>
            </a:rPr>
            <a:t>UUD RI NO </a:t>
          </a:r>
          <a:r>
            <a:rPr lang="en-US" sz="1800" b="1" smtClean="0">
              <a:solidFill>
                <a:schemeClr val="tx1"/>
              </a:solidFill>
            </a:rPr>
            <a:t>: 36  </a:t>
          </a:r>
          <a:r>
            <a:rPr lang="en-US" sz="1800" b="1" dirty="0" err="1" smtClean="0">
              <a:solidFill>
                <a:schemeClr val="tx1"/>
              </a:solidFill>
            </a:rPr>
            <a:t>th</a:t>
          </a:r>
          <a:r>
            <a:rPr lang="en-US" sz="1800" b="1" dirty="0" smtClean="0">
              <a:solidFill>
                <a:schemeClr val="tx1"/>
              </a:solidFill>
            </a:rPr>
            <a:t> 2009 </a:t>
          </a:r>
          <a:r>
            <a:rPr lang="en-US" sz="1800" b="1" dirty="0" err="1" smtClean="0">
              <a:solidFill>
                <a:schemeClr val="tx1"/>
              </a:solidFill>
            </a:rPr>
            <a:t>tentang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kesehatan</a:t>
          </a:r>
          <a:r>
            <a:rPr lang="id-ID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dst</a:t>
          </a:r>
          <a:r>
            <a:rPr lang="en-US" sz="1800" b="1" dirty="0" smtClean="0">
              <a:solidFill>
                <a:schemeClr val="tx1"/>
              </a:solidFill>
            </a:rPr>
            <a:t>.</a:t>
          </a:r>
          <a:endParaRPr lang="id-ID" sz="1800" dirty="0">
            <a:solidFill>
              <a:schemeClr val="tx1"/>
            </a:solidFill>
          </a:endParaRPr>
        </a:p>
      </dgm:t>
    </dgm:pt>
    <dgm:pt modelId="{4AE45A94-6F19-4383-81E3-BE5DF1F467AB}" type="parTrans" cxnId="{01ABF0EB-9FFD-445C-9559-200444D01198}">
      <dgm:prSet/>
      <dgm:spPr/>
      <dgm:t>
        <a:bodyPr/>
        <a:lstStyle/>
        <a:p>
          <a:endParaRPr lang="id-ID" sz="1800"/>
        </a:p>
      </dgm:t>
    </dgm:pt>
    <dgm:pt modelId="{C0901490-78B6-44DA-A7A2-919647599BF5}" type="sibTrans" cxnId="{01ABF0EB-9FFD-445C-9559-200444D01198}">
      <dgm:prSet custT="1"/>
      <dgm:spPr/>
      <dgm:t>
        <a:bodyPr/>
        <a:lstStyle/>
        <a:p>
          <a:endParaRPr lang="id-ID" sz="1800"/>
        </a:p>
      </dgm:t>
    </dgm:pt>
    <dgm:pt modelId="{87E71C1D-7D25-4562-A1E5-06FD7385602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d-ID" sz="1800" b="1" dirty="0" smtClean="0">
              <a:solidFill>
                <a:schemeClr val="tx1"/>
              </a:solidFill>
            </a:rPr>
            <a:t>2. </a:t>
          </a:r>
          <a:r>
            <a:rPr lang="en-US" sz="1800" b="1" dirty="0" err="1" smtClean="0">
              <a:solidFill>
                <a:schemeClr val="tx1"/>
              </a:solidFill>
            </a:rPr>
            <a:t>Peraturan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Pemerintah</a:t>
          </a:r>
          <a:r>
            <a:rPr lang="en-US" sz="1800" b="1" dirty="0" smtClean="0">
              <a:solidFill>
                <a:schemeClr val="tx1"/>
              </a:solidFill>
            </a:rPr>
            <a:t> No:25 </a:t>
          </a:r>
          <a:r>
            <a:rPr lang="en-US" sz="1800" b="1" dirty="0" err="1" smtClean="0">
              <a:solidFill>
                <a:schemeClr val="tx1"/>
              </a:solidFill>
            </a:rPr>
            <a:t>tahun</a:t>
          </a:r>
          <a:r>
            <a:rPr lang="en-US" sz="1800" b="1" dirty="0" smtClean="0">
              <a:solidFill>
                <a:schemeClr val="tx1"/>
              </a:solidFill>
            </a:rPr>
            <a:t> 2000 </a:t>
          </a:r>
          <a:r>
            <a:rPr lang="en-US" sz="1800" b="1" dirty="0" err="1" smtClean="0">
              <a:solidFill>
                <a:schemeClr val="tx1"/>
              </a:solidFill>
            </a:rPr>
            <a:t>tentang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kewenangan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Pemerintah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dan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Kewenangan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Provinsi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sebagai</a:t>
          </a:r>
          <a:r>
            <a:rPr lang="en-US" sz="1800" b="1" dirty="0" smtClean="0">
              <a:solidFill>
                <a:schemeClr val="tx1"/>
              </a:solidFill>
            </a:rPr>
            <a:t> Daerah </a:t>
          </a:r>
          <a:r>
            <a:rPr lang="en-US" sz="1800" b="1" dirty="0" err="1" smtClean="0">
              <a:solidFill>
                <a:schemeClr val="tx1"/>
              </a:solidFill>
            </a:rPr>
            <a:t>Otonom</a:t>
          </a:r>
          <a:r>
            <a:rPr lang="en-US" sz="1800" b="1" dirty="0" smtClean="0">
              <a:solidFill>
                <a:schemeClr val="tx1"/>
              </a:solidFill>
            </a:rPr>
            <a:t>.</a:t>
          </a:r>
          <a:endParaRPr lang="id-ID" sz="1800" dirty="0">
            <a:solidFill>
              <a:schemeClr val="tx1"/>
            </a:solidFill>
          </a:endParaRPr>
        </a:p>
      </dgm:t>
    </dgm:pt>
    <dgm:pt modelId="{8DC1FE7D-7A7E-42E1-A14A-D5A4BE911F09}" type="parTrans" cxnId="{CFFCF3B9-62A9-4C20-B236-D4758EAD13DD}">
      <dgm:prSet/>
      <dgm:spPr/>
      <dgm:t>
        <a:bodyPr/>
        <a:lstStyle/>
        <a:p>
          <a:endParaRPr lang="id-ID" sz="1800"/>
        </a:p>
      </dgm:t>
    </dgm:pt>
    <dgm:pt modelId="{05406629-070A-40EE-9DD9-DC9D6F277B0E}" type="sibTrans" cxnId="{CFFCF3B9-62A9-4C20-B236-D4758EAD13DD}">
      <dgm:prSet custT="1"/>
      <dgm:spPr/>
      <dgm:t>
        <a:bodyPr/>
        <a:lstStyle/>
        <a:p>
          <a:endParaRPr lang="id-ID" sz="1800"/>
        </a:p>
      </dgm:t>
    </dgm:pt>
    <dgm:pt modelId="{8853C1B3-5554-474D-9348-673E23E3F36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3. </a:t>
          </a:r>
          <a:r>
            <a:rPr lang="en-US" sz="1800" b="1" dirty="0" smtClean="0">
              <a:solidFill>
                <a:schemeClr val="tx1"/>
              </a:solidFill>
            </a:rPr>
            <a:t>SKB </a:t>
          </a:r>
          <a:r>
            <a:rPr lang="en-US" sz="1800" dirty="0" err="1" smtClean="0">
              <a:solidFill>
                <a:schemeClr val="tx1"/>
              </a:solidFill>
            </a:rPr>
            <a:t>Menteri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Pendidikan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Kebudayaan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Menkes</a:t>
          </a:r>
          <a:r>
            <a:rPr lang="id-ID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Menteri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Agama,dan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Menteri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Dalam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Negeri</a:t>
          </a:r>
          <a:r>
            <a:rPr lang="en-US" sz="1800" dirty="0" smtClean="0">
              <a:solidFill>
                <a:schemeClr val="tx1"/>
              </a:solidFill>
            </a:rPr>
            <a:t> NO:0408a/U/1984,319/</a:t>
          </a:r>
          <a:r>
            <a:rPr lang="en-US" sz="1800" dirty="0" err="1" smtClean="0">
              <a:solidFill>
                <a:schemeClr val="tx1"/>
              </a:solidFill>
            </a:rPr>
            <a:t>Menkes</a:t>
          </a:r>
          <a:r>
            <a:rPr lang="en-US" sz="1800" dirty="0" smtClean="0">
              <a:solidFill>
                <a:schemeClr val="tx1"/>
              </a:solidFill>
            </a:rPr>
            <a:t>/SKB/VI/1984,   74/</a:t>
          </a:r>
          <a:r>
            <a:rPr lang="en-US" sz="1800" dirty="0" err="1" smtClean="0">
              <a:solidFill>
                <a:schemeClr val="tx1"/>
              </a:solidFill>
            </a:rPr>
            <a:t>th</a:t>
          </a:r>
          <a:r>
            <a:rPr lang="en-US" sz="1800" dirty="0" smtClean="0">
              <a:solidFill>
                <a:schemeClr val="tx1"/>
              </a:solidFill>
            </a:rPr>
            <a:t>/1984/60 </a:t>
          </a:r>
          <a:r>
            <a:rPr lang="en-US" sz="1800" dirty="0" err="1" smtClean="0">
              <a:solidFill>
                <a:schemeClr val="tx1"/>
              </a:solidFill>
            </a:rPr>
            <a:t>tahun</a:t>
          </a:r>
          <a:r>
            <a:rPr lang="en-US" sz="1800" dirty="0" smtClean="0">
              <a:solidFill>
                <a:schemeClr val="tx1"/>
              </a:solidFill>
            </a:rPr>
            <a:t> 1984 </a:t>
          </a:r>
          <a:r>
            <a:rPr lang="en-US" sz="1800" dirty="0" err="1" smtClean="0">
              <a:solidFill>
                <a:schemeClr val="tx1"/>
              </a:solidFill>
            </a:rPr>
            <a:t>tentang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Pokok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Kebijaksanaan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Pembinaan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Pengembangan</a:t>
          </a:r>
          <a:r>
            <a:rPr lang="en-US" sz="1800" dirty="0" smtClean="0">
              <a:solidFill>
                <a:schemeClr val="tx1"/>
              </a:solidFill>
            </a:rPr>
            <a:t> Usaha </a:t>
          </a:r>
          <a:r>
            <a:rPr lang="en-US" sz="1800" dirty="0" err="1" smtClean="0">
              <a:solidFill>
                <a:schemeClr val="tx1"/>
              </a:solidFill>
            </a:rPr>
            <a:t>Kesehatan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Sekolah</a:t>
          </a:r>
          <a:r>
            <a:rPr lang="id-ID" sz="1800" dirty="0" smtClean="0">
              <a:solidFill>
                <a:schemeClr val="tx1"/>
              </a:solidFill>
            </a:rPr>
            <a:t>, dst.</a:t>
          </a:r>
          <a:endParaRPr lang="id-ID" sz="1800" dirty="0">
            <a:solidFill>
              <a:schemeClr val="tx1"/>
            </a:solidFill>
          </a:endParaRPr>
        </a:p>
      </dgm:t>
    </dgm:pt>
    <dgm:pt modelId="{D97BF0A1-E8D3-4E0B-8032-C03AC2A0A0D7}" type="parTrans" cxnId="{E16AE95C-3C70-4B94-9BE9-DAD434319107}">
      <dgm:prSet/>
      <dgm:spPr/>
      <dgm:t>
        <a:bodyPr/>
        <a:lstStyle/>
        <a:p>
          <a:endParaRPr lang="id-ID" sz="1800"/>
        </a:p>
      </dgm:t>
    </dgm:pt>
    <dgm:pt modelId="{95494D0F-71E9-4953-B4DC-A31854B758AA}" type="sibTrans" cxnId="{E16AE95C-3C70-4B94-9BE9-DAD434319107}">
      <dgm:prSet/>
      <dgm:spPr/>
      <dgm:t>
        <a:bodyPr/>
        <a:lstStyle/>
        <a:p>
          <a:endParaRPr lang="id-ID" sz="1800"/>
        </a:p>
      </dgm:t>
    </dgm:pt>
    <dgm:pt modelId="{BC02F518-EB9E-4396-A348-5A386B9834A6}" type="pres">
      <dgm:prSet presAssocID="{4B235745-9056-4373-A038-CC9FE9F3D56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FDEFAB0-7D2A-4538-89A3-29FF19B24372}" type="pres">
      <dgm:prSet presAssocID="{4B235745-9056-4373-A038-CC9FE9F3D569}" presName="dummyMaxCanvas" presStyleCnt="0">
        <dgm:presLayoutVars/>
      </dgm:prSet>
      <dgm:spPr/>
    </dgm:pt>
    <dgm:pt modelId="{5A075D93-5CD9-4317-AA68-EE17C1E867A8}" type="pres">
      <dgm:prSet presAssocID="{4B235745-9056-4373-A038-CC9FE9F3D569}" presName="ThreeNodes_1" presStyleLbl="node1" presStyleIdx="0" presStyleCnt="3" custScaleX="114705" custScaleY="76871" custLinFactNeighborX="7659" custLinFactNeighborY="90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3F6317-A963-4ED9-941D-6C2219EA0740}" type="pres">
      <dgm:prSet presAssocID="{4B235745-9056-4373-A038-CC9FE9F3D569}" presName="ThreeNodes_2" presStyleLbl="node1" presStyleIdx="1" presStyleCnt="3" custScaleX="116177" custScaleY="99546" custLinFactNeighborX="-429" custLinFactNeighborY="-352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E3C917-3602-4D53-8850-E028113C3882}" type="pres">
      <dgm:prSet presAssocID="{4B235745-9056-4373-A038-CC9FE9F3D569}" presName="ThreeNodes_3" presStyleLbl="node1" presStyleIdx="2" presStyleCnt="3" custScaleX="115930" custScaleY="177098" custLinFactNeighborX="-14215" custLinFactNeighborY="-111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1F7314-2F9D-4996-BD93-23ADA7F7067C}" type="pres">
      <dgm:prSet presAssocID="{4B235745-9056-4373-A038-CC9FE9F3D569}" presName="ThreeConn_1-2" presStyleLbl="fgAccFollowNode1" presStyleIdx="0" presStyleCnt="2" custLinFactX="74781" custLinFactY="183944" custLinFactNeighborX="100000" custLinFactNeighborY="2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6D28E3-96B4-4842-9F1E-268ED0818A24}" type="pres">
      <dgm:prSet presAssocID="{4B235745-9056-4373-A038-CC9FE9F3D569}" presName="ThreeConn_2-3" presStyleLbl="fgAccFollowNode1" presStyleIdx="1" presStyleCnt="2" custLinFactY="-100000" custLinFactNeighborX="77449" custLinFactNeighborY="-10268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D881D6-A07B-4192-BECC-F2DCBD7CADB4}" type="pres">
      <dgm:prSet presAssocID="{4B235745-9056-4373-A038-CC9FE9F3D56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2B7B58-26C1-4E1C-B366-1DDE65F64DBC}" type="pres">
      <dgm:prSet presAssocID="{4B235745-9056-4373-A038-CC9FE9F3D56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EA3AB0-5F72-4468-AA34-237FAE1808E1}" type="pres">
      <dgm:prSet presAssocID="{4B235745-9056-4373-A038-CC9FE9F3D56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16AE95C-3C70-4B94-9BE9-DAD434319107}" srcId="{4B235745-9056-4373-A038-CC9FE9F3D569}" destId="{8853C1B3-5554-474D-9348-673E23E3F363}" srcOrd="2" destOrd="0" parTransId="{D97BF0A1-E8D3-4E0B-8032-C03AC2A0A0D7}" sibTransId="{95494D0F-71E9-4953-B4DC-A31854B758AA}"/>
    <dgm:cxn modelId="{744D2670-2E27-4670-824F-067F4DB6253E}" type="presOf" srcId="{E32A7311-803E-44F9-A805-F117B0A376BB}" destId="{5A075D93-5CD9-4317-AA68-EE17C1E867A8}" srcOrd="0" destOrd="0" presId="urn:microsoft.com/office/officeart/2005/8/layout/vProcess5"/>
    <dgm:cxn modelId="{01218E0D-E8A7-4CAA-B920-21118B832577}" type="presOf" srcId="{8853C1B3-5554-474D-9348-673E23E3F363}" destId="{F4E3C917-3602-4D53-8850-E028113C3882}" srcOrd="0" destOrd="0" presId="urn:microsoft.com/office/officeart/2005/8/layout/vProcess5"/>
    <dgm:cxn modelId="{CFFCF3B9-62A9-4C20-B236-D4758EAD13DD}" srcId="{4B235745-9056-4373-A038-CC9FE9F3D569}" destId="{87E71C1D-7D25-4562-A1E5-06FD73856029}" srcOrd="1" destOrd="0" parTransId="{8DC1FE7D-7A7E-42E1-A14A-D5A4BE911F09}" sibTransId="{05406629-070A-40EE-9DD9-DC9D6F277B0E}"/>
    <dgm:cxn modelId="{12AFA29B-681D-4EC4-BE4E-0C13CBB0F82A}" type="presOf" srcId="{87E71C1D-7D25-4562-A1E5-06FD73856029}" destId="{B33F6317-A963-4ED9-941D-6C2219EA0740}" srcOrd="0" destOrd="0" presId="urn:microsoft.com/office/officeart/2005/8/layout/vProcess5"/>
    <dgm:cxn modelId="{EEA452D6-B736-4158-962E-E0C5980C044E}" type="presOf" srcId="{4B235745-9056-4373-A038-CC9FE9F3D569}" destId="{BC02F518-EB9E-4396-A348-5A386B9834A6}" srcOrd="0" destOrd="0" presId="urn:microsoft.com/office/officeart/2005/8/layout/vProcess5"/>
    <dgm:cxn modelId="{01ABF0EB-9FFD-445C-9559-200444D01198}" srcId="{4B235745-9056-4373-A038-CC9FE9F3D569}" destId="{E32A7311-803E-44F9-A805-F117B0A376BB}" srcOrd="0" destOrd="0" parTransId="{4AE45A94-6F19-4383-81E3-BE5DF1F467AB}" sibTransId="{C0901490-78B6-44DA-A7A2-919647599BF5}"/>
    <dgm:cxn modelId="{05EEC307-1CE5-437A-8F52-58237554CFD2}" type="presOf" srcId="{05406629-070A-40EE-9DD9-DC9D6F277B0E}" destId="{3A6D28E3-96B4-4842-9F1E-268ED0818A24}" srcOrd="0" destOrd="0" presId="urn:microsoft.com/office/officeart/2005/8/layout/vProcess5"/>
    <dgm:cxn modelId="{D10A1540-9DED-48A1-BFA9-3A0BB836B4E7}" type="presOf" srcId="{E32A7311-803E-44F9-A805-F117B0A376BB}" destId="{B1D881D6-A07B-4192-BECC-F2DCBD7CADB4}" srcOrd="1" destOrd="0" presId="urn:microsoft.com/office/officeart/2005/8/layout/vProcess5"/>
    <dgm:cxn modelId="{C8A6F251-CC85-44F6-870A-49C18F1377F0}" type="presOf" srcId="{C0901490-78B6-44DA-A7A2-919647599BF5}" destId="{151F7314-2F9D-4996-BD93-23ADA7F7067C}" srcOrd="0" destOrd="0" presId="urn:microsoft.com/office/officeart/2005/8/layout/vProcess5"/>
    <dgm:cxn modelId="{13CADF0A-B8FD-476C-8C6C-D86029810C24}" type="presOf" srcId="{8853C1B3-5554-474D-9348-673E23E3F363}" destId="{FBEA3AB0-5F72-4468-AA34-237FAE1808E1}" srcOrd="1" destOrd="0" presId="urn:microsoft.com/office/officeart/2005/8/layout/vProcess5"/>
    <dgm:cxn modelId="{500C2116-9906-4A5D-9498-7F59A91F0B55}" type="presOf" srcId="{87E71C1D-7D25-4562-A1E5-06FD73856029}" destId="{3F2B7B58-26C1-4E1C-B366-1DDE65F64DBC}" srcOrd="1" destOrd="0" presId="urn:microsoft.com/office/officeart/2005/8/layout/vProcess5"/>
    <dgm:cxn modelId="{CDC965BF-52D8-439B-B7B4-E1B09EF4A06E}" type="presParOf" srcId="{BC02F518-EB9E-4396-A348-5A386B9834A6}" destId="{7FDEFAB0-7D2A-4538-89A3-29FF19B24372}" srcOrd="0" destOrd="0" presId="urn:microsoft.com/office/officeart/2005/8/layout/vProcess5"/>
    <dgm:cxn modelId="{B78A18EF-CAF1-4946-B13C-012ED237A71F}" type="presParOf" srcId="{BC02F518-EB9E-4396-A348-5A386B9834A6}" destId="{5A075D93-5CD9-4317-AA68-EE17C1E867A8}" srcOrd="1" destOrd="0" presId="urn:microsoft.com/office/officeart/2005/8/layout/vProcess5"/>
    <dgm:cxn modelId="{8BDD0BFC-6CD0-4C8F-9CD7-A245AC0DD2EE}" type="presParOf" srcId="{BC02F518-EB9E-4396-A348-5A386B9834A6}" destId="{B33F6317-A963-4ED9-941D-6C2219EA0740}" srcOrd="2" destOrd="0" presId="urn:microsoft.com/office/officeart/2005/8/layout/vProcess5"/>
    <dgm:cxn modelId="{F98ABDE1-A7A9-4B6F-B7F1-7CA4E2219B3B}" type="presParOf" srcId="{BC02F518-EB9E-4396-A348-5A386B9834A6}" destId="{F4E3C917-3602-4D53-8850-E028113C3882}" srcOrd="3" destOrd="0" presId="urn:microsoft.com/office/officeart/2005/8/layout/vProcess5"/>
    <dgm:cxn modelId="{94789C39-84B9-4861-9724-23B2694B5CF0}" type="presParOf" srcId="{BC02F518-EB9E-4396-A348-5A386B9834A6}" destId="{151F7314-2F9D-4996-BD93-23ADA7F7067C}" srcOrd="4" destOrd="0" presId="urn:microsoft.com/office/officeart/2005/8/layout/vProcess5"/>
    <dgm:cxn modelId="{89FF2B48-E8DB-4C82-A6DE-9742EADE98C3}" type="presParOf" srcId="{BC02F518-EB9E-4396-A348-5A386B9834A6}" destId="{3A6D28E3-96B4-4842-9F1E-268ED0818A24}" srcOrd="5" destOrd="0" presId="urn:microsoft.com/office/officeart/2005/8/layout/vProcess5"/>
    <dgm:cxn modelId="{1CDE3D54-CD03-4037-AD66-4A758987BFC2}" type="presParOf" srcId="{BC02F518-EB9E-4396-A348-5A386B9834A6}" destId="{B1D881D6-A07B-4192-BECC-F2DCBD7CADB4}" srcOrd="6" destOrd="0" presId="urn:microsoft.com/office/officeart/2005/8/layout/vProcess5"/>
    <dgm:cxn modelId="{FA8CC422-7589-4C0B-A820-1E17466B4A57}" type="presParOf" srcId="{BC02F518-EB9E-4396-A348-5A386B9834A6}" destId="{3F2B7B58-26C1-4E1C-B366-1DDE65F64DBC}" srcOrd="7" destOrd="0" presId="urn:microsoft.com/office/officeart/2005/8/layout/vProcess5"/>
    <dgm:cxn modelId="{4B6C272F-BF9A-4999-9C96-1B7541082336}" type="presParOf" srcId="{BC02F518-EB9E-4396-A348-5A386B9834A6}" destId="{FBEA3AB0-5F72-4468-AA34-237FAE1808E1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35745-9056-4373-A038-CC9FE9F3D569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E32A7311-803E-44F9-A805-F117B0A376B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4. </a:t>
          </a:r>
          <a:r>
            <a:rPr lang="en-US" sz="1800" dirty="0" err="1" smtClean="0">
              <a:solidFill>
                <a:schemeClr val="tx1"/>
              </a:solidFill>
            </a:rPr>
            <a:t>Surat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Direktur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Jendral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Pemberantasan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Penyakit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Menular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Penyehatan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Lingkungan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Dep.Kesehatan</a:t>
          </a:r>
          <a:r>
            <a:rPr lang="en-US" sz="1800" dirty="0" smtClean="0">
              <a:solidFill>
                <a:schemeClr val="tx1"/>
              </a:solidFill>
            </a:rPr>
            <a:t> RI </a:t>
          </a:r>
          <a:r>
            <a:rPr lang="en-US" sz="1800" dirty="0" err="1" smtClean="0">
              <a:solidFill>
                <a:schemeClr val="tx1"/>
              </a:solidFill>
            </a:rPr>
            <a:t>tanggal</a:t>
          </a:r>
          <a:r>
            <a:rPr lang="en-US" sz="1800" dirty="0" smtClean="0">
              <a:solidFill>
                <a:schemeClr val="tx1"/>
              </a:solidFill>
            </a:rPr>
            <a:t> 27 </a:t>
          </a:r>
          <a:r>
            <a:rPr lang="en-US" sz="1800" dirty="0" err="1" smtClean="0">
              <a:solidFill>
                <a:schemeClr val="tx1"/>
              </a:solidFill>
            </a:rPr>
            <a:t>Juni</a:t>
          </a:r>
          <a:r>
            <a:rPr lang="en-US" sz="1800" dirty="0" smtClean="0">
              <a:solidFill>
                <a:schemeClr val="tx1"/>
              </a:solidFill>
            </a:rPr>
            <a:t> 2001 no: PR.03.03.5.433 </a:t>
          </a:r>
          <a:r>
            <a:rPr lang="en-US" sz="1800" dirty="0" err="1" smtClean="0">
              <a:solidFill>
                <a:schemeClr val="tx1"/>
              </a:solidFill>
            </a:rPr>
            <a:t>perihal</a:t>
          </a:r>
          <a:r>
            <a:rPr lang="en-US" sz="1800" dirty="0" smtClean="0">
              <a:solidFill>
                <a:schemeClr val="tx1"/>
              </a:solidFill>
            </a:rPr>
            <a:t> : </a:t>
          </a:r>
          <a:r>
            <a:rPr lang="en-US" sz="1800" dirty="0" err="1" smtClean="0">
              <a:solidFill>
                <a:schemeClr val="tx1"/>
              </a:solidFill>
            </a:rPr>
            <a:t>Rencana</a:t>
          </a:r>
          <a:r>
            <a:rPr lang="en-US" sz="1800" dirty="0" smtClean="0">
              <a:solidFill>
                <a:schemeClr val="tx1"/>
              </a:solidFill>
            </a:rPr>
            <a:t> BIAS 2001.</a:t>
          </a:r>
          <a:endParaRPr lang="id-ID" sz="1800" dirty="0">
            <a:solidFill>
              <a:schemeClr val="tx1"/>
            </a:solidFill>
          </a:endParaRPr>
        </a:p>
      </dgm:t>
    </dgm:pt>
    <dgm:pt modelId="{4AE45A94-6F19-4383-81E3-BE5DF1F467AB}" type="parTrans" cxnId="{01ABF0EB-9FFD-445C-9559-200444D01198}">
      <dgm:prSet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C0901490-78B6-44DA-A7A2-919647599BF5}" type="sibTrans" cxnId="{01ABF0EB-9FFD-445C-9559-200444D01198}">
      <dgm:prSet custT="1"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87E71C1D-7D25-4562-A1E5-06FD73856029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d-ID" sz="1800" dirty="0" smtClean="0">
              <a:solidFill>
                <a:schemeClr val="tx1"/>
              </a:solidFill>
            </a:rPr>
            <a:t>5. </a:t>
          </a:r>
          <a:r>
            <a:rPr lang="en-US" sz="1800" dirty="0" err="1" smtClean="0">
              <a:solidFill>
                <a:schemeClr val="tx1"/>
              </a:solidFill>
            </a:rPr>
            <a:t>Petunjuk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Tehnis</a:t>
          </a:r>
          <a:r>
            <a:rPr lang="en-US" sz="1800" dirty="0" smtClean="0">
              <a:solidFill>
                <a:schemeClr val="tx1"/>
              </a:solidFill>
            </a:rPr>
            <a:t> BIAS </a:t>
          </a:r>
          <a:r>
            <a:rPr lang="en-US" sz="1800" dirty="0" err="1" smtClean="0">
              <a:solidFill>
                <a:schemeClr val="tx1"/>
              </a:solidFill>
            </a:rPr>
            <a:t>oleh</a:t>
          </a:r>
          <a:r>
            <a:rPr lang="en-US" sz="1800" dirty="0" smtClean="0">
              <a:solidFill>
                <a:schemeClr val="tx1"/>
              </a:solidFill>
            </a:rPr>
            <a:t> TP-UKS </a:t>
          </a:r>
          <a:r>
            <a:rPr lang="en-US" sz="1800" dirty="0" err="1" smtClean="0">
              <a:solidFill>
                <a:schemeClr val="tx1"/>
              </a:solidFill>
            </a:rPr>
            <a:t>Pusat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bagi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Pengelolaan</a:t>
          </a:r>
          <a:r>
            <a:rPr lang="en-US" sz="1800" dirty="0" smtClean="0">
              <a:solidFill>
                <a:schemeClr val="tx1"/>
              </a:solidFill>
            </a:rPr>
            <a:t> Program  </a:t>
          </a:r>
          <a:r>
            <a:rPr lang="en-US" sz="1800" dirty="0" err="1" smtClean="0">
              <a:solidFill>
                <a:schemeClr val="tx1"/>
              </a:solidFill>
            </a:rPr>
            <a:t>th</a:t>
          </a:r>
          <a:r>
            <a:rPr lang="en-US" sz="1800" dirty="0" smtClean="0">
              <a:solidFill>
                <a:schemeClr val="tx1"/>
              </a:solidFill>
            </a:rPr>
            <a:t> 1997.</a:t>
          </a:r>
          <a:endParaRPr lang="id-ID" sz="1800" dirty="0">
            <a:solidFill>
              <a:schemeClr val="tx1"/>
            </a:solidFill>
          </a:endParaRPr>
        </a:p>
      </dgm:t>
    </dgm:pt>
    <dgm:pt modelId="{8DC1FE7D-7A7E-42E1-A14A-D5A4BE911F09}" type="parTrans" cxnId="{CFFCF3B9-62A9-4C20-B236-D4758EAD13DD}">
      <dgm:prSet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05406629-070A-40EE-9DD9-DC9D6F277B0E}" type="sibTrans" cxnId="{CFFCF3B9-62A9-4C20-B236-D4758EAD13DD}">
      <dgm:prSet/>
      <dgm:spPr/>
      <dgm:t>
        <a:bodyPr/>
        <a:lstStyle/>
        <a:p>
          <a:endParaRPr lang="id-ID" sz="1800">
            <a:solidFill>
              <a:schemeClr val="tx1"/>
            </a:solidFill>
          </a:endParaRPr>
        </a:p>
      </dgm:t>
    </dgm:pt>
    <dgm:pt modelId="{BC02F518-EB9E-4396-A348-5A386B9834A6}" type="pres">
      <dgm:prSet presAssocID="{4B235745-9056-4373-A038-CC9FE9F3D56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FDEFAB0-7D2A-4538-89A3-29FF19B24372}" type="pres">
      <dgm:prSet presAssocID="{4B235745-9056-4373-A038-CC9FE9F3D569}" presName="dummyMaxCanvas" presStyleCnt="0">
        <dgm:presLayoutVars/>
      </dgm:prSet>
      <dgm:spPr/>
    </dgm:pt>
    <dgm:pt modelId="{66660BE8-E106-4014-99CC-67E9B0820310}" type="pres">
      <dgm:prSet presAssocID="{4B235745-9056-4373-A038-CC9FE9F3D569}" presName="TwoNodes_1" presStyleLbl="node1" presStyleIdx="0" presStyleCnt="2" custScaleX="117647" custScaleY="143728" custLinFactNeighborX="8823" custLinFactNeighborY="376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C43E09-22A5-4DBF-972B-43C3F095A8D5}" type="pres">
      <dgm:prSet presAssocID="{4B235745-9056-4373-A038-CC9FE9F3D569}" presName="TwoNodes_2" presStyleLbl="node1" presStyleIdx="1" presStyleCnt="2" custScaleX="117647" custScaleY="79570" custLinFactNeighborX="-8824" custLinFactNeighborY="-2867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105BF7-DBBE-492B-B1A8-333214E1882E}" type="pres">
      <dgm:prSet presAssocID="{4B235745-9056-4373-A038-CC9FE9F3D569}" presName="TwoConn_1-2" presStyleLbl="fgAccFollowNode1" presStyleIdx="0" presStyleCnt="1" custLinFactX="66901" custLinFactNeighborX="100000" custLinFactNeighborY="-1644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FE3EE1-5924-46C6-B74C-C1E66F43DE1A}" type="pres">
      <dgm:prSet presAssocID="{4B235745-9056-4373-A038-CC9FE9F3D56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279A89-13A9-4E8A-B7E3-308FC4089F54}" type="pres">
      <dgm:prSet presAssocID="{4B235745-9056-4373-A038-CC9FE9F3D56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F2A2927-D1E5-461A-A708-60AC0D81B893}" type="presOf" srcId="{E32A7311-803E-44F9-A805-F117B0A376BB}" destId="{7CFE3EE1-5924-46C6-B74C-C1E66F43DE1A}" srcOrd="1" destOrd="0" presId="urn:microsoft.com/office/officeart/2005/8/layout/vProcess5"/>
    <dgm:cxn modelId="{9B5084FA-47A4-49BF-BAFA-8BC81218F001}" type="presOf" srcId="{C0901490-78B6-44DA-A7A2-919647599BF5}" destId="{5E105BF7-DBBE-492B-B1A8-333214E1882E}" srcOrd="0" destOrd="0" presId="urn:microsoft.com/office/officeart/2005/8/layout/vProcess5"/>
    <dgm:cxn modelId="{CFFCF3B9-62A9-4C20-B236-D4758EAD13DD}" srcId="{4B235745-9056-4373-A038-CC9FE9F3D569}" destId="{87E71C1D-7D25-4562-A1E5-06FD73856029}" srcOrd="1" destOrd="0" parTransId="{8DC1FE7D-7A7E-42E1-A14A-D5A4BE911F09}" sibTransId="{05406629-070A-40EE-9DD9-DC9D6F277B0E}"/>
    <dgm:cxn modelId="{FCB79DDD-84CB-453F-AEDA-0F4C59085740}" type="presOf" srcId="{87E71C1D-7D25-4562-A1E5-06FD73856029}" destId="{35C43E09-22A5-4DBF-972B-43C3F095A8D5}" srcOrd="0" destOrd="0" presId="urn:microsoft.com/office/officeart/2005/8/layout/vProcess5"/>
    <dgm:cxn modelId="{7AE53699-78CA-4F54-A3E1-36F3761D9F2D}" type="presOf" srcId="{4B235745-9056-4373-A038-CC9FE9F3D569}" destId="{BC02F518-EB9E-4396-A348-5A386B9834A6}" srcOrd="0" destOrd="0" presId="urn:microsoft.com/office/officeart/2005/8/layout/vProcess5"/>
    <dgm:cxn modelId="{00D5D3C8-B1F2-4DE7-85C0-2E3F738277FB}" type="presOf" srcId="{E32A7311-803E-44F9-A805-F117B0A376BB}" destId="{66660BE8-E106-4014-99CC-67E9B0820310}" srcOrd="0" destOrd="0" presId="urn:microsoft.com/office/officeart/2005/8/layout/vProcess5"/>
    <dgm:cxn modelId="{01ABF0EB-9FFD-445C-9559-200444D01198}" srcId="{4B235745-9056-4373-A038-CC9FE9F3D569}" destId="{E32A7311-803E-44F9-A805-F117B0A376BB}" srcOrd="0" destOrd="0" parTransId="{4AE45A94-6F19-4383-81E3-BE5DF1F467AB}" sibTransId="{C0901490-78B6-44DA-A7A2-919647599BF5}"/>
    <dgm:cxn modelId="{20EA678C-CC6D-4396-8A9E-43A8BE2BF77E}" type="presOf" srcId="{87E71C1D-7D25-4562-A1E5-06FD73856029}" destId="{E0279A89-13A9-4E8A-B7E3-308FC4089F54}" srcOrd="1" destOrd="0" presId="urn:microsoft.com/office/officeart/2005/8/layout/vProcess5"/>
    <dgm:cxn modelId="{D6DEC13F-A251-4E02-A1C2-5DAF4075BB41}" type="presParOf" srcId="{BC02F518-EB9E-4396-A348-5A386B9834A6}" destId="{7FDEFAB0-7D2A-4538-89A3-29FF19B24372}" srcOrd="0" destOrd="0" presId="urn:microsoft.com/office/officeart/2005/8/layout/vProcess5"/>
    <dgm:cxn modelId="{5C07B780-7B4E-4356-A14E-D340D9711E35}" type="presParOf" srcId="{BC02F518-EB9E-4396-A348-5A386B9834A6}" destId="{66660BE8-E106-4014-99CC-67E9B0820310}" srcOrd="1" destOrd="0" presId="urn:microsoft.com/office/officeart/2005/8/layout/vProcess5"/>
    <dgm:cxn modelId="{670CC7ED-953F-477F-8FBE-7A13CC5BA775}" type="presParOf" srcId="{BC02F518-EB9E-4396-A348-5A386B9834A6}" destId="{35C43E09-22A5-4DBF-972B-43C3F095A8D5}" srcOrd="2" destOrd="0" presId="urn:microsoft.com/office/officeart/2005/8/layout/vProcess5"/>
    <dgm:cxn modelId="{D6A549C9-4118-4B57-A67E-9F30C6DF5A88}" type="presParOf" srcId="{BC02F518-EB9E-4396-A348-5A386B9834A6}" destId="{5E105BF7-DBBE-492B-B1A8-333214E1882E}" srcOrd="3" destOrd="0" presId="urn:microsoft.com/office/officeart/2005/8/layout/vProcess5"/>
    <dgm:cxn modelId="{234725B1-3B10-47EF-B596-0E4A4E85B55E}" type="presParOf" srcId="{BC02F518-EB9E-4396-A348-5A386B9834A6}" destId="{7CFE3EE1-5924-46C6-B74C-C1E66F43DE1A}" srcOrd="4" destOrd="0" presId="urn:microsoft.com/office/officeart/2005/8/layout/vProcess5"/>
    <dgm:cxn modelId="{85A091C3-2945-4108-BC31-D99D0828F024}" type="presParOf" srcId="{BC02F518-EB9E-4396-A348-5A386B9834A6}" destId="{E0279A89-13A9-4E8A-B7E3-308FC4089F54}" srcOrd="5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23AFE-B2A2-4AE1-B28C-85E664BC26F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09F891E-DDB0-4FFC-ABA2-E8F1B8B17AAA}">
      <dgm:prSet phldrT="[Text]"/>
      <dgm:spPr/>
      <dgm:t>
        <a:bodyPr/>
        <a:lstStyle/>
        <a:p>
          <a:r>
            <a:rPr lang="id-ID" dirty="0" smtClean="0"/>
            <a:t>Umum</a:t>
          </a:r>
          <a:endParaRPr lang="id-ID" dirty="0"/>
        </a:p>
      </dgm:t>
    </dgm:pt>
    <dgm:pt modelId="{3187BE5D-79A1-40B3-AFF9-98811A77FC32}" type="parTrans" cxnId="{4180262C-1760-4FF6-9A61-EDF5F6511EB1}">
      <dgm:prSet/>
      <dgm:spPr/>
      <dgm:t>
        <a:bodyPr/>
        <a:lstStyle/>
        <a:p>
          <a:endParaRPr lang="id-ID"/>
        </a:p>
      </dgm:t>
    </dgm:pt>
    <dgm:pt modelId="{64757B1B-8C0F-4000-9F62-3F350D028C84}" type="sibTrans" cxnId="{4180262C-1760-4FF6-9A61-EDF5F6511EB1}">
      <dgm:prSet/>
      <dgm:spPr/>
      <dgm:t>
        <a:bodyPr/>
        <a:lstStyle/>
        <a:p>
          <a:endParaRPr lang="id-ID"/>
        </a:p>
      </dgm:t>
    </dgm:pt>
    <dgm:pt modelId="{607853A2-0C85-4A28-90C4-A8EBF1775366}">
      <dgm:prSet phldrT="[Text]"/>
      <dgm:spPr/>
      <dgm:t>
        <a:bodyPr/>
        <a:lstStyle/>
        <a:p>
          <a:r>
            <a:rPr lang="en-US" dirty="0" err="1" smtClean="0"/>
            <a:t>Meningkatkan</a:t>
          </a:r>
          <a:r>
            <a:rPr lang="en-US" dirty="0" smtClean="0"/>
            <a:t> </a:t>
          </a:r>
          <a:r>
            <a:rPr lang="en-US" dirty="0" err="1" smtClean="0"/>
            <a:t>derajat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usia</a:t>
          </a:r>
          <a:r>
            <a:rPr lang="en-US" dirty="0" smtClean="0"/>
            <a:t> </a:t>
          </a:r>
          <a:r>
            <a:rPr lang="en-US" dirty="0" err="1" smtClean="0"/>
            <a:t>sekolah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menurunkan</a:t>
          </a:r>
          <a:r>
            <a:rPr lang="en-US" dirty="0" smtClean="0"/>
            <a:t> </a:t>
          </a:r>
          <a:r>
            <a:rPr lang="en-US" dirty="0" err="1" smtClean="0"/>
            <a:t>angka</a:t>
          </a:r>
          <a:r>
            <a:rPr lang="en-US" dirty="0" smtClean="0"/>
            <a:t> </a:t>
          </a:r>
          <a:r>
            <a:rPr lang="en-US" dirty="0" err="1" smtClean="0"/>
            <a:t>kesakitan</a:t>
          </a:r>
          <a:r>
            <a:rPr lang="en-US" dirty="0" smtClean="0"/>
            <a:t> Tetanus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Difteri</a:t>
          </a:r>
          <a:endParaRPr lang="id-ID" dirty="0"/>
        </a:p>
      </dgm:t>
    </dgm:pt>
    <dgm:pt modelId="{2E2A28A2-612E-4830-AD61-9AB18093D8BC}" type="parTrans" cxnId="{0E2B31A0-8F49-4000-A902-23FA71840CE8}">
      <dgm:prSet/>
      <dgm:spPr/>
      <dgm:t>
        <a:bodyPr/>
        <a:lstStyle/>
        <a:p>
          <a:endParaRPr lang="id-ID"/>
        </a:p>
      </dgm:t>
    </dgm:pt>
    <dgm:pt modelId="{E4E93AF0-C014-421A-B120-7A7B6E5E0D3D}" type="sibTrans" cxnId="{0E2B31A0-8F49-4000-A902-23FA71840CE8}">
      <dgm:prSet/>
      <dgm:spPr/>
      <dgm:t>
        <a:bodyPr/>
        <a:lstStyle/>
        <a:p>
          <a:endParaRPr lang="id-ID"/>
        </a:p>
      </dgm:t>
    </dgm:pt>
    <dgm:pt modelId="{512C49E1-BECA-462D-86F7-75C65054EC7F}">
      <dgm:prSet phldrT="[Text]"/>
      <dgm:spPr/>
      <dgm:t>
        <a:bodyPr/>
        <a:lstStyle/>
        <a:p>
          <a:r>
            <a:rPr lang="id-ID" dirty="0" smtClean="0"/>
            <a:t>Khusus</a:t>
          </a:r>
          <a:endParaRPr lang="id-ID" dirty="0"/>
        </a:p>
      </dgm:t>
    </dgm:pt>
    <dgm:pt modelId="{6D443A19-C7D5-4DB9-A2DD-49260FBF1C3C}" type="parTrans" cxnId="{DAB02FA5-C7B6-469F-9190-2234DCADB3C6}">
      <dgm:prSet/>
      <dgm:spPr/>
      <dgm:t>
        <a:bodyPr/>
        <a:lstStyle/>
        <a:p>
          <a:endParaRPr lang="id-ID"/>
        </a:p>
      </dgm:t>
    </dgm:pt>
    <dgm:pt modelId="{16DF90A5-8397-47E3-B4AE-37CC4DB7CEC1}" type="sibTrans" cxnId="{DAB02FA5-C7B6-469F-9190-2234DCADB3C6}">
      <dgm:prSet/>
      <dgm:spPr/>
      <dgm:t>
        <a:bodyPr/>
        <a:lstStyle/>
        <a:p>
          <a:endParaRPr lang="id-ID"/>
        </a:p>
      </dgm:t>
    </dgm:pt>
    <dgm:pt modelId="{AEA870A2-10CE-41C6-B3F4-28F3160E0BAB}">
      <dgm:prSet phldrT="[Text]" custT="1"/>
      <dgm:spPr/>
      <dgm:t>
        <a:bodyPr/>
        <a:lstStyle/>
        <a:p>
          <a:r>
            <a:rPr lang="en-US" sz="2100" dirty="0" err="1" smtClean="0"/>
            <a:t>Meningkatkan</a:t>
          </a:r>
          <a:r>
            <a:rPr lang="en-US" sz="2100" dirty="0" smtClean="0"/>
            <a:t> </a:t>
          </a:r>
          <a:r>
            <a:rPr lang="en-US" sz="2100" dirty="0" err="1" smtClean="0"/>
            <a:t>tingkat</a:t>
          </a:r>
          <a:r>
            <a:rPr lang="en-US" sz="2100" dirty="0" smtClean="0"/>
            <a:t> </a:t>
          </a:r>
          <a:r>
            <a:rPr lang="en-US" sz="2100" dirty="0" err="1" smtClean="0"/>
            <a:t>imunitas</a:t>
          </a:r>
          <a:r>
            <a:rPr lang="en-US" sz="2100" dirty="0" smtClean="0"/>
            <a:t> / </a:t>
          </a:r>
          <a:r>
            <a:rPr lang="en-US" sz="2100" dirty="0" err="1" smtClean="0"/>
            <a:t>kekebalan</a:t>
          </a:r>
          <a:r>
            <a:rPr lang="en-US" sz="2100" dirty="0" smtClean="0"/>
            <a:t> </a:t>
          </a:r>
          <a:r>
            <a:rPr lang="en-US" sz="2100" dirty="0" err="1" smtClean="0"/>
            <a:t>anak</a:t>
          </a:r>
          <a:r>
            <a:rPr lang="en-US" sz="2100" dirty="0" smtClean="0"/>
            <a:t> </a:t>
          </a:r>
          <a:r>
            <a:rPr lang="en-US" sz="2100" dirty="0" err="1" smtClean="0"/>
            <a:t>usia</a:t>
          </a:r>
          <a:r>
            <a:rPr lang="en-US" sz="2100" dirty="0" smtClean="0"/>
            <a:t> </a:t>
          </a:r>
          <a:r>
            <a:rPr lang="en-US" sz="2100" dirty="0" err="1" smtClean="0"/>
            <a:t>sekolah</a:t>
          </a:r>
          <a:r>
            <a:rPr lang="en-US" sz="2100" dirty="0" smtClean="0"/>
            <a:t> </a:t>
          </a:r>
          <a:r>
            <a:rPr lang="en-US" sz="2100" dirty="0" err="1" smtClean="0"/>
            <a:t>thd</a:t>
          </a:r>
          <a:r>
            <a:rPr lang="en-US" sz="2100" dirty="0" smtClean="0"/>
            <a:t>  </a:t>
          </a:r>
          <a:r>
            <a:rPr lang="en-US" sz="2100" dirty="0" err="1" smtClean="0"/>
            <a:t>Difteri</a:t>
          </a:r>
          <a:r>
            <a:rPr lang="en-US" sz="2100" dirty="0" smtClean="0"/>
            <a:t>  </a:t>
          </a:r>
          <a:r>
            <a:rPr lang="en-US" sz="2100" dirty="0" err="1" smtClean="0"/>
            <a:t>dan</a:t>
          </a:r>
          <a:r>
            <a:rPr lang="en-US" sz="2100" dirty="0" smtClean="0"/>
            <a:t>  Tetanus.</a:t>
          </a:r>
          <a:endParaRPr lang="id-ID" sz="2100" dirty="0"/>
        </a:p>
      </dgm:t>
    </dgm:pt>
    <dgm:pt modelId="{DD85E417-F4BC-4657-BAA3-E349F8EF67CF}" type="parTrans" cxnId="{40E9157E-84DA-4DA3-8631-FA29A8D47154}">
      <dgm:prSet/>
      <dgm:spPr/>
      <dgm:t>
        <a:bodyPr/>
        <a:lstStyle/>
        <a:p>
          <a:endParaRPr lang="id-ID"/>
        </a:p>
      </dgm:t>
    </dgm:pt>
    <dgm:pt modelId="{73A0BEC9-26B8-4065-B38B-F05927E19589}" type="sibTrans" cxnId="{40E9157E-84DA-4DA3-8631-FA29A8D47154}">
      <dgm:prSet/>
      <dgm:spPr/>
      <dgm:t>
        <a:bodyPr/>
        <a:lstStyle/>
        <a:p>
          <a:endParaRPr lang="id-ID"/>
        </a:p>
      </dgm:t>
    </dgm:pt>
    <dgm:pt modelId="{734CE385-3D6A-4B83-B4BA-367295AAEF77}">
      <dgm:prSet phldrT="[Text]" custT="1"/>
      <dgm:spPr/>
      <dgm:t>
        <a:bodyPr/>
        <a:lstStyle/>
        <a:p>
          <a:r>
            <a:rPr lang="en-US" sz="2100" dirty="0" err="1" smtClean="0"/>
            <a:t>Diperolehnya</a:t>
          </a:r>
          <a:r>
            <a:rPr lang="en-US" sz="2100" dirty="0" smtClean="0"/>
            <a:t> </a:t>
          </a:r>
          <a:r>
            <a:rPr lang="en-US" sz="2100" dirty="0" err="1" smtClean="0"/>
            <a:t>perlindungan</a:t>
          </a:r>
          <a:r>
            <a:rPr lang="en-US" sz="2100" dirty="0" smtClean="0"/>
            <a:t> </a:t>
          </a:r>
          <a:r>
            <a:rPr lang="en-US" sz="2100" dirty="0" err="1" smtClean="0"/>
            <a:t>anak</a:t>
          </a:r>
          <a:r>
            <a:rPr lang="en-US" sz="2100" dirty="0" smtClean="0"/>
            <a:t> </a:t>
          </a:r>
          <a:r>
            <a:rPr lang="en-US" sz="2100" dirty="0" err="1" smtClean="0"/>
            <a:t>terhadap</a:t>
          </a:r>
          <a:r>
            <a:rPr lang="en-US" sz="2100" dirty="0" smtClean="0"/>
            <a:t> </a:t>
          </a:r>
          <a:r>
            <a:rPr lang="en-US" sz="2100" dirty="0" err="1" smtClean="0"/>
            <a:t>peny</a:t>
          </a:r>
          <a:r>
            <a:rPr lang="en-US" sz="2100" dirty="0" smtClean="0"/>
            <a:t> </a:t>
          </a:r>
          <a:r>
            <a:rPr lang="en-US" sz="2100" dirty="0" err="1" smtClean="0"/>
            <a:t>Difteri</a:t>
          </a:r>
          <a:r>
            <a:rPr lang="en-US" sz="2100" dirty="0" smtClean="0"/>
            <a:t> </a:t>
          </a:r>
          <a:r>
            <a:rPr lang="en-US" sz="2100" dirty="0" err="1" smtClean="0"/>
            <a:t>dan</a:t>
          </a:r>
          <a:r>
            <a:rPr lang="en-US" sz="2100" dirty="0" smtClean="0"/>
            <a:t> Tetanus </a:t>
          </a:r>
          <a:r>
            <a:rPr lang="en-US" sz="2100" dirty="0" err="1" smtClean="0"/>
            <a:t>jangka</a:t>
          </a:r>
          <a:r>
            <a:rPr lang="en-US" sz="2100" dirty="0" smtClean="0"/>
            <a:t> </a:t>
          </a:r>
          <a:r>
            <a:rPr lang="en-US" sz="2100" dirty="0" err="1" smtClean="0"/>
            <a:t>panjang</a:t>
          </a:r>
          <a:r>
            <a:rPr lang="en-US" sz="2100" dirty="0" smtClean="0"/>
            <a:t>.</a:t>
          </a:r>
          <a:endParaRPr lang="id-ID" sz="2100" dirty="0"/>
        </a:p>
      </dgm:t>
    </dgm:pt>
    <dgm:pt modelId="{162E2A9D-624F-4657-B31B-B1F8734EF721}" type="parTrans" cxnId="{5AB6B0D1-C374-4639-A856-CC3857A57571}">
      <dgm:prSet/>
      <dgm:spPr/>
      <dgm:t>
        <a:bodyPr/>
        <a:lstStyle/>
        <a:p>
          <a:endParaRPr lang="id-ID"/>
        </a:p>
      </dgm:t>
    </dgm:pt>
    <dgm:pt modelId="{753C83F3-C32B-475C-B9D1-C13AD4AA1350}" type="sibTrans" cxnId="{5AB6B0D1-C374-4639-A856-CC3857A57571}">
      <dgm:prSet/>
      <dgm:spPr/>
      <dgm:t>
        <a:bodyPr/>
        <a:lstStyle/>
        <a:p>
          <a:endParaRPr lang="id-ID"/>
        </a:p>
      </dgm:t>
    </dgm:pt>
    <dgm:pt modelId="{0F379EF6-EE81-4E8E-9685-BDC5FA44C0EA}">
      <dgm:prSet phldrT="[Text]" custT="1"/>
      <dgm:spPr/>
      <dgm:t>
        <a:bodyPr/>
        <a:lstStyle/>
        <a:p>
          <a:r>
            <a:rPr lang="en-US" sz="2100" dirty="0" err="1" smtClean="0"/>
            <a:t>Mempercepat</a:t>
          </a:r>
          <a:r>
            <a:rPr lang="en-US" sz="2100" dirty="0" smtClean="0"/>
            <a:t> </a:t>
          </a:r>
          <a:r>
            <a:rPr lang="en-US" sz="2100" dirty="0" err="1" smtClean="0"/>
            <a:t>pencapaian</a:t>
          </a:r>
          <a:r>
            <a:rPr lang="en-US" sz="2100" dirty="0" smtClean="0"/>
            <a:t> </a:t>
          </a:r>
          <a:r>
            <a:rPr lang="en-US" sz="2100" dirty="0" err="1" smtClean="0"/>
            <a:t>eliminasi</a:t>
          </a:r>
          <a:r>
            <a:rPr lang="en-US" sz="2100" dirty="0" smtClean="0"/>
            <a:t> Tetanus </a:t>
          </a:r>
          <a:r>
            <a:rPr lang="en-US" sz="2100" dirty="0" err="1" smtClean="0"/>
            <a:t>Neonatorum</a:t>
          </a:r>
          <a:r>
            <a:rPr lang="en-US" sz="2100" dirty="0" smtClean="0"/>
            <a:t>.</a:t>
          </a:r>
          <a:endParaRPr lang="id-ID" sz="2100" dirty="0"/>
        </a:p>
      </dgm:t>
    </dgm:pt>
    <dgm:pt modelId="{0E1E6444-1F1F-4349-A4C2-C2887A45B757}" type="parTrans" cxnId="{FC97856E-BA09-41AD-BE76-91B2DF465EC3}">
      <dgm:prSet/>
      <dgm:spPr/>
      <dgm:t>
        <a:bodyPr/>
        <a:lstStyle/>
        <a:p>
          <a:endParaRPr lang="id-ID"/>
        </a:p>
      </dgm:t>
    </dgm:pt>
    <dgm:pt modelId="{A44AE18A-E395-4036-9325-62D7D701A1E4}" type="sibTrans" cxnId="{FC97856E-BA09-41AD-BE76-91B2DF465EC3}">
      <dgm:prSet/>
      <dgm:spPr/>
      <dgm:t>
        <a:bodyPr/>
        <a:lstStyle/>
        <a:p>
          <a:endParaRPr lang="id-ID"/>
        </a:p>
      </dgm:t>
    </dgm:pt>
    <dgm:pt modelId="{5D950A56-BAAC-432F-AEE7-1A8E65823F4C}" type="pres">
      <dgm:prSet presAssocID="{08F23AFE-B2A2-4AE1-B28C-85E664BC26F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4807E6DB-FE1B-43D8-8781-F465806C56D4}" type="pres">
      <dgm:prSet presAssocID="{709F891E-DDB0-4FFC-ABA2-E8F1B8B17AAA}" presName="linNode" presStyleCnt="0"/>
      <dgm:spPr/>
    </dgm:pt>
    <dgm:pt modelId="{75645F43-BC13-49E4-BB78-18DA9DF42E1F}" type="pres">
      <dgm:prSet presAssocID="{709F891E-DDB0-4FFC-ABA2-E8F1B8B17AAA}" presName="parentShp" presStyleLbl="node1" presStyleIdx="0" presStyleCnt="2" custScaleX="56649" custScaleY="89672" custLinFactNeighborX="-3277" custLinFactNeighborY="21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365A2D-9237-493D-AA58-C34334394E60}" type="pres">
      <dgm:prSet presAssocID="{709F891E-DDB0-4FFC-ABA2-E8F1B8B17AAA}" presName="childShp" presStyleLbl="bgAccFollowNode1" presStyleIdx="0" presStyleCnt="2" custScaleX="129612" custScaleY="1141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521A8D-47E6-4563-8AD5-953F0C4A1593}" type="pres">
      <dgm:prSet presAssocID="{64757B1B-8C0F-4000-9F62-3F350D028C84}" presName="spacing" presStyleCnt="0"/>
      <dgm:spPr/>
    </dgm:pt>
    <dgm:pt modelId="{3E332C86-BDDE-4679-A539-07C26AE9AE6A}" type="pres">
      <dgm:prSet presAssocID="{512C49E1-BECA-462D-86F7-75C65054EC7F}" presName="linNode" presStyleCnt="0"/>
      <dgm:spPr/>
    </dgm:pt>
    <dgm:pt modelId="{0C180996-660B-484F-A6E8-857D7E435AD5}" type="pres">
      <dgm:prSet presAssocID="{512C49E1-BECA-462D-86F7-75C65054EC7F}" presName="parentShp" presStyleLbl="node1" presStyleIdx="1" presStyleCnt="2" custScaleX="51935" custScaleY="117063" custLinFactNeighborX="-4703" custLinFactNeighborY="26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52D3DE-9BF4-4748-B530-889EC6EA638C}" type="pres">
      <dgm:prSet presAssocID="{512C49E1-BECA-462D-86F7-75C65054EC7F}" presName="childShp" presStyleLbl="bgAccFollowNode1" presStyleIdx="1" presStyleCnt="2" custScaleX="131941" custScaleY="19998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C97856E-BA09-41AD-BE76-91B2DF465EC3}" srcId="{512C49E1-BECA-462D-86F7-75C65054EC7F}" destId="{0F379EF6-EE81-4E8E-9685-BDC5FA44C0EA}" srcOrd="2" destOrd="0" parTransId="{0E1E6444-1F1F-4349-A4C2-C2887A45B757}" sibTransId="{A44AE18A-E395-4036-9325-62D7D701A1E4}"/>
    <dgm:cxn modelId="{DAB02FA5-C7B6-469F-9190-2234DCADB3C6}" srcId="{08F23AFE-B2A2-4AE1-B28C-85E664BC26F8}" destId="{512C49E1-BECA-462D-86F7-75C65054EC7F}" srcOrd="1" destOrd="0" parTransId="{6D443A19-C7D5-4DB9-A2DD-49260FBF1C3C}" sibTransId="{16DF90A5-8397-47E3-B4AE-37CC4DB7CEC1}"/>
    <dgm:cxn modelId="{61A7FB1E-1D21-4F36-9117-F84D30AE38DA}" type="presOf" srcId="{0F379EF6-EE81-4E8E-9685-BDC5FA44C0EA}" destId="{3452D3DE-9BF4-4748-B530-889EC6EA638C}" srcOrd="0" destOrd="2" presId="urn:microsoft.com/office/officeart/2005/8/layout/vList6"/>
    <dgm:cxn modelId="{4180262C-1760-4FF6-9A61-EDF5F6511EB1}" srcId="{08F23AFE-B2A2-4AE1-B28C-85E664BC26F8}" destId="{709F891E-DDB0-4FFC-ABA2-E8F1B8B17AAA}" srcOrd="0" destOrd="0" parTransId="{3187BE5D-79A1-40B3-AFF9-98811A77FC32}" sibTransId="{64757B1B-8C0F-4000-9F62-3F350D028C84}"/>
    <dgm:cxn modelId="{6A6F187A-B04C-4120-9881-6C95F2EDC0F4}" type="presOf" srcId="{734CE385-3D6A-4B83-B4BA-367295AAEF77}" destId="{3452D3DE-9BF4-4748-B530-889EC6EA638C}" srcOrd="0" destOrd="1" presId="urn:microsoft.com/office/officeart/2005/8/layout/vList6"/>
    <dgm:cxn modelId="{863E6BB5-C1BB-4F8E-BE1D-8BA7AD5C8FE8}" type="presOf" srcId="{08F23AFE-B2A2-4AE1-B28C-85E664BC26F8}" destId="{5D950A56-BAAC-432F-AEE7-1A8E65823F4C}" srcOrd="0" destOrd="0" presId="urn:microsoft.com/office/officeart/2005/8/layout/vList6"/>
    <dgm:cxn modelId="{CED25D7B-A995-4463-B3D4-4FF89711E4B6}" type="presOf" srcId="{709F891E-DDB0-4FFC-ABA2-E8F1B8B17AAA}" destId="{75645F43-BC13-49E4-BB78-18DA9DF42E1F}" srcOrd="0" destOrd="0" presId="urn:microsoft.com/office/officeart/2005/8/layout/vList6"/>
    <dgm:cxn modelId="{40E9157E-84DA-4DA3-8631-FA29A8D47154}" srcId="{512C49E1-BECA-462D-86F7-75C65054EC7F}" destId="{AEA870A2-10CE-41C6-B3F4-28F3160E0BAB}" srcOrd="0" destOrd="0" parTransId="{DD85E417-F4BC-4657-BAA3-E349F8EF67CF}" sibTransId="{73A0BEC9-26B8-4065-B38B-F05927E19589}"/>
    <dgm:cxn modelId="{66A8E7CE-D2DF-4C05-AAD9-AD70087E2F95}" type="presOf" srcId="{512C49E1-BECA-462D-86F7-75C65054EC7F}" destId="{0C180996-660B-484F-A6E8-857D7E435AD5}" srcOrd="0" destOrd="0" presId="urn:microsoft.com/office/officeart/2005/8/layout/vList6"/>
    <dgm:cxn modelId="{0E2B31A0-8F49-4000-A902-23FA71840CE8}" srcId="{709F891E-DDB0-4FFC-ABA2-E8F1B8B17AAA}" destId="{607853A2-0C85-4A28-90C4-A8EBF1775366}" srcOrd="0" destOrd="0" parTransId="{2E2A28A2-612E-4830-AD61-9AB18093D8BC}" sibTransId="{E4E93AF0-C014-421A-B120-7A7B6E5E0D3D}"/>
    <dgm:cxn modelId="{725CAE35-B9AA-492E-BE63-89818F4F56A8}" type="presOf" srcId="{607853A2-0C85-4A28-90C4-A8EBF1775366}" destId="{91365A2D-9237-493D-AA58-C34334394E60}" srcOrd="0" destOrd="0" presId="urn:microsoft.com/office/officeart/2005/8/layout/vList6"/>
    <dgm:cxn modelId="{5AB6B0D1-C374-4639-A856-CC3857A57571}" srcId="{512C49E1-BECA-462D-86F7-75C65054EC7F}" destId="{734CE385-3D6A-4B83-B4BA-367295AAEF77}" srcOrd="1" destOrd="0" parTransId="{162E2A9D-624F-4657-B31B-B1F8734EF721}" sibTransId="{753C83F3-C32B-475C-B9D1-C13AD4AA1350}"/>
    <dgm:cxn modelId="{C499628E-20F5-4993-AD1C-0B8DEA33161A}" type="presOf" srcId="{AEA870A2-10CE-41C6-B3F4-28F3160E0BAB}" destId="{3452D3DE-9BF4-4748-B530-889EC6EA638C}" srcOrd="0" destOrd="0" presId="urn:microsoft.com/office/officeart/2005/8/layout/vList6"/>
    <dgm:cxn modelId="{C5164774-C4DD-4CBE-8810-F305589A9061}" type="presParOf" srcId="{5D950A56-BAAC-432F-AEE7-1A8E65823F4C}" destId="{4807E6DB-FE1B-43D8-8781-F465806C56D4}" srcOrd="0" destOrd="0" presId="urn:microsoft.com/office/officeart/2005/8/layout/vList6"/>
    <dgm:cxn modelId="{7DBEA2CC-73AE-4421-9C02-5A3C1D5E1C94}" type="presParOf" srcId="{4807E6DB-FE1B-43D8-8781-F465806C56D4}" destId="{75645F43-BC13-49E4-BB78-18DA9DF42E1F}" srcOrd="0" destOrd="0" presId="urn:microsoft.com/office/officeart/2005/8/layout/vList6"/>
    <dgm:cxn modelId="{98E086DF-A8A8-4C1E-9804-4BBE4940B5FA}" type="presParOf" srcId="{4807E6DB-FE1B-43D8-8781-F465806C56D4}" destId="{91365A2D-9237-493D-AA58-C34334394E60}" srcOrd="1" destOrd="0" presId="urn:microsoft.com/office/officeart/2005/8/layout/vList6"/>
    <dgm:cxn modelId="{0765FD74-0D9D-4429-A852-877ECDD9B6B7}" type="presParOf" srcId="{5D950A56-BAAC-432F-AEE7-1A8E65823F4C}" destId="{45521A8D-47E6-4563-8AD5-953F0C4A1593}" srcOrd="1" destOrd="0" presId="urn:microsoft.com/office/officeart/2005/8/layout/vList6"/>
    <dgm:cxn modelId="{0B08F236-1157-477D-B08F-BB829AC499E8}" type="presParOf" srcId="{5D950A56-BAAC-432F-AEE7-1A8E65823F4C}" destId="{3E332C86-BDDE-4679-A539-07C26AE9AE6A}" srcOrd="2" destOrd="0" presId="urn:microsoft.com/office/officeart/2005/8/layout/vList6"/>
    <dgm:cxn modelId="{D00D9225-13EE-4320-8123-F741EC761B79}" type="presParOf" srcId="{3E332C86-BDDE-4679-A539-07C26AE9AE6A}" destId="{0C180996-660B-484F-A6E8-857D7E435AD5}" srcOrd="0" destOrd="0" presId="urn:microsoft.com/office/officeart/2005/8/layout/vList6"/>
    <dgm:cxn modelId="{F7C6B222-29E1-427E-894C-BD288ADBA652}" type="presParOf" srcId="{3E332C86-BDDE-4679-A539-07C26AE9AE6A}" destId="{3452D3DE-9BF4-4748-B530-889EC6EA638C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075D93-5CD9-4317-AA68-EE17C1E867A8}">
      <dsp:nvSpPr>
        <dsp:cNvPr id="0" name=""/>
        <dsp:cNvSpPr/>
      </dsp:nvSpPr>
      <dsp:spPr>
        <a:xfrm>
          <a:off x="20" y="-76203"/>
          <a:ext cx="9212509" cy="86106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chemeClr val="tx1"/>
              </a:solidFill>
            </a:rPr>
            <a:t>1. </a:t>
          </a:r>
          <a:r>
            <a:rPr lang="en-US" sz="1800" b="1" kern="1200" dirty="0" smtClean="0">
              <a:solidFill>
                <a:schemeClr val="tx1"/>
              </a:solidFill>
            </a:rPr>
            <a:t>UUD RI NO </a:t>
          </a:r>
          <a:r>
            <a:rPr lang="en-US" sz="1800" b="1" kern="1200" smtClean="0">
              <a:solidFill>
                <a:schemeClr val="tx1"/>
              </a:solidFill>
            </a:rPr>
            <a:t>: </a:t>
          </a:r>
          <a:r>
            <a:rPr lang="en-US" sz="1800" b="1" kern="1200" smtClean="0">
              <a:solidFill>
                <a:schemeClr val="tx1"/>
              </a:solidFill>
            </a:rPr>
            <a:t>36  </a:t>
          </a:r>
          <a:r>
            <a:rPr lang="en-US" sz="1800" b="1" kern="1200" dirty="0" err="1" smtClean="0">
              <a:solidFill>
                <a:schemeClr val="tx1"/>
              </a:solidFill>
            </a:rPr>
            <a:t>th</a:t>
          </a:r>
          <a:r>
            <a:rPr lang="en-US" sz="1800" b="1" kern="1200" dirty="0" smtClean="0">
              <a:solidFill>
                <a:schemeClr val="tx1"/>
              </a:solidFill>
            </a:rPr>
            <a:t> 2009 </a:t>
          </a:r>
          <a:r>
            <a:rPr lang="en-US" sz="1800" b="1" kern="1200" dirty="0" err="1" smtClean="0">
              <a:solidFill>
                <a:schemeClr val="tx1"/>
              </a:solidFill>
            </a:rPr>
            <a:t>tentang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kesehatan</a:t>
          </a:r>
          <a:r>
            <a:rPr lang="id-ID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dst</a:t>
          </a:r>
          <a:r>
            <a:rPr lang="en-US" sz="1800" b="1" kern="1200" dirty="0" smtClean="0">
              <a:solidFill>
                <a:schemeClr val="tx1"/>
              </a:solidFill>
            </a:rPr>
            <a:t>.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20" y="-76203"/>
        <a:ext cx="7901312" cy="861062"/>
      </dsp:txXfrm>
    </dsp:sp>
    <dsp:sp modelId="{B33F6317-A963-4ED9-941D-6C2219EA0740}">
      <dsp:nvSpPr>
        <dsp:cNvPr id="0" name=""/>
        <dsp:cNvSpPr/>
      </dsp:nvSpPr>
      <dsp:spPr>
        <a:xfrm>
          <a:off x="0" y="698498"/>
          <a:ext cx="9330732" cy="111505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chemeClr val="tx1"/>
              </a:solidFill>
            </a:rPr>
            <a:t>2. </a:t>
          </a:r>
          <a:r>
            <a:rPr lang="en-US" sz="1800" b="1" kern="1200" dirty="0" err="1" smtClean="0">
              <a:solidFill>
                <a:schemeClr val="tx1"/>
              </a:solidFill>
            </a:rPr>
            <a:t>Peraturan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Pemerintah</a:t>
          </a:r>
          <a:r>
            <a:rPr lang="en-US" sz="1800" b="1" kern="1200" dirty="0" smtClean="0">
              <a:solidFill>
                <a:schemeClr val="tx1"/>
              </a:solidFill>
            </a:rPr>
            <a:t> No:25 </a:t>
          </a:r>
          <a:r>
            <a:rPr lang="en-US" sz="1800" b="1" kern="1200" dirty="0" err="1" smtClean="0">
              <a:solidFill>
                <a:schemeClr val="tx1"/>
              </a:solidFill>
            </a:rPr>
            <a:t>tahun</a:t>
          </a:r>
          <a:r>
            <a:rPr lang="en-US" sz="1800" b="1" kern="1200" dirty="0" smtClean="0">
              <a:solidFill>
                <a:schemeClr val="tx1"/>
              </a:solidFill>
            </a:rPr>
            <a:t> 2000 </a:t>
          </a:r>
          <a:r>
            <a:rPr lang="en-US" sz="1800" b="1" kern="1200" dirty="0" err="1" smtClean="0">
              <a:solidFill>
                <a:schemeClr val="tx1"/>
              </a:solidFill>
            </a:rPr>
            <a:t>tentang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kewenangan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Pemerintah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dan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Kewenangan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Provinsi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sebagai</a:t>
          </a:r>
          <a:r>
            <a:rPr lang="en-US" sz="1800" b="1" kern="1200" dirty="0" smtClean="0">
              <a:solidFill>
                <a:schemeClr val="tx1"/>
              </a:solidFill>
            </a:rPr>
            <a:t> Daerah </a:t>
          </a:r>
          <a:r>
            <a:rPr lang="en-US" sz="1800" b="1" kern="1200" dirty="0" err="1" smtClean="0">
              <a:solidFill>
                <a:schemeClr val="tx1"/>
              </a:solidFill>
            </a:rPr>
            <a:t>Otonom</a:t>
          </a:r>
          <a:r>
            <a:rPr lang="en-US" sz="1800" b="1" kern="1200" dirty="0" smtClean="0">
              <a:solidFill>
                <a:schemeClr val="tx1"/>
              </a:solidFill>
            </a:rPr>
            <a:t>.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0" y="698498"/>
        <a:ext cx="7661558" cy="1115054"/>
      </dsp:txXfrm>
    </dsp:sp>
    <dsp:sp modelId="{F4E3C917-3602-4D53-8850-E028113C3882}">
      <dsp:nvSpPr>
        <dsp:cNvPr id="0" name=""/>
        <dsp:cNvSpPr/>
      </dsp:nvSpPr>
      <dsp:spPr>
        <a:xfrm>
          <a:off x="0" y="1841497"/>
          <a:ext cx="9310894" cy="19837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</a:rPr>
            <a:t>3. </a:t>
          </a:r>
          <a:r>
            <a:rPr lang="en-US" sz="1800" b="1" kern="1200" dirty="0" smtClean="0">
              <a:solidFill>
                <a:schemeClr val="tx1"/>
              </a:solidFill>
            </a:rPr>
            <a:t>SKB </a:t>
          </a:r>
          <a:r>
            <a:rPr lang="en-US" sz="1800" kern="1200" dirty="0" err="1" smtClean="0">
              <a:solidFill>
                <a:schemeClr val="tx1"/>
              </a:solidFill>
            </a:rPr>
            <a:t>Menteri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Pendidikan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Kebudayaan</a:t>
          </a:r>
          <a:r>
            <a:rPr lang="en-US" sz="1800" kern="1200" dirty="0" smtClean="0">
              <a:solidFill>
                <a:schemeClr val="tx1"/>
              </a:solidFill>
            </a:rPr>
            <a:t>, </a:t>
          </a:r>
          <a:r>
            <a:rPr lang="en-US" sz="1800" kern="1200" dirty="0" err="1" smtClean="0">
              <a:solidFill>
                <a:schemeClr val="tx1"/>
              </a:solidFill>
            </a:rPr>
            <a:t>Menkes</a:t>
          </a:r>
          <a:r>
            <a:rPr lang="id-ID" sz="1800" kern="1200" dirty="0" smtClean="0">
              <a:solidFill>
                <a:schemeClr val="tx1"/>
              </a:solidFill>
            </a:rPr>
            <a:t>, </a:t>
          </a:r>
          <a:r>
            <a:rPr lang="en-US" sz="1800" kern="1200" dirty="0" err="1" smtClean="0">
              <a:solidFill>
                <a:schemeClr val="tx1"/>
              </a:solidFill>
            </a:rPr>
            <a:t>Menteri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Agama,dan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Menteri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Dalam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Negeri</a:t>
          </a:r>
          <a:r>
            <a:rPr lang="en-US" sz="1800" kern="1200" dirty="0" smtClean="0">
              <a:solidFill>
                <a:schemeClr val="tx1"/>
              </a:solidFill>
            </a:rPr>
            <a:t> NO:0408a/U/1984,319/</a:t>
          </a:r>
          <a:r>
            <a:rPr lang="en-US" sz="1800" kern="1200" dirty="0" err="1" smtClean="0">
              <a:solidFill>
                <a:schemeClr val="tx1"/>
              </a:solidFill>
            </a:rPr>
            <a:t>Menkes</a:t>
          </a:r>
          <a:r>
            <a:rPr lang="en-US" sz="1800" kern="1200" dirty="0" smtClean="0">
              <a:solidFill>
                <a:schemeClr val="tx1"/>
              </a:solidFill>
            </a:rPr>
            <a:t>/SKB/VI/1984,   74/</a:t>
          </a:r>
          <a:r>
            <a:rPr lang="en-US" sz="1800" kern="1200" dirty="0" err="1" smtClean="0">
              <a:solidFill>
                <a:schemeClr val="tx1"/>
              </a:solidFill>
            </a:rPr>
            <a:t>th</a:t>
          </a:r>
          <a:r>
            <a:rPr lang="en-US" sz="1800" kern="1200" dirty="0" smtClean="0">
              <a:solidFill>
                <a:schemeClr val="tx1"/>
              </a:solidFill>
            </a:rPr>
            <a:t>/1984/60 </a:t>
          </a:r>
          <a:r>
            <a:rPr lang="en-US" sz="1800" kern="1200" dirty="0" err="1" smtClean="0">
              <a:solidFill>
                <a:schemeClr val="tx1"/>
              </a:solidFill>
            </a:rPr>
            <a:t>tahun</a:t>
          </a:r>
          <a:r>
            <a:rPr lang="en-US" sz="1800" kern="1200" dirty="0" smtClean="0">
              <a:solidFill>
                <a:schemeClr val="tx1"/>
              </a:solidFill>
            </a:rPr>
            <a:t> 1984 </a:t>
          </a:r>
          <a:r>
            <a:rPr lang="en-US" sz="1800" kern="1200" dirty="0" err="1" smtClean="0">
              <a:solidFill>
                <a:schemeClr val="tx1"/>
              </a:solidFill>
            </a:rPr>
            <a:t>tentang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Pokok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Kebijaksanaan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Pembinaan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Pengembangan</a:t>
          </a:r>
          <a:r>
            <a:rPr lang="en-US" sz="1800" kern="1200" dirty="0" smtClean="0">
              <a:solidFill>
                <a:schemeClr val="tx1"/>
              </a:solidFill>
            </a:rPr>
            <a:t> Usaha </a:t>
          </a:r>
          <a:r>
            <a:rPr lang="en-US" sz="1800" kern="1200" dirty="0" err="1" smtClean="0">
              <a:solidFill>
                <a:schemeClr val="tx1"/>
              </a:solidFill>
            </a:rPr>
            <a:t>Kesehatan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Sekolah</a:t>
          </a:r>
          <a:r>
            <a:rPr lang="id-ID" sz="1800" kern="1200" dirty="0" smtClean="0">
              <a:solidFill>
                <a:schemeClr val="tx1"/>
              </a:solidFill>
            </a:rPr>
            <a:t>, dst.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0" y="1841497"/>
        <a:ext cx="7645269" cy="1983745"/>
      </dsp:txXfrm>
    </dsp:sp>
    <dsp:sp modelId="{151F7314-2F9D-4996-BD93-23ADA7F7067C}">
      <dsp:nvSpPr>
        <dsp:cNvPr id="0" name=""/>
        <dsp:cNvSpPr/>
      </dsp:nvSpPr>
      <dsp:spPr>
        <a:xfrm>
          <a:off x="8551357" y="3005709"/>
          <a:ext cx="728091" cy="728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8551357" y="3005709"/>
        <a:ext cx="728091" cy="728091"/>
      </dsp:txXfrm>
    </dsp:sp>
    <dsp:sp modelId="{3A6D28E3-96B4-4842-9F1E-268ED0818A24}">
      <dsp:nvSpPr>
        <dsp:cNvPr id="0" name=""/>
        <dsp:cNvSpPr/>
      </dsp:nvSpPr>
      <dsp:spPr>
        <a:xfrm>
          <a:off x="8551351" y="457198"/>
          <a:ext cx="728091" cy="7280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20658457"/>
            <a:satOff val="-11248"/>
            <a:lumOff val="147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658457"/>
              <a:satOff val="-11248"/>
              <a:lumOff val="1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8551351" y="457198"/>
        <a:ext cx="728091" cy="7280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660BE8-E106-4014-99CC-67E9B0820310}">
      <dsp:nvSpPr>
        <dsp:cNvPr id="0" name=""/>
        <dsp:cNvSpPr/>
      </dsp:nvSpPr>
      <dsp:spPr>
        <a:xfrm>
          <a:off x="-38" y="-76195"/>
          <a:ext cx="9143995" cy="152781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</a:rPr>
            <a:t>4. </a:t>
          </a:r>
          <a:r>
            <a:rPr lang="en-US" sz="1800" kern="1200" dirty="0" err="1" smtClean="0">
              <a:solidFill>
                <a:schemeClr val="tx1"/>
              </a:solidFill>
            </a:rPr>
            <a:t>Surat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Direktur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Jendral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Pemberantasan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Penyakit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Menular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Penyehatan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Lingkungan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Dep.Kesehatan</a:t>
          </a:r>
          <a:r>
            <a:rPr lang="en-US" sz="1800" kern="1200" dirty="0" smtClean="0">
              <a:solidFill>
                <a:schemeClr val="tx1"/>
              </a:solidFill>
            </a:rPr>
            <a:t> RI </a:t>
          </a:r>
          <a:r>
            <a:rPr lang="en-US" sz="1800" kern="1200" dirty="0" err="1" smtClean="0">
              <a:solidFill>
                <a:schemeClr val="tx1"/>
              </a:solidFill>
            </a:rPr>
            <a:t>tanggal</a:t>
          </a:r>
          <a:r>
            <a:rPr lang="en-US" sz="1800" kern="1200" dirty="0" smtClean="0">
              <a:solidFill>
                <a:schemeClr val="tx1"/>
              </a:solidFill>
            </a:rPr>
            <a:t> 27 </a:t>
          </a:r>
          <a:r>
            <a:rPr lang="en-US" sz="1800" kern="1200" dirty="0" err="1" smtClean="0">
              <a:solidFill>
                <a:schemeClr val="tx1"/>
              </a:solidFill>
            </a:rPr>
            <a:t>Juni</a:t>
          </a:r>
          <a:r>
            <a:rPr lang="en-US" sz="1800" kern="1200" dirty="0" smtClean="0">
              <a:solidFill>
                <a:schemeClr val="tx1"/>
              </a:solidFill>
            </a:rPr>
            <a:t> 2001 no: PR.03.03.5.433 </a:t>
          </a:r>
          <a:r>
            <a:rPr lang="en-US" sz="1800" kern="1200" dirty="0" err="1" smtClean="0">
              <a:solidFill>
                <a:schemeClr val="tx1"/>
              </a:solidFill>
            </a:rPr>
            <a:t>perihal</a:t>
          </a:r>
          <a:r>
            <a:rPr lang="en-US" sz="1800" kern="1200" dirty="0" smtClean="0">
              <a:solidFill>
                <a:schemeClr val="tx1"/>
              </a:solidFill>
            </a:rPr>
            <a:t> : </a:t>
          </a:r>
          <a:r>
            <a:rPr lang="en-US" sz="1800" kern="1200" dirty="0" err="1" smtClean="0">
              <a:solidFill>
                <a:schemeClr val="tx1"/>
              </a:solidFill>
            </a:rPr>
            <a:t>Rencana</a:t>
          </a:r>
          <a:r>
            <a:rPr lang="en-US" sz="1800" kern="1200" dirty="0" smtClean="0">
              <a:solidFill>
                <a:schemeClr val="tx1"/>
              </a:solidFill>
            </a:rPr>
            <a:t> BIAS 2001.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-38" y="-76195"/>
        <a:ext cx="7924683" cy="1527814"/>
      </dsp:txXfrm>
    </dsp:sp>
    <dsp:sp modelId="{35C43E09-22A5-4DBF-972B-43C3F095A8D5}">
      <dsp:nvSpPr>
        <dsp:cNvPr id="0" name=""/>
        <dsp:cNvSpPr/>
      </dsp:nvSpPr>
      <dsp:spPr>
        <a:xfrm>
          <a:off x="0" y="1219198"/>
          <a:ext cx="9143995" cy="84582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</a:rPr>
            <a:t>5. </a:t>
          </a:r>
          <a:r>
            <a:rPr lang="en-US" sz="1800" kern="1200" dirty="0" err="1" smtClean="0">
              <a:solidFill>
                <a:schemeClr val="tx1"/>
              </a:solidFill>
            </a:rPr>
            <a:t>Petunjuk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Tehnis</a:t>
          </a:r>
          <a:r>
            <a:rPr lang="en-US" sz="1800" kern="1200" dirty="0" smtClean="0">
              <a:solidFill>
                <a:schemeClr val="tx1"/>
              </a:solidFill>
            </a:rPr>
            <a:t> BIAS </a:t>
          </a:r>
          <a:r>
            <a:rPr lang="en-US" sz="1800" kern="1200" dirty="0" err="1" smtClean="0">
              <a:solidFill>
                <a:schemeClr val="tx1"/>
              </a:solidFill>
            </a:rPr>
            <a:t>oleh</a:t>
          </a:r>
          <a:r>
            <a:rPr lang="en-US" sz="1800" kern="1200" dirty="0" smtClean="0">
              <a:solidFill>
                <a:schemeClr val="tx1"/>
              </a:solidFill>
            </a:rPr>
            <a:t> TP-UKS </a:t>
          </a:r>
          <a:r>
            <a:rPr lang="en-US" sz="1800" kern="1200" dirty="0" err="1" smtClean="0">
              <a:solidFill>
                <a:schemeClr val="tx1"/>
              </a:solidFill>
            </a:rPr>
            <a:t>Pusat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bagi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Pengelolaan</a:t>
          </a:r>
          <a:r>
            <a:rPr lang="en-US" sz="1800" kern="1200" dirty="0" smtClean="0">
              <a:solidFill>
                <a:schemeClr val="tx1"/>
              </a:solidFill>
            </a:rPr>
            <a:t> Program  </a:t>
          </a:r>
          <a:r>
            <a:rPr lang="en-US" sz="1800" kern="1200" dirty="0" err="1" smtClean="0">
              <a:solidFill>
                <a:schemeClr val="tx1"/>
              </a:solidFill>
            </a:rPr>
            <a:t>th</a:t>
          </a:r>
          <a:r>
            <a:rPr lang="en-US" sz="1800" kern="1200" dirty="0" smtClean="0">
              <a:solidFill>
                <a:schemeClr val="tx1"/>
              </a:solidFill>
            </a:rPr>
            <a:t> 1997.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0" y="1219198"/>
        <a:ext cx="6717474" cy="845821"/>
      </dsp:txXfrm>
    </dsp:sp>
    <dsp:sp modelId="{5E105BF7-DBBE-492B-B1A8-333214E1882E}">
      <dsp:nvSpPr>
        <dsp:cNvPr id="0" name=""/>
        <dsp:cNvSpPr/>
      </dsp:nvSpPr>
      <dsp:spPr>
        <a:xfrm>
          <a:off x="8234648" y="838201"/>
          <a:ext cx="690943" cy="690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>
            <a:solidFill>
              <a:schemeClr val="tx1"/>
            </a:solidFill>
          </a:endParaRPr>
        </a:p>
      </dsp:txBody>
      <dsp:txXfrm>
        <a:off x="8234648" y="838201"/>
        <a:ext cx="690943" cy="6909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365A2D-9237-493D-AA58-C34334394E60}">
      <dsp:nvSpPr>
        <dsp:cNvPr id="0" name=""/>
        <dsp:cNvSpPr/>
      </dsp:nvSpPr>
      <dsp:spPr>
        <a:xfrm>
          <a:off x="2067231" y="3952"/>
          <a:ext cx="7069400" cy="21173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Meningkatkan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derajat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kesehatan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anak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usia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sekolah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menurunkan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angka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kesakitan</a:t>
          </a:r>
          <a:r>
            <a:rPr lang="en-US" sz="2700" kern="1200" dirty="0" smtClean="0"/>
            <a:t> Tetanus </a:t>
          </a:r>
          <a:r>
            <a:rPr lang="en-US" sz="2700" kern="1200" dirty="0" err="1" smtClean="0"/>
            <a:t>dan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Difteri</a:t>
          </a:r>
          <a:endParaRPr lang="id-ID" sz="2700" kern="1200" dirty="0"/>
        </a:p>
      </dsp:txBody>
      <dsp:txXfrm>
        <a:off x="2067231" y="3952"/>
        <a:ext cx="7069400" cy="2117326"/>
      </dsp:txXfrm>
    </dsp:sp>
    <dsp:sp modelId="{75645F43-BC13-49E4-BB78-18DA9DF42E1F}">
      <dsp:nvSpPr>
        <dsp:cNvPr id="0" name=""/>
        <dsp:cNvSpPr/>
      </dsp:nvSpPr>
      <dsp:spPr>
        <a:xfrm>
          <a:off x="0" y="270625"/>
          <a:ext cx="2059863" cy="1663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Umum</a:t>
          </a:r>
          <a:endParaRPr lang="id-ID" sz="3200" kern="1200" dirty="0"/>
        </a:p>
      </dsp:txBody>
      <dsp:txXfrm>
        <a:off x="0" y="270625"/>
        <a:ext cx="2059863" cy="1663176"/>
      </dsp:txXfrm>
    </dsp:sp>
    <dsp:sp modelId="{3452D3DE-9BF4-4748-B530-889EC6EA638C}">
      <dsp:nvSpPr>
        <dsp:cNvPr id="0" name=""/>
        <dsp:cNvSpPr/>
      </dsp:nvSpPr>
      <dsp:spPr>
        <a:xfrm>
          <a:off x="1904988" y="2306752"/>
          <a:ext cx="7231741" cy="37090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Meningkatkan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tingkat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imunitas</a:t>
          </a:r>
          <a:r>
            <a:rPr lang="en-US" sz="2100" kern="1200" dirty="0" smtClean="0"/>
            <a:t> / </a:t>
          </a:r>
          <a:r>
            <a:rPr lang="en-US" sz="2100" kern="1200" dirty="0" err="1" smtClean="0"/>
            <a:t>kekebalan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anak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usia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sekolah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thd</a:t>
          </a:r>
          <a:r>
            <a:rPr lang="en-US" sz="2100" kern="1200" dirty="0" smtClean="0"/>
            <a:t>  </a:t>
          </a:r>
          <a:r>
            <a:rPr lang="en-US" sz="2100" kern="1200" dirty="0" err="1" smtClean="0"/>
            <a:t>Difteri</a:t>
          </a:r>
          <a:r>
            <a:rPr lang="en-US" sz="2100" kern="1200" dirty="0" smtClean="0"/>
            <a:t> 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 Tetanus.</a:t>
          </a:r>
          <a:endParaRPr lang="id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Diperolehnya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perlindungan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anak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terhadap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peny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Difteri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Tetanus </a:t>
          </a:r>
          <a:r>
            <a:rPr lang="en-US" sz="2100" kern="1200" dirty="0" err="1" smtClean="0"/>
            <a:t>jangka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panjang</a:t>
          </a:r>
          <a:r>
            <a:rPr lang="en-US" sz="2100" kern="1200" dirty="0" smtClean="0"/>
            <a:t>.</a:t>
          </a:r>
          <a:endParaRPr lang="id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Mempercepat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pencapaian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eliminasi</a:t>
          </a:r>
          <a:r>
            <a:rPr lang="en-US" sz="2100" kern="1200" dirty="0" smtClean="0"/>
            <a:t> Tetanus </a:t>
          </a:r>
          <a:r>
            <a:rPr lang="en-US" sz="2100" kern="1200" dirty="0" err="1" smtClean="0"/>
            <a:t>Neonatorum</a:t>
          </a:r>
          <a:r>
            <a:rPr lang="en-US" sz="2100" kern="1200" dirty="0" smtClean="0"/>
            <a:t>.</a:t>
          </a:r>
          <a:endParaRPr lang="id-ID" sz="2100" kern="1200" dirty="0"/>
        </a:p>
      </dsp:txBody>
      <dsp:txXfrm>
        <a:off x="1904988" y="2306752"/>
        <a:ext cx="7231741" cy="3709095"/>
      </dsp:txXfrm>
    </dsp:sp>
    <dsp:sp modelId="{0C180996-660B-484F-A6E8-857D7E435AD5}">
      <dsp:nvSpPr>
        <dsp:cNvPr id="0" name=""/>
        <dsp:cNvSpPr/>
      </dsp:nvSpPr>
      <dsp:spPr>
        <a:xfrm>
          <a:off x="0" y="3124197"/>
          <a:ext cx="1897719" cy="2171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Khusus</a:t>
          </a:r>
          <a:endParaRPr lang="id-ID" sz="3200" kern="1200" dirty="0"/>
        </a:p>
      </dsp:txBody>
      <dsp:txXfrm>
        <a:off x="0" y="3124197"/>
        <a:ext cx="1897719" cy="2171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0C65B-7179-4EAB-98FC-BF81ADD42583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7A203-E831-4460-87DE-51C66D266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1EF16-75A2-46C7-A347-193F5F1B3746}" type="datetimeFigureOut">
              <a:rPr lang="id-ID" smtClean="0"/>
              <a:pPr/>
              <a:t>05/04/2017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F7386-F897-489E-AAD3-D878C6EE0A8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F7386-F897-489E-AAD3-D878C6EE0A85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EC2692-31ED-4114-9D48-B6B3A14DF140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FAB011-E0B1-47D6-B544-60FC05D75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610600" cy="5867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400" b="1" dirty="0" smtClean="0">
                <a:solidFill>
                  <a:srgbClr val="C00000"/>
                </a:solidFill>
              </a:rPr>
              <a:t>P</a:t>
            </a:r>
            <a:r>
              <a:rPr lang="id-ID" sz="4400" b="1" dirty="0" smtClean="0">
                <a:solidFill>
                  <a:srgbClr val="C00000"/>
                </a:solidFill>
              </a:rPr>
              <a:t>e</a:t>
            </a:r>
            <a:r>
              <a:rPr lang="en-US" sz="4400" b="1" dirty="0" err="1" smtClean="0">
                <a:solidFill>
                  <a:srgbClr val="C00000"/>
                </a:solidFill>
              </a:rPr>
              <a:t>rtemuan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ke</a:t>
            </a:r>
            <a:r>
              <a:rPr lang="en-US" sz="4400" b="1" dirty="0">
                <a:solidFill>
                  <a:srgbClr val="C00000"/>
                </a:solidFill>
              </a:rPr>
              <a:t> 10</a:t>
            </a:r>
          </a:p>
          <a:p>
            <a:r>
              <a:rPr lang="en-US" b="1" i="1" dirty="0"/>
              <a:t> </a:t>
            </a:r>
            <a:endParaRPr lang="en-US" i="1" dirty="0"/>
          </a:p>
          <a:p>
            <a:pPr algn="ctr"/>
            <a:endParaRPr lang="id-ID" sz="4000" b="1" i="1" dirty="0" smtClean="0"/>
          </a:p>
          <a:p>
            <a:pPr algn="ctr"/>
            <a:endParaRPr lang="en-US" sz="4000" b="1" i="1" dirty="0" smtClean="0"/>
          </a:p>
          <a:p>
            <a:pPr algn="ctr"/>
            <a:r>
              <a:rPr lang="en-US" sz="5800" b="1" dirty="0" smtClean="0">
                <a:solidFill>
                  <a:srgbClr val="0070C0"/>
                </a:solidFill>
                <a:latin typeface="Broadway" pitchFamily="82" charset="0"/>
              </a:rPr>
              <a:t>KULIAH </a:t>
            </a:r>
            <a:r>
              <a:rPr lang="en-US" sz="5800" b="1" dirty="0">
                <a:solidFill>
                  <a:srgbClr val="0070C0"/>
                </a:solidFill>
                <a:latin typeface="Broadway" pitchFamily="82" charset="0"/>
              </a:rPr>
              <a:t>VAKSIN  DAN  IMUNISASI</a:t>
            </a:r>
            <a:endParaRPr lang="en-US" sz="5800" dirty="0">
              <a:solidFill>
                <a:srgbClr val="0070C0"/>
              </a:solidFill>
              <a:latin typeface="Broadway" pitchFamily="82" charset="0"/>
            </a:endParaRPr>
          </a:p>
          <a:p>
            <a:r>
              <a:rPr lang="en-US" b="1" i="1" dirty="0"/>
              <a:t> </a:t>
            </a:r>
            <a:endParaRPr lang="en-US" i="1" dirty="0"/>
          </a:p>
          <a:p>
            <a:r>
              <a:rPr lang="en-US" dirty="0"/>
              <a:t> </a:t>
            </a:r>
            <a:endParaRPr lang="en-US" i="1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sz="3800" b="1" dirty="0"/>
              <a:t> </a:t>
            </a:r>
            <a:endParaRPr lang="en-US" sz="3800" dirty="0"/>
          </a:p>
          <a:p>
            <a:pPr algn="l"/>
            <a:r>
              <a:rPr lang="id-ID" sz="3800" b="1" dirty="0" smtClean="0"/>
              <a:t>					</a:t>
            </a:r>
            <a:endParaRPr lang="en-US" dirty="0"/>
          </a:p>
        </p:txBody>
      </p:sp>
      <p:pic>
        <p:nvPicPr>
          <p:cNvPr id="1026" name="Picture 2" descr="D:\bu tatik\PPT VAKSIN DAN IMUNISASI\vaksin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14925"/>
            <a:ext cx="2619375" cy="1743075"/>
          </a:xfrm>
          <a:prstGeom prst="rect">
            <a:avLst/>
          </a:prstGeom>
          <a:noFill/>
        </p:spPr>
      </p:pic>
      <p:pic>
        <p:nvPicPr>
          <p:cNvPr id="1027" name="Picture 3" descr="D:\bu tatik\PPT VAKSIN DAN IMUNISASI\vaksin im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343400"/>
            <a:ext cx="2333625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2900" dirty="0">
                <a:latin typeface="+mj-lt"/>
              </a:rPr>
              <a:t>b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Tugas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pokok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 err="1" smtClean="0">
                <a:latin typeface="+mj-lt"/>
              </a:rPr>
              <a:t>Mengkoordinasikan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perencanaan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pelaksanaan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pengawasan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&amp;  </a:t>
            </a:r>
            <a:r>
              <a:rPr lang="en-US" dirty="0" err="1" smtClean="0">
                <a:latin typeface="+mj-lt"/>
              </a:rPr>
              <a:t>pelaporan</a:t>
            </a:r>
            <a:r>
              <a:rPr lang="en-US" dirty="0" smtClean="0">
                <a:latin typeface="+mj-lt"/>
              </a:rPr>
              <a:t> BIAS.</a:t>
            </a:r>
            <a:endParaRPr lang="id-ID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Melaksanakan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kebijakan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strategi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mengupayakan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dukungan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sumber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utk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keberhasilan</a:t>
            </a:r>
            <a:r>
              <a:rPr lang="en-US" dirty="0">
                <a:latin typeface="+mj-lt"/>
              </a:rPr>
              <a:t> BIAS.</a:t>
            </a:r>
          </a:p>
          <a:p>
            <a:pPr>
              <a:buNone/>
            </a:pPr>
            <a:r>
              <a:rPr lang="en-US" dirty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c. </a:t>
            </a:r>
            <a:r>
              <a:rPr lang="en-US" dirty="0" err="1">
                <a:latin typeface="+mj-lt"/>
              </a:rPr>
              <a:t>Struktur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Keanggotaan</a:t>
            </a:r>
            <a:r>
              <a:rPr lang="en-US" dirty="0">
                <a:latin typeface="+mj-lt"/>
              </a:rPr>
              <a:t> TK-BIAS </a:t>
            </a:r>
            <a:r>
              <a:rPr lang="en-US" dirty="0" err="1">
                <a:latin typeface="+mj-lt"/>
              </a:rPr>
              <a:t>Provinsi</a:t>
            </a:r>
            <a:r>
              <a:rPr lang="en-US" dirty="0">
                <a:latin typeface="+mj-lt"/>
              </a:rPr>
              <a:t> td: </a:t>
            </a:r>
            <a:endParaRPr lang="id-ID" dirty="0" smtClean="0">
              <a:latin typeface="+mj-lt"/>
            </a:endParaRPr>
          </a:p>
          <a:p>
            <a:pPr>
              <a:buNone/>
            </a:pPr>
            <a:r>
              <a:rPr lang="id-ID" dirty="0" smtClean="0">
                <a:latin typeface="+mj-lt"/>
              </a:rPr>
              <a:t>     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>
                <a:latin typeface="+mj-lt"/>
              </a:rPr>
              <a:t>Contoh</a:t>
            </a:r>
            <a:r>
              <a:rPr lang="en-US" dirty="0">
                <a:latin typeface="+mj-lt"/>
              </a:rPr>
              <a:t> : </a:t>
            </a:r>
            <a:r>
              <a:rPr lang="en-US" dirty="0" err="1">
                <a:latin typeface="+mj-lt"/>
              </a:rPr>
              <a:t>Jateng</a:t>
            </a:r>
            <a:r>
              <a:rPr lang="en-US" dirty="0">
                <a:latin typeface="+mj-lt"/>
              </a:rPr>
              <a:t>)</a:t>
            </a:r>
          </a:p>
          <a:p>
            <a:pPr>
              <a:buNone/>
            </a:pPr>
            <a:r>
              <a:rPr lang="en-US" dirty="0">
                <a:latin typeface="+mj-lt"/>
              </a:rPr>
              <a:t>       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1. </a:t>
            </a:r>
            <a:r>
              <a:rPr lang="en-US" dirty="0" err="1">
                <a:latin typeface="+mj-lt"/>
              </a:rPr>
              <a:t>Seorang</a:t>
            </a:r>
            <a:r>
              <a:rPr lang="en-US" dirty="0">
                <a:latin typeface="+mj-lt"/>
              </a:rPr>
              <a:t>  </a:t>
            </a:r>
            <a:r>
              <a:rPr lang="en-US" dirty="0" err="1">
                <a:latin typeface="+mj-lt"/>
              </a:rPr>
              <a:t>Penanggung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jawab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dijabat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Kepala</a:t>
            </a:r>
            <a:r>
              <a:rPr lang="en-US" dirty="0">
                <a:latin typeface="+mj-lt"/>
              </a:rPr>
              <a:t> </a:t>
            </a:r>
            <a:endParaRPr lang="id-ID" dirty="0" smtClean="0">
              <a:latin typeface="+mj-lt"/>
            </a:endParaRPr>
          </a:p>
          <a:p>
            <a:pPr>
              <a:buNone/>
            </a:pPr>
            <a:r>
              <a:rPr lang="id-ID" dirty="0" smtClean="0">
                <a:latin typeface="+mj-lt"/>
              </a:rPr>
              <a:t>            </a:t>
            </a:r>
            <a:r>
              <a:rPr lang="en-US" dirty="0" smtClean="0">
                <a:latin typeface="+mj-lt"/>
              </a:rPr>
              <a:t>Daerah</a:t>
            </a:r>
            <a:r>
              <a:rPr lang="en-US" dirty="0">
                <a:latin typeface="+mj-lt"/>
              </a:rPr>
              <a:t>.</a:t>
            </a:r>
          </a:p>
          <a:p>
            <a:pPr>
              <a:buNone/>
            </a:pPr>
            <a:r>
              <a:rPr lang="en-US" dirty="0">
                <a:latin typeface="+mj-lt"/>
              </a:rPr>
              <a:t>       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2. </a:t>
            </a:r>
            <a:r>
              <a:rPr lang="en-US" dirty="0" err="1">
                <a:latin typeface="+mj-lt"/>
              </a:rPr>
              <a:t>Seorang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Ketua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umum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dijabat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Asisten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Sekda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endParaRPr lang="id-ID" dirty="0" smtClean="0">
              <a:latin typeface="+mj-lt"/>
            </a:endParaRPr>
          </a:p>
          <a:p>
            <a:pPr>
              <a:buNone/>
            </a:pPr>
            <a:r>
              <a:rPr lang="id-ID" dirty="0" smtClean="0">
                <a:latin typeface="+mj-lt"/>
              </a:rPr>
              <a:t>            </a:t>
            </a:r>
            <a:r>
              <a:rPr lang="en-US" dirty="0" err="1" smtClean="0">
                <a:latin typeface="+mj-lt"/>
              </a:rPr>
              <a:t>mkoordkan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Sektor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Kesehatan</a:t>
            </a:r>
            <a:r>
              <a:rPr lang="en-US" dirty="0">
                <a:latin typeface="+mj-lt"/>
              </a:rPr>
              <a:t>.</a:t>
            </a:r>
          </a:p>
          <a:p>
            <a:pPr>
              <a:buNone/>
            </a:pPr>
            <a:r>
              <a:rPr lang="en-US" dirty="0">
                <a:latin typeface="+mj-lt"/>
              </a:rPr>
              <a:t>      </a:t>
            </a:r>
            <a:r>
              <a:rPr lang="en-US" dirty="0" smtClean="0">
                <a:latin typeface="+mj-lt"/>
              </a:rPr>
              <a:t>  </a:t>
            </a:r>
            <a:r>
              <a:rPr lang="en-US" dirty="0">
                <a:latin typeface="+mj-lt"/>
              </a:rPr>
              <a:t>3. </a:t>
            </a:r>
            <a:r>
              <a:rPr lang="en-US" dirty="0" err="1">
                <a:latin typeface="+mj-lt"/>
              </a:rPr>
              <a:t>Beberapa</a:t>
            </a:r>
            <a:r>
              <a:rPr lang="en-US" dirty="0">
                <a:latin typeface="+mj-lt"/>
              </a:rPr>
              <a:t> org </a:t>
            </a:r>
            <a:r>
              <a:rPr lang="en-US" dirty="0" err="1">
                <a:latin typeface="+mj-lt"/>
              </a:rPr>
              <a:t>ketua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dijabat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Kepala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Instansi</a:t>
            </a:r>
            <a:endParaRPr lang="id-ID" dirty="0" smtClean="0">
              <a:latin typeface="+mj-lt"/>
            </a:endParaRPr>
          </a:p>
          <a:p>
            <a:pPr>
              <a:buNone/>
            </a:pPr>
            <a:r>
              <a:rPr lang="id-ID" dirty="0" smtClean="0">
                <a:latin typeface="+mj-lt"/>
              </a:rPr>
              <a:t>            </a:t>
            </a:r>
            <a:r>
              <a:rPr lang="en-US" dirty="0" err="1" smtClean="0">
                <a:latin typeface="+mj-lt"/>
              </a:rPr>
              <a:t>Kesehatan</a:t>
            </a:r>
            <a:r>
              <a:rPr lang="en-US" dirty="0" smtClean="0">
                <a:latin typeface="+mj-lt"/>
              </a:rPr>
              <a:t> , </a:t>
            </a:r>
            <a:r>
              <a:rPr lang="en-US" dirty="0" err="1" smtClean="0">
                <a:latin typeface="+mj-lt"/>
              </a:rPr>
              <a:t>Pendidikan</a:t>
            </a: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Agama.</a:t>
            </a:r>
          </a:p>
          <a:p>
            <a:pPr>
              <a:buNone/>
            </a:pPr>
            <a:r>
              <a:rPr lang="en-US" dirty="0">
                <a:latin typeface="+mj-lt"/>
              </a:rPr>
              <a:t>       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4. </a:t>
            </a:r>
            <a:r>
              <a:rPr lang="en-US" dirty="0" err="1">
                <a:latin typeface="+mj-lt"/>
              </a:rPr>
              <a:t>Satu</a:t>
            </a:r>
            <a:r>
              <a:rPr lang="en-US" dirty="0">
                <a:latin typeface="+mj-lt"/>
              </a:rPr>
              <a:t> org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lebih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sekretaris</a:t>
            </a:r>
            <a:r>
              <a:rPr lang="en-US" dirty="0">
                <a:latin typeface="+mj-lt"/>
              </a:rPr>
              <a:t>.</a:t>
            </a:r>
          </a:p>
          <a:p>
            <a:pPr>
              <a:buNone/>
            </a:pPr>
            <a:r>
              <a:rPr lang="en-US" dirty="0">
                <a:latin typeface="+mj-lt"/>
              </a:rPr>
              <a:t>        </a:t>
            </a:r>
            <a:r>
              <a:rPr lang="en-US" dirty="0" smtClean="0">
                <a:latin typeface="+mj-lt"/>
              </a:rPr>
              <a:t>5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Satu</a:t>
            </a:r>
            <a:r>
              <a:rPr lang="en-US" dirty="0">
                <a:latin typeface="+mj-lt"/>
              </a:rPr>
              <a:t> org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lebih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bendahara</a:t>
            </a:r>
            <a:r>
              <a:rPr lang="en-US" dirty="0">
                <a:latin typeface="+mj-lt"/>
              </a:rPr>
              <a:t>.</a:t>
            </a:r>
          </a:p>
          <a:p>
            <a:pPr>
              <a:buNone/>
            </a:pPr>
            <a:r>
              <a:rPr lang="en-US" dirty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</a:t>
            </a:r>
            <a:r>
              <a:rPr lang="en-US" dirty="0">
                <a:latin typeface="+mj-lt"/>
              </a:rPr>
              <a:t>6. Bidang2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sekurang2 </a:t>
            </a:r>
            <a:r>
              <a:rPr lang="en-US" dirty="0" err="1">
                <a:latin typeface="+mj-lt"/>
              </a:rPr>
              <a:t>nya</a:t>
            </a:r>
            <a:r>
              <a:rPr lang="en-US" dirty="0">
                <a:latin typeface="+mj-lt"/>
              </a:rPr>
              <a:t> td: </a:t>
            </a:r>
            <a:r>
              <a:rPr lang="en-US" dirty="0" err="1">
                <a:latin typeface="+mj-lt"/>
              </a:rPr>
              <a:t>bidang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dana</a:t>
            </a:r>
            <a:r>
              <a:rPr lang="en-US" dirty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publikasi</a:t>
            </a:r>
            <a:r>
              <a:rPr lang="en-US" dirty="0" smtClean="0">
                <a:latin typeface="+mj-lt"/>
              </a:rPr>
              <a:t>/ </a:t>
            </a:r>
            <a:endParaRPr lang="id-ID" dirty="0" smtClean="0">
              <a:latin typeface="+mj-lt"/>
            </a:endParaRPr>
          </a:p>
          <a:p>
            <a:pPr>
              <a:buNone/>
            </a:pPr>
            <a:r>
              <a:rPr lang="id-ID" dirty="0" smtClean="0">
                <a:latin typeface="+mj-lt"/>
              </a:rPr>
              <a:t>            </a:t>
            </a:r>
            <a:r>
              <a:rPr lang="en-US" dirty="0" err="1" smtClean="0">
                <a:latin typeface="+mj-lt"/>
              </a:rPr>
              <a:t>dukumentasi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/ </a:t>
            </a:r>
            <a:r>
              <a:rPr lang="en-US" dirty="0" err="1" smtClean="0">
                <a:latin typeface="+mj-lt"/>
              </a:rPr>
              <a:t>Humas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pelaksanaan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imunisasi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endParaRPr lang="id-ID" dirty="0" smtClean="0">
              <a:latin typeface="+mj-lt"/>
            </a:endParaRPr>
          </a:p>
          <a:p>
            <a:pPr>
              <a:buNone/>
            </a:pPr>
            <a:r>
              <a:rPr lang="id-ID" dirty="0" smtClean="0">
                <a:latin typeface="+mj-lt"/>
              </a:rPr>
              <a:t>            </a:t>
            </a:r>
            <a:r>
              <a:rPr lang="en-US" dirty="0" err="1" smtClean="0">
                <a:latin typeface="+mj-lt"/>
              </a:rPr>
              <a:t>penggerakan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sasaran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Autofit/>
          </a:bodyPr>
          <a:lstStyle/>
          <a:p>
            <a:pPr marL="566928" indent="-457200">
              <a:buClrTx/>
              <a:buSzPct val="100000"/>
              <a:buFont typeface="+mj-lt"/>
              <a:buAutoNum type="alphaLcPeriod" startAt="4"/>
            </a:pP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Struktur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&amp;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keanggotaan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TK-BIAS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tingkat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Kab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/Kota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dan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Kecamatan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diatur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oleh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Bupati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/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Walikota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.</a:t>
            </a:r>
            <a:endParaRPr lang="id-ID" sz="3000" dirty="0" smtClean="0">
              <a:solidFill>
                <a:srgbClr val="FFFF00"/>
              </a:solidFill>
              <a:latin typeface="Calisto MT" pitchFamily="18" charset="0"/>
            </a:endParaRPr>
          </a:p>
          <a:p>
            <a:pPr marL="566928" indent="-457200">
              <a:buClrTx/>
              <a:buSzPct val="100000"/>
              <a:buFont typeface="+mj-lt"/>
              <a:buAutoNum type="alphaLcPeriod" startAt="4"/>
            </a:pP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Keanggotaan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TK-BIAS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selain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ditetapkan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spt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diatas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disesuaikan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dg </a:t>
            </a: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situasi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 &amp;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kebutuhan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Daerah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, dg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cacatan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semua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anggota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Tim</a:t>
            </a:r>
            <a:r>
              <a:rPr lang="id-ID" sz="3000" dirty="0" smtClean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Pembina Usaha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Kesehatan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Sekolah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(TP-UKS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) </a:t>
            </a: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diikut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sertakan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.</a:t>
            </a:r>
            <a:endParaRPr lang="id-ID" sz="3000" dirty="0" smtClean="0">
              <a:solidFill>
                <a:srgbClr val="FFFF00"/>
              </a:solidFill>
              <a:latin typeface="Calisto MT" pitchFamily="18" charset="0"/>
            </a:endParaRPr>
          </a:p>
          <a:p>
            <a:pPr marL="566928" indent="-457200">
              <a:buClrTx/>
              <a:buSzPct val="100000"/>
              <a:buFont typeface="+mj-lt"/>
              <a:buAutoNum type="alphaLcPeriod" startAt="4"/>
            </a:pP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Legalitas</a:t>
            </a:r>
            <a:endParaRPr lang="id-ID" sz="3000" dirty="0" smtClean="0">
              <a:solidFill>
                <a:srgbClr val="FFFF00"/>
              </a:solidFill>
              <a:latin typeface="Calisto MT" pitchFamily="18" charset="0"/>
            </a:endParaRPr>
          </a:p>
          <a:p>
            <a:pPr marL="566928" indent="-457200">
              <a:buClrTx/>
              <a:buSzPct val="100000"/>
              <a:buNone/>
            </a:pPr>
            <a:r>
              <a:rPr lang="id-ID" sz="3000" dirty="0" smtClean="0">
                <a:solidFill>
                  <a:srgbClr val="FFFF00"/>
                </a:solidFill>
                <a:latin typeface="Calisto MT" pitchFamily="18" charset="0"/>
              </a:rPr>
              <a:t>	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TK-BIAS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dikukuhkan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dg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surat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Keputusan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Bupati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/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Walikota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utk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tingkat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Calisto MT" pitchFamily="18" charset="0"/>
              </a:rPr>
              <a:t>Kab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 /  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Kota </a:t>
            </a:r>
            <a:r>
              <a:rPr lang="en-US" sz="3000" dirty="0" smtClean="0">
                <a:solidFill>
                  <a:srgbClr val="FFFF00"/>
                </a:solidFill>
                <a:latin typeface="Calisto MT" pitchFamily="18" charset="0"/>
              </a:rPr>
              <a:t>&amp;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Camat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utk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tk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alisto MT" pitchFamily="18" charset="0"/>
              </a:rPr>
              <a:t>Kecamatan</a:t>
            </a:r>
            <a:r>
              <a:rPr lang="en-US" sz="3000" dirty="0">
                <a:solidFill>
                  <a:srgbClr val="FFFF00"/>
                </a:solidFill>
                <a:latin typeface="Calisto MT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id-ID" dirty="0" smtClean="0"/>
              <a:t>2. </a:t>
            </a:r>
            <a:r>
              <a:rPr lang="en-US" dirty="0" smtClean="0"/>
              <a:t>Di </a:t>
            </a:r>
            <a:r>
              <a:rPr lang="en-US" dirty="0"/>
              <a:t>Tingkat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/ </a:t>
            </a:r>
            <a:r>
              <a:rPr lang="en-US" dirty="0" err="1"/>
              <a:t>Madrasah</a:t>
            </a:r>
            <a:r>
              <a:rPr lang="en-US" dirty="0"/>
              <a:t> </a:t>
            </a:r>
            <a:r>
              <a:rPr lang="en-US" dirty="0" err="1"/>
              <a:t>Ibtidaiyah</a:t>
            </a:r>
            <a:r>
              <a:rPr lang="en-US" dirty="0"/>
              <a:t> / 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    </a:t>
            </a:r>
            <a:r>
              <a:rPr lang="en-US" dirty="0" smtClean="0"/>
              <a:t>SDLB/SLB </a:t>
            </a:r>
            <a:r>
              <a:rPr lang="en-US" dirty="0" err="1" smtClean="0"/>
              <a:t>dibtk</a:t>
            </a:r>
            <a:r>
              <a:rPr lang="en-US" dirty="0" smtClean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BIAS ( SATLAK 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    </a:t>
            </a:r>
            <a:r>
              <a:rPr lang="en-US" dirty="0" smtClean="0"/>
              <a:t>BIAS </a:t>
            </a:r>
            <a:r>
              <a:rPr lang="en-US" dirty="0"/>
              <a:t>) </a:t>
            </a:r>
            <a:r>
              <a:rPr lang="en-US" dirty="0" smtClean="0"/>
              <a:t>&amp;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 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    </a:t>
            </a:r>
            <a:r>
              <a:rPr lang="en-US" dirty="0" smtClean="0"/>
              <a:t>(</a:t>
            </a:r>
            <a:r>
              <a:rPr lang="en-US" dirty="0" err="1"/>
              <a:t>disingkat</a:t>
            </a:r>
            <a:r>
              <a:rPr lang="en-US" dirty="0"/>
              <a:t> RPI)  </a:t>
            </a:r>
            <a:r>
              <a:rPr lang="en-US" dirty="0" smtClean="0"/>
              <a:t>dg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a</a:t>
            </a:r>
            <a:r>
              <a:rPr lang="en-US" b="1" dirty="0"/>
              <a:t>. </a:t>
            </a:r>
            <a:r>
              <a:rPr lang="en-US" b="1" dirty="0" err="1"/>
              <a:t>Satlak</a:t>
            </a:r>
            <a:r>
              <a:rPr lang="en-US" b="1" dirty="0"/>
              <a:t> BIAS</a:t>
            </a:r>
            <a:endParaRPr lang="en-US" dirty="0"/>
          </a:p>
          <a:p>
            <a:pPr>
              <a:buNone/>
            </a:pPr>
            <a:r>
              <a:rPr lang="en-US" dirty="0"/>
              <a:t>   </a:t>
            </a:r>
            <a:r>
              <a:rPr lang="en-US" dirty="0" smtClean="0"/>
              <a:t> </a:t>
            </a:r>
            <a:r>
              <a:rPr lang="en-US" dirty="0"/>
              <a:t>1. </a:t>
            </a:r>
            <a:r>
              <a:rPr lang="en-US" dirty="0" err="1"/>
              <a:t>Kedudukan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id-ID" dirty="0" smtClean="0"/>
              <a:t>  </a:t>
            </a:r>
            <a:r>
              <a:rPr lang="en-US" dirty="0" err="1" smtClean="0"/>
              <a:t>Satlak</a:t>
            </a:r>
            <a:r>
              <a:rPr lang="en-US" dirty="0" smtClean="0"/>
              <a:t> </a:t>
            </a:r>
            <a:r>
              <a:rPr lang="en-US" dirty="0"/>
              <a:t>BIAS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 smtClean="0"/>
              <a:t>pelaksana</a:t>
            </a:r>
            <a:r>
              <a:rPr lang="en-US" dirty="0" smtClean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 smtClean="0"/>
              <a:t>melaks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        </a:t>
            </a:r>
            <a:r>
              <a:rPr lang="en-US" dirty="0" smtClean="0"/>
              <a:t>BIAS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bersangkutan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</a:t>
            </a:r>
            <a:r>
              <a:rPr lang="en-US" dirty="0" smtClean="0"/>
              <a:t> </a:t>
            </a:r>
            <a:r>
              <a:rPr lang="en-US" dirty="0"/>
              <a:t>2.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Pokok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dirty="0" smtClean="0"/>
              <a:t>  </a:t>
            </a:r>
            <a:r>
              <a:rPr lang="en-US" dirty="0"/>
              <a:t>a. </a:t>
            </a:r>
            <a:r>
              <a:rPr lang="en-US" dirty="0" err="1"/>
              <a:t>Merencanakan</a:t>
            </a:r>
            <a:r>
              <a:rPr lang="en-US" dirty="0"/>
              <a:t>, </a:t>
            </a:r>
            <a:r>
              <a:rPr lang="en-US" dirty="0" err="1"/>
              <a:t>mengendalikan</a:t>
            </a:r>
            <a:r>
              <a:rPr lang="en-US" dirty="0"/>
              <a:t>, </a:t>
            </a:r>
            <a:r>
              <a:rPr lang="en-US" dirty="0" err="1" smtClean="0"/>
              <a:t>mengawasi</a:t>
            </a:r>
            <a:r>
              <a:rPr lang="en-US" dirty="0" smtClean="0"/>
              <a:t>,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    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melaporkan</a:t>
            </a:r>
            <a:r>
              <a:rPr lang="en-US" dirty="0" smtClean="0"/>
              <a:t> 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 smtClean="0"/>
              <a:t>imunisasi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         </a:t>
            </a:r>
            <a:r>
              <a:rPr lang="en-US" dirty="0" smtClean="0"/>
              <a:t>pd </a:t>
            </a:r>
            <a:r>
              <a:rPr lang="en-US" dirty="0"/>
              <a:t>RPI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 smtClean="0"/>
              <a:t>dihadapi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        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pelaks</a:t>
            </a:r>
            <a:r>
              <a:rPr lang="en-US" dirty="0" smtClean="0"/>
              <a:t> BIAS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 smtClean="0"/>
              <a:t>yg</a:t>
            </a:r>
            <a:r>
              <a:rPr lang="id-ID" dirty="0" smtClean="0"/>
              <a:t> </a:t>
            </a:r>
            <a:r>
              <a:rPr lang="en-US" dirty="0" err="1" smtClean="0"/>
              <a:t>bersangkutan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smtClean="0"/>
              <a:t> b</a:t>
            </a:r>
            <a:r>
              <a:rPr lang="en-US" dirty="0"/>
              <a:t>.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penyuluhan</a:t>
            </a:r>
            <a:r>
              <a:rPr lang="en-US" dirty="0"/>
              <a:t> </a:t>
            </a:r>
            <a:r>
              <a:rPr lang="en-US" dirty="0" err="1"/>
              <a:t>kpd</a:t>
            </a:r>
            <a:r>
              <a:rPr lang="en-US" dirty="0"/>
              <a:t> org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murid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/>
              <a:t>murid</a:t>
            </a:r>
            <a:r>
              <a:rPr lang="en-US" dirty="0"/>
              <a:t> 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         </a:t>
            </a:r>
            <a:r>
              <a:rPr lang="en-US" dirty="0" err="1" smtClean="0"/>
              <a:t>ttg</a:t>
            </a:r>
            <a:r>
              <a:rPr lang="en-US" dirty="0" smtClean="0"/>
              <a:t> </a:t>
            </a:r>
            <a:r>
              <a:rPr lang="en-US" dirty="0" err="1"/>
              <a:t>pentingnya</a:t>
            </a:r>
            <a:r>
              <a:rPr lang="en-US" dirty="0"/>
              <a:t> BIAS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</a:t>
            </a:r>
            <a:r>
              <a:rPr lang="en-US" dirty="0" smtClean="0"/>
              <a:t> 3.</a:t>
            </a:r>
            <a:r>
              <a:rPr lang="id-ID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keanggotaan</a:t>
            </a:r>
            <a:r>
              <a:rPr lang="en-US" dirty="0"/>
              <a:t> </a:t>
            </a:r>
            <a:r>
              <a:rPr lang="en-US" dirty="0" err="1"/>
              <a:t>berpedoman</a:t>
            </a:r>
            <a:r>
              <a:rPr lang="en-US" dirty="0"/>
              <a:t> </a:t>
            </a:r>
            <a:r>
              <a:rPr lang="en-US" dirty="0" smtClean="0"/>
              <a:t>pd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        </a:t>
            </a:r>
            <a:r>
              <a:rPr lang="en-US" dirty="0" err="1" smtClean="0"/>
              <a:t>Instruksi</a:t>
            </a:r>
            <a:r>
              <a:rPr lang="en-US" dirty="0" smtClean="0"/>
              <a:t>/</a:t>
            </a:r>
            <a:r>
              <a:rPr lang="en-US" dirty="0" err="1" smtClean="0"/>
              <a:t>petunjuk</a:t>
            </a:r>
            <a:r>
              <a:rPr lang="en-US" dirty="0" smtClean="0"/>
              <a:t> </a:t>
            </a:r>
            <a:r>
              <a:rPr lang="en-US" dirty="0" err="1" smtClean="0"/>
              <a:t>Bupati</a:t>
            </a:r>
            <a:r>
              <a:rPr lang="en-US" dirty="0" smtClean="0"/>
              <a:t> /</a:t>
            </a:r>
            <a:r>
              <a:rPr lang="en-US" dirty="0" err="1" smtClean="0"/>
              <a:t>Walikota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>
            <a:noAutofit/>
          </a:bodyPr>
          <a:lstStyle/>
          <a:p>
            <a:pPr marL="624078" indent="-514350">
              <a:buClrTx/>
              <a:buSzPct val="100000"/>
              <a:buFont typeface="+mj-lt"/>
              <a:buAutoNum type="alphaLcPeriod" startAt="2"/>
            </a:pPr>
            <a:r>
              <a:rPr lang="en-US" sz="3000" b="1" dirty="0" err="1" smtClean="0">
                <a:latin typeface="Berlin Sans FB" pitchFamily="34" charset="0"/>
              </a:rPr>
              <a:t>Ruang</a:t>
            </a:r>
            <a:r>
              <a:rPr lang="en-US" sz="3000" b="1" dirty="0" smtClean="0">
                <a:latin typeface="Berlin Sans FB" pitchFamily="34" charset="0"/>
              </a:rPr>
              <a:t> </a:t>
            </a:r>
            <a:r>
              <a:rPr lang="en-US" sz="3000" b="1" dirty="0" err="1">
                <a:latin typeface="Berlin Sans FB" pitchFamily="34" charset="0"/>
              </a:rPr>
              <a:t>pelayanan</a:t>
            </a:r>
            <a:r>
              <a:rPr lang="en-US" sz="3000" b="1" dirty="0">
                <a:latin typeface="Berlin Sans FB" pitchFamily="34" charset="0"/>
              </a:rPr>
              <a:t> </a:t>
            </a:r>
            <a:r>
              <a:rPr lang="en-US" sz="3000" b="1" dirty="0" err="1">
                <a:latin typeface="Berlin Sans FB" pitchFamily="34" charset="0"/>
              </a:rPr>
              <a:t>imunisasi</a:t>
            </a:r>
            <a:r>
              <a:rPr lang="en-US" sz="3000" b="1" dirty="0">
                <a:latin typeface="Berlin Sans FB" pitchFamily="34" charset="0"/>
              </a:rPr>
              <a:t> (RPI) </a:t>
            </a:r>
            <a:r>
              <a:rPr lang="en-US" sz="3000" dirty="0" err="1" smtClean="0">
                <a:latin typeface="Berlin Sans FB" pitchFamily="34" charset="0"/>
              </a:rPr>
              <a:t>adalah</a:t>
            </a:r>
            <a:r>
              <a:rPr lang="en-US" sz="3000" dirty="0" smtClean="0">
                <a:latin typeface="Berlin Sans FB" pitchFamily="34" charset="0"/>
              </a:rPr>
              <a:t>:</a:t>
            </a:r>
            <a:endParaRPr lang="id-ID" sz="3000" dirty="0" smtClean="0">
              <a:latin typeface="Berlin Sans FB" pitchFamily="34" charset="0"/>
            </a:endParaRPr>
          </a:p>
          <a:p>
            <a:pPr marL="624078" indent="-514350">
              <a:buClrTx/>
              <a:buSzPct val="100000"/>
              <a:buNone/>
            </a:pPr>
            <a:r>
              <a:rPr lang="id-ID" sz="3000" dirty="0" smtClean="0">
                <a:latin typeface="Berlin Sans FB" pitchFamily="34" charset="0"/>
              </a:rPr>
              <a:t>	</a:t>
            </a:r>
            <a:r>
              <a:rPr lang="en-US" sz="3000" dirty="0" err="1" smtClean="0">
                <a:latin typeface="Berlin Sans FB" pitchFamily="34" charset="0"/>
              </a:rPr>
              <a:t>Tempat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memberikan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pelayanan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imunisasi</a:t>
            </a:r>
            <a:r>
              <a:rPr lang="en-US" sz="3000" dirty="0">
                <a:latin typeface="Berlin Sans FB" pitchFamily="34" charset="0"/>
              </a:rPr>
              <a:t> DT &amp; TT  </a:t>
            </a:r>
            <a:r>
              <a:rPr lang="en-US" sz="3000" dirty="0" err="1">
                <a:latin typeface="Berlin Sans FB" pitchFamily="34" charset="0"/>
              </a:rPr>
              <a:t>oleh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petugas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kpd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anak</a:t>
            </a:r>
            <a:r>
              <a:rPr lang="en-US" sz="3000" dirty="0">
                <a:latin typeface="Berlin Sans FB" pitchFamily="34" charset="0"/>
              </a:rPr>
              <a:t> SD/MI/SDLB/SLB </a:t>
            </a:r>
            <a:r>
              <a:rPr lang="en-US" sz="3000" dirty="0" err="1">
                <a:latin typeface="Berlin Sans FB" pitchFamily="34" charset="0"/>
              </a:rPr>
              <a:t>yg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berada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di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bawah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kendali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Satlak</a:t>
            </a:r>
            <a:r>
              <a:rPr lang="en-US" sz="3000" dirty="0">
                <a:latin typeface="Berlin Sans FB" pitchFamily="34" charset="0"/>
              </a:rPr>
              <a:t> BIAS.	</a:t>
            </a:r>
            <a:endParaRPr lang="id-ID" sz="3000" dirty="0" smtClean="0">
              <a:latin typeface="Berlin Sans FB" pitchFamily="34" charset="0"/>
            </a:endParaRPr>
          </a:p>
          <a:p>
            <a:pPr marL="624078" indent="-514350">
              <a:buClrTx/>
              <a:buSzPct val="100000"/>
              <a:buNone/>
            </a:pPr>
            <a:endParaRPr lang="en-US" sz="3000" dirty="0">
              <a:latin typeface="Berlin Sans FB" pitchFamily="34" charset="0"/>
            </a:endParaRPr>
          </a:p>
          <a:p>
            <a:pPr marL="681228" indent="-571500">
              <a:buClrTx/>
              <a:buSzPct val="100000"/>
              <a:buAutoNum type="romanUcPeriod"/>
            </a:pPr>
            <a:r>
              <a:rPr lang="en-US" sz="3000" b="1" dirty="0" smtClean="0">
                <a:solidFill>
                  <a:srgbClr val="FF0000"/>
                </a:solidFill>
                <a:latin typeface="Berlin Sans FB" pitchFamily="34" charset="0"/>
              </a:rPr>
              <a:t>POSKO BIAS</a:t>
            </a:r>
            <a:endParaRPr lang="id-ID" sz="3000" b="1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 marL="681228" indent="-571500">
              <a:buClrTx/>
              <a:buSzPct val="100000"/>
              <a:buNone/>
            </a:pPr>
            <a:endParaRPr lang="en-US" sz="3000" dirty="0">
              <a:solidFill>
                <a:srgbClr val="FF0000"/>
              </a:solidFill>
              <a:latin typeface="Berlin Sans FB" pitchFamily="34" charset="0"/>
            </a:endParaRPr>
          </a:p>
          <a:p>
            <a:pPr marL="624078" indent="-514350">
              <a:buClrTx/>
              <a:buSzPct val="100000"/>
              <a:buNone/>
            </a:pPr>
            <a:r>
              <a:rPr lang="en-US" sz="3000" dirty="0">
                <a:latin typeface="Berlin Sans FB" pitchFamily="34" charset="0"/>
              </a:rPr>
              <a:t>1</a:t>
            </a:r>
            <a:r>
              <a:rPr lang="en-US" sz="3000" dirty="0" smtClean="0">
                <a:latin typeface="Berlin Sans FB" pitchFamily="34" charset="0"/>
              </a:rPr>
              <a:t>.</a:t>
            </a:r>
            <a:r>
              <a:rPr lang="id-ID" sz="3000" dirty="0" smtClean="0">
                <a:latin typeface="Berlin Sans FB" pitchFamily="34" charset="0"/>
              </a:rPr>
              <a:t> </a:t>
            </a:r>
            <a:r>
              <a:rPr lang="en-US" sz="3000" dirty="0" err="1" smtClean="0">
                <a:latin typeface="Berlin Sans FB" pitchFamily="34" charset="0"/>
              </a:rPr>
              <a:t>Posko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>
                <a:latin typeface="Berlin Sans FB" pitchFamily="34" charset="0"/>
              </a:rPr>
              <a:t>BIAS </a:t>
            </a:r>
            <a:r>
              <a:rPr lang="en-US" sz="3000" dirty="0" err="1">
                <a:latin typeface="Berlin Sans FB" pitchFamily="34" charset="0"/>
              </a:rPr>
              <a:t>Prov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Jateng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di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Dinkes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Prov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Jateng</a:t>
            </a:r>
            <a:r>
              <a:rPr lang="en-US" sz="3000" dirty="0">
                <a:latin typeface="Berlin Sans FB" pitchFamily="34" charset="0"/>
              </a:rPr>
              <a:t>.</a:t>
            </a:r>
          </a:p>
          <a:p>
            <a:pPr marL="624078" indent="-514350">
              <a:buClrTx/>
              <a:buSzPct val="100000"/>
              <a:buNone/>
            </a:pPr>
            <a:r>
              <a:rPr lang="en-US" sz="3000" dirty="0">
                <a:latin typeface="Berlin Sans FB" pitchFamily="34" charset="0"/>
              </a:rPr>
              <a:t>2. </a:t>
            </a:r>
            <a:r>
              <a:rPr lang="en-US" sz="3000" dirty="0" err="1">
                <a:latin typeface="Berlin Sans FB" pitchFamily="34" charset="0"/>
              </a:rPr>
              <a:t>Bupati</a:t>
            </a:r>
            <a:r>
              <a:rPr lang="en-US" sz="3000" dirty="0">
                <a:latin typeface="Berlin Sans FB" pitchFamily="34" charset="0"/>
              </a:rPr>
              <a:t>/ </a:t>
            </a:r>
            <a:r>
              <a:rPr lang="en-US" sz="3000" dirty="0" err="1">
                <a:latin typeface="Berlin Sans FB" pitchFamily="34" charset="0"/>
              </a:rPr>
              <a:t>Walikota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dan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Camat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menetapkan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posko</a:t>
            </a:r>
            <a:r>
              <a:rPr lang="en-US" sz="3000" dirty="0">
                <a:latin typeface="Berlin Sans FB" pitchFamily="34" charset="0"/>
              </a:rPr>
              <a:t> BIAS </a:t>
            </a:r>
            <a:r>
              <a:rPr lang="en-US" sz="3000" dirty="0" err="1">
                <a:latin typeface="Berlin Sans FB" pitchFamily="34" charset="0"/>
              </a:rPr>
              <a:t>di</a:t>
            </a:r>
            <a:r>
              <a:rPr lang="en-US" sz="3000" dirty="0">
                <a:latin typeface="Berlin Sans FB" pitchFamily="34" charset="0"/>
              </a:rPr>
              <a:t> </a:t>
            </a:r>
            <a:r>
              <a:rPr lang="en-US" sz="3000" dirty="0" err="1">
                <a:latin typeface="Berlin Sans FB" pitchFamily="34" charset="0"/>
              </a:rPr>
              <a:t>wilayahnya</a:t>
            </a:r>
            <a:r>
              <a:rPr lang="en-US" sz="3000" dirty="0"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3000" b="1" dirty="0" smtClean="0">
                <a:solidFill>
                  <a:srgbClr val="FF0000"/>
                </a:solidFill>
                <a:latin typeface="Algerian" pitchFamily="82" charset="0"/>
              </a:rPr>
              <a:t>  </a:t>
            </a:r>
            <a:r>
              <a:rPr lang="en-US" sz="3000" b="1" dirty="0" smtClean="0">
                <a:solidFill>
                  <a:srgbClr val="FF0000"/>
                </a:solidFill>
                <a:latin typeface="Algerian" pitchFamily="82" charset="0"/>
              </a:rPr>
              <a:t>J</a:t>
            </a:r>
            <a:r>
              <a:rPr lang="en-US" sz="3000" b="1" dirty="0">
                <a:solidFill>
                  <a:srgbClr val="FF0000"/>
                </a:solidFill>
                <a:latin typeface="Algerian" pitchFamily="82" charset="0"/>
              </a:rPr>
              <a:t>. SUBSTANTI  </a:t>
            </a:r>
            <a:r>
              <a:rPr lang="en-US" sz="3000" b="1" dirty="0" smtClean="0">
                <a:solidFill>
                  <a:srgbClr val="FF0000"/>
                </a:solidFill>
                <a:latin typeface="Algerian" pitchFamily="82" charset="0"/>
              </a:rPr>
              <a:t>BIAS</a:t>
            </a:r>
            <a:endParaRPr lang="id-ID" sz="30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ClrTx/>
              <a:buSzPct val="100000"/>
              <a:buNone/>
            </a:pPr>
            <a:r>
              <a:rPr lang="en-US" b="1" dirty="0"/>
              <a:t>1.Imunisasi DT</a:t>
            </a:r>
            <a:endParaRPr lang="en-US" dirty="0"/>
          </a:p>
          <a:p>
            <a:pPr marL="624078" indent="-514350">
              <a:buClrTx/>
              <a:buSzPct val="100000"/>
              <a:buAutoNum type="alphaLcPeriod"/>
            </a:pPr>
            <a:r>
              <a:rPr lang="en-US" b="1" dirty="0" err="1" smtClean="0"/>
              <a:t>Pengertian</a:t>
            </a:r>
            <a:endParaRPr lang="id-ID" b="1" dirty="0" smtClean="0"/>
          </a:p>
          <a:p>
            <a:pPr marL="624078" indent="-514350">
              <a:buClrTx/>
              <a:buSzPct val="100000"/>
              <a:buNone/>
            </a:pPr>
            <a:endParaRPr lang="en-US" dirty="0"/>
          </a:p>
          <a:p>
            <a:pPr marL="624078" indent="-514350">
              <a:buClrTx/>
              <a:buSzPct val="100000"/>
              <a:buAutoNum type="arabicPeriod"/>
            </a:pPr>
            <a:r>
              <a:rPr lang="en-US" dirty="0" err="1" smtClean="0"/>
              <a:t>Imunisasi</a:t>
            </a:r>
            <a:r>
              <a:rPr lang="en-US" dirty="0" smtClean="0"/>
              <a:t> </a:t>
            </a:r>
            <a:r>
              <a:rPr lang="en-US" dirty="0"/>
              <a:t>DT </a:t>
            </a:r>
            <a:r>
              <a:rPr lang="en-US" dirty="0" err="1"/>
              <a:t>adalah</a:t>
            </a:r>
            <a:r>
              <a:rPr lang="en-US" dirty="0"/>
              <a:t> : </a:t>
            </a:r>
            <a:r>
              <a:rPr lang="en-US" dirty="0" smtClean="0"/>
              <a:t>Keg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mberikan</a:t>
            </a:r>
            <a:r>
              <a:rPr lang="en-US" dirty="0" smtClean="0"/>
              <a:t> </a:t>
            </a:r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/>
              <a:t>tubuh</a:t>
            </a:r>
            <a:r>
              <a:rPr lang="en-US" dirty="0"/>
              <a:t>  </a:t>
            </a:r>
            <a:r>
              <a:rPr lang="en-US" dirty="0" err="1"/>
              <a:t>thd</a:t>
            </a:r>
            <a:r>
              <a:rPr lang="en-US" dirty="0"/>
              <a:t>  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Difteri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Tetanus</a:t>
            </a:r>
            <a:r>
              <a:rPr lang="id-ID" dirty="0" smtClean="0"/>
              <a:t>.</a:t>
            </a:r>
          </a:p>
          <a:p>
            <a:pPr marL="624078" indent="-514350">
              <a:buClrTx/>
              <a:buSzPct val="100000"/>
              <a:buAutoNum type="arabicPeriod"/>
            </a:pP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Difteri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kuman</a:t>
            </a:r>
            <a:r>
              <a:rPr lang="en-US" dirty="0"/>
              <a:t> </a:t>
            </a:r>
            <a:r>
              <a:rPr lang="en-US" dirty="0" err="1"/>
              <a:t>Coryne</a:t>
            </a:r>
            <a:r>
              <a:rPr lang="en-US" dirty="0"/>
              <a:t> bacterium </a:t>
            </a:r>
            <a:r>
              <a:rPr lang="en-US" dirty="0" err="1"/>
              <a:t>diphteriae</a:t>
            </a:r>
            <a:r>
              <a:rPr lang="en-US" dirty="0"/>
              <a:t> dg </a:t>
            </a:r>
            <a:r>
              <a:rPr lang="en-US" dirty="0" err="1"/>
              <a:t>gej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, </a:t>
            </a:r>
            <a:r>
              <a:rPr lang="en-US" dirty="0" err="1"/>
              <a:t>sesak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/>
              <a:t>,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berlanjut</a:t>
            </a:r>
            <a:r>
              <a:rPr lang="en-US" dirty="0"/>
              <a:t> dg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bernafas</a:t>
            </a:r>
            <a:r>
              <a:rPr lang="en-US" dirty="0"/>
              <a:t> </a:t>
            </a:r>
            <a:r>
              <a:rPr lang="en-US" dirty="0" err="1"/>
              <a:t>krn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sumbatan</a:t>
            </a:r>
            <a:r>
              <a:rPr lang="en-US" dirty="0"/>
              <a:t> pd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marL="624078" indent="-514350">
              <a:buClrTx/>
              <a:buSzPct val="100000"/>
              <a:buFont typeface="+mj-lt"/>
              <a:buAutoNum type="arabicPeriod" startAt="3"/>
            </a:pP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&amp; </a:t>
            </a:r>
            <a:r>
              <a:rPr lang="en-US" dirty="0" err="1" smtClean="0"/>
              <a:t>kelumpuhan</a:t>
            </a:r>
            <a:r>
              <a:rPr lang="en-US" dirty="0" smtClean="0"/>
              <a:t> otot2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, </a:t>
            </a:r>
            <a:r>
              <a:rPr lang="en-US" dirty="0" err="1" smtClean="0"/>
              <a:t>pencernaan</a:t>
            </a:r>
            <a:r>
              <a:rPr lang="en-US" dirty="0" smtClean="0"/>
              <a:t> </a:t>
            </a:r>
            <a:r>
              <a:rPr lang="en-US" dirty="0" err="1" smtClean="0"/>
              <a:t>samp</a:t>
            </a:r>
            <a:r>
              <a:rPr lang="en-US" dirty="0" smtClean="0"/>
              <a:t> 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toksin</a:t>
            </a:r>
            <a:r>
              <a:rPr lang="en-US" dirty="0" smtClean="0"/>
              <a:t> (</a:t>
            </a:r>
            <a:r>
              <a:rPr lang="en-US" dirty="0" err="1" smtClean="0"/>
              <a:t>racun</a:t>
            </a:r>
            <a:r>
              <a:rPr lang="en-US" dirty="0" smtClean="0"/>
              <a:t>)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kuman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. </a:t>
            </a:r>
            <a:r>
              <a:rPr lang="en-US" dirty="0" err="1" smtClean="0"/>
              <a:t>Apbl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mdptk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&amp;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.</a:t>
            </a:r>
            <a:endParaRPr lang="id-ID" dirty="0" smtClean="0"/>
          </a:p>
          <a:p>
            <a:pPr marL="624078" indent="-514350">
              <a:buClrTx/>
              <a:buSzPct val="100000"/>
              <a:buFont typeface="+mj-lt"/>
              <a:buAutoNum type="arabicPeriod" startAt="3"/>
            </a:pP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peny</a:t>
            </a:r>
            <a:r>
              <a:rPr lang="en-US" dirty="0" smtClean="0"/>
              <a:t> </a:t>
            </a:r>
            <a:r>
              <a:rPr lang="en-US" dirty="0" err="1" smtClean="0"/>
              <a:t>Difteri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</a:t>
            </a:r>
            <a:r>
              <a:rPr lang="en-US" dirty="0" smtClean="0"/>
              <a:t> </a:t>
            </a:r>
            <a:r>
              <a:rPr lang="en-US" dirty="0" err="1" smtClean="0"/>
              <a:t>imunisasi</a:t>
            </a:r>
            <a:r>
              <a:rPr lang="en-US" dirty="0" smtClean="0"/>
              <a:t> DPT 3 ( </a:t>
            </a:r>
            <a:r>
              <a:rPr lang="en-US" dirty="0" err="1" smtClean="0"/>
              <a:t>tiga</a:t>
            </a:r>
            <a:r>
              <a:rPr lang="en-US" dirty="0" smtClean="0"/>
              <a:t>) </a:t>
            </a:r>
            <a:r>
              <a:rPr lang="en-US" dirty="0" err="1" smtClean="0"/>
              <a:t>dosis</a:t>
            </a:r>
            <a:r>
              <a:rPr lang="en-US" dirty="0" smtClean="0"/>
              <a:t> pd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berumur</a:t>
            </a:r>
            <a:r>
              <a:rPr lang="en-US" dirty="0" smtClean="0"/>
              <a:t> 2 – 11bln.</a:t>
            </a:r>
            <a:endParaRPr lang="id-ID" dirty="0" smtClean="0"/>
          </a:p>
          <a:p>
            <a:pPr marL="624078" indent="-514350">
              <a:buClrTx/>
              <a:buSzPct val="100000"/>
              <a:buFont typeface="+mj-lt"/>
              <a:buAutoNum type="arabicPeriod" startAt="3"/>
            </a:pPr>
            <a:r>
              <a:rPr lang="en-US" dirty="0" err="1" smtClean="0"/>
              <a:t>Imunisasi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dilkk</a:t>
            </a:r>
            <a:r>
              <a:rPr lang="en-US" dirty="0" smtClean="0"/>
              <a:t> dg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sdh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yi</a:t>
            </a:r>
            <a:r>
              <a:rPr lang="en-US" dirty="0" smtClean="0"/>
              <a:t>: </a:t>
            </a:r>
            <a:r>
              <a:rPr lang="en-US" dirty="0" err="1" smtClean="0"/>
              <a:t>mberikan</a:t>
            </a:r>
            <a:r>
              <a:rPr lang="en-US" dirty="0" smtClean="0"/>
              <a:t> </a:t>
            </a:r>
            <a:r>
              <a:rPr lang="en-US" dirty="0" err="1" smtClean="0"/>
              <a:t>imunisasi</a:t>
            </a:r>
            <a:r>
              <a:rPr lang="en-US" dirty="0" smtClean="0"/>
              <a:t> DT </a:t>
            </a:r>
            <a:r>
              <a:rPr lang="en-US" dirty="0" err="1" smtClean="0"/>
              <a:t>ulang</a:t>
            </a:r>
            <a:r>
              <a:rPr lang="en-US" dirty="0" smtClean="0"/>
              <a:t> 1 (</a:t>
            </a:r>
            <a:r>
              <a:rPr lang="en-US" dirty="0" err="1" smtClean="0"/>
              <a:t>satu</a:t>
            </a:r>
            <a:r>
              <a:rPr lang="en-US" dirty="0" smtClean="0"/>
              <a:t>) </a:t>
            </a:r>
            <a:r>
              <a:rPr lang="en-US" dirty="0" err="1" smtClean="0"/>
              <a:t>dosis</a:t>
            </a:r>
            <a:r>
              <a:rPr lang="en-US" dirty="0" smtClean="0"/>
              <a:t> pd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–1 SD/MI/SLB/SDLB.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>
              <a:buClrTx/>
              <a:buSzPct val="100000"/>
              <a:buNone/>
            </a:pPr>
            <a:r>
              <a:rPr lang="en-US" sz="3600" b="1" dirty="0" err="1" smtClean="0"/>
              <a:t>b.Tujuan</a:t>
            </a:r>
            <a:r>
              <a:rPr lang="id-ID" sz="3600" b="1" dirty="0" smtClean="0"/>
              <a:t> Imunisasi DT</a:t>
            </a:r>
            <a:endParaRPr lang="en-US" sz="3600" dirty="0"/>
          </a:p>
          <a:p>
            <a:pPr marL="852678" indent="-742950">
              <a:buClrTx/>
              <a:buSzPct val="100000"/>
              <a:buFont typeface="+mj-lt"/>
              <a:buAutoNum type="arabicPeriod"/>
            </a:pP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kekebalan</a:t>
            </a:r>
            <a:r>
              <a:rPr lang="en-US" sz="3600" dirty="0"/>
              <a:t> </a:t>
            </a:r>
            <a:r>
              <a:rPr lang="en-US" sz="3600" dirty="0" err="1"/>
              <a:t>ulang</a:t>
            </a:r>
            <a:r>
              <a:rPr lang="en-US" sz="3600" dirty="0"/>
              <a:t> pd </a:t>
            </a:r>
            <a:r>
              <a:rPr lang="en-US" sz="3600" dirty="0" err="1"/>
              <a:t>anak</a:t>
            </a:r>
            <a:r>
              <a:rPr lang="en-US" sz="3600" dirty="0"/>
              <a:t> SD/MI/SDLB/SLB </a:t>
            </a:r>
            <a:r>
              <a:rPr lang="en-US" sz="3600" dirty="0" smtClean="0"/>
              <a:t> </a:t>
            </a:r>
            <a:r>
              <a:rPr lang="en-US" sz="3600" dirty="0" err="1" smtClean="0"/>
              <a:t>shg</a:t>
            </a:r>
            <a:r>
              <a:rPr lang="en-US" sz="3600" dirty="0" smtClean="0"/>
              <a:t> </a:t>
            </a:r>
            <a:r>
              <a:rPr lang="en-US" sz="3600" dirty="0" err="1" smtClean="0"/>
              <a:t>dpt</a:t>
            </a:r>
            <a:r>
              <a:rPr lang="en-US" sz="3600" dirty="0" smtClean="0"/>
              <a:t> </a:t>
            </a:r>
            <a:r>
              <a:rPr lang="en-US" sz="3600" dirty="0" err="1" smtClean="0"/>
              <a:t>meninggikan</a:t>
            </a:r>
            <a:r>
              <a:rPr lang="en-US" sz="3600" dirty="0" smtClean="0"/>
              <a:t> </a:t>
            </a:r>
            <a:r>
              <a:rPr lang="en-US" sz="3600" dirty="0" err="1"/>
              <a:t>tingkat</a:t>
            </a:r>
            <a:r>
              <a:rPr lang="en-US" sz="3600" dirty="0"/>
              <a:t> </a:t>
            </a:r>
            <a:r>
              <a:rPr lang="en-US" sz="3600" dirty="0" err="1"/>
              <a:t>imunitas</a:t>
            </a:r>
            <a:r>
              <a:rPr lang="en-US" sz="3600" dirty="0"/>
              <a:t> </a:t>
            </a:r>
            <a:r>
              <a:rPr lang="en-US" sz="3600" dirty="0" err="1"/>
              <a:t>yg</a:t>
            </a:r>
            <a:r>
              <a:rPr lang="en-US" sz="3600" dirty="0"/>
              <a:t> </a:t>
            </a:r>
            <a:r>
              <a:rPr lang="en-US" sz="3600" dirty="0" err="1"/>
              <a:t>sdh</a:t>
            </a:r>
            <a:r>
              <a:rPr lang="en-US" sz="3600" dirty="0"/>
              <a:t> </a:t>
            </a:r>
            <a:r>
              <a:rPr lang="en-US" sz="3600" dirty="0" err="1" smtClean="0"/>
              <a:t>ada</a:t>
            </a:r>
            <a:r>
              <a:rPr lang="en-US" sz="3600" dirty="0" smtClean="0"/>
              <a:t>.</a:t>
            </a:r>
            <a:endParaRPr lang="id-ID" sz="3600" dirty="0" smtClean="0"/>
          </a:p>
          <a:p>
            <a:pPr marL="852678" indent="-742950">
              <a:buClrTx/>
              <a:buSzPct val="100000"/>
              <a:buFont typeface="+mj-lt"/>
              <a:buAutoNum type="arabicPeriod"/>
            </a:pP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/>
              <a:t>mendapatkan</a:t>
            </a:r>
            <a:r>
              <a:rPr lang="en-US" sz="3600" dirty="0"/>
              <a:t> </a:t>
            </a:r>
            <a:r>
              <a:rPr lang="en-US" sz="3600" dirty="0" err="1"/>
              <a:t>perlindungan</a:t>
            </a:r>
            <a:r>
              <a:rPr lang="en-US" sz="3600" dirty="0"/>
              <a:t> </a:t>
            </a:r>
            <a:r>
              <a:rPr lang="en-US" sz="3600" dirty="0" err="1" smtClean="0"/>
              <a:t>jangka</a:t>
            </a:r>
            <a:r>
              <a:rPr lang="en-US" sz="3600" dirty="0" smtClean="0"/>
              <a:t> </a:t>
            </a:r>
            <a:r>
              <a:rPr lang="en-US" sz="3600" dirty="0" err="1"/>
              <a:t>panjang</a:t>
            </a:r>
            <a:r>
              <a:rPr lang="en-US" sz="3600" dirty="0"/>
              <a:t> </a:t>
            </a:r>
            <a:r>
              <a:rPr lang="en-US" sz="3600" dirty="0" err="1"/>
              <a:t>thd</a:t>
            </a:r>
            <a:r>
              <a:rPr lang="en-US" sz="3600" dirty="0"/>
              <a:t> </a:t>
            </a:r>
            <a:r>
              <a:rPr lang="en-US" sz="3600" dirty="0" err="1"/>
              <a:t>peny</a:t>
            </a:r>
            <a:r>
              <a:rPr lang="en-US" sz="3600" dirty="0"/>
              <a:t> </a:t>
            </a:r>
            <a:r>
              <a:rPr lang="en-US" sz="3600" dirty="0" err="1"/>
              <a:t>Difteri</a:t>
            </a:r>
            <a:r>
              <a:rPr lang="en-US" sz="3600" dirty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Tetanus .</a:t>
            </a:r>
            <a:endParaRPr lang="en-US" sz="3600" dirty="0"/>
          </a:p>
          <a:p>
            <a:pPr>
              <a:buClrTx/>
              <a:buSzPct val="100000"/>
              <a:buNone/>
            </a:pPr>
            <a:r>
              <a:rPr lang="en-US" sz="3600" b="1" dirty="0"/>
              <a:t> </a:t>
            </a:r>
            <a:endParaRPr lang="en-US" sz="3600" dirty="0"/>
          </a:p>
          <a:p>
            <a:pPr>
              <a:buClrTx/>
              <a:buSzPct val="100000"/>
              <a:buNone/>
            </a:pPr>
            <a:r>
              <a:rPr lang="en-US" b="1" dirty="0"/>
              <a:t> 	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100000"/>
              <a:buNone/>
            </a:pPr>
            <a:r>
              <a:rPr lang="en-US" b="1" dirty="0" smtClean="0">
                <a:latin typeface="+mj-lt"/>
              </a:rPr>
              <a:t>2. IMUNISASI  TT</a:t>
            </a:r>
            <a:endParaRPr lang="id-ID" b="1" dirty="0" smtClean="0">
              <a:latin typeface="+mj-lt"/>
            </a:endParaRPr>
          </a:p>
          <a:p>
            <a:pPr>
              <a:buClrTx/>
              <a:buSzPct val="100000"/>
              <a:buNone/>
            </a:pPr>
            <a:r>
              <a:rPr lang="en-US" b="1" dirty="0" smtClean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pPr>
              <a:buClrTx/>
              <a:buSzPct val="100000"/>
              <a:buNone/>
            </a:pPr>
            <a:r>
              <a:rPr lang="en-US" b="1" dirty="0" err="1" smtClean="0">
                <a:latin typeface="+mj-lt"/>
              </a:rPr>
              <a:t>a.Pengertian</a:t>
            </a:r>
            <a:r>
              <a:rPr lang="en-US" b="1" dirty="0" smtClean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pPr marL="852678" indent="-742950">
              <a:buClrTx/>
              <a:buSzPct val="100000"/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Imunisasi</a:t>
            </a:r>
            <a:r>
              <a:rPr lang="en-US" dirty="0" smtClean="0">
                <a:latin typeface="+mj-lt"/>
              </a:rPr>
              <a:t> TT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kegiatan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utk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memberikan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kekebalan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tbh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thd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peny</a:t>
            </a:r>
            <a:r>
              <a:rPr lang="en-US" dirty="0" smtClean="0">
                <a:latin typeface="+mj-lt"/>
              </a:rPr>
              <a:t> Tetanus.</a:t>
            </a:r>
            <a:endParaRPr lang="id-ID" dirty="0" smtClean="0">
              <a:latin typeface="+mj-lt"/>
            </a:endParaRPr>
          </a:p>
          <a:p>
            <a:pPr marL="852678" indent="-742950">
              <a:buClrTx/>
              <a:buSzPct val="100000"/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Penyakit</a:t>
            </a:r>
            <a:r>
              <a:rPr lang="en-US" dirty="0" smtClean="0">
                <a:latin typeface="+mj-lt"/>
              </a:rPr>
              <a:t> Tetanus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peny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disebabkan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oleh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kuman</a:t>
            </a:r>
            <a:r>
              <a:rPr lang="en-US" dirty="0" smtClean="0">
                <a:latin typeface="+mj-lt"/>
              </a:rPr>
              <a:t> Clostridium </a:t>
            </a:r>
            <a:r>
              <a:rPr lang="en-US" dirty="0" err="1" smtClean="0">
                <a:latin typeface="+mj-lt"/>
              </a:rPr>
              <a:t>tetani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dgn</a:t>
            </a: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latin typeface="+mj-lt"/>
              </a:rPr>
              <a:t>gejala</a:t>
            </a:r>
            <a:r>
              <a:rPr lang="en-US" dirty="0" smtClean="0">
                <a:latin typeface="+mj-lt"/>
              </a:rPr>
              <a:t> kejang2 </a:t>
            </a:r>
            <a:r>
              <a:rPr lang="en-US" dirty="0" err="1" smtClean="0">
                <a:latin typeface="+mj-lt"/>
              </a:rPr>
              <a:t>baik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oleh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rangsangan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maupun</a:t>
            </a: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latin typeface="+mj-lt"/>
              </a:rPr>
              <a:t>kejang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spontan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Kekejangan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dimulai</a:t>
            </a:r>
            <a:r>
              <a:rPr lang="en-US" dirty="0" smtClean="0">
                <a:latin typeface="+mj-lt"/>
              </a:rPr>
              <a:t> pd </a:t>
            </a:r>
            <a:r>
              <a:rPr lang="en-US" dirty="0" err="1" smtClean="0">
                <a:latin typeface="+mj-lt"/>
              </a:rPr>
              <a:t>otot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mulut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sampai</a:t>
            </a:r>
            <a:r>
              <a:rPr lang="en-US" dirty="0" smtClean="0">
                <a:latin typeface="+mj-lt"/>
              </a:rPr>
              <a:t> pd </a:t>
            </a:r>
            <a:r>
              <a:rPr lang="en-US" dirty="0" err="1" smtClean="0">
                <a:latin typeface="+mj-lt"/>
              </a:rPr>
              <a:t>otot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perut</a:t>
            </a: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anggota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badan</a:t>
            </a:r>
            <a:r>
              <a:rPr lang="en-US" dirty="0" smtClean="0">
                <a:latin typeface="+mj-lt"/>
              </a:rPr>
              <a:t>. </a:t>
            </a:r>
            <a:endParaRPr lang="id-ID" dirty="0" smtClean="0">
              <a:latin typeface="+mj-lt"/>
            </a:endParaRPr>
          </a:p>
          <a:p>
            <a:pPr marL="852678" indent="-742950">
              <a:buClrTx/>
              <a:buSzPct val="100000"/>
              <a:buNone/>
            </a:pPr>
            <a:r>
              <a:rPr lang="id-ID" dirty="0" smtClean="0">
                <a:latin typeface="+mj-lt"/>
              </a:rPr>
              <a:t>	</a:t>
            </a:r>
            <a:r>
              <a:rPr lang="en-US" dirty="0" err="1" smtClean="0">
                <a:latin typeface="+mj-lt"/>
              </a:rPr>
              <a:t>Apabila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terlambat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mdapatkan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perawatan</a:t>
            </a:r>
            <a:r>
              <a:rPr lang="en-US" dirty="0" smtClean="0">
                <a:latin typeface="+mj-lt"/>
              </a:rPr>
              <a:t> &amp; </a:t>
            </a:r>
            <a:r>
              <a:rPr lang="en-US" dirty="0" err="1" smtClean="0">
                <a:latin typeface="+mj-lt"/>
              </a:rPr>
              <a:t>pengobatan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dpt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menimbulkan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kematian</a:t>
            </a:r>
            <a:r>
              <a:rPr lang="en-US" dirty="0" smtClean="0">
                <a:latin typeface="+mj-lt"/>
              </a:rPr>
              <a:t>.</a:t>
            </a:r>
            <a:endParaRPr lang="id-ID" dirty="0" smtClean="0">
              <a:latin typeface="+mj-lt"/>
            </a:endParaRPr>
          </a:p>
          <a:p>
            <a:pPr marL="852678" indent="-742950">
              <a:buClrTx/>
              <a:buSzPct val="100000"/>
              <a:buNone/>
            </a:pPr>
            <a:endParaRPr lang="id-ID" dirty="0" smtClean="0">
              <a:latin typeface="+mj-lt"/>
            </a:endParaRPr>
          </a:p>
          <a:p>
            <a:pPr>
              <a:buClrTx/>
              <a:buSzPct val="100000"/>
              <a:buNone/>
            </a:pPr>
            <a:r>
              <a:rPr lang="en-US" b="1" dirty="0" smtClean="0">
                <a:latin typeface="+mj-lt"/>
              </a:rPr>
              <a:t>b. </a:t>
            </a:r>
            <a:r>
              <a:rPr lang="en-US" b="1" dirty="0" err="1" smtClean="0">
                <a:latin typeface="+mj-lt"/>
              </a:rPr>
              <a:t>Tujuan</a:t>
            </a:r>
            <a:endParaRPr lang="id-ID" b="1" dirty="0" smtClean="0">
              <a:latin typeface="+mj-lt"/>
            </a:endParaRP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Untuk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memberikan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kekebalan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ulang</a:t>
            </a:r>
            <a:r>
              <a:rPr lang="en-US" dirty="0" smtClean="0">
                <a:latin typeface="+mj-lt"/>
              </a:rPr>
              <a:t> pd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SD/MI/SDLB/SLB </a:t>
            </a:r>
            <a:r>
              <a:rPr lang="en-US" dirty="0" err="1" smtClean="0">
                <a:latin typeface="+mj-lt"/>
              </a:rPr>
              <a:t>shg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dpt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meninggikan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imunitas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sdh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</a:t>
            </a:r>
            <a:r>
              <a:rPr lang="en-US" dirty="0" smtClean="0">
                <a:latin typeface="+mj-lt"/>
              </a:rPr>
              <a:t>.</a:t>
            </a:r>
            <a:endParaRPr lang="id-ID" dirty="0" smtClean="0">
              <a:latin typeface="+mj-lt"/>
            </a:endParaRP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Untuk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mendapatkan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perlindungan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jangka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panjang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thd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peny</a:t>
            </a:r>
            <a:r>
              <a:rPr lang="en-US" dirty="0" smtClean="0">
                <a:latin typeface="+mj-lt"/>
              </a:rPr>
              <a:t> Tetanus </a:t>
            </a:r>
            <a:r>
              <a:rPr lang="en-US" dirty="0" err="1" smtClean="0">
                <a:latin typeface="+mj-lt"/>
              </a:rPr>
              <a:t>tmsk</a:t>
            </a:r>
            <a:r>
              <a:rPr lang="en-US" dirty="0" smtClean="0">
                <a:latin typeface="+mj-lt"/>
              </a:rPr>
              <a:t> Tetanus </a:t>
            </a:r>
            <a:r>
              <a:rPr lang="en-US" dirty="0" err="1" smtClean="0">
                <a:latin typeface="+mj-lt"/>
              </a:rPr>
              <a:t>Neonatorum</a:t>
            </a:r>
            <a:r>
              <a:rPr lang="en-US" dirty="0" smtClean="0">
                <a:latin typeface="+mj-lt"/>
              </a:rPr>
              <a:t>.</a:t>
            </a:r>
          </a:p>
          <a:p>
            <a:pPr marL="852678" indent="-742950">
              <a:buClrTx/>
              <a:buSzPct val="100000"/>
              <a:buNone/>
            </a:pPr>
            <a:endParaRPr lang="en-US" sz="2800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None/>
            </a:pP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K</a:t>
            </a:r>
            <a:r>
              <a:rPr lang="en-US" b="1" dirty="0">
                <a:solidFill>
                  <a:srgbClr val="FF0000"/>
                </a:solidFill>
                <a:latin typeface="Algerian" pitchFamily="82" charset="0"/>
              </a:rPr>
              <a:t>. METODA  / PEMBERIAN  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IMUNISASI</a:t>
            </a:r>
            <a:endParaRPr lang="id-ID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>
              <a:buClrTx/>
              <a:buNone/>
            </a:pPr>
            <a:endParaRPr lang="id-ID" sz="2500" b="1" dirty="0" smtClean="0">
              <a:solidFill>
                <a:srgbClr val="FF0000"/>
              </a:solidFill>
              <a:latin typeface="+mj-lt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500" dirty="0" err="1" smtClean="0">
                <a:latin typeface="+mj-lt"/>
              </a:rPr>
              <a:t>Memberikan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>
                <a:latin typeface="+mj-lt"/>
              </a:rPr>
              <a:t>1 (</a:t>
            </a:r>
            <a:r>
              <a:rPr lang="en-US" sz="2500" dirty="0" err="1">
                <a:latin typeface="+mj-lt"/>
              </a:rPr>
              <a:t>satu</a:t>
            </a:r>
            <a:r>
              <a:rPr lang="en-US" sz="2500" dirty="0">
                <a:latin typeface="+mj-lt"/>
              </a:rPr>
              <a:t>) </a:t>
            </a:r>
            <a:r>
              <a:rPr lang="en-US" sz="2500" dirty="0" err="1">
                <a:latin typeface="+mj-lt"/>
              </a:rPr>
              <a:t>dosis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vaksin</a:t>
            </a:r>
            <a:r>
              <a:rPr lang="en-US" sz="2500" dirty="0">
                <a:latin typeface="+mj-lt"/>
              </a:rPr>
              <a:t> DT </a:t>
            </a:r>
            <a:r>
              <a:rPr lang="en-US" sz="2500" dirty="0" err="1">
                <a:latin typeface="+mj-lt"/>
              </a:rPr>
              <a:t>mel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suntikan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di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lengan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atas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smtClean="0">
                <a:latin typeface="+mj-lt"/>
              </a:rPr>
              <a:t>pd </a:t>
            </a:r>
            <a:r>
              <a:rPr lang="en-US" sz="2500" dirty="0" err="1" smtClean="0">
                <a:latin typeface="+mj-lt"/>
              </a:rPr>
              <a:t>anak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kelas</a:t>
            </a:r>
            <a:r>
              <a:rPr lang="en-US" sz="2500" dirty="0">
                <a:latin typeface="+mj-lt"/>
              </a:rPr>
              <a:t>  –I SD/MI/ SDLB /SLB</a:t>
            </a:r>
            <a:r>
              <a:rPr lang="en-US" sz="2500" dirty="0" smtClean="0">
                <a:latin typeface="+mj-lt"/>
              </a:rPr>
              <a:t>.</a:t>
            </a:r>
            <a:endParaRPr lang="id-ID" sz="2500" dirty="0" smtClean="0">
              <a:latin typeface="+mj-lt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500" dirty="0" smtClean="0">
                <a:latin typeface="+mj-lt"/>
              </a:rPr>
              <a:t>.Memberikan 1(</a:t>
            </a:r>
            <a:r>
              <a:rPr lang="en-US" sz="2500" dirty="0" err="1" smtClean="0">
                <a:latin typeface="+mj-lt"/>
              </a:rPr>
              <a:t>satu</a:t>
            </a:r>
            <a:r>
              <a:rPr lang="en-US" sz="2500" dirty="0">
                <a:latin typeface="+mj-lt"/>
              </a:rPr>
              <a:t>) </a:t>
            </a:r>
            <a:r>
              <a:rPr lang="en-US" sz="2500" dirty="0" err="1">
                <a:latin typeface="+mj-lt"/>
              </a:rPr>
              <a:t>dosis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vaksin</a:t>
            </a:r>
            <a:r>
              <a:rPr lang="en-US" sz="2500" dirty="0">
                <a:latin typeface="+mj-lt"/>
              </a:rPr>
              <a:t> TT </a:t>
            </a:r>
            <a:r>
              <a:rPr lang="en-US" sz="2500" dirty="0" err="1">
                <a:latin typeface="+mj-lt"/>
              </a:rPr>
              <a:t>mel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suntikan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di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lengan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atas</a:t>
            </a:r>
            <a:r>
              <a:rPr lang="en-US" sz="2500" dirty="0">
                <a:latin typeface="+mj-lt"/>
              </a:rPr>
              <a:t>  pd  </a:t>
            </a:r>
            <a:r>
              <a:rPr lang="en-US" sz="2500" dirty="0" err="1">
                <a:latin typeface="+mj-lt"/>
              </a:rPr>
              <a:t>anak</a:t>
            </a:r>
            <a:r>
              <a:rPr lang="en-US" sz="2500" dirty="0">
                <a:latin typeface="+mj-lt"/>
              </a:rPr>
              <a:t>  </a:t>
            </a:r>
            <a:r>
              <a:rPr lang="en-US" sz="2500" dirty="0" err="1">
                <a:latin typeface="+mj-lt"/>
              </a:rPr>
              <a:t>kelas</a:t>
            </a:r>
            <a:r>
              <a:rPr lang="en-US" sz="2500" dirty="0">
                <a:latin typeface="+mj-lt"/>
              </a:rPr>
              <a:t> – II </a:t>
            </a:r>
            <a:r>
              <a:rPr lang="en-US" sz="2500" dirty="0" err="1">
                <a:latin typeface="+mj-lt"/>
              </a:rPr>
              <a:t>samp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kelas</a:t>
            </a:r>
            <a:r>
              <a:rPr lang="en-US" sz="2500" dirty="0">
                <a:latin typeface="+mj-lt"/>
              </a:rPr>
              <a:t> – III </a:t>
            </a:r>
            <a:r>
              <a:rPr lang="en-US" sz="2500" dirty="0" smtClean="0">
                <a:latin typeface="+mj-lt"/>
              </a:rPr>
              <a:t>SD/MI/SDLB/SLB</a:t>
            </a:r>
            <a:endParaRPr lang="id-ID" sz="2500" dirty="0" smtClean="0">
              <a:latin typeface="+mj-lt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500" dirty="0" err="1" smtClean="0">
                <a:latin typeface="+mj-lt"/>
              </a:rPr>
              <a:t>Kuman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penyakit</a:t>
            </a:r>
            <a:r>
              <a:rPr lang="en-US" sz="2500" dirty="0" smtClean="0">
                <a:latin typeface="+mj-lt"/>
              </a:rPr>
              <a:t> tetanus </a:t>
            </a:r>
            <a:r>
              <a:rPr lang="en-US" sz="2500" dirty="0" err="1" smtClean="0">
                <a:latin typeface="+mj-lt"/>
              </a:rPr>
              <a:t>berada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dlm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usus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manusia</a:t>
            </a:r>
            <a:r>
              <a:rPr lang="en-US" sz="2500" dirty="0" smtClean="0">
                <a:latin typeface="+mj-lt"/>
              </a:rPr>
              <a:t>  </a:t>
            </a:r>
            <a:r>
              <a:rPr lang="en-US" sz="2500" dirty="0" err="1" smtClean="0">
                <a:latin typeface="+mj-lt"/>
              </a:rPr>
              <a:t>maupun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hewan</a:t>
            </a:r>
            <a:r>
              <a:rPr lang="en-US" sz="2500" dirty="0" smtClean="0">
                <a:latin typeface="+mj-lt"/>
              </a:rPr>
              <a:t> &amp; pd </a:t>
            </a:r>
            <a:r>
              <a:rPr lang="en-US" sz="2500" dirty="0" err="1" smtClean="0">
                <a:latin typeface="+mj-lt"/>
              </a:rPr>
              <a:t>tanah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yg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terkon</a:t>
            </a:r>
            <a:r>
              <a:rPr lang="en-US" sz="2500" dirty="0" smtClean="0">
                <a:latin typeface="+mj-lt"/>
              </a:rPr>
              <a:t> -</a:t>
            </a:r>
            <a:r>
              <a:rPr lang="en-US" sz="2500" dirty="0" err="1" smtClean="0">
                <a:latin typeface="+mj-lt"/>
              </a:rPr>
              <a:t>taminasi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oleh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kotoran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manusia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atau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hewan</a:t>
            </a:r>
            <a:r>
              <a:rPr lang="en-US" sz="2500" dirty="0" smtClean="0">
                <a:latin typeface="+mj-lt"/>
              </a:rPr>
              <a:t>-</a:t>
            </a:r>
            <a:r>
              <a:rPr lang="en-US" sz="2500" dirty="0" smtClean="0">
                <a:latin typeface="+mj-lt"/>
                <a:sym typeface="Wingdings" pitchFamily="2" charset="2"/>
              </a:rPr>
              <a:t> </a:t>
            </a:r>
            <a:r>
              <a:rPr lang="en-US" sz="2500" dirty="0" err="1" smtClean="0">
                <a:latin typeface="+mj-lt"/>
              </a:rPr>
              <a:t>Kuman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masuk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dlm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tbh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mel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luka</a:t>
            </a:r>
            <a:r>
              <a:rPr lang="en-US" sz="2500" dirty="0" smtClean="0">
                <a:latin typeface="+mj-lt"/>
              </a:rPr>
              <a:t> &amp; </a:t>
            </a:r>
            <a:r>
              <a:rPr lang="en-US" sz="2500" dirty="0" err="1" smtClean="0">
                <a:latin typeface="+mj-lt"/>
              </a:rPr>
              <a:t>kmd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mengeluarkan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toksin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yg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menyebabkan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peny</a:t>
            </a:r>
            <a:r>
              <a:rPr lang="en-US" sz="2500" dirty="0" smtClean="0">
                <a:latin typeface="+mj-lt"/>
              </a:rPr>
              <a:t> Tetanus.</a:t>
            </a:r>
            <a:endParaRPr lang="id-ID" sz="2500" dirty="0" smtClean="0">
              <a:latin typeface="+mj-lt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500" dirty="0" err="1" smtClean="0">
                <a:latin typeface="+mj-lt"/>
              </a:rPr>
              <a:t>Pencegahan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thd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peny</a:t>
            </a:r>
            <a:r>
              <a:rPr lang="en-US" sz="2500" dirty="0" smtClean="0">
                <a:latin typeface="+mj-lt"/>
              </a:rPr>
              <a:t> Tetanus </a:t>
            </a:r>
            <a:r>
              <a:rPr lang="en-US" sz="2500" dirty="0" err="1" smtClean="0">
                <a:latin typeface="+mj-lt"/>
              </a:rPr>
              <a:t>dilakukan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mel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imunisasi</a:t>
            </a:r>
            <a:r>
              <a:rPr lang="en-US" sz="2500" dirty="0" smtClean="0">
                <a:latin typeface="+mj-lt"/>
              </a:rPr>
              <a:t> DPT 3 (</a:t>
            </a:r>
            <a:r>
              <a:rPr lang="en-US" sz="2500" dirty="0" err="1" smtClean="0">
                <a:latin typeface="+mj-lt"/>
              </a:rPr>
              <a:t>tiga</a:t>
            </a:r>
            <a:r>
              <a:rPr lang="en-US" sz="2500" dirty="0" smtClean="0">
                <a:latin typeface="+mj-lt"/>
              </a:rPr>
              <a:t>) </a:t>
            </a:r>
            <a:r>
              <a:rPr lang="en-US" sz="2500" dirty="0" err="1" smtClean="0">
                <a:latin typeface="+mj-lt"/>
              </a:rPr>
              <a:t>dosis</a:t>
            </a:r>
            <a:r>
              <a:rPr lang="en-US" sz="2500" dirty="0" smtClean="0">
                <a:latin typeface="+mj-lt"/>
              </a:rPr>
              <a:t> pd </a:t>
            </a:r>
            <a:r>
              <a:rPr lang="en-US" sz="2500" dirty="0" err="1" smtClean="0">
                <a:latin typeface="+mj-lt"/>
              </a:rPr>
              <a:t>bayi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berumur</a:t>
            </a:r>
            <a:r>
              <a:rPr lang="en-US" sz="2500" dirty="0" smtClean="0">
                <a:latin typeface="+mj-lt"/>
              </a:rPr>
              <a:t>   2—11 </a:t>
            </a:r>
            <a:r>
              <a:rPr lang="en-US" sz="2500" dirty="0" err="1" smtClean="0">
                <a:latin typeface="+mj-lt"/>
              </a:rPr>
              <a:t>bulan</a:t>
            </a:r>
            <a:r>
              <a:rPr lang="en-US" sz="2500" dirty="0" smtClean="0">
                <a:latin typeface="+mj-lt"/>
              </a:rPr>
              <a:t>.	</a:t>
            </a:r>
            <a:endParaRPr lang="id-ID" sz="2500" dirty="0" smtClean="0">
              <a:latin typeface="+mj-lt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500" dirty="0" err="1" smtClean="0">
                <a:latin typeface="+mj-lt"/>
              </a:rPr>
              <a:t>Imunisasi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ulang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dilakukan</a:t>
            </a:r>
            <a:r>
              <a:rPr lang="en-US" sz="2500" dirty="0" smtClean="0">
                <a:latin typeface="+mj-lt"/>
              </a:rPr>
              <a:t> dg </a:t>
            </a:r>
            <a:r>
              <a:rPr lang="en-US" sz="2500" dirty="0" err="1" smtClean="0">
                <a:latin typeface="+mj-lt"/>
              </a:rPr>
              <a:t>tujuan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meninggikan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tk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kekebalan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yg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sdh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ada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dan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mberikan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perlindungan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jangka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panjang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yi</a:t>
            </a:r>
            <a:r>
              <a:rPr lang="en-US" sz="2500" dirty="0" smtClean="0">
                <a:latin typeface="+mj-lt"/>
              </a:rPr>
              <a:t> :</a:t>
            </a:r>
          </a:p>
          <a:p>
            <a:pPr lvl="1" algn="just">
              <a:buClrTx/>
              <a:buFont typeface="Wingdings" pitchFamily="2" charset="2"/>
              <a:buChar char="Ø"/>
            </a:pPr>
            <a:r>
              <a:rPr lang="en-US" sz="2500" dirty="0" err="1" smtClean="0">
                <a:latin typeface="+mj-lt"/>
              </a:rPr>
              <a:t>Memberikan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imunisasi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ulang</a:t>
            </a:r>
            <a:r>
              <a:rPr lang="en-US" sz="2500" dirty="0" smtClean="0">
                <a:latin typeface="+mj-lt"/>
              </a:rPr>
              <a:t> TT </a:t>
            </a:r>
            <a:r>
              <a:rPr lang="en-US" sz="2500" dirty="0" err="1" smtClean="0">
                <a:latin typeface="+mj-lt"/>
              </a:rPr>
              <a:t>setiap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th</a:t>
            </a:r>
            <a:r>
              <a:rPr lang="en-US" sz="2500" dirty="0" smtClean="0">
                <a:latin typeface="+mj-lt"/>
              </a:rPr>
              <a:t> 1 </a:t>
            </a:r>
            <a:r>
              <a:rPr lang="en-US" sz="2500" dirty="0" err="1" smtClean="0">
                <a:latin typeface="+mj-lt"/>
              </a:rPr>
              <a:t>dosis</a:t>
            </a:r>
            <a:r>
              <a:rPr lang="en-US" sz="2500" dirty="0" smtClean="0">
                <a:latin typeface="+mj-lt"/>
              </a:rPr>
              <a:t>.</a:t>
            </a:r>
            <a:endParaRPr lang="id-ID" sz="2500" dirty="0" smtClean="0">
              <a:latin typeface="+mj-lt"/>
            </a:endParaRPr>
          </a:p>
          <a:p>
            <a:pPr lvl="1" algn="just">
              <a:buClrTx/>
              <a:buFont typeface="Wingdings" pitchFamily="2" charset="2"/>
              <a:buChar char="Ø"/>
            </a:pPr>
            <a:r>
              <a:rPr lang="en-US" sz="2500" dirty="0" err="1" smtClean="0">
                <a:latin typeface="+mj-lt"/>
              </a:rPr>
              <a:t>Dlm</a:t>
            </a:r>
            <a:r>
              <a:rPr lang="en-US" sz="2500" dirty="0" smtClean="0">
                <a:latin typeface="+mj-lt"/>
              </a:rPr>
              <a:t> program BIAS </a:t>
            </a:r>
            <a:r>
              <a:rPr lang="en-US" sz="2500" dirty="0" err="1" smtClean="0">
                <a:latin typeface="+mj-lt"/>
              </a:rPr>
              <a:t>imunisasi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ulang</a:t>
            </a:r>
            <a:r>
              <a:rPr lang="en-US" sz="2500" dirty="0" smtClean="0">
                <a:latin typeface="+mj-lt"/>
              </a:rPr>
              <a:t> TT </a:t>
            </a:r>
            <a:r>
              <a:rPr lang="en-US" sz="2500" dirty="0" err="1" smtClean="0">
                <a:latin typeface="+mj-lt"/>
              </a:rPr>
              <a:t>ditujukan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kpd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anak</a:t>
            </a:r>
            <a:r>
              <a:rPr lang="en-US" sz="2500" dirty="0" smtClean="0">
                <a:latin typeface="+mj-lt"/>
              </a:rPr>
              <a:t> SD/MI/ SDLB/SLB </a:t>
            </a:r>
            <a:r>
              <a:rPr lang="en-US" sz="2500" dirty="0" err="1" smtClean="0">
                <a:latin typeface="+mj-lt"/>
              </a:rPr>
              <a:t>baik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negeri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maupun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swasta</a:t>
            </a:r>
            <a:r>
              <a:rPr lang="en-US" sz="2500" dirty="0" smtClean="0">
                <a:latin typeface="+mj-lt"/>
              </a:rPr>
              <a:t>.</a:t>
            </a:r>
          </a:p>
          <a:p>
            <a:pPr>
              <a:buNone/>
            </a:pP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Algerian" pitchFamily="82" charset="0"/>
              </a:rPr>
              <a:t>L. PELAYANAN DAN  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PENCATATAN</a:t>
            </a:r>
            <a:endParaRPr lang="id-ID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>
              <a:buNone/>
            </a:pPr>
            <a:endParaRPr lang="en-US" dirty="0"/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/>
              <a:t>pelay</a:t>
            </a:r>
            <a:r>
              <a:rPr lang="en-US" dirty="0"/>
              <a:t> BIAS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pelay</a:t>
            </a:r>
            <a:r>
              <a:rPr lang="en-US" dirty="0"/>
              <a:t> </a:t>
            </a:r>
            <a:r>
              <a:rPr lang="en-US" dirty="0" err="1" smtClean="0"/>
              <a:t>imunisasi</a:t>
            </a:r>
            <a:r>
              <a:rPr lang="en-US" dirty="0" smtClean="0"/>
              <a:t>   (</a:t>
            </a:r>
            <a:r>
              <a:rPr lang="en-US" dirty="0" err="1" smtClean="0"/>
              <a:t>disingkat</a:t>
            </a:r>
            <a:r>
              <a:rPr lang="en-US" dirty="0" smtClean="0"/>
              <a:t> </a:t>
            </a:r>
            <a:r>
              <a:rPr lang="en-US" dirty="0"/>
              <a:t>RPI )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 smtClean="0"/>
              <a:t>diadakan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/>
              <a:t>masing2 SD/ MI/ </a:t>
            </a:r>
            <a:r>
              <a:rPr lang="en-US" dirty="0" smtClean="0"/>
              <a:t>SDLB/SLB.</a:t>
            </a:r>
            <a:endParaRPr lang="id-ID" dirty="0" smtClean="0"/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dirty="0" err="1" smtClean="0"/>
              <a:t>Pelay</a:t>
            </a:r>
            <a:r>
              <a:rPr lang="en-US" dirty="0" smtClean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(BIAS)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scr</a:t>
            </a:r>
            <a:r>
              <a:rPr lang="en-US" dirty="0"/>
              <a:t> </a:t>
            </a:r>
            <a:r>
              <a:rPr lang="en-US" dirty="0" err="1"/>
              <a:t>legeartis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dg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standart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 smtClean="0"/>
              <a:t>mberikan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kpd</a:t>
            </a:r>
            <a:r>
              <a:rPr lang="en-US" dirty="0"/>
              <a:t> org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sblm</a:t>
            </a:r>
            <a:r>
              <a:rPr lang="en-US" dirty="0"/>
              <a:t> </a:t>
            </a:r>
            <a:r>
              <a:rPr lang="en-US" dirty="0" err="1" smtClean="0"/>
              <a:t>pberian</a:t>
            </a:r>
            <a:r>
              <a:rPr lang="en-US" dirty="0" smtClean="0"/>
              <a:t> </a:t>
            </a:r>
            <a:r>
              <a:rPr lang="en-US" dirty="0" err="1"/>
              <a:t>imunisasi</a:t>
            </a:r>
            <a:r>
              <a:rPr lang="en-US" dirty="0"/>
              <a:t> dg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ramah,asih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asuh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/>
              <a:t>menakutkan</a:t>
            </a:r>
            <a:r>
              <a:rPr lang="en-US" dirty="0" smtClean="0"/>
              <a:t>).</a:t>
            </a:r>
            <a:endParaRPr lang="id-ID" dirty="0" smtClean="0"/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pelay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 pd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I </a:t>
            </a:r>
            <a:r>
              <a:rPr lang="en-US" dirty="0" err="1"/>
              <a:t>dicatat</a:t>
            </a:r>
            <a:r>
              <a:rPr lang="en-US" dirty="0"/>
              <a:t> dg </a:t>
            </a:r>
            <a:r>
              <a:rPr lang="en-US" dirty="0" err="1"/>
              <a:t>mgnk</a:t>
            </a:r>
            <a:r>
              <a:rPr lang="en-US" dirty="0"/>
              <a:t> format lamp 2 ,</a:t>
            </a:r>
            <a:r>
              <a:rPr lang="en-US" dirty="0" err="1"/>
              <a:t>sdg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-II </a:t>
            </a:r>
            <a:r>
              <a:rPr lang="en-US" dirty="0" err="1"/>
              <a:t>dan</a:t>
            </a:r>
            <a:r>
              <a:rPr lang="en-US" dirty="0"/>
              <a:t> III </a:t>
            </a:r>
            <a:r>
              <a:rPr lang="en-US" dirty="0" err="1"/>
              <a:t>dicatat</a:t>
            </a:r>
            <a:r>
              <a:rPr lang="en-US" dirty="0"/>
              <a:t> pd Format </a:t>
            </a:r>
            <a:r>
              <a:rPr lang="en-US" dirty="0" err="1"/>
              <a:t>lampiran</a:t>
            </a:r>
            <a:r>
              <a:rPr lang="en-US" dirty="0"/>
              <a:t> </a:t>
            </a:r>
            <a:r>
              <a:rPr lang="en-US" dirty="0" smtClean="0"/>
              <a:t>3.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r>
              <a:rPr lang="en-US" sz="1900" b="1" dirty="0" err="1" smtClean="0">
                <a:solidFill>
                  <a:srgbClr val="FF0000"/>
                </a:solidFill>
                <a:latin typeface="Calisto MT" pitchFamily="18" charset="0"/>
              </a:rPr>
              <a:t>A.Pendahuluan</a:t>
            </a:r>
            <a:endParaRPr lang="id-ID" sz="1900" b="1" dirty="0" smtClean="0">
              <a:solidFill>
                <a:srgbClr val="FF0000"/>
              </a:solidFill>
              <a:latin typeface="Calisto MT" pitchFamily="18" charset="0"/>
            </a:endParaRPr>
          </a:p>
          <a:p>
            <a:pPr>
              <a:buClrTx/>
              <a:buNone/>
            </a:pPr>
            <a:endParaRPr lang="en-US" sz="1900" b="1" dirty="0">
              <a:solidFill>
                <a:srgbClr val="FF0000"/>
              </a:solidFill>
              <a:latin typeface="Calisto MT" pitchFamily="18" charset="0"/>
            </a:endParaRPr>
          </a:p>
          <a:p>
            <a:pPr>
              <a:buClrTx/>
              <a:buNone/>
            </a:pPr>
            <a:r>
              <a:rPr lang="en-US" sz="1900" b="1" dirty="0">
                <a:latin typeface="Calisto MT" pitchFamily="18" charset="0"/>
              </a:rPr>
              <a:t>BIAS </a:t>
            </a:r>
            <a:r>
              <a:rPr lang="en-US" sz="1900" b="1" dirty="0" smtClean="0">
                <a:latin typeface="Calisto MT" pitchFamily="18" charset="0"/>
              </a:rPr>
              <a:t>:</a:t>
            </a:r>
            <a:endParaRPr lang="id-ID" sz="1900" b="1" dirty="0" smtClean="0">
              <a:latin typeface="Calisto MT" pitchFamily="18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US" sz="1900" dirty="0" err="1" smtClean="0">
                <a:latin typeface="Calisto MT" pitchFamily="18" charset="0"/>
              </a:rPr>
              <a:t>Merup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salah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satu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upaya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pencapaian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tujuan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umum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imunisasi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>
                <a:latin typeface="Calisto MT" pitchFamily="18" charset="0"/>
                <a:sym typeface="Wingdings"/>
              </a:rPr>
              <a:t>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menurunkan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angka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kesakitan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smtClean="0">
                <a:latin typeface="Calisto MT" pitchFamily="18" charset="0"/>
              </a:rPr>
              <a:t>&amp; </a:t>
            </a:r>
            <a:r>
              <a:rPr lang="en-US" sz="1900" dirty="0" err="1" smtClean="0">
                <a:latin typeface="Calisto MT" pitchFamily="18" charset="0"/>
              </a:rPr>
              <a:t>kematian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anak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dr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penyakit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Difteri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dan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smtClean="0">
                <a:latin typeface="Calisto MT" pitchFamily="18" charset="0"/>
              </a:rPr>
              <a:t>Tetanus.</a:t>
            </a:r>
            <a:endParaRPr lang="id-ID" sz="1900" dirty="0" smtClean="0">
              <a:latin typeface="Calisto MT" pitchFamily="18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US" sz="1900" dirty="0" err="1" smtClean="0">
                <a:latin typeface="Calisto MT" pitchFamily="18" charset="0"/>
              </a:rPr>
              <a:t>Telah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dilaksanakan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sejak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th</a:t>
            </a:r>
            <a:r>
              <a:rPr lang="en-US" sz="1900" dirty="0">
                <a:latin typeface="Calisto MT" pitchFamily="18" charset="0"/>
              </a:rPr>
              <a:t> 1998 </a:t>
            </a:r>
            <a:r>
              <a:rPr lang="en-US" sz="1900" dirty="0" err="1" smtClean="0">
                <a:latin typeface="Calisto MT" pitchFamily="18" charset="0"/>
              </a:rPr>
              <a:t>samp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th</a:t>
            </a:r>
            <a:r>
              <a:rPr lang="en-US" sz="1900" dirty="0" smtClean="0">
                <a:latin typeface="Calisto MT" pitchFamily="18" charset="0"/>
              </a:rPr>
              <a:t> 2000 </a:t>
            </a:r>
            <a:r>
              <a:rPr lang="en-US" sz="1900" dirty="0">
                <a:latin typeface="Calisto MT" pitchFamily="18" charset="0"/>
              </a:rPr>
              <a:t>dg </a:t>
            </a:r>
            <a:r>
              <a:rPr lang="en-US" sz="1900" dirty="0" err="1" smtClean="0">
                <a:latin typeface="Calisto MT" pitchFamily="18" charset="0"/>
              </a:rPr>
              <a:t>sasaran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anak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kelas</a:t>
            </a:r>
            <a:r>
              <a:rPr lang="en-US" sz="1900" dirty="0">
                <a:latin typeface="Calisto MT" pitchFamily="18" charset="0"/>
              </a:rPr>
              <a:t> 1 </a:t>
            </a:r>
            <a:r>
              <a:rPr lang="en-US" sz="1900" dirty="0" err="1" smtClean="0">
                <a:latin typeface="Calisto MT" pitchFamily="18" charset="0"/>
              </a:rPr>
              <a:t>samp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kelas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>
                <a:latin typeface="Calisto MT" pitchFamily="18" charset="0"/>
              </a:rPr>
              <a:t>VI </a:t>
            </a:r>
            <a:r>
              <a:rPr lang="en-US" sz="1900" dirty="0" err="1">
                <a:latin typeface="Calisto MT" pitchFamily="18" charset="0"/>
              </a:rPr>
              <a:t>Sekolah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Dasar</a:t>
            </a:r>
            <a:r>
              <a:rPr lang="en-US" sz="1900" dirty="0">
                <a:latin typeface="Calisto MT" pitchFamily="18" charset="0"/>
              </a:rPr>
              <a:t> (SD/MI</a:t>
            </a:r>
            <a:r>
              <a:rPr lang="en-US" sz="1900" dirty="0" smtClean="0">
                <a:latin typeface="Calisto MT" pitchFamily="18" charset="0"/>
              </a:rPr>
              <a:t>).</a:t>
            </a:r>
            <a:endParaRPr lang="id-ID" sz="1900" dirty="0" smtClean="0">
              <a:latin typeface="Calisto MT" pitchFamily="18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US" sz="1900" dirty="0" err="1" smtClean="0">
                <a:latin typeface="Calisto MT" pitchFamily="18" charset="0"/>
              </a:rPr>
              <a:t>Th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>
                <a:latin typeface="Calisto MT" pitchFamily="18" charset="0"/>
              </a:rPr>
              <a:t>1998 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mengimunisasi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anak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kelas</a:t>
            </a:r>
            <a:r>
              <a:rPr lang="en-US" sz="1900" dirty="0">
                <a:latin typeface="Calisto MT" pitchFamily="18" charset="0"/>
              </a:rPr>
              <a:t> I –VI </a:t>
            </a:r>
            <a:r>
              <a:rPr lang="en-US" sz="1900" dirty="0" err="1">
                <a:latin typeface="Calisto MT" pitchFamily="18" charset="0"/>
              </a:rPr>
              <a:t>atau</a:t>
            </a:r>
            <a:r>
              <a:rPr lang="en-US" sz="1900" dirty="0">
                <a:latin typeface="Calisto MT" pitchFamily="18" charset="0"/>
              </a:rPr>
              <a:t> 99,21% </a:t>
            </a:r>
            <a:r>
              <a:rPr lang="en-US" sz="1900" dirty="0" err="1">
                <a:latin typeface="Calisto MT" pitchFamily="18" charset="0"/>
              </a:rPr>
              <a:t>dr</a:t>
            </a:r>
            <a:r>
              <a:rPr lang="en-US" sz="1900" dirty="0">
                <a:latin typeface="Calisto MT" pitchFamily="18" charset="0"/>
              </a:rPr>
              <a:t> 4.152.88 </a:t>
            </a:r>
            <a:r>
              <a:rPr lang="en-US" sz="1900" dirty="0" err="1">
                <a:latin typeface="Calisto MT" pitchFamily="18" charset="0"/>
              </a:rPr>
              <a:t>anak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sekolah</a:t>
            </a:r>
            <a:r>
              <a:rPr lang="en-US" sz="1900" dirty="0" smtClean="0">
                <a:latin typeface="Calisto MT" pitchFamily="18" charset="0"/>
              </a:rPr>
              <a:t>. TH </a:t>
            </a:r>
            <a:r>
              <a:rPr lang="en-US" sz="1900" dirty="0">
                <a:latin typeface="Calisto MT" pitchFamily="18" charset="0"/>
              </a:rPr>
              <a:t>1999 </a:t>
            </a:r>
            <a:r>
              <a:rPr lang="en-US" sz="1900" dirty="0" err="1" smtClean="0">
                <a:latin typeface="Calisto MT" pitchFamily="18" charset="0"/>
              </a:rPr>
              <a:t>sebesar</a:t>
            </a:r>
            <a:r>
              <a:rPr lang="en-US" sz="1900" dirty="0" smtClean="0">
                <a:latin typeface="Calisto MT" pitchFamily="18" charset="0"/>
              </a:rPr>
              <a:t> 98 .85</a:t>
            </a:r>
            <a:r>
              <a:rPr lang="en-US" sz="1900" dirty="0">
                <a:latin typeface="Calisto MT" pitchFamily="18" charset="0"/>
              </a:rPr>
              <a:t>% </a:t>
            </a:r>
            <a:r>
              <a:rPr lang="en-US" sz="1900" dirty="0" err="1">
                <a:latin typeface="Calisto MT" pitchFamily="18" charset="0"/>
              </a:rPr>
              <a:t>dan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th</a:t>
            </a:r>
            <a:r>
              <a:rPr lang="en-US" sz="1900" dirty="0">
                <a:latin typeface="Calisto MT" pitchFamily="18" charset="0"/>
              </a:rPr>
              <a:t> 2000 </a:t>
            </a:r>
            <a:r>
              <a:rPr lang="en-US" sz="1900" dirty="0" err="1">
                <a:latin typeface="Calisto MT" pitchFamily="18" charset="0"/>
              </a:rPr>
              <a:t>sebesar</a:t>
            </a:r>
            <a:r>
              <a:rPr lang="en-US" sz="1900" dirty="0">
                <a:latin typeface="Calisto MT" pitchFamily="18" charset="0"/>
              </a:rPr>
              <a:t> 98,97</a:t>
            </a:r>
            <a:r>
              <a:rPr lang="en-US" sz="1900" dirty="0" smtClean="0">
                <a:latin typeface="Calisto MT" pitchFamily="18" charset="0"/>
              </a:rPr>
              <a:t>%.</a:t>
            </a:r>
            <a:endParaRPr lang="id-ID" sz="1900" dirty="0" smtClean="0">
              <a:latin typeface="Calisto MT" pitchFamily="18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US" sz="1900" dirty="0" smtClean="0">
                <a:latin typeface="Calisto MT" pitchFamily="18" charset="0"/>
              </a:rPr>
              <a:t>TH </a:t>
            </a:r>
            <a:r>
              <a:rPr lang="en-US" sz="1900" dirty="0">
                <a:latin typeface="Calisto MT" pitchFamily="18" charset="0"/>
              </a:rPr>
              <a:t>2001 BIAS </a:t>
            </a:r>
            <a:r>
              <a:rPr lang="en-US" sz="1900" dirty="0" err="1">
                <a:latin typeface="Calisto MT" pitchFamily="18" charset="0"/>
              </a:rPr>
              <a:t>dilaksanakan</a:t>
            </a:r>
            <a:r>
              <a:rPr lang="en-US" sz="1900" dirty="0">
                <a:latin typeface="Calisto MT" pitchFamily="18" charset="0"/>
              </a:rPr>
              <a:t> dg </a:t>
            </a:r>
            <a:r>
              <a:rPr lang="en-US" sz="1900" dirty="0" err="1">
                <a:latin typeface="Calisto MT" pitchFamily="18" charset="0"/>
              </a:rPr>
              <a:t>sasaran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berbeda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>
                <a:latin typeface="Calisto MT" pitchFamily="18" charset="0"/>
              </a:rPr>
              <a:t>: </a:t>
            </a:r>
            <a:endParaRPr lang="en-US" sz="1900" dirty="0" smtClean="0">
              <a:latin typeface="Calisto MT" pitchFamily="18" charset="0"/>
            </a:endParaRPr>
          </a:p>
          <a:p>
            <a:pPr>
              <a:buClrTx/>
              <a:buNone/>
            </a:pPr>
            <a:r>
              <a:rPr lang="en-US" sz="1900" dirty="0">
                <a:latin typeface="Calisto MT" pitchFamily="18" charset="0"/>
              </a:rPr>
              <a:t>	</a:t>
            </a:r>
            <a:r>
              <a:rPr lang="en-US" sz="1900" dirty="0" err="1">
                <a:latin typeface="Calisto MT" pitchFamily="18" charset="0"/>
              </a:rPr>
              <a:t>S</a:t>
            </a:r>
            <a:r>
              <a:rPr lang="en-US" sz="1900" dirty="0" err="1" smtClean="0">
                <a:latin typeface="Calisto MT" pitchFamily="18" charset="0"/>
              </a:rPr>
              <a:t>iswa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klas</a:t>
            </a:r>
            <a:r>
              <a:rPr lang="en-US" sz="1900" dirty="0">
                <a:latin typeface="Calisto MT" pitchFamily="18" charset="0"/>
              </a:rPr>
              <a:t> I </a:t>
            </a:r>
            <a:r>
              <a:rPr lang="en-US" sz="1900" dirty="0" err="1">
                <a:latin typeface="Calisto MT" pitchFamily="18" charset="0"/>
              </a:rPr>
              <a:t>samp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Klas</a:t>
            </a:r>
            <a:r>
              <a:rPr lang="en-US" sz="1900" dirty="0">
                <a:latin typeface="Calisto MT" pitchFamily="18" charset="0"/>
              </a:rPr>
              <a:t> III  </a:t>
            </a:r>
            <a:r>
              <a:rPr lang="en-US" sz="1900" dirty="0" err="1" smtClean="0">
                <a:latin typeface="Calisto MT" pitchFamily="18" charset="0"/>
              </a:rPr>
              <a:t>Negeri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>
                <a:latin typeface="Calisto MT" pitchFamily="18" charset="0"/>
              </a:rPr>
              <a:t>( SD/MI/SLB ) </a:t>
            </a:r>
            <a:r>
              <a:rPr lang="en-US" sz="1900" dirty="0" err="1">
                <a:latin typeface="Calisto MT" pitchFamily="18" charset="0"/>
              </a:rPr>
              <a:t>dan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swasta</a:t>
            </a:r>
            <a:r>
              <a:rPr lang="en-US" sz="1900" dirty="0">
                <a:latin typeface="Calisto MT" pitchFamily="18" charset="0"/>
              </a:rPr>
              <a:t>, </a:t>
            </a:r>
            <a:r>
              <a:rPr lang="en-US" sz="1900" dirty="0" err="1">
                <a:latin typeface="Calisto MT" pitchFamily="18" charset="0"/>
              </a:rPr>
              <a:t>dengan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pemberian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imunisasi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Difteri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Toksoid</a:t>
            </a:r>
            <a:r>
              <a:rPr lang="en-US" sz="1900" dirty="0">
                <a:latin typeface="Calisto MT" pitchFamily="18" charset="0"/>
              </a:rPr>
              <a:t> (DT) </a:t>
            </a:r>
            <a:r>
              <a:rPr lang="en-US" sz="1900" dirty="0" err="1">
                <a:latin typeface="Calisto MT" pitchFamily="18" charset="0"/>
              </a:rPr>
              <a:t>untuk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kelas</a:t>
            </a:r>
            <a:r>
              <a:rPr lang="en-US" sz="1900" dirty="0">
                <a:latin typeface="Calisto MT" pitchFamily="18" charset="0"/>
              </a:rPr>
              <a:t> I </a:t>
            </a:r>
            <a:r>
              <a:rPr lang="en-US" sz="1900" dirty="0" err="1">
                <a:latin typeface="Calisto MT" pitchFamily="18" charset="0"/>
              </a:rPr>
              <a:t>dan</a:t>
            </a:r>
            <a:r>
              <a:rPr lang="en-US" sz="1900" dirty="0">
                <a:latin typeface="Calisto MT" pitchFamily="18" charset="0"/>
              </a:rPr>
              <a:t> Tetanus </a:t>
            </a:r>
            <a:r>
              <a:rPr lang="en-US" sz="1900" dirty="0" err="1">
                <a:latin typeface="Calisto MT" pitchFamily="18" charset="0"/>
              </a:rPr>
              <a:t>Toksoid</a:t>
            </a:r>
            <a:r>
              <a:rPr lang="en-US" sz="1900" dirty="0">
                <a:latin typeface="Calisto MT" pitchFamily="18" charset="0"/>
              </a:rPr>
              <a:t>  (TT) </a:t>
            </a:r>
            <a:r>
              <a:rPr lang="en-US" sz="1900" dirty="0" err="1">
                <a:latin typeface="Calisto MT" pitchFamily="18" charset="0"/>
              </a:rPr>
              <a:t>untuk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kelas</a:t>
            </a:r>
            <a:r>
              <a:rPr lang="en-US" sz="1900" dirty="0">
                <a:latin typeface="Calisto MT" pitchFamily="18" charset="0"/>
              </a:rPr>
              <a:t> II &amp; </a:t>
            </a:r>
            <a:r>
              <a:rPr lang="en-US" sz="1900" dirty="0" smtClean="0">
                <a:latin typeface="Calisto MT" pitchFamily="18" charset="0"/>
              </a:rPr>
              <a:t>III.</a:t>
            </a:r>
            <a:endParaRPr lang="id-ID" sz="1900" dirty="0" smtClean="0">
              <a:latin typeface="Calisto MT" pitchFamily="18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US" sz="1900" dirty="0" err="1" smtClean="0">
                <a:latin typeface="Calisto MT" pitchFamily="18" charset="0"/>
              </a:rPr>
              <a:t>Keberhasilan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pelaksanaan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didukung</a:t>
            </a:r>
            <a:r>
              <a:rPr lang="en-US" sz="1900" dirty="0" smtClean="0">
                <a:latin typeface="Calisto MT" pitchFamily="18" charset="0"/>
              </a:rPr>
              <a:t>  </a:t>
            </a:r>
            <a:r>
              <a:rPr lang="en-US" sz="1900" dirty="0" err="1">
                <a:latin typeface="Calisto MT" pitchFamily="18" charset="0"/>
              </a:rPr>
              <a:t>instansi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lintas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sektor</a:t>
            </a:r>
            <a:r>
              <a:rPr lang="en-US" sz="1900" dirty="0" smtClean="0">
                <a:latin typeface="Calisto MT" pitchFamily="18" charset="0"/>
              </a:rPr>
              <a:t> &amp; </a:t>
            </a:r>
            <a:r>
              <a:rPr lang="en-US" sz="1900" dirty="0" err="1" smtClean="0">
                <a:latin typeface="Calisto MT" pitchFamily="18" charset="0"/>
              </a:rPr>
              <a:t>masy</a:t>
            </a:r>
            <a:r>
              <a:rPr lang="en-US" sz="1900" dirty="0" smtClean="0">
                <a:latin typeface="Calisto MT" pitchFamily="18" charset="0"/>
              </a:rPr>
              <a:t> ,</a:t>
            </a:r>
            <a:r>
              <a:rPr lang="en-US" sz="1900" dirty="0" err="1" smtClean="0">
                <a:latin typeface="Calisto MT" pitchFamily="18" charset="0"/>
              </a:rPr>
              <a:t>maka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unk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menjaga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keterpaduan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dlm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kebijakan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dan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srategi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perlu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dikeluarkan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Pedoman</a:t>
            </a:r>
            <a:r>
              <a:rPr lang="en-US" sz="1900" dirty="0">
                <a:latin typeface="Calisto MT" pitchFamily="18" charset="0"/>
              </a:rPr>
              <a:t> </a:t>
            </a:r>
            <a:r>
              <a:rPr lang="en-US" sz="1900" dirty="0" err="1">
                <a:latin typeface="Calisto MT" pitchFamily="18" charset="0"/>
              </a:rPr>
              <a:t>Pelaksanaan</a:t>
            </a:r>
            <a:r>
              <a:rPr lang="en-US" sz="1900" dirty="0">
                <a:latin typeface="Calisto MT" pitchFamily="18" charset="0"/>
              </a:rPr>
              <a:t> BIAS </a:t>
            </a:r>
            <a:r>
              <a:rPr lang="en-US" sz="1900" dirty="0" err="1" smtClean="0">
                <a:latin typeface="Calisto MT" pitchFamily="18" charset="0"/>
              </a:rPr>
              <a:t>sbg</a:t>
            </a:r>
            <a:r>
              <a:rPr lang="en-US" sz="1900" dirty="0" smtClean="0">
                <a:latin typeface="Calisto MT" pitchFamily="18" charset="0"/>
              </a:rPr>
              <a:t> </a:t>
            </a:r>
            <a:r>
              <a:rPr lang="en-US" sz="1900" dirty="0" err="1" smtClean="0">
                <a:latin typeface="Calisto MT" pitchFamily="18" charset="0"/>
              </a:rPr>
              <a:t>acuan</a:t>
            </a:r>
            <a:r>
              <a:rPr lang="en-US" sz="1900" dirty="0" smtClean="0">
                <a:latin typeface="Calisto MT" pitchFamily="18" charset="0"/>
              </a:rPr>
              <a:t> ……. (</a:t>
            </a:r>
            <a:r>
              <a:rPr lang="en-US" sz="1900" dirty="0" err="1" smtClean="0">
                <a:latin typeface="Calisto MT" pitchFamily="18" charset="0"/>
              </a:rPr>
              <a:t>Jateng</a:t>
            </a:r>
            <a:r>
              <a:rPr lang="en-US" sz="1900" dirty="0" smtClean="0">
                <a:latin typeface="Calisto MT" pitchFamily="18" charset="0"/>
              </a:rPr>
              <a:t>)</a:t>
            </a:r>
            <a:endParaRPr lang="en-US" sz="1900" dirty="0">
              <a:latin typeface="Calisto MT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BULAN  IMUNISASI ANAK SEKOLAH  ( BIAS )</a:t>
            </a:r>
            <a:endParaRPr lang="id-ID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248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624078" indent="-514350">
              <a:buClrTx/>
              <a:buSzPct val="100000"/>
              <a:buFont typeface="+mj-lt"/>
              <a:buAutoNum type="arabicPeriod" startAt="4"/>
            </a:pPr>
            <a:r>
              <a:rPr lang="en-US" dirty="0" err="1" smtClean="0">
                <a:solidFill>
                  <a:srgbClr val="7030A0"/>
                </a:solidFill>
              </a:rPr>
              <a:t>Selanjtnya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hsl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pelay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imunisasi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dicatat</a:t>
            </a:r>
            <a:r>
              <a:rPr lang="en-US" dirty="0" smtClean="0">
                <a:solidFill>
                  <a:srgbClr val="7030A0"/>
                </a:solidFill>
              </a:rPr>
              <a:t> pd </a:t>
            </a:r>
            <a:r>
              <a:rPr lang="en-US" dirty="0" err="1" smtClean="0">
                <a:solidFill>
                  <a:srgbClr val="7030A0"/>
                </a:solidFill>
              </a:rPr>
              <a:t>kartu</a:t>
            </a:r>
            <a:r>
              <a:rPr lang="en-US" dirty="0" smtClean="0">
                <a:solidFill>
                  <a:srgbClr val="7030A0"/>
                </a:solidFill>
              </a:rPr>
              <a:t> TT </a:t>
            </a:r>
            <a:r>
              <a:rPr lang="en-US" dirty="0" err="1" smtClean="0">
                <a:solidFill>
                  <a:srgbClr val="7030A0"/>
                </a:solidFill>
              </a:rPr>
              <a:t>seumur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hidup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dan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bila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anak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blm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menerima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imunisasi</a:t>
            </a:r>
            <a:r>
              <a:rPr lang="en-US" dirty="0" smtClean="0">
                <a:solidFill>
                  <a:srgbClr val="7030A0"/>
                </a:solidFill>
              </a:rPr>
              <a:t> TT 5 </a:t>
            </a:r>
            <a:r>
              <a:rPr lang="en-US" dirty="0" err="1" smtClean="0">
                <a:solidFill>
                  <a:srgbClr val="7030A0"/>
                </a:solidFill>
              </a:rPr>
              <a:t>dosis</a:t>
            </a:r>
            <a:r>
              <a:rPr lang="en-US" dirty="0" smtClean="0">
                <a:solidFill>
                  <a:srgbClr val="7030A0"/>
                </a:solidFill>
              </a:rPr>
              <a:t> agar </a:t>
            </a:r>
            <a:r>
              <a:rPr lang="en-US" dirty="0" err="1" smtClean="0">
                <a:solidFill>
                  <a:srgbClr val="7030A0"/>
                </a:solidFill>
              </a:rPr>
              <a:t>dilengkapi</a:t>
            </a:r>
            <a:r>
              <a:rPr lang="en-US" dirty="0" smtClean="0">
                <a:solidFill>
                  <a:srgbClr val="7030A0"/>
                </a:solidFill>
              </a:rPr>
              <a:t> pd </a:t>
            </a:r>
            <a:r>
              <a:rPr lang="en-US" dirty="0" err="1" smtClean="0">
                <a:solidFill>
                  <a:srgbClr val="7030A0"/>
                </a:solidFill>
              </a:rPr>
              <a:t>saat</a:t>
            </a:r>
            <a:r>
              <a:rPr lang="en-US" dirty="0" smtClean="0">
                <a:solidFill>
                  <a:srgbClr val="7030A0"/>
                </a:solidFill>
              </a:rPr>
              <a:t> BIAS </a:t>
            </a: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Kartu</a:t>
            </a:r>
            <a:r>
              <a:rPr lang="en-US" dirty="0" smtClean="0">
                <a:solidFill>
                  <a:srgbClr val="7030A0"/>
                </a:solidFill>
              </a:rPr>
              <a:t> TT </a:t>
            </a:r>
            <a:r>
              <a:rPr lang="en-US" dirty="0" err="1" smtClean="0">
                <a:solidFill>
                  <a:srgbClr val="7030A0"/>
                </a:solidFill>
              </a:rPr>
              <a:t>seumur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hidup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dbrk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setelah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anak</a:t>
            </a:r>
            <a:r>
              <a:rPr lang="en-US" dirty="0" smtClean="0">
                <a:solidFill>
                  <a:srgbClr val="7030A0"/>
                </a:solidFill>
              </a:rPr>
              <a:t> lulus / </a:t>
            </a:r>
            <a:r>
              <a:rPr lang="en-US" dirty="0" err="1" smtClean="0">
                <a:solidFill>
                  <a:srgbClr val="7030A0"/>
                </a:solidFill>
              </a:rPr>
              <a:t>keluar</a:t>
            </a:r>
            <a:r>
              <a:rPr lang="en-US" dirty="0" smtClean="0">
                <a:solidFill>
                  <a:srgbClr val="7030A0"/>
                </a:solidFill>
              </a:rPr>
              <a:t> / </a:t>
            </a:r>
            <a:r>
              <a:rPr lang="en-US" dirty="0" err="1" smtClean="0">
                <a:solidFill>
                  <a:srgbClr val="7030A0"/>
                </a:solidFill>
              </a:rPr>
              <a:t>meninggalkan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sekolah</a:t>
            </a:r>
            <a:r>
              <a:rPr lang="en-US" dirty="0" smtClean="0">
                <a:solidFill>
                  <a:srgbClr val="7030A0"/>
                </a:solidFill>
              </a:rPr>
              <a:t> &amp; </a:t>
            </a:r>
            <a:r>
              <a:rPr lang="en-US" dirty="0" err="1" smtClean="0">
                <a:solidFill>
                  <a:srgbClr val="7030A0"/>
                </a:solidFill>
              </a:rPr>
              <a:t>dharapkan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anak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sdh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 dg status TT 5 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dosis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.</a:t>
            </a:r>
            <a:endParaRPr lang="id-ID" dirty="0" smtClean="0">
              <a:solidFill>
                <a:srgbClr val="7030A0"/>
              </a:solidFill>
              <a:latin typeface="+mj-lt"/>
            </a:endParaRPr>
          </a:p>
          <a:p>
            <a:pPr marL="624078" indent="-514350">
              <a:buClrTx/>
              <a:buSzPct val="100000"/>
              <a:buFont typeface="+mj-lt"/>
              <a:buAutoNum type="arabicPeriod" startAt="4"/>
            </a:pPr>
            <a:r>
              <a:rPr lang="en-US" dirty="0" err="1" smtClean="0">
                <a:solidFill>
                  <a:srgbClr val="7030A0"/>
                </a:solidFill>
                <a:latin typeface="+mj-lt"/>
              </a:rPr>
              <a:t>Bila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ada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kasus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kejadian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ikutan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pasca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imunisasi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(KIPI) agar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ditangani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secara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cpt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dan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professional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sesuai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dg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prosedur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Bl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tdk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dpt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ditangani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agar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dirujuk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ke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RS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Pemerintah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yg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terdekat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utk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dpt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ditangani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lbh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lanjut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.</a:t>
            </a:r>
            <a:endParaRPr lang="id-ID" dirty="0" smtClean="0">
              <a:solidFill>
                <a:srgbClr val="7030A0"/>
              </a:solidFill>
              <a:latin typeface="+mj-lt"/>
            </a:endParaRPr>
          </a:p>
          <a:p>
            <a:pPr marL="624078" indent="-514350">
              <a:buClrTx/>
              <a:buSzPct val="100000"/>
              <a:buNone/>
            </a:pPr>
            <a:r>
              <a:rPr lang="id-ID" dirty="0" smtClean="0">
                <a:solidFill>
                  <a:srgbClr val="7030A0"/>
                </a:solidFill>
                <a:latin typeface="+mj-lt"/>
              </a:rPr>
              <a:t>	</a:t>
            </a:r>
          </a:p>
          <a:p>
            <a:pPr marL="624078" indent="-514350">
              <a:buClrTx/>
              <a:buSzPct val="100000"/>
              <a:buNone/>
            </a:pPr>
            <a:r>
              <a:rPr lang="id-ID" dirty="0" smtClean="0">
                <a:solidFill>
                  <a:srgbClr val="7030A0"/>
                </a:solidFill>
                <a:latin typeface="+mj-lt"/>
              </a:rPr>
              <a:t>	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Kasus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KIPI agar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dilaporkan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dg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mgnk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formulir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14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yg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dikirim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ke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Pokja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KIPI 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pusat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dg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tembusan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Ketua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TK BIAS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Provinsi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melalui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facsimile.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  <a:latin typeface="Arial Narrow" pitchFamily="34" charset="0"/>
              </a:rPr>
              <a:t> </a:t>
            </a:r>
          </a:p>
          <a:p>
            <a:pPr>
              <a:buNone/>
            </a:pPr>
            <a:r>
              <a:rPr lang="en-US" sz="2200" dirty="0">
                <a:solidFill>
                  <a:srgbClr val="7030A0"/>
                </a:solidFill>
                <a:latin typeface="Arial Narrow" pitchFamily="34" charset="0"/>
              </a:rPr>
              <a:t> </a:t>
            </a:r>
            <a:endParaRPr lang="en-US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M. PELAPORAN</a:t>
            </a:r>
            <a:endParaRPr lang="id-ID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>
              <a:buNone/>
            </a:pPr>
            <a:endParaRPr lang="id-ID" sz="2300" b="1" dirty="0" smtClean="0">
              <a:latin typeface="+mj-lt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300" dirty="0" err="1" smtClean="0">
                <a:latin typeface="+mj-lt"/>
              </a:rPr>
              <a:t>Jenis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laporan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yg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wajib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di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kirim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ke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Provinsi</a:t>
            </a:r>
            <a:r>
              <a:rPr lang="en-US" sz="2300" dirty="0" smtClean="0">
                <a:latin typeface="+mj-lt"/>
              </a:rPr>
              <a:t> :</a:t>
            </a:r>
          </a:p>
          <a:p>
            <a:pPr lvl="1">
              <a:buClrTx/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Laporan</a:t>
            </a: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latin typeface="+mj-lt"/>
              </a:rPr>
              <a:t>hsl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pendataan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yi</a:t>
            </a:r>
            <a:r>
              <a:rPr lang="en-US" dirty="0" smtClean="0">
                <a:latin typeface="+mj-lt"/>
              </a:rPr>
              <a:t>: lamp 4.5.&amp; 6.</a:t>
            </a:r>
            <a:endParaRPr lang="id-ID" dirty="0" smtClean="0">
              <a:latin typeface="+mj-lt"/>
            </a:endParaRPr>
          </a:p>
          <a:p>
            <a:pPr lvl="1">
              <a:buClrTx/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Laporan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hsl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pendataan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tenaga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medis</a:t>
            </a:r>
            <a:r>
              <a:rPr lang="en-US" dirty="0" smtClean="0">
                <a:latin typeface="+mj-lt"/>
              </a:rPr>
              <a:t> &amp; </a:t>
            </a:r>
            <a:r>
              <a:rPr lang="en-US" dirty="0" err="1" smtClean="0">
                <a:latin typeface="+mj-lt"/>
              </a:rPr>
              <a:t>para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medis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yi</a:t>
            </a:r>
            <a:r>
              <a:rPr lang="en-US" dirty="0" smtClean="0">
                <a:latin typeface="+mj-lt"/>
              </a:rPr>
              <a:t>: lamp 7. </a:t>
            </a:r>
            <a:endParaRPr lang="id-ID" dirty="0" smtClean="0">
              <a:latin typeface="+mj-lt"/>
            </a:endParaRPr>
          </a:p>
          <a:p>
            <a:pPr lvl="1">
              <a:buClrTx/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Laporan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hsl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pelay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imunisasi</a:t>
            </a:r>
            <a:r>
              <a:rPr lang="en-US" dirty="0" smtClean="0">
                <a:latin typeface="+mj-lt"/>
              </a:rPr>
              <a:t> pd BIAS </a:t>
            </a:r>
            <a:r>
              <a:rPr lang="en-US" dirty="0" err="1" smtClean="0">
                <a:latin typeface="+mj-lt"/>
              </a:rPr>
              <a:t>yi</a:t>
            </a:r>
            <a:r>
              <a:rPr lang="en-US" dirty="0" smtClean="0">
                <a:latin typeface="+mj-lt"/>
              </a:rPr>
              <a:t>: lamp 8,9,10,&amp; 11.</a:t>
            </a:r>
            <a:endParaRPr lang="id-ID" dirty="0" smtClean="0">
              <a:latin typeface="+mj-lt"/>
            </a:endParaRPr>
          </a:p>
          <a:p>
            <a:pPr marL="624078" indent="-514350">
              <a:buClrTx/>
              <a:buFont typeface="+mj-lt"/>
              <a:buAutoNum type="arabicPeriod" startAt="2"/>
            </a:pPr>
            <a:r>
              <a:rPr lang="en-US" sz="2300" dirty="0" err="1" smtClean="0">
                <a:latin typeface="+mj-lt"/>
              </a:rPr>
              <a:t>Pelaksanaan</a:t>
            </a:r>
            <a:r>
              <a:rPr lang="en-US" sz="2300" dirty="0" smtClean="0">
                <a:latin typeface="+mj-lt"/>
              </a:rPr>
              <a:t> BIAS </a:t>
            </a:r>
            <a:r>
              <a:rPr lang="en-US" sz="2300" dirty="0" err="1" smtClean="0">
                <a:latin typeface="+mj-lt"/>
              </a:rPr>
              <a:t>dilaporkan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berjenjang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dr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tiap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sekolah</a:t>
            </a:r>
            <a:r>
              <a:rPr lang="en-US" sz="2300" dirty="0" smtClean="0">
                <a:latin typeface="+mj-lt"/>
              </a:rPr>
              <a:t> dg </a:t>
            </a:r>
            <a:r>
              <a:rPr lang="en-US" sz="2300" dirty="0" err="1" smtClean="0">
                <a:latin typeface="+mj-lt"/>
              </a:rPr>
              <a:t>ketentuan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sbb</a:t>
            </a:r>
            <a:r>
              <a:rPr lang="en-US" sz="2300" dirty="0" smtClean="0">
                <a:latin typeface="+mj-lt"/>
              </a:rPr>
              <a:t>:</a:t>
            </a:r>
            <a:endParaRPr lang="id-ID" sz="2300" dirty="0" smtClean="0">
              <a:latin typeface="+mj-lt"/>
            </a:endParaRPr>
          </a:p>
          <a:p>
            <a:pPr marL="880110" lvl="1" indent="-514350">
              <a:buClrTx/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Lap </a:t>
            </a:r>
            <a:r>
              <a:rPr lang="en-US" dirty="0" err="1" smtClean="0">
                <a:latin typeface="+mj-lt"/>
              </a:rPr>
              <a:t>dr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sekolah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desa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kelurahan</a:t>
            </a:r>
            <a:r>
              <a:rPr lang="en-US" dirty="0" smtClean="0">
                <a:latin typeface="+mj-lt"/>
              </a:rPr>
              <a:t> mg</a:t>
            </a:r>
            <a:r>
              <a:rPr lang="id-ID" dirty="0" smtClean="0">
                <a:latin typeface="+mj-lt"/>
              </a:rPr>
              <a:t>g</a:t>
            </a:r>
            <a:r>
              <a:rPr lang="en-US" dirty="0" err="1" smtClean="0">
                <a:latin typeface="+mj-lt"/>
              </a:rPr>
              <a:t>nk</a:t>
            </a:r>
            <a:r>
              <a:rPr lang="en-US" dirty="0" smtClean="0">
                <a:latin typeface="+mj-lt"/>
              </a:rPr>
              <a:t> format</a:t>
            </a:r>
            <a:r>
              <a:rPr lang="id-ID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pd lamp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id-ID" dirty="0" smtClean="0">
                <a:latin typeface="+mj-lt"/>
              </a:rPr>
              <a:t>8.</a:t>
            </a:r>
          </a:p>
          <a:p>
            <a:pPr marL="880110" lvl="1" indent="-514350">
              <a:buClrTx/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Lap </a:t>
            </a:r>
            <a:r>
              <a:rPr lang="en-US" dirty="0" err="1" smtClean="0">
                <a:latin typeface="+mj-lt"/>
              </a:rPr>
              <a:t>dr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Desa</a:t>
            </a:r>
            <a:r>
              <a:rPr lang="en-US" dirty="0" smtClean="0">
                <a:latin typeface="+mj-lt"/>
              </a:rPr>
              <a:t> / </a:t>
            </a:r>
            <a:r>
              <a:rPr lang="en-US" dirty="0" err="1" smtClean="0">
                <a:latin typeface="+mj-lt"/>
              </a:rPr>
              <a:t>kelurahan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  <a:sym typeface="Wingdings"/>
              </a:rPr>
              <a:t>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Kecamatan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  <a:sym typeface="Wingdings"/>
              </a:rPr>
              <a:t>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Kab</a:t>
            </a:r>
            <a:r>
              <a:rPr lang="en-US" dirty="0" smtClean="0">
                <a:latin typeface="+mj-lt"/>
              </a:rPr>
              <a:t>/Kota </a:t>
            </a:r>
            <a:r>
              <a:rPr lang="en-US" dirty="0" smtClean="0">
                <a:latin typeface="+mj-lt"/>
                <a:sym typeface="Wingdings"/>
              </a:rPr>
              <a:t></a:t>
            </a:r>
            <a:r>
              <a:rPr lang="en-US" dirty="0" smtClean="0">
                <a:latin typeface="+mj-lt"/>
              </a:rPr>
              <a:t> 	</a:t>
            </a:r>
            <a:r>
              <a:rPr lang="en-US" dirty="0" err="1" smtClean="0">
                <a:latin typeface="+mj-lt"/>
              </a:rPr>
              <a:t>mgnk</a:t>
            </a:r>
            <a:r>
              <a:rPr lang="en-US" dirty="0" smtClean="0">
                <a:latin typeface="+mj-lt"/>
              </a:rPr>
              <a:t> form 9,10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13 </a:t>
            </a:r>
            <a:r>
              <a:rPr lang="en-US" dirty="0" err="1" smtClean="0">
                <a:latin typeface="+mj-lt"/>
              </a:rPr>
              <a:t>yg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ditandatangani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Kepala</a:t>
            </a:r>
            <a:r>
              <a:rPr lang="en-US" dirty="0" smtClean="0">
                <a:latin typeface="+mj-lt"/>
              </a:rPr>
              <a:t> Daerah 	masing2 </a:t>
            </a:r>
            <a:r>
              <a:rPr lang="en-US" dirty="0" err="1" smtClean="0">
                <a:latin typeface="+mj-lt"/>
              </a:rPr>
              <a:t>tk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administrasi</a:t>
            </a:r>
            <a:r>
              <a:rPr lang="en-US" dirty="0" smtClean="0">
                <a:latin typeface="+mj-lt"/>
              </a:rPr>
              <a:t>.</a:t>
            </a:r>
            <a:endParaRPr lang="id-ID" dirty="0" smtClean="0">
              <a:latin typeface="+mj-lt"/>
            </a:endParaRPr>
          </a:p>
          <a:p>
            <a:pPr marL="880110" lvl="1" indent="-514350">
              <a:buClrTx/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Lamp 11 </a:t>
            </a:r>
            <a:r>
              <a:rPr lang="en-US" dirty="0" err="1" smtClean="0">
                <a:latin typeface="+mj-lt"/>
              </a:rPr>
              <a:t>utk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mlaporkan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hsl</a:t>
            </a:r>
            <a:r>
              <a:rPr lang="en-US" dirty="0" smtClean="0">
                <a:latin typeface="+mj-lt"/>
              </a:rPr>
              <a:t> BIAS ka PUSK </a:t>
            </a:r>
            <a:r>
              <a:rPr lang="en-US" dirty="0" smtClean="0">
                <a:latin typeface="+mj-lt"/>
                <a:sym typeface="Wingdings"/>
              </a:rPr>
              <a:t></a:t>
            </a:r>
            <a:r>
              <a:rPr lang="en-US" dirty="0" smtClean="0">
                <a:latin typeface="+mj-lt"/>
              </a:rPr>
              <a:t> Ka </a:t>
            </a:r>
            <a:r>
              <a:rPr lang="en-US" dirty="0" err="1" smtClean="0">
                <a:latin typeface="+mj-lt"/>
              </a:rPr>
              <a:t>Dinkes</a:t>
            </a:r>
            <a:r>
              <a:rPr lang="en-US" dirty="0" smtClean="0">
                <a:latin typeface="+mj-lt"/>
              </a:rPr>
              <a:t> 	</a:t>
            </a:r>
            <a:r>
              <a:rPr lang="en-US" dirty="0" err="1" smtClean="0">
                <a:latin typeface="+mj-lt"/>
              </a:rPr>
              <a:t>KAb</a:t>
            </a:r>
            <a:r>
              <a:rPr lang="en-US" dirty="0" smtClean="0">
                <a:latin typeface="+mj-lt"/>
              </a:rPr>
              <a:t>/Kota  </a:t>
            </a:r>
            <a:r>
              <a:rPr lang="en-US" dirty="0" smtClean="0">
                <a:latin typeface="+mj-lt"/>
                <a:sym typeface="Wingdings"/>
              </a:rPr>
              <a:t></a:t>
            </a:r>
            <a:r>
              <a:rPr lang="en-US" dirty="0" smtClean="0">
                <a:latin typeface="+mj-lt"/>
              </a:rPr>
              <a:t>dg lamp 12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ka </a:t>
            </a:r>
            <a:r>
              <a:rPr lang="en-US" dirty="0" err="1" smtClean="0">
                <a:latin typeface="+mj-lt"/>
              </a:rPr>
              <a:t>Dinkes</a:t>
            </a:r>
            <a:r>
              <a:rPr lang="en-US" dirty="0" smtClean="0">
                <a:latin typeface="+mj-lt"/>
              </a:rPr>
              <a:t> Prov.</a:t>
            </a:r>
            <a:endParaRPr lang="id-ID" dirty="0" smtClean="0">
              <a:latin typeface="+mj-lt"/>
            </a:endParaRPr>
          </a:p>
          <a:p>
            <a:pPr marL="880110" lvl="1" indent="-514350">
              <a:buClrTx/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Lap </a:t>
            </a:r>
            <a:r>
              <a:rPr lang="en-US" dirty="0" err="1" smtClean="0">
                <a:latin typeface="+mj-lt"/>
              </a:rPr>
              <a:t>dr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Bupati</a:t>
            </a:r>
            <a:r>
              <a:rPr lang="en-US" dirty="0" smtClean="0">
                <a:latin typeface="+mj-lt"/>
              </a:rPr>
              <a:t>/ </a:t>
            </a:r>
            <a:r>
              <a:rPr lang="en-US" dirty="0" err="1" smtClean="0">
                <a:latin typeface="+mj-lt"/>
              </a:rPr>
              <a:t>Wlkt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cq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Ketua</a:t>
            </a:r>
            <a:r>
              <a:rPr lang="en-US" dirty="0" smtClean="0">
                <a:latin typeface="+mj-lt"/>
              </a:rPr>
              <a:t> Tim </a:t>
            </a:r>
            <a:r>
              <a:rPr lang="en-US" dirty="0" err="1" smtClean="0">
                <a:latin typeface="+mj-lt"/>
              </a:rPr>
              <a:t>Koordinasi</a:t>
            </a:r>
            <a:r>
              <a:rPr lang="en-US" dirty="0" smtClean="0">
                <a:latin typeface="+mj-lt"/>
              </a:rPr>
              <a:t> BIAS .</a:t>
            </a:r>
            <a:endParaRPr lang="id-ID" dirty="0" smtClean="0">
              <a:latin typeface="+mj-lt"/>
            </a:endParaRPr>
          </a:p>
          <a:p>
            <a:pPr marL="880110" lvl="1" indent="-514350">
              <a:buClrTx/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Yg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menandatangani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pelap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tiap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jenjang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Kepala</a:t>
            </a:r>
            <a:r>
              <a:rPr lang="en-US" dirty="0" smtClean="0">
                <a:latin typeface="+mj-lt"/>
              </a:rPr>
              <a:t> Daerah </a:t>
            </a:r>
            <a:r>
              <a:rPr lang="en-US" dirty="0" err="1" smtClean="0">
                <a:latin typeface="+mj-lt"/>
              </a:rPr>
              <a:t>selaku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penanggung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jwb</a:t>
            </a:r>
            <a:r>
              <a:rPr lang="en-US" dirty="0" smtClean="0">
                <a:latin typeface="+mj-lt"/>
              </a:rPr>
              <a:t> TK BIAS 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pejabat</a:t>
            </a:r>
            <a:r>
              <a:rPr lang="en-US" dirty="0" smtClean="0">
                <a:latin typeface="+mj-lt"/>
              </a:rPr>
              <a:t> lain </a:t>
            </a:r>
            <a:r>
              <a:rPr lang="en-US" dirty="0" err="1" smtClean="0">
                <a:latin typeface="+mj-lt"/>
              </a:rPr>
              <a:t>yg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ditunjuk</a:t>
            </a:r>
            <a:r>
              <a:rPr lang="en-US" dirty="0" smtClean="0">
                <a:latin typeface="+mj-lt"/>
              </a:rPr>
              <a:t> serendah2 </a:t>
            </a:r>
            <a:r>
              <a:rPr lang="en-US" dirty="0" err="1" smtClean="0">
                <a:latin typeface="+mj-lt"/>
              </a:rPr>
              <a:t>nya</a:t>
            </a:r>
            <a:r>
              <a:rPr lang="en-US" dirty="0" smtClean="0">
                <a:latin typeface="+mj-lt"/>
              </a:rPr>
              <a:t> :</a:t>
            </a:r>
          </a:p>
          <a:p>
            <a:pPr lvl="3">
              <a:buClrTx/>
              <a:buFont typeface="Wingdings" pitchFamily="2" charset="2"/>
              <a:buChar char="Ø"/>
            </a:pPr>
            <a:r>
              <a:rPr lang="en-US" sz="2300" dirty="0" err="1" smtClean="0">
                <a:latin typeface="+mj-lt"/>
              </a:rPr>
              <a:t>Assisten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Sekda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di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Kab</a:t>
            </a:r>
            <a:r>
              <a:rPr lang="en-US" sz="2300" dirty="0" smtClean="0">
                <a:latin typeface="+mj-lt"/>
              </a:rPr>
              <a:t> / Kota </a:t>
            </a:r>
            <a:r>
              <a:rPr lang="en-US" sz="2300" dirty="0" err="1" smtClean="0">
                <a:latin typeface="+mj-lt"/>
              </a:rPr>
              <a:t>dan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Sekretaris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Camat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di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tingkat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Kecamatan</a:t>
            </a:r>
            <a:r>
              <a:rPr lang="en-US" sz="2300" dirty="0" smtClean="0">
                <a:latin typeface="+mj-lt"/>
              </a:rPr>
              <a:t>.</a:t>
            </a:r>
          </a:p>
          <a:p>
            <a:pPr>
              <a:buNone/>
            </a:pPr>
            <a:endParaRPr lang="en-US" dirty="0" smtClean="0">
              <a:latin typeface="Arial Narrow" pitchFamily="34" charset="0"/>
            </a:endParaRPr>
          </a:p>
          <a:p>
            <a:pPr>
              <a:buNone/>
            </a:pPr>
            <a:endParaRPr lang="id-ID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900" b="1" dirty="0" smtClean="0">
                <a:solidFill>
                  <a:srgbClr val="FF0000"/>
                </a:solidFill>
                <a:latin typeface="Algerian" pitchFamily="82" charset="0"/>
              </a:rPr>
              <a:t>N.</a:t>
            </a:r>
            <a:r>
              <a:rPr lang="id-ID" sz="29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  <a:latin typeface="Algerian" pitchFamily="82" charset="0"/>
              </a:rPr>
              <a:t>EVALUASI</a:t>
            </a:r>
            <a:endParaRPr lang="id-ID" sz="29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</a:t>
            </a:r>
            <a:r>
              <a:rPr lang="en-US" b="1" dirty="0" smtClean="0"/>
              <a:t>.</a:t>
            </a:r>
            <a:r>
              <a:rPr lang="id-ID" b="1" dirty="0" smtClean="0"/>
              <a:t> E</a:t>
            </a:r>
            <a:r>
              <a:rPr lang="en-US" b="1" dirty="0" err="1" smtClean="0"/>
              <a:t>valuasi</a:t>
            </a:r>
            <a:r>
              <a:rPr lang="en-US" b="1" dirty="0" smtClean="0"/>
              <a:t> </a:t>
            </a:r>
            <a:r>
              <a:rPr lang="en-US" b="1" dirty="0" err="1"/>
              <a:t>pelaksanaan</a:t>
            </a:r>
            <a:r>
              <a:rPr lang="en-US" b="1" dirty="0"/>
              <a:t> BIAS </a:t>
            </a:r>
            <a:r>
              <a:rPr lang="en-US" b="1" dirty="0" err="1"/>
              <a:t>dlkk</a:t>
            </a:r>
            <a:r>
              <a:rPr lang="en-US" b="1" dirty="0"/>
              <a:t> </a:t>
            </a:r>
            <a:r>
              <a:rPr lang="en-US" b="1" dirty="0" err="1" smtClean="0"/>
              <a:t>setelah</a:t>
            </a:r>
            <a:r>
              <a:rPr lang="id-ID" b="1" dirty="0" smtClean="0"/>
              <a:t> </a:t>
            </a:r>
          </a:p>
          <a:p>
            <a:pPr>
              <a:buNone/>
            </a:pPr>
            <a:r>
              <a:rPr lang="id-ID" b="1" dirty="0" smtClean="0"/>
              <a:t>     </a:t>
            </a:r>
            <a:r>
              <a:rPr lang="en-US" b="1" dirty="0" err="1" smtClean="0"/>
              <a:t>rekapitulasi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analisa</a:t>
            </a:r>
            <a:r>
              <a:rPr lang="en-US" b="1" dirty="0"/>
              <a:t> lap </a:t>
            </a:r>
            <a:r>
              <a:rPr lang="en-US" b="1" dirty="0" err="1"/>
              <a:t>Kab</a:t>
            </a:r>
            <a:r>
              <a:rPr lang="en-US" b="1" dirty="0"/>
              <a:t> / </a:t>
            </a:r>
            <a:r>
              <a:rPr lang="en-US" b="1" dirty="0" err="1" smtClean="0"/>
              <a:t>kota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2</a:t>
            </a:r>
            <a:r>
              <a:rPr lang="en-US" b="1" dirty="0"/>
              <a:t>. </a:t>
            </a:r>
            <a:r>
              <a:rPr lang="en-US" b="1" dirty="0" err="1"/>
              <a:t>Tolak</a:t>
            </a:r>
            <a:r>
              <a:rPr lang="en-US" b="1" dirty="0"/>
              <a:t> </a:t>
            </a:r>
            <a:r>
              <a:rPr lang="en-US" b="1" dirty="0" err="1"/>
              <a:t>ukur</a:t>
            </a:r>
            <a:r>
              <a:rPr lang="en-US" b="1" dirty="0"/>
              <a:t> </a:t>
            </a:r>
            <a:r>
              <a:rPr lang="en-US" b="1" dirty="0" err="1"/>
              <a:t>keberhasilan</a:t>
            </a:r>
            <a:r>
              <a:rPr lang="en-US" b="1" dirty="0"/>
              <a:t> BIAS :</a:t>
            </a:r>
          </a:p>
          <a:p>
            <a:pPr>
              <a:buNone/>
            </a:pPr>
            <a:r>
              <a:rPr lang="en-US" b="1" dirty="0"/>
              <a:t>a. </a:t>
            </a:r>
            <a:r>
              <a:rPr lang="en-US" b="1" dirty="0" err="1"/>
              <a:t>Cakupan</a:t>
            </a:r>
            <a:r>
              <a:rPr lang="en-US" b="1" dirty="0"/>
              <a:t> </a:t>
            </a:r>
            <a:r>
              <a:rPr lang="en-US" b="1" dirty="0" err="1"/>
              <a:t>imunisasi</a:t>
            </a:r>
            <a:r>
              <a:rPr lang="en-US" b="1" dirty="0"/>
              <a:t> DT </a:t>
            </a:r>
            <a:r>
              <a:rPr lang="en-US" b="1" dirty="0" err="1"/>
              <a:t>kelas</a:t>
            </a:r>
            <a:r>
              <a:rPr lang="en-US" b="1" dirty="0"/>
              <a:t> –I </a:t>
            </a:r>
            <a:r>
              <a:rPr lang="en-US" b="1" dirty="0" smtClean="0"/>
              <a:t>:</a:t>
            </a:r>
            <a:endParaRPr lang="id-ID" b="1" dirty="0" smtClean="0"/>
          </a:p>
          <a:p>
            <a:pPr>
              <a:buNone/>
            </a:pPr>
            <a:endParaRPr lang="id-ID" b="1" u="sng" dirty="0" smtClean="0"/>
          </a:p>
          <a:p>
            <a:pPr>
              <a:buNone/>
            </a:pPr>
            <a:r>
              <a:rPr lang="en-US" b="1" dirty="0"/>
              <a:t> </a:t>
            </a:r>
          </a:p>
          <a:p>
            <a:pPr>
              <a:buNone/>
            </a:pPr>
            <a:endParaRPr lang="id-ID" b="1" dirty="0" smtClean="0"/>
          </a:p>
          <a:p>
            <a:pPr>
              <a:buNone/>
            </a:pPr>
            <a:r>
              <a:rPr lang="en-US" b="1" dirty="0" smtClean="0"/>
              <a:t>b</a:t>
            </a:r>
            <a:r>
              <a:rPr lang="en-US" b="1" dirty="0"/>
              <a:t>. </a:t>
            </a:r>
            <a:r>
              <a:rPr lang="en-US" b="1" dirty="0" err="1"/>
              <a:t>Cak</a:t>
            </a:r>
            <a:r>
              <a:rPr lang="en-US" b="1" dirty="0"/>
              <a:t> </a:t>
            </a:r>
            <a:r>
              <a:rPr lang="en-US" b="1" dirty="0" err="1"/>
              <a:t>imunisasi</a:t>
            </a:r>
            <a:r>
              <a:rPr lang="en-US" b="1" dirty="0"/>
              <a:t> TT </a:t>
            </a:r>
            <a:r>
              <a:rPr lang="en-US" b="1" dirty="0" err="1"/>
              <a:t>kelas</a:t>
            </a:r>
            <a:r>
              <a:rPr lang="en-US" b="1" dirty="0"/>
              <a:t>-II </a:t>
            </a:r>
            <a:r>
              <a:rPr lang="en-US" b="1" dirty="0" smtClean="0"/>
              <a:t>:</a:t>
            </a:r>
            <a:endParaRPr lang="id-ID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u="sng" dirty="0"/>
              <a:t>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3124200"/>
            <a:ext cx="6858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b="1" u="sng" dirty="0" err="1" smtClean="0">
                <a:solidFill>
                  <a:schemeClr val="tx1"/>
                </a:solidFill>
              </a:rPr>
              <a:t>Jml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siswakelas</a:t>
            </a:r>
            <a:r>
              <a:rPr lang="en-US" sz="2400" b="1" u="sng" dirty="0" smtClean="0">
                <a:solidFill>
                  <a:schemeClr val="tx1"/>
                </a:solidFill>
              </a:rPr>
              <a:t>-I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yg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mdpt</a:t>
            </a:r>
            <a:r>
              <a:rPr lang="en-US" sz="2400" b="1" u="sng" dirty="0" smtClean="0">
                <a:solidFill>
                  <a:schemeClr val="tx1"/>
                </a:solidFill>
              </a:rPr>
              <a:t> 1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dosis</a:t>
            </a:r>
            <a:r>
              <a:rPr lang="en-US" sz="2400" b="1" u="sng" dirty="0" smtClean="0">
                <a:solidFill>
                  <a:schemeClr val="tx1"/>
                </a:solidFill>
              </a:rPr>
              <a:t> DT   </a:t>
            </a:r>
            <a:r>
              <a:rPr lang="id-ID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X 100%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err="1" smtClean="0">
                <a:solidFill>
                  <a:schemeClr val="tx1"/>
                </a:solidFill>
              </a:rPr>
              <a:t>Jml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sasaran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anak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sekolah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kelas</a:t>
            </a:r>
            <a:r>
              <a:rPr lang="en-US" sz="2400" b="1" dirty="0" smtClean="0">
                <a:solidFill>
                  <a:schemeClr val="tx1"/>
                </a:solidFill>
              </a:rPr>
              <a:t> –I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181600"/>
            <a:ext cx="6858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Jml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siswa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kelas</a:t>
            </a:r>
            <a:r>
              <a:rPr lang="en-US" sz="2400" b="1" u="sng" dirty="0" smtClean="0">
                <a:solidFill>
                  <a:schemeClr val="tx1"/>
                </a:solidFill>
              </a:rPr>
              <a:t> II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yg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mdpt</a:t>
            </a:r>
            <a:r>
              <a:rPr lang="en-US" sz="2400" b="1" u="sng" dirty="0" smtClean="0">
                <a:solidFill>
                  <a:schemeClr val="tx1"/>
                </a:solidFill>
              </a:rPr>
              <a:t>  TT     </a:t>
            </a:r>
            <a:r>
              <a:rPr lang="en-US" sz="2400" b="1" dirty="0" smtClean="0">
                <a:solidFill>
                  <a:schemeClr val="tx1"/>
                </a:solidFill>
              </a:rPr>
              <a:t>X  100%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Jml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sasaran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anak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sekolah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kelas</a:t>
            </a:r>
            <a:r>
              <a:rPr lang="en-US" sz="2400" b="1" dirty="0" smtClean="0">
                <a:solidFill>
                  <a:schemeClr val="tx1"/>
                </a:solidFill>
              </a:rPr>
              <a:t>-II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+mj-lt"/>
              </a:rPr>
              <a:t>c.  </a:t>
            </a:r>
            <a:r>
              <a:rPr lang="en-US" dirty="0" err="1">
                <a:latin typeface="+mj-lt"/>
              </a:rPr>
              <a:t>Cak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imunisasi</a:t>
            </a:r>
            <a:r>
              <a:rPr lang="en-US" dirty="0">
                <a:latin typeface="+mj-lt"/>
              </a:rPr>
              <a:t> TT </a:t>
            </a:r>
            <a:r>
              <a:rPr lang="en-US" dirty="0" err="1">
                <a:latin typeface="+mj-lt"/>
              </a:rPr>
              <a:t>kelas</a:t>
            </a:r>
            <a:r>
              <a:rPr lang="en-US" dirty="0">
                <a:latin typeface="+mj-lt"/>
              </a:rPr>
              <a:t>-III :	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>
                <a:latin typeface="+mj-lt"/>
              </a:rPr>
              <a:t> </a:t>
            </a:r>
          </a:p>
          <a:p>
            <a:pPr>
              <a:buNone/>
            </a:pPr>
            <a:r>
              <a:rPr lang="en-US" dirty="0">
                <a:latin typeface="+mj-lt"/>
              </a:rPr>
              <a:t> </a:t>
            </a:r>
            <a:endParaRPr lang="id-ID" dirty="0" smtClean="0">
              <a:latin typeface="+mj-lt"/>
            </a:endParaRPr>
          </a:p>
          <a:p>
            <a:pPr>
              <a:buNone/>
            </a:pPr>
            <a:r>
              <a:rPr lang="id-ID" dirty="0" smtClean="0">
                <a:latin typeface="+mj-lt"/>
              </a:rPr>
              <a:t>d.  </a:t>
            </a:r>
            <a:r>
              <a:rPr lang="en-US" dirty="0" err="1" smtClean="0">
                <a:latin typeface="+mj-lt"/>
              </a:rPr>
              <a:t>Cak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imunisasi</a:t>
            </a:r>
            <a:r>
              <a:rPr lang="en-US" dirty="0">
                <a:latin typeface="+mj-lt"/>
              </a:rPr>
              <a:t> TT </a:t>
            </a:r>
            <a:r>
              <a:rPr lang="en-US" dirty="0" err="1">
                <a:latin typeface="+mj-lt"/>
              </a:rPr>
              <a:t>kelas</a:t>
            </a:r>
            <a:r>
              <a:rPr lang="en-US" dirty="0">
                <a:latin typeface="+mj-lt"/>
              </a:rPr>
              <a:t>-II </a:t>
            </a:r>
            <a:r>
              <a:rPr lang="en-US" dirty="0" err="1">
                <a:latin typeface="+mj-lt"/>
              </a:rPr>
              <a:t>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kelas</a:t>
            </a:r>
            <a:r>
              <a:rPr lang="en-US" dirty="0">
                <a:latin typeface="+mj-lt"/>
              </a:rPr>
              <a:t>-III :	</a:t>
            </a:r>
            <a:endParaRPr lang="id-ID" dirty="0" smtClean="0">
              <a:latin typeface="+mj-lt"/>
            </a:endParaRPr>
          </a:p>
          <a:p>
            <a:pPr marL="624078" indent="-514350">
              <a:buAutoNum type="alphaLcPeriod" startAt="4"/>
            </a:pPr>
            <a:endParaRPr lang="id-ID" dirty="0" smtClean="0">
              <a:latin typeface="+mj-lt"/>
            </a:endParaRPr>
          </a:p>
          <a:p>
            <a:pPr marL="624078" indent="-514350">
              <a:buAutoNum type="alphaLcPeriod" startAt="4"/>
            </a:pPr>
            <a:endParaRPr lang="id-ID" dirty="0" smtClean="0">
              <a:latin typeface="+mj-lt"/>
            </a:endParaRPr>
          </a:p>
          <a:p>
            <a:pPr marL="624078" indent="-514350">
              <a:buAutoNum type="alphaLcPeriod" startAt="4"/>
            </a:pPr>
            <a:endParaRPr lang="en-US" dirty="0">
              <a:latin typeface="+mj-lt"/>
            </a:endParaRPr>
          </a:p>
          <a:p>
            <a:pPr>
              <a:buNone/>
            </a:pPr>
            <a:endParaRPr lang="id-ID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e.</a:t>
            </a:r>
            <a:r>
              <a:rPr lang="id-ID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Cakupan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sekolah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imunisasi</a:t>
            </a:r>
            <a:r>
              <a:rPr lang="en-US" dirty="0">
                <a:latin typeface="+mj-lt"/>
              </a:rPr>
              <a:t> :</a:t>
            </a: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990600"/>
            <a:ext cx="601980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Jml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siswa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kelas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III 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mdpt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TT 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X  100%</a:t>
            </a:r>
          </a:p>
          <a:p>
            <a:pPr>
              <a:buNone/>
            </a:pP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Jml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sasaran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anak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sekolah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kelas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-III</a:t>
            </a:r>
            <a:endParaRPr lang="id-ID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895600"/>
            <a:ext cx="6477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id-ID" sz="2800" u="sng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Jml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siswa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kelas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II s/d  III 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mdpt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TT 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X  100%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Jml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sasaran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anak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sekolah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kelas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-II s/d III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 Narrow" pitchFamily="34" charset="0"/>
              </a:rPr>
              <a:t> </a:t>
            </a:r>
            <a:endParaRPr lang="en-US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181600"/>
            <a:ext cx="6477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u="sng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Jml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siswa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klas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Is/d III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dpt</a:t>
            </a:r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u="sng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imunisasi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X  100%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Jml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sasaran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slrh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siswa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kelas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I s/d III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8486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4200" b="1" dirty="0">
              <a:solidFill>
                <a:srgbClr val="FF0000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sz="5800" b="1" dirty="0" smtClean="0">
                <a:solidFill>
                  <a:srgbClr val="FF0000"/>
                </a:solidFill>
                <a:latin typeface="Algerian" pitchFamily="82" charset="0"/>
              </a:rPr>
              <a:t>O</a:t>
            </a:r>
            <a:r>
              <a:rPr lang="en-US" sz="5800" b="1" dirty="0">
                <a:solidFill>
                  <a:srgbClr val="FF0000"/>
                </a:solidFill>
                <a:latin typeface="Algerian" pitchFamily="82" charset="0"/>
              </a:rPr>
              <a:t>. </a:t>
            </a:r>
            <a:r>
              <a:rPr lang="id-ID" sz="5800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5800" b="1" dirty="0" smtClean="0">
                <a:solidFill>
                  <a:srgbClr val="FF0000"/>
                </a:solidFill>
                <a:latin typeface="Algerian" pitchFamily="82" charset="0"/>
              </a:rPr>
              <a:t>PENUTUP</a:t>
            </a:r>
            <a:r>
              <a:rPr lang="en-US" sz="5800" b="1" dirty="0">
                <a:solidFill>
                  <a:srgbClr val="FF0000"/>
                </a:solidFill>
                <a:latin typeface="Algerian" pitchFamily="82" charset="0"/>
              </a:rPr>
              <a:t>.	</a:t>
            </a:r>
            <a:r>
              <a:rPr lang="en-US" b="1" dirty="0"/>
              <a:t>	</a:t>
            </a:r>
            <a:endParaRPr lang="en-US" dirty="0"/>
          </a:p>
          <a:p>
            <a:pPr>
              <a:buNone/>
            </a:pPr>
            <a:r>
              <a:rPr lang="en-US" sz="3600" dirty="0" smtClean="0"/>
              <a:t>	</a:t>
            </a:r>
            <a:endParaRPr lang="id-ID" sz="36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sz="4500" b="1" dirty="0" err="1" smtClean="0">
                <a:latin typeface="Century Gothic" pitchFamily="34" charset="0"/>
              </a:rPr>
              <a:t>Buku</a:t>
            </a:r>
            <a:r>
              <a:rPr lang="en-US" sz="4500" b="1" dirty="0" smtClean="0">
                <a:latin typeface="Century Gothic" pitchFamily="34" charset="0"/>
              </a:rPr>
              <a:t> </a:t>
            </a:r>
            <a:r>
              <a:rPr lang="en-US" sz="4500" b="1" dirty="0" err="1">
                <a:latin typeface="Century Gothic" pitchFamily="34" charset="0"/>
              </a:rPr>
              <a:t>Pedoman</a:t>
            </a:r>
            <a:r>
              <a:rPr lang="en-US" sz="4500" b="1" dirty="0">
                <a:latin typeface="Century Gothic" pitchFamily="34" charset="0"/>
              </a:rPr>
              <a:t> </a:t>
            </a:r>
            <a:r>
              <a:rPr lang="en-US" sz="4500" b="1" dirty="0" err="1">
                <a:latin typeface="Century Gothic" pitchFamily="34" charset="0"/>
              </a:rPr>
              <a:t>Pelaksanaan</a:t>
            </a:r>
            <a:r>
              <a:rPr lang="en-US" sz="4500" b="1" dirty="0">
                <a:latin typeface="Century Gothic" pitchFamily="34" charset="0"/>
              </a:rPr>
              <a:t> BIAS </a:t>
            </a:r>
            <a:r>
              <a:rPr lang="en-US" sz="4500" b="1" dirty="0" err="1">
                <a:latin typeface="Century Gothic" pitchFamily="34" charset="0"/>
              </a:rPr>
              <a:t>th</a:t>
            </a:r>
            <a:r>
              <a:rPr lang="en-US" sz="4500" b="1" dirty="0">
                <a:latin typeface="Century Gothic" pitchFamily="34" charset="0"/>
              </a:rPr>
              <a:t> </a:t>
            </a:r>
            <a:r>
              <a:rPr lang="en-US" sz="4500" b="1" dirty="0" smtClean="0">
                <a:latin typeface="Century Gothic" pitchFamily="34" charset="0"/>
              </a:rPr>
              <a:t>2001sbg: 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4500" b="1" dirty="0" err="1" smtClean="0">
                <a:latin typeface="Century Gothic" pitchFamily="34" charset="0"/>
              </a:rPr>
              <a:t>Pedoman</a:t>
            </a:r>
            <a:r>
              <a:rPr lang="en-US" sz="4500" b="1" dirty="0" smtClean="0">
                <a:latin typeface="Century Gothic" pitchFamily="34" charset="0"/>
              </a:rPr>
              <a:t> </a:t>
            </a:r>
            <a:r>
              <a:rPr lang="en-US" sz="4500" b="1" dirty="0" err="1">
                <a:latin typeface="Century Gothic" pitchFamily="34" charset="0"/>
              </a:rPr>
              <a:t>pelaksanaan</a:t>
            </a:r>
            <a:r>
              <a:rPr lang="en-US" sz="4500" b="1" dirty="0">
                <a:latin typeface="Century Gothic" pitchFamily="34" charset="0"/>
              </a:rPr>
              <a:t> </a:t>
            </a:r>
            <a:r>
              <a:rPr lang="en-US" sz="4500" b="1" dirty="0" smtClean="0">
                <a:latin typeface="Century Gothic" pitchFamily="34" charset="0"/>
              </a:rPr>
              <a:t> BIAS. (</a:t>
            </a:r>
            <a:r>
              <a:rPr lang="en-US" sz="4500" b="1" dirty="0" err="1" smtClean="0">
                <a:latin typeface="Century Gothic" pitchFamily="34" charset="0"/>
              </a:rPr>
              <a:t>di</a:t>
            </a:r>
            <a:r>
              <a:rPr lang="en-US" sz="4500" b="1" dirty="0" smtClean="0">
                <a:latin typeface="Century Gothic" pitchFamily="34" charset="0"/>
              </a:rPr>
              <a:t> </a:t>
            </a:r>
            <a:r>
              <a:rPr lang="en-US" sz="4500" b="1" dirty="0" err="1" smtClean="0">
                <a:latin typeface="Century Gothic" pitchFamily="34" charset="0"/>
              </a:rPr>
              <a:t>Jateng</a:t>
            </a:r>
            <a:r>
              <a:rPr lang="en-US" sz="4500" b="1" dirty="0" smtClean="0">
                <a:latin typeface="Century Gothic" pitchFamily="34" charset="0"/>
              </a:rPr>
              <a:t>).</a:t>
            </a:r>
            <a:endParaRPr lang="id-ID" sz="4500" b="1" dirty="0" smtClean="0">
              <a:latin typeface="Century Gothic" pitchFamily="34" charset="0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sz="4500" b="1" dirty="0" smtClean="0">
                <a:latin typeface="Century Gothic" pitchFamily="34" charset="0"/>
              </a:rPr>
              <a:t>Yang  </a:t>
            </a:r>
            <a:r>
              <a:rPr lang="en-US" sz="4500" b="1" dirty="0" err="1">
                <a:latin typeface="Century Gothic" pitchFamily="34" charset="0"/>
              </a:rPr>
              <a:t>bersifat</a:t>
            </a:r>
            <a:r>
              <a:rPr lang="en-US" sz="4500" b="1" dirty="0">
                <a:latin typeface="Century Gothic" pitchFamily="34" charset="0"/>
              </a:rPr>
              <a:t> </a:t>
            </a:r>
            <a:r>
              <a:rPr lang="en-US" sz="4500" b="1" dirty="0" err="1">
                <a:latin typeface="Century Gothic" pitchFamily="34" charset="0"/>
              </a:rPr>
              <a:t>tehnis</a:t>
            </a:r>
            <a:r>
              <a:rPr lang="en-US" sz="4500" b="1" dirty="0">
                <a:latin typeface="Century Gothic" pitchFamily="34" charset="0"/>
              </a:rPr>
              <a:t> </a:t>
            </a:r>
            <a:r>
              <a:rPr lang="en-US" sz="4500" b="1" dirty="0" err="1">
                <a:latin typeface="Century Gothic" pitchFamily="34" charset="0"/>
              </a:rPr>
              <a:t>diatur</a:t>
            </a:r>
            <a:r>
              <a:rPr lang="en-US" sz="4500" b="1" dirty="0">
                <a:latin typeface="Century Gothic" pitchFamily="34" charset="0"/>
              </a:rPr>
              <a:t> </a:t>
            </a:r>
            <a:r>
              <a:rPr lang="en-US" sz="4500" b="1" dirty="0" err="1">
                <a:latin typeface="Century Gothic" pitchFamily="34" charset="0"/>
              </a:rPr>
              <a:t>oleh</a:t>
            </a:r>
            <a:r>
              <a:rPr lang="en-US" sz="4500" b="1" dirty="0">
                <a:latin typeface="Century Gothic" pitchFamily="34" charset="0"/>
              </a:rPr>
              <a:t> </a:t>
            </a:r>
            <a:r>
              <a:rPr lang="en-US" sz="4500" b="1" dirty="0" err="1">
                <a:latin typeface="Century Gothic" pitchFamily="34" charset="0"/>
              </a:rPr>
              <a:t>Kepala</a:t>
            </a:r>
            <a:r>
              <a:rPr lang="en-US" sz="4500" b="1" dirty="0">
                <a:latin typeface="Century Gothic" pitchFamily="34" charset="0"/>
              </a:rPr>
              <a:t> </a:t>
            </a:r>
            <a:r>
              <a:rPr lang="en-US" sz="4500" b="1" dirty="0" err="1">
                <a:latin typeface="Century Gothic" pitchFamily="34" charset="0"/>
              </a:rPr>
              <a:t>Dinas</a:t>
            </a:r>
            <a:r>
              <a:rPr lang="en-US" sz="4500" b="1" dirty="0">
                <a:latin typeface="Century Gothic" pitchFamily="34" charset="0"/>
              </a:rPr>
              <a:t> </a:t>
            </a:r>
            <a:r>
              <a:rPr lang="en-US" sz="4500" b="1" dirty="0" err="1">
                <a:latin typeface="Century Gothic" pitchFamily="34" charset="0"/>
              </a:rPr>
              <a:t>yg</a:t>
            </a:r>
            <a:r>
              <a:rPr lang="en-US" sz="4500" b="1" dirty="0">
                <a:latin typeface="Century Gothic" pitchFamily="34" charset="0"/>
              </a:rPr>
              <a:t> </a:t>
            </a:r>
            <a:r>
              <a:rPr lang="en-US" sz="4500" b="1" dirty="0" err="1" smtClean="0">
                <a:latin typeface="Century Gothic" pitchFamily="34" charset="0"/>
              </a:rPr>
              <a:t>terkait</a:t>
            </a:r>
            <a:r>
              <a:rPr lang="en-US" sz="4500" b="1" dirty="0" smtClean="0">
                <a:latin typeface="Century Gothic" pitchFamily="34" charset="0"/>
              </a:rPr>
              <a:t>.</a:t>
            </a:r>
            <a:endParaRPr lang="id-ID" sz="4500" b="1" dirty="0" smtClean="0">
              <a:latin typeface="Century Gothic" pitchFamily="34" charset="0"/>
            </a:endParaRPr>
          </a:p>
          <a:p>
            <a:pPr lvl="1">
              <a:buClrTx/>
              <a:buFont typeface="Wingdings" pitchFamily="2" charset="2"/>
              <a:buChar char="§"/>
            </a:pPr>
            <a:endParaRPr lang="en-US" sz="4500" b="1" dirty="0" smtClean="0">
              <a:latin typeface="Century Gothic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4500" b="1" dirty="0" err="1" smtClean="0">
                <a:latin typeface="Century Gothic" pitchFamily="34" charset="0"/>
              </a:rPr>
              <a:t>Bupati</a:t>
            </a:r>
            <a:r>
              <a:rPr lang="en-US" sz="4500" b="1" dirty="0" smtClean="0">
                <a:latin typeface="Century Gothic" pitchFamily="34" charset="0"/>
              </a:rPr>
              <a:t>/ </a:t>
            </a:r>
            <a:r>
              <a:rPr lang="en-US" sz="4500" b="1" dirty="0" err="1" smtClean="0">
                <a:latin typeface="Century Gothic" pitchFamily="34" charset="0"/>
              </a:rPr>
              <a:t>Walikota</a:t>
            </a:r>
            <a:r>
              <a:rPr lang="en-US" sz="4500" b="1" dirty="0" smtClean="0">
                <a:latin typeface="Century Gothic" pitchFamily="34" charset="0"/>
              </a:rPr>
              <a:t> </a:t>
            </a:r>
            <a:r>
              <a:rPr lang="en-US" sz="4500" b="1" dirty="0" err="1" smtClean="0">
                <a:latin typeface="Century Gothic" pitchFamily="34" charset="0"/>
              </a:rPr>
              <a:t>mengatur</a:t>
            </a:r>
            <a:r>
              <a:rPr lang="en-US" sz="4500" b="1" dirty="0" smtClean="0">
                <a:latin typeface="Century Gothic" pitchFamily="34" charset="0"/>
              </a:rPr>
              <a:t> </a:t>
            </a:r>
            <a:r>
              <a:rPr lang="en-US" sz="4500" b="1" dirty="0" err="1" smtClean="0">
                <a:latin typeface="Century Gothic" pitchFamily="34" charset="0"/>
              </a:rPr>
              <a:t>lebih</a:t>
            </a:r>
            <a:r>
              <a:rPr lang="en-US" sz="4500" b="1" dirty="0" smtClean="0">
                <a:latin typeface="Century Gothic" pitchFamily="34" charset="0"/>
              </a:rPr>
              <a:t> </a:t>
            </a:r>
            <a:r>
              <a:rPr lang="en-US" sz="4500" b="1" dirty="0" err="1" smtClean="0">
                <a:latin typeface="Century Gothic" pitchFamily="34" charset="0"/>
              </a:rPr>
              <a:t>lanjut</a:t>
            </a:r>
            <a:r>
              <a:rPr lang="en-US" sz="4500" b="1" dirty="0" smtClean="0">
                <a:latin typeface="Century Gothic" pitchFamily="34" charset="0"/>
              </a:rPr>
              <a:t> hal2 </a:t>
            </a:r>
            <a:r>
              <a:rPr lang="en-US" sz="4500" b="1" dirty="0" err="1" smtClean="0">
                <a:latin typeface="Century Gothic" pitchFamily="34" charset="0"/>
              </a:rPr>
              <a:t>yg</a:t>
            </a:r>
            <a:r>
              <a:rPr lang="en-US" sz="4500" b="1" dirty="0" smtClean="0">
                <a:latin typeface="Century Gothic" pitchFamily="34" charset="0"/>
              </a:rPr>
              <a:t> </a:t>
            </a:r>
            <a:r>
              <a:rPr lang="en-US" sz="4500" b="1" dirty="0" err="1" smtClean="0">
                <a:latin typeface="Century Gothic" pitchFamily="34" charset="0"/>
              </a:rPr>
              <a:t>belum</a:t>
            </a:r>
            <a:r>
              <a:rPr lang="en-US" sz="4500" b="1" dirty="0" smtClean="0">
                <a:latin typeface="Century Gothic" pitchFamily="34" charset="0"/>
              </a:rPr>
              <a:t> </a:t>
            </a:r>
            <a:r>
              <a:rPr lang="en-US" sz="4500" b="1" dirty="0" err="1" smtClean="0">
                <a:latin typeface="Century Gothic" pitchFamily="34" charset="0"/>
              </a:rPr>
              <a:t>diatur</a:t>
            </a:r>
            <a:r>
              <a:rPr lang="en-US" sz="4500" b="1" dirty="0" smtClean="0">
                <a:latin typeface="Century Gothic" pitchFamily="34" charset="0"/>
              </a:rPr>
              <a:t> </a:t>
            </a:r>
            <a:r>
              <a:rPr lang="en-US" sz="4500" b="1" dirty="0" err="1" smtClean="0">
                <a:latin typeface="Century Gothic" pitchFamily="34" charset="0"/>
              </a:rPr>
              <a:t>dalam</a:t>
            </a:r>
            <a:r>
              <a:rPr lang="en-US" sz="4500" b="1" dirty="0" smtClean="0">
                <a:latin typeface="Century Gothic" pitchFamily="34" charset="0"/>
              </a:rPr>
              <a:t> </a:t>
            </a:r>
            <a:r>
              <a:rPr lang="en-US" sz="4500" b="1" dirty="0" err="1" smtClean="0">
                <a:latin typeface="Century Gothic" pitchFamily="34" charset="0"/>
              </a:rPr>
              <a:t>ini</a:t>
            </a:r>
            <a:r>
              <a:rPr lang="en-US" sz="4500" b="1" dirty="0" smtClean="0">
                <a:latin typeface="Century Gothic" pitchFamily="34" charset="0"/>
              </a:rPr>
              <a:t>.</a:t>
            </a:r>
            <a:endParaRPr lang="en-US" sz="4500" b="1" dirty="0">
              <a:latin typeface="Century Gothic" pitchFamily="34" charset="0"/>
            </a:endParaRPr>
          </a:p>
          <a:p>
            <a:pPr>
              <a:buNone/>
            </a:pPr>
            <a:r>
              <a:rPr lang="en-US" sz="3600" dirty="0"/>
              <a:t> </a:t>
            </a: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2971800" cy="6096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B.DASAR</a:t>
            </a:r>
            <a:endParaRPr lang="id-ID" sz="3000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228600" y="685800"/>
          <a:ext cx="9448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/>
        </p:nvGraphicFramePr>
        <p:xfrm>
          <a:off x="304800" y="4495800"/>
          <a:ext cx="9144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0"/>
            <a:ext cx="76962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C. PENGERTIAN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b="1" dirty="0"/>
              <a:t>BIAS</a:t>
            </a:r>
            <a:r>
              <a:rPr lang="en-US" dirty="0"/>
              <a:t> :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( SD), </a:t>
            </a:r>
            <a:r>
              <a:rPr lang="en-US" dirty="0" err="1"/>
              <a:t>Madrasah</a:t>
            </a:r>
            <a:r>
              <a:rPr lang="en-US" dirty="0"/>
              <a:t> </a:t>
            </a:r>
            <a:r>
              <a:rPr lang="en-US" dirty="0" err="1"/>
              <a:t>Ibtidaiyah</a:t>
            </a:r>
            <a:r>
              <a:rPr lang="en-US" dirty="0"/>
              <a:t> </a:t>
            </a:r>
            <a:r>
              <a:rPr lang="en-US" dirty="0" smtClean="0"/>
              <a:t>(MI</a:t>
            </a:r>
            <a:r>
              <a:rPr lang="en-US" dirty="0"/>
              <a:t>),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(SDLB)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(SLB)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Indonesia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dipungut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228600"/>
            <a:ext cx="35052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000" b="1" dirty="0" smtClean="0"/>
              <a:t>D.TUJUAN.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E. KEBIJAKAN DAN STRATEGI</a:t>
            </a:r>
            <a:endParaRPr lang="id-ID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id-ID" sz="2800" b="1" dirty="0" smtClean="0"/>
          </a:p>
          <a:p>
            <a:pPr>
              <a:buNone/>
            </a:pPr>
            <a:r>
              <a:rPr lang="en-US" sz="2800" b="1" dirty="0" smtClean="0"/>
              <a:t>1. </a:t>
            </a:r>
            <a:r>
              <a:rPr lang="en-US" sz="2800" b="1" dirty="0" err="1" smtClean="0"/>
              <a:t>Kebijakan</a:t>
            </a:r>
            <a:endParaRPr lang="en-US" sz="2800" dirty="0" smtClean="0"/>
          </a:p>
          <a:p>
            <a:pPr marL="624078" indent="-514350">
              <a:buClrTx/>
              <a:buSzPct val="100000"/>
              <a:buFont typeface="+mj-lt"/>
              <a:buAutoNum type="alphaLcParenR"/>
            </a:pPr>
            <a:r>
              <a:rPr lang="en-US" sz="2800" dirty="0" err="1" smtClean="0"/>
              <a:t>Penyelenggaraan</a:t>
            </a:r>
            <a:r>
              <a:rPr lang="en-US" sz="2800" dirty="0" smtClean="0"/>
              <a:t> </a:t>
            </a:r>
            <a:r>
              <a:rPr lang="en-US" sz="2800" dirty="0" err="1" smtClean="0"/>
              <a:t>imunisasi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</a:t>
            </a:r>
            <a:r>
              <a:rPr lang="en-US" sz="2800" dirty="0" err="1" smtClean="0"/>
              <a:t>sekolah</a:t>
            </a:r>
            <a:r>
              <a:rPr lang="en-US" sz="2800" dirty="0" smtClean="0"/>
              <a:t> </a:t>
            </a:r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scr</a:t>
            </a:r>
            <a:r>
              <a:rPr lang="en-US" sz="2800" dirty="0" smtClean="0"/>
              <a:t> </a:t>
            </a:r>
            <a:r>
              <a:rPr lang="en-US" sz="2800" dirty="0" err="1" smtClean="0"/>
              <a:t>terpadu</a:t>
            </a:r>
            <a:r>
              <a:rPr lang="en-US" sz="2800" dirty="0" smtClean="0"/>
              <a:t> </a:t>
            </a:r>
            <a:r>
              <a:rPr lang="en-US" sz="2800" dirty="0" err="1" smtClean="0"/>
              <a:t>lintas</a:t>
            </a:r>
            <a:r>
              <a:rPr lang="en-US" sz="2800" dirty="0" smtClean="0"/>
              <a:t> program &amp; </a:t>
            </a:r>
            <a:r>
              <a:rPr lang="en-US" sz="2800" dirty="0" err="1" smtClean="0"/>
              <a:t>Linsek</a:t>
            </a:r>
            <a:r>
              <a:rPr lang="en-US" sz="2800" dirty="0" smtClean="0"/>
              <a:t> </a:t>
            </a:r>
            <a:r>
              <a:rPr lang="en-US" sz="2800" dirty="0" err="1" smtClean="0"/>
              <a:t>dlm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tenaga,sarana</a:t>
            </a:r>
            <a:r>
              <a:rPr lang="en-US" sz="2800" dirty="0" smtClean="0"/>
              <a:t> &amp; </a:t>
            </a:r>
            <a:r>
              <a:rPr lang="en-US" sz="2800" dirty="0" err="1" smtClean="0"/>
              <a:t>dana</a:t>
            </a:r>
            <a:r>
              <a:rPr lang="en-US" sz="2800" dirty="0" smtClean="0"/>
              <a:t> </a:t>
            </a:r>
            <a:r>
              <a:rPr lang="en-US" sz="2800" dirty="0" err="1" smtClean="0"/>
              <a:t>mulai</a:t>
            </a:r>
            <a:r>
              <a:rPr lang="en-US" sz="2800" dirty="0" smtClean="0"/>
              <a:t> </a:t>
            </a:r>
            <a:r>
              <a:rPr lang="en-US" sz="2800" dirty="0" err="1" smtClean="0"/>
              <a:t>dr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</a:t>
            </a:r>
            <a:r>
              <a:rPr lang="en-US" sz="2800" dirty="0" err="1" smtClean="0"/>
              <a:t>samp</a:t>
            </a:r>
            <a:r>
              <a:rPr lang="en-US" sz="2800" dirty="0" smtClean="0"/>
              <a:t> </a:t>
            </a:r>
            <a:r>
              <a:rPr lang="en-US" sz="2800" dirty="0" err="1" smtClean="0"/>
              <a:t>tk</a:t>
            </a:r>
            <a:r>
              <a:rPr lang="en-US" sz="2800" dirty="0" smtClean="0"/>
              <a:t> Daerah.</a:t>
            </a:r>
            <a:endParaRPr lang="id-ID" sz="2800" dirty="0" smtClean="0"/>
          </a:p>
          <a:p>
            <a:pPr marL="624078" indent="-514350">
              <a:buClrTx/>
              <a:buSzPct val="100000"/>
              <a:buFont typeface="+mj-lt"/>
              <a:buAutoNum type="alphaLcParenR"/>
            </a:pPr>
            <a:r>
              <a:rPr lang="en-US" sz="2800" dirty="0" err="1" smtClean="0"/>
              <a:t>Imunisasi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</a:t>
            </a:r>
            <a:r>
              <a:rPr lang="en-US" sz="2800" dirty="0" err="1" smtClean="0"/>
              <a:t>sekolah</a:t>
            </a:r>
            <a:r>
              <a:rPr lang="en-US" sz="2800" dirty="0" smtClean="0"/>
              <a:t> </a:t>
            </a:r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kali </a:t>
            </a:r>
            <a:r>
              <a:rPr lang="en-US" sz="2800" dirty="0" err="1" smtClean="0"/>
              <a:t>setahun</a:t>
            </a:r>
            <a:r>
              <a:rPr lang="en-US" sz="2800" dirty="0" smtClean="0"/>
              <a:t> pd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bulan</a:t>
            </a:r>
            <a:r>
              <a:rPr lang="en-US" sz="2800" dirty="0" smtClean="0"/>
              <a:t> </a:t>
            </a:r>
            <a:r>
              <a:rPr lang="en-US" sz="2800" dirty="0" err="1" smtClean="0"/>
              <a:t>Nopember</a:t>
            </a:r>
            <a:r>
              <a:rPr lang="en-US" sz="2800" dirty="0" smtClean="0"/>
              <a:t>, </a:t>
            </a:r>
            <a:r>
              <a:rPr lang="en-US" sz="2800" dirty="0" err="1" smtClean="0"/>
              <a:t>dimulai</a:t>
            </a:r>
            <a:r>
              <a:rPr lang="en-US" sz="2800" dirty="0" smtClean="0"/>
              <a:t> pd </a:t>
            </a:r>
            <a:r>
              <a:rPr lang="en-US" sz="2800" dirty="0" err="1" smtClean="0"/>
              <a:t>tahun</a:t>
            </a:r>
            <a:r>
              <a:rPr lang="en-US" sz="2800" dirty="0" smtClean="0"/>
              <a:t> 1998. Pd </a:t>
            </a:r>
            <a:r>
              <a:rPr lang="en-US" sz="2800" dirty="0" err="1" smtClean="0"/>
              <a:t>th</a:t>
            </a:r>
            <a:r>
              <a:rPr lang="en-US" sz="2800" dirty="0" smtClean="0"/>
              <a:t> 2001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bln</a:t>
            </a:r>
            <a:r>
              <a:rPr lang="en-US" sz="2800" dirty="0" smtClean="0"/>
              <a:t> </a:t>
            </a:r>
            <a:r>
              <a:rPr lang="en-US" sz="2800" dirty="0" err="1" smtClean="0"/>
              <a:t>Oktober,dilakukan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linsek</a:t>
            </a:r>
            <a:r>
              <a:rPr lang="en-US" sz="2800" dirty="0" smtClean="0"/>
              <a:t> 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tergabung</a:t>
            </a:r>
            <a:r>
              <a:rPr lang="en-US" sz="2800" dirty="0" smtClean="0"/>
              <a:t> </a:t>
            </a:r>
            <a:r>
              <a:rPr lang="en-US" sz="2800" dirty="0" err="1" smtClean="0"/>
              <a:t>dlm</a:t>
            </a:r>
            <a:r>
              <a:rPr lang="en-US" sz="2800" dirty="0" smtClean="0"/>
              <a:t> TIM </a:t>
            </a:r>
            <a:r>
              <a:rPr lang="en-US" sz="2800" dirty="0" err="1" smtClean="0"/>
              <a:t>Koordinasi</a:t>
            </a:r>
            <a:r>
              <a:rPr lang="en-US" sz="2800" dirty="0" smtClean="0"/>
              <a:t> BIAS </a:t>
            </a:r>
            <a:r>
              <a:rPr lang="en-US" sz="2800" dirty="0" err="1" smtClean="0"/>
              <a:t>bsm</a:t>
            </a:r>
            <a:r>
              <a:rPr lang="en-US" sz="2800" dirty="0" smtClean="0"/>
              <a:t> dg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 marL="624078" indent="-514350">
              <a:buClrTx/>
              <a:buSzPct val="100000"/>
              <a:buFont typeface="+mj-lt"/>
              <a:buAutoNum type="alphaLcParenR"/>
            </a:pPr>
            <a:r>
              <a:rPr lang="en-US" sz="2800" dirty="0" err="1" smtClean="0"/>
              <a:t>Sarana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vaksin</a:t>
            </a:r>
            <a:r>
              <a:rPr lang="en-US" sz="2800" dirty="0" smtClean="0"/>
              <a:t> </a:t>
            </a:r>
            <a:r>
              <a:rPr lang="en-US" sz="2800" dirty="0" err="1" smtClean="0"/>
              <a:t>dipenuhi</a:t>
            </a:r>
            <a:r>
              <a:rPr lang="en-US" sz="2800" dirty="0" smtClean="0"/>
              <a:t> </a:t>
            </a:r>
            <a:r>
              <a:rPr lang="en-US" sz="2800" dirty="0" err="1" smtClean="0"/>
              <a:t>dr</a:t>
            </a:r>
            <a:r>
              <a:rPr lang="en-US" sz="2800" dirty="0" smtClean="0"/>
              <a:t> </a:t>
            </a:r>
            <a:r>
              <a:rPr lang="en-US" sz="2800" dirty="0" err="1" smtClean="0"/>
              <a:t>Dep</a:t>
            </a:r>
            <a:r>
              <a:rPr lang="en-US" sz="2800" dirty="0" smtClean="0"/>
              <a:t> </a:t>
            </a:r>
            <a:r>
              <a:rPr lang="en-US" sz="2800" dirty="0" err="1" smtClean="0"/>
              <a:t>Kes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Kesejahteraan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 RI </a:t>
            </a:r>
            <a:r>
              <a:rPr lang="en-US" sz="2800" dirty="0" err="1" smtClean="0"/>
              <a:t>sdg</a:t>
            </a:r>
            <a:r>
              <a:rPr lang="en-US" sz="2800" dirty="0" smtClean="0"/>
              <a:t> </a:t>
            </a:r>
            <a:r>
              <a:rPr lang="en-US" sz="2800" dirty="0" err="1" smtClean="0"/>
              <a:t>peralatan</a:t>
            </a:r>
            <a:r>
              <a:rPr lang="en-US" sz="2800" dirty="0" smtClean="0"/>
              <a:t> </a:t>
            </a:r>
            <a:r>
              <a:rPr lang="en-US" sz="2800" dirty="0" err="1" smtClean="0"/>
              <a:t>imunisasi</a:t>
            </a:r>
            <a:r>
              <a:rPr lang="en-US" sz="2800" dirty="0" smtClean="0"/>
              <a:t> </a:t>
            </a:r>
            <a:r>
              <a:rPr lang="en-US" sz="2800" dirty="0" err="1" smtClean="0"/>
              <a:t>diupayakan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dr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, </a:t>
            </a:r>
            <a:r>
              <a:rPr lang="en-US" sz="2800" dirty="0" err="1" smtClean="0"/>
              <a:t>Dinas</a:t>
            </a:r>
            <a:r>
              <a:rPr lang="en-US" sz="2800" dirty="0" smtClean="0"/>
              <a:t>/</a:t>
            </a:r>
            <a:r>
              <a:rPr lang="en-US" sz="2800" dirty="0" err="1" smtClean="0"/>
              <a:t>Instansi</a:t>
            </a:r>
            <a:r>
              <a:rPr lang="en-US" sz="2800" dirty="0" smtClean="0"/>
              <a:t> </a:t>
            </a:r>
            <a:r>
              <a:rPr lang="en-US" sz="2800" dirty="0" err="1" smtClean="0"/>
              <a:t>Tehnis</a:t>
            </a:r>
            <a:r>
              <a:rPr lang="en-US" sz="2800" dirty="0" smtClean="0"/>
              <a:t> </a:t>
            </a:r>
            <a:r>
              <a:rPr lang="en-US" sz="2800" dirty="0" err="1" smtClean="0"/>
              <a:t>tk</a:t>
            </a:r>
            <a:r>
              <a:rPr lang="en-US" sz="2800" dirty="0" smtClean="0"/>
              <a:t> </a:t>
            </a:r>
            <a:r>
              <a:rPr lang="en-US" sz="2800" dirty="0" err="1" smtClean="0"/>
              <a:t>Provinsi</a:t>
            </a:r>
            <a:r>
              <a:rPr lang="en-US" sz="2800" dirty="0" smtClean="0"/>
              <a:t> &amp; </a:t>
            </a:r>
            <a:r>
              <a:rPr lang="en-US" sz="2800" dirty="0" err="1" smtClean="0"/>
              <a:t>Kab</a:t>
            </a:r>
            <a:r>
              <a:rPr lang="en-US" sz="2800" dirty="0" smtClean="0"/>
              <a:t> / Kota.       </a:t>
            </a:r>
            <a:endParaRPr lang="id-ID" sz="2800" dirty="0" smtClean="0"/>
          </a:p>
          <a:p>
            <a:pPr marL="624078" indent="-514350">
              <a:buClrTx/>
              <a:buSzPct val="100000"/>
              <a:buFont typeface="+mj-lt"/>
              <a:buAutoNum type="alphaLcParenR"/>
            </a:pPr>
            <a:r>
              <a:rPr lang="en-US" sz="2800" dirty="0" err="1" smtClean="0"/>
              <a:t>Dukungan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/ </a:t>
            </a:r>
            <a:r>
              <a:rPr lang="en-US" sz="2800" dirty="0" err="1" smtClean="0"/>
              <a:t>dana</a:t>
            </a:r>
            <a:r>
              <a:rPr lang="en-US" sz="2800" dirty="0" smtClean="0"/>
              <a:t> </a:t>
            </a:r>
            <a:r>
              <a:rPr lang="en-US" sz="2800" dirty="0" err="1" smtClean="0"/>
              <a:t>mel</a:t>
            </a:r>
            <a:r>
              <a:rPr lang="en-US" sz="2800" dirty="0" smtClean="0"/>
              <a:t> APBN,APBD </a:t>
            </a:r>
            <a:r>
              <a:rPr lang="en-US" sz="2800" dirty="0" err="1" smtClean="0"/>
              <a:t>Prov</a:t>
            </a:r>
            <a:r>
              <a:rPr lang="en-US" sz="2800" dirty="0" smtClean="0"/>
              <a:t>, APBD </a:t>
            </a:r>
            <a:r>
              <a:rPr lang="en-US" sz="2800" dirty="0" err="1" smtClean="0"/>
              <a:t>Kab</a:t>
            </a:r>
            <a:r>
              <a:rPr lang="en-US" sz="2800" dirty="0" smtClean="0"/>
              <a:t>  / Kota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swadaya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sekolah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6629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100" b="1" dirty="0" smtClean="0"/>
              <a:t>2.Strategi</a:t>
            </a:r>
            <a:endParaRPr lang="id-ID" sz="2100" b="1" dirty="0" smtClean="0"/>
          </a:p>
          <a:p>
            <a:pPr marL="566928" indent="-457200" algn="just">
              <a:buClrTx/>
              <a:buSzPct val="100000"/>
              <a:buFont typeface="+mj-lt"/>
              <a:buAutoNum type="alphaLcPeriod"/>
            </a:pPr>
            <a:r>
              <a:rPr lang="id-ID" sz="2100" b="1" dirty="0" smtClean="0"/>
              <a:t>I</a:t>
            </a:r>
            <a:r>
              <a:rPr lang="en-US" sz="2100" dirty="0" err="1" smtClean="0"/>
              <a:t>munisasi</a:t>
            </a:r>
            <a:r>
              <a:rPr lang="en-US" sz="2100" dirty="0" smtClean="0"/>
              <a:t> </a:t>
            </a:r>
            <a:r>
              <a:rPr lang="en-US" sz="2100" dirty="0" err="1"/>
              <a:t>anak</a:t>
            </a:r>
            <a:r>
              <a:rPr lang="en-US" sz="2100" dirty="0"/>
              <a:t> </a:t>
            </a:r>
            <a:r>
              <a:rPr lang="en-US" sz="2100" dirty="0" err="1"/>
              <a:t>sekolah</a:t>
            </a:r>
            <a:r>
              <a:rPr lang="en-US" sz="2100" dirty="0"/>
              <a:t> </a:t>
            </a:r>
            <a:r>
              <a:rPr lang="en-US" sz="2100" dirty="0" err="1"/>
              <a:t>mengikuti</a:t>
            </a:r>
            <a:r>
              <a:rPr lang="en-US" sz="2100" dirty="0"/>
              <a:t> </a:t>
            </a:r>
            <a:r>
              <a:rPr lang="en-US" sz="2100" dirty="0" err="1"/>
              <a:t>jadwal</a:t>
            </a:r>
            <a:r>
              <a:rPr lang="en-US" sz="2100" dirty="0"/>
              <a:t> </a:t>
            </a:r>
            <a:r>
              <a:rPr lang="en-US" sz="2100" dirty="0" err="1"/>
              <a:t>baru</a:t>
            </a:r>
            <a:r>
              <a:rPr lang="en-US" sz="2100" dirty="0"/>
              <a:t> </a:t>
            </a:r>
            <a:r>
              <a:rPr lang="en-US" sz="2100" dirty="0" err="1"/>
              <a:t>yg</a:t>
            </a:r>
            <a:r>
              <a:rPr lang="en-US" sz="2100" dirty="0"/>
              <a:t> </a:t>
            </a:r>
            <a:r>
              <a:rPr lang="en-US" sz="2100" dirty="0" err="1"/>
              <a:t>telah</a:t>
            </a:r>
            <a:r>
              <a:rPr lang="en-US" sz="2100" dirty="0"/>
              <a:t> </a:t>
            </a:r>
            <a:r>
              <a:rPr lang="en-US" sz="2100" dirty="0" err="1"/>
              <a:t>ditetapkan</a:t>
            </a:r>
            <a:r>
              <a:rPr lang="en-US" sz="2100" dirty="0"/>
              <a:t> dg </a:t>
            </a:r>
            <a:r>
              <a:rPr lang="en-US" sz="2100" dirty="0" err="1"/>
              <a:t>maksud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meninggikan</a:t>
            </a:r>
            <a:r>
              <a:rPr lang="en-US" sz="2100" dirty="0"/>
              <a:t> </a:t>
            </a:r>
            <a:r>
              <a:rPr lang="en-US" sz="2100" dirty="0" err="1"/>
              <a:t>tingkat</a:t>
            </a:r>
            <a:r>
              <a:rPr lang="en-US" sz="2100" dirty="0"/>
              <a:t> </a:t>
            </a:r>
            <a:r>
              <a:rPr lang="en-US" sz="2100" dirty="0" err="1"/>
              <a:t>imunitas</a:t>
            </a:r>
            <a:r>
              <a:rPr lang="en-US" sz="2100" dirty="0"/>
              <a:t> </a:t>
            </a:r>
            <a:r>
              <a:rPr lang="en-US" sz="2100" dirty="0" err="1"/>
              <a:t>yg</a:t>
            </a:r>
            <a:r>
              <a:rPr lang="en-US" sz="2100" dirty="0"/>
              <a:t> </a:t>
            </a:r>
            <a:r>
              <a:rPr lang="en-US" sz="2100" dirty="0" err="1"/>
              <a:t>sdh</a:t>
            </a:r>
            <a:r>
              <a:rPr lang="en-US" sz="2100" dirty="0"/>
              <a:t> </a:t>
            </a:r>
            <a:r>
              <a:rPr lang="en-US" sz="2100" dirty="0" err="1" smtClean="0"/>
              <a:t>ada</a:t>
            </a:r>
            <a:r>
              <a:rPr lang="en-US" sz="2100" dirty="0" smtClean="0">
                <a:sym typeface="Wingdings" pitchFamily="2" charset="2"/>
              </a:rPr>
              <a:t> </a:t>
            </a:r>
            <a:r>
              <a:rPr lang="en-US" sz="2100" dirty="0" smtClean="0"/>
              <a:t> </a:t>
            </a:r>
            <a:r>
              <a:rPr lang="en-US" sz="2100" dirty="0" err="1" smtClean="0"/>
              <a:t>mberikan</a:t>
            </a:r>
            <a:r>
              <a:rPr lang="en-US" sz="2100" dirty="0" smtClean="0"/>
              <a:t> </a:t>
            </a:r>
            <a:r>
              <a:rPr lang="en-US" sz="2100" dirty="0" err="1"/>
              <a:t>perlindungan</a:t>
            </a:r>
            <a:r>
              <a:rPr lang="en-US" sz="2100" dirty="0"/>
              <a:t> </a:t>
            </a:r>
            <a:r>
              <a:rPr lang="en-US" sz="2100" dirty="0" err="1"/>
              <a:t>jangka</a:t>
            </a:r>
            <a:r>
              <a:rPr lang="en-US" sz="2100" dirty="0"/>
              <a:t> </a:t>
            </a:r>
            <a:r>
              <a:rPr lang="en-US" sz="2100" dirty="0" err="1" smtClean="0"/>
              <a:t>panjang</a:t>
            </a:r>
            <a:r>
              <a:rPr lang="en-US" sz="2100" dirty="0" smtClean="0"/>
              <a:t>.</a:t>
            </a:r>
            <a:endParaRPr lang="id-ID" sz="2100" dirty="0" smtClean="0"/>
          </a:p>
          <a:p>
            <a:pPr marL="566928" indent="-457200" algn="just">
              <a:buClrTx/>
              <a:buSzPct val="100000"/>
              <a:buFont typeface="+mj-lt"/>
              <a:buAutoNum type="alphaLcPeriod"/>
            </a:pPr>
            <a:r>
              <a:rPr lang="en-US" sz="2100" dirty="0" smtClean="0"/>
              <a:t>BIAS </a:t>
            </a:r>
            <a:r>
              <a:rPr lang="en-US" sz="2100" dirty="0" err="1"/>
              <a:t>dilaksanakan</a:t>
            </a:r>
            <a:r>
              <a:rPr lang="en-US" sz="2100" dirty="0"/>
              <a:t> </a:t>
            </a:r>
            <a:r>
              <a:rPr lang="en-US" sz="2100" dirty="0" err="1" smtClean="0"/>
              <a:t>scr</a:t>
            </a:r>
            <a:r>
              <a:rPr lang="en-US" sz="2100" dirty="0" smtClean="0"/>
              <a:t> </a:t>
            </a:r>
            <a:r>
              <a:rPr lang="en-US" sz="2100" dirty="0" err="1"/>
              <a:t>bertahap</a:t>
            </a:r>
            <a:r>
              <a:rPr lang="en-US" sz="2100" dirty="0"/>
              <a:t> :	</a:t>
            </a:r>
            <a:endParaRPr lang="id-ID" sz="2100" dirty="0" smtClean="0"/>
          </a:p>
          <a:p>
            <a:pPr marL="566928" indent="-457200" algn="just">
              <a:buClrTx/>
              <a:buSzPct val="75000"/>
              <a:buFont typeface="+mj-lt"/>
              <a:buAutoNum type="arabicParenR"/>
            </a:pPr>
            <a:r>
              <a:rPr lang="en-US" sz="2100" dirty="0" err="1" smtClean="0"/>
              <a:t>Th</a:t>
            </a:r>
            <a:r>
              <a:rPr lang="en-US" sz="2100" dirty="0" smtClean="0"/>
              <a:t> </a:t>
            </a:r>
            <a:r>
              <a:rPr lang="en-US" sz="2100" dirty="0"/>
              <a:t>1998 s/d 2000 : </a:t>
            </a:r>
            <a:r>
              <a:rPr lang="en-US" sz="2100" dirty="0" err="1"/>
              <a:t>Imunisasi</a:t>
            </a:r>
            <a:r>
              <a:rPr lang="en-US" sz="2100" dirty="0"/>
              <a:t> </a:t>
            </a:r>
            <a:r>
              <a:rPr lang="en-US" sz="2100" dirty="0" err="1"/>
              <a:t>Difteri</a:t>
            </a:r>
            <a:r>
              <a:rPr lang="en-US" sz="2100" dirty="0"/>
              <a:t> Tetanus (DT) </a:t>
            </a:r>
            <a:r>
              <a:rPr lang="en-US" sz="2100" dirty="0" err="1"/>
              <a:t>satu</a:t>
            </a:r>
            <a:r>
              <a:rPr lang="en-US" sz="2100" dirty="0"/>
              <a:t> kali pd </a:t>
            </a:r>
            <a:r>
              <a:rPr lang="en-US" sz="2100" dirty="0" err="1"/>
              <a:t>anak</a:t>
            </a:r>
            <a:r>
              <a:rPr lang="en-US" sz="2100" dirty="0"/>
              <a:t> </a:t>
            </a:r>
            <a:r>
              <a:rPr lang="en-US" sz="2100" dirty="0" err="1"/>
              <a:t>kelas</a:t>
            </a:r>
            <a:r>
              <a:rPr lang="en-US" sz="2100" dirty="0"/>
              <a:t>- I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imunisasi</a:t>
            </a:r>
            <a:r>
              <a:rPr lang="en-US" sz="2100" dirty="0"/>
              <a:t> Tetanus </a:t>
            </a:r>
            <a:r>
              <a:rPr lang="en-US" sz="2100" dirty="0" err="1"/>
              <a:t>Toksoid</a:t>
            </a:r>
            <a:r>
              <a:rPr lang="en-US" sz="2100" dirty="0"/>
              <a:t> (TT) </a:t>
            </a:r>
            <a:r>
              <a:rPr lang="en-US" sz="2100" dirty="0" err="1"/>
              <a:t>satu</a:t>
            </a:r>
            <a:r>
              <a:rPr lang="en-US" sz="2100" dirty="0"/>
              <a:t> kali pd </a:t>
            </a:r>
            <a:r>
              <a:rPr lang="en-US" sz="2100" dirty="0" err="1"/>
              <a:t>anak</a:t>
            </a:r>
            <a:r>
              <a:rPr lang="en-US" sz="2100" dirty="0"/>
              <a:t> </a:t>
            </a:r>
            <a:r>
              <a:rPr lang="en-US" sz="2100" dirty="0" err="1"/>
              <a:t>kelas</a:t>
            </a:r>
            <a:r>
              <a:rPr lang="en-US" sz="2100" dirty="0"/>
              <a:t>- </a:t>
            </a:r>
            <a:r>
              <a:rPr lang="en-US" sz="2100" dirty="0" err="1"/>
              <a:t>II,Kelas</a:t>
            </a:r>
            <a:r>
              <a:rPr lang="en-US" sz="2100" dirty="0"/>
              <a:t>- III, </a:t>
            </a:r>
            <a:r>
              <a:rPr lang="en-US" sz="2100" dirty="0" err="1"/>
              <a:t>kelas</a:t>
            </a:r>
            <a:r>
              <a:rPr lang="en-US" sz="2100" dirty="0"/>
              <a:t> -</a:t>
            </a:r>
            <a:r>
              <a:rPr lang="en-US" sz="2100" dirty="0" err="1"/>
              <a:t>IV,kelas</a:t>
            </a:r>
            <a:r>
              <a:rPr lang="en-US" sz="2100" dirty="0"/>
              <a:t> -V 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kelas</a:t>
            </a:r>
            <a:r>
              <a:rPr lang="en-US" sz="2100" dirty="0"/>
              <a:t> -</a:t>
            </a:r>
            <a:r>
              <a:rPr lang="en-US" sz="2100" dirty="0" smtClean="0"/>
              <a:t>VI.</a:t>
            </a:r>
            <a:endParaRPr lang="id-ID" sz="2100" dirty="0" smtClean="0"/>
          </a:p>
          <a:p>
            <a:pPr marL="566928" indent="-457200" algn="just">
              <a:buClrTx/>
              <a:buSzPct val="75000"/>
              <a:buFont typeface="+mj-lt"/>
              <a:buAutoNum type="arabicParenR"/>
            </a:pPr>
            <a:r>
              <a:rPr lang="en-US" sz="2100" dirty="0" err="1" smtClean="0"/>
              <a:t>Tahun</a:t>
            </a:r>
            <a:r>
              <a:rPr lang="en-US" sz="2100" dirty="0" smtClean="0"/>
              <a:t> </a:t>
            </a:r>
            <a:r>
              <a:rPr lang="en-US" sz="2100" dirty="0"/>
              <a:t>2001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seterusnya</a:t>
            </a:r>
            <a:r>
              <a:rPr lang="en-US" sz="2100" dirty="0"/>
              <a:t> </a:t>
            </a:r>
            <a:r>
              <a:rPr lang="en-US" sz="2100" dirty="0" err="1"/>
              <a:t>diberikan</a:t>
            </a:r>
            <a:r>
              <a:rPr lang="en-US" sz="2100" dirty="0"/>
              <a:t> </a:t>
            </a:r>
            <a:r>
              <a:rPr lang="en-US" sz="2100" dirty="0" err="1"/>
              <a:t>imunisasi</a:t>
            </a:r>
            <a:r>
              <a:rPr lang="en-US" sz="2100" dirty="0"/>
              <a:t> DT </a:t>
            </a:r>
            <a:r>
              <a:rPr lang="en-US" sz="2100" dirty="0" err="1"/>
              <a:t>satu</a:t>
            </a:r>
            <a:r>
              <a:rPr lang="en-US" sz="2100" dirty="0"/>
              <a:t> kali pd </a:t>
            </a:r>
            <a:r>
              <a:rPr lang="en-US" sz="2100" dirty="0" err="1"/>
              <a:t>anak</a:t>
            </a:r>
            <a:r>
              <a:rPr lang="en-US" sz="2100" dirty="0"/>
              <a:t> </a:t>
            </a:r>
            <a:r>
              <a:rPr lang="en-US" sz="2100" dirty="0" err="1"/>
              <a:t>kelas</a:t>
            </a:r>
            <a:r>
              <a:rPr lang="en-US" sz="2100" dirty="0"/>
              <a:t>- I </a:t>
            </a:r>
            <a:r>
              <a:rPr lang="en-US" sz="2100" dirty="0" err="1"/>
              <a:t>dan</a:t>
            </a:r>
            <a:r>
              <a:rPr lang="en-US" sz="2100" dirty="0"/>
              <a:t>  TT </a:t>
            </a:r>
            <a:r>
              <a:rPr lang="en-US" sz="2100" dirty="0" err="1"/>
              <a:t>satu</a:t>
            </a:r>
            <a:r>
              <a:rPr lang="en-US" sz="2100" dirty="0"/>
              <a:t> kali pd </a:t>
            </a:r>
            <a:r>
              <a:rPr lang="en-US" sz="2100" dirty="0" err="1"/>
              <a:t>anak</a:t>
            </a:r>
            <a:r>
              <a:rPr lang="en-US" sz="2100" dirty="0"/>
              <a:t> </a:t>
            </a:r>
            <a:r>
              <a:rPr lang="en-US" sz="2100" dirty="0" err="1"/>
              <a:t>kelas</a:t>
            </a:r>
            <a:r>
              <a:rPr lang="en-US" sz="2100" dirty="0"/>
              <a:t>- II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kelas</a:t>
            </a:r>
            <a:r>
              <a:rPr lang="en-US" sz="2100" dirty="0"/>
              <a:t> III </a:t>
            </a:r>
            <a:r>
              <a:rPr lang="en-US" sz="2100" dirty="0" err="1"/>
              <a:t>saja</a:t>
            </a:r>
            <a:r>
              <a:rPr lang="en-US" sz="2100" dirty="0" smtClean="0"/>
              <a:t>.</a:t>
            </a:r>
            <a:endParaRPr lang="en-US" sz="2100" dirty="0"/>
          </a:p>
          <a:p>
            <a:pPr marL="566928" indent="-457200" algn="just">
              <a:buClrTx/>
              <a:buSzPct val="100000"/>
              <a:buFont typeface="+mj-lt"/>
              <a:buAutoNum type="alphaLcPeriod" startAt="3"/>
            </a:pPr>
            <a:r>
              <a:rPr lang="en-US" sz="2100" dirty="0" err="1" smtClean="0"/>
              <a:t>Mobilisasi</a:t>
            </a:r>
            <a:r>
              <a:rPr lang="en-US" sz="2100" dirty="0" smtClean="0"/>
              <a:t> </a:t>
            </a:r>
            <a:r>
              <a:rPr lang="en-US" sz="2100" dirty="0" err="1"/>
              <a:t>sosial</a:t>
            </a:r>
            <a:r>
              <a:rPr lang="en-US" sz="2100" dirty="0"/>
              <a:t> </a:t>
            </a:r>
            <a:r>
              <a:rPr lang="en-US" sz="2100" dirty="0" err="1"/>
              <a:t>kpd</a:t>
            </a:r>
            <a:r>
              <a:rPr lang="en-US" sz="2100" dirty="0"/>
              <a:t> </a:t>
            </a:r>
            <a:r>
              <a:rPr lang="en-US" sz="2100" dirty="0" err="1"/>
              <a:t>sasaran</a:t>
            </a:r>
            <a:r>
              <a:rPr lang="en-US" sz="2100" dirty="0"/>
              <a:t> dg </a:t>
            </a:r>
            <a:r>
              <a:rPr lang="en-US" sz="2100" dirty="0" err="1" smtClean="0"/>
              <a:t>mberikan</a:t>
            </a:r>
            <a:r>
              <a:rPr lang="en-US" sz="2100" dirty="0" smtClean="0"/>
              <a:t> </a:t>
            </a:r>
            <a:r>
              <a:rPr lang="en-US" sz="2100" dirty="0" err="1"/>
              <a:t>penjelasan</a:t>
            </a:r>
            <a:r>
              <a:rPr lang="en-US" sz="2100" dirty="0"/>
              <a:t> </a:t>
            </a:r>
            <a:r>
              <a:rPr lang="en-US" sz="2100" dirty="0" err="1" smtClean="0"/>
              <a:t>ttg</a:t>
            </a:r>
            <a:r>
              <a:rPr lang="en-US" sz="2100" dirty="0" smtClean="0"/>
              <a:t> </a:t>
            </a:r>
            <a:r>
              <a:rPr lang="en-US" sz="2100" dirty="0" err="1"/>
              <a:t>pentingnya</a:t>
            </a:r>
            <a:r>
              <a:rPr lang="en-US" sz="2100" dirty="0"/>
              <a:t> BIAS,  </a:t>
            </a:r>
            <a:r>
              <a:rPr lang="en-US" sz="2100" dirty="0" err="1" smtClean="0"/>
              <a:t>terutama</a:t>
            </a:r>
            <a:r>
              <a:rPr lang="en-US" sz="2100" dirty="0" smtClean="0"/>
              <a:t>  </a:t>
            </a:r>
            <a:r>
              <a:rPr lang="en-US" sz="2100" dirty="0" err="1"/>
              <a:t>kpd</a:t>
            </a:r>
            <a:r>
              <a:rPr lang="en-US" sz="2100" dirty="0"/>
              <a:t> org </a:t>
            </a:r>
            <a:r>
              <a:rPr lang="en-US" sz="2100" dirty="0" err="1"/>
              <a:t>tua</a:t>
            </a:r>
            <a:r>
              <a:rPr lang="en-US" sz="2100" dirty="0"/>
              <a:t> </a:t>
            </a:r>
            <a:r>
              <a:rPr lang="en-US" sz="2100" dirty="0" err="1"/>
              <a:t>murid</a:t>
            </a:r>
            <a:r>
              <a:rPr lang="en-US" sz="2100" dirty="0"/>
              <a:t> </a:t>
            </a:r>
            <a:r>
              <a:rPr lang="en-US" sz="2100" dirty="0" smtClean="0"/>
              <a:t> </a:t>
            </a:r>
            <a:r>
              <a:rPr lang="en-US" sz="2100" dirty="0" err="1" smtClean="0"/>
              <a:t>ikut</a:t>
            </a:r>
            <a:r>
              <a:rPr lang="en-US" sz="2100" dirty="0" smtClean="0"/>
              <a:t> </a:t>
            </a:r>
            <a:r>
              <a:rPr lang="en-US" sz="2100" dirty="0" err="1"/>
              <a:t>dlm</a:t>
            </a:r>
            <a:r>
              <a:rPr lang="en-US" sz="2100" dirty="0"/>
              <a:t> </a:t>
            </a:r>
            <a:r>
              <a:rPr lang="en-US" sz="2100" dirty="0" err="1"/>
              <a:t>mendukung</a:t>
            </a:r>
            <a:r>
              <a:rPr lang="en-US" sz="2100" dirty="0"/>
              <a:t> </a:t>
            </a:r>
            <a:r>
              <a:rPr lang="en-US" sz="2100" dirty="0" err="1"/>
              <a:t>keberhasilan</a:t>
            </a:r>
            <a:r>
              <a:rPr lang="en-US" sz="2100" dirty="0"/>
              <a:t> </a:t>
            </a:r>
            <a:r>
              <a:rPr lang="en-US" sz="2100" dirty="0" smtClean="0"/>
              <a:t>BIAS.</a:t>
            </a:r>
            <a:endParaRPr lang="id-ID" sz="2100" dirty="0" smtClean="0"/>
          </a:p>
          <a:p>
            <a:pPr marL="566928" indent="-457200" algn="just">
              <a:buClrTx/>
              <a:buSzPct val="100000"/>
              <a:buFont typeface="+mj-lt"/>
              <a:buAutoNum type="alphaLcPeriod" startAt="3"/>
            </a:pPr>
            <a:r>
              <a:rPr lang="en-US" sz="2100" dirty="0" err="1" smtClean="0"/>
              <a:t>Pelay</a:t>
            </a:r>
            <a:r>
              <a:rPr lang="en-US" sz="2100" dirty="0" smtClean="0"/>
              <a:t> </a:t>
            </a:r>
            <a:r>
              <a:rPr lang="en-US" sz="2100" dirty="0" err="1" smtClean="0"/>
              <a:t>terbaik</a:t>
            </a:r>
            <a:r>
              <a:rPr lang="en-US" sz="2100" dirty="0" smtClean="0"/>
              <a:t> </a:t>
            </a:r>
            <a:r>
              <a:rPr lang="en-US" sz="2100" dirty="0" err="1" smtClean="0"/>
              <a:t>kpd</a:t>
            </a:r>
            <a:r>
              <a:rPr lang="en-US" sz="2100" dirty="0" smtClean="0"/>
              <a:t>  </a:t>
            </a:r>
            <a:r>
              <a:rPr lang="en-US" sz="2100" dirty="0" err="1"/>
              <a:t>sasaran</a:t>
            </a:r>
            <a:r>
              <a:rPr lang="en-US" sz="2100" dirty="0"/>
              <a:t>, </a:t>
            </a:r>
            <a:r>
              <a:rPr lang="en-US" sz="2100" dirty="0" err="1" smtClean="0"/>
              <a:t>termsk</a:t>
            </a:r>
            <a:r>
              <a:rPr lang="en-US" sz="2100" dirty="0" smtClean="0"/>
              <a:t> </a:t>
            </a:r>
            <a:r>
              <a:rPr lang="en-US" sz="2100" dirty="0" err="1" smtClean="0"/>
              <a:t>penanganan</a:t>
            </a:r>
            <a:r>
              <a:rPr lang="en-US" sz="2100" dirty="0" smtClean="0"/>
              <a:t> </a:t>
            </a:r>
            <a:r>
              <a:rPr lang="en-US" sz="2100" dirty="0" err="1"/>
              <a:t>cpt</a:t>
            </a:r>
            <a:r>
              <a:rPr lang="en-US" sz="2100" dirty="0"/>
              <a:t> </a:t>
            </a:r>
            <a:r>
              <a:rPr lang="en-US" sz="2100" dirty="0" smtClean="0"/>
              <a:t>&amp; </a:t>
            </a:r>
            <a:r>
              <a:rPr lang="en-US" sz="2100" dirty="0" err="1"/>
              <a:t>tepat</a:t>
            </a:r>
            <a:r>
              <a:rPr lang="en-US" sz="2100" dirty="0"/>
              <a:t> </a:t>
            </a:r>
            <a:r>
              <a:rPr lang="en-US" sz="2100" dirty="0" err="1"/>
              <a:t>thd</a:t>
            </a:r>
            <a:r>
              <a:rPr lang="en-US" sz="2100" dirty="0"/>
              <a:t> </a:t>
            </a:r>
            <a:r>
              <a:rPr lang="en-US" sz="2100" dirty="0" err="1"/>
              <a:t>kasus</a:t>
            </a:r>
            <a:r>
              <a:rPr lang="en-US" sz="2100" dirty="0"/>
              <a:t> </a:t>
            </a:r>
            <a:r>
              <a:rPr lang="en-US" sz="2100" dirty="0" err="1"/>
              <a:t>yg</a:t>
            </a:r>
            <a:r>
              <a:rPr lang="en-US" sz="2100" dirty="0"/>
              <a:t> </a:t>
            </a:r>
            <a:r>
              <a:rPr lang="en-US" sz="2100" dirty="0" err="1"/>
              <a:t>mungkin</a:t>
            </a:r>
            <a:r>
              <a:rPr lang="en-US" sz="2100" dirty="0"/>
              <a:t> </a:t>
            </a:r>
            <a:r>
              <a:rPr lang="en-US" sz="2100" dirty="0" smtClean="0">
                <a:sym typeface="Wingdings" pitchFamily="2" charset="2"/>
              </a:rPr>
              <a:t> </a:t>
            </a:r>
            <a:r>
              <a:rPr lang="en-US" sz="2100" dirty="0" err="1" smtClean="0"/>
              <a:t>terjadi</a:t>
            </a:r>
            <a:r>
              <a:rPr lang="en-US" sz="2100" dirty="0" smtClean="0"/>
              <a:t> KIPI</a:t>
            </a:r>
            <a:endParaRPr lang="id-ID" sz="2100" dirty="0" smtClean="0"/>
          </a:p>
          <a:p>
            <a:pPr marL="566928" indent="-457200" algn="just">
              <a:buClrTx/>
              <a:buSzPct val="100000"/>
              <a:buFont typeface="+mj-lt"/>
              <a:buAutoNum type="alphaLcPeriod" startAt="3"/>
            </a:pPr>
            <a:r>
              <a:rPr lang="en-US" sz="2100" dirty="0" err="1" smtClean="0"/>
              <a:t>Mberikan</a:t>
            </a:r>
            <a:r>
              <a:rPr lang="en-US" sz="2100" dirty="0" smtClean="0"/>
              <a:t> </a:t>
            </a:r>
            <a:r>
              <a:rPr lang="en-US" sz="2100" dirty="0" err="1"/>
              <a:t>pelatihan</a:t>
            </a:r>
            <a:r>
              <a:rPr lang="en-US" sz="2100" dirty="0"/>
              <a:t> </a:t>
            </a:r>
            <a:r>
              <a:rPr lang="en-US" sz="2100" dirty="0" err="1"/>
              <a:t>petugas</a:t>
            </a:r>
            <a:r>
              <a:rPr lang="en-US" sz="2100" dirty="0"/>
              <a:t> </a:t>
            </a:r>
            <a:r>
              <a:rPr lang="en-US" sz="2100" dirty="0" err="1" smtClean="0"/>
              <a:t>shg</a:t>
            </a:r>
            <a:r>
              <a:rPr lang="en-US" sz="2100" dirty="0" smtClean="0"/>
              <a:t> </a:t>
            </a:r>
            <a:r>
              <a:rPr lang="en-US" sz="2100" dirty="0" err="1"/>
              <a:t>yg</a:t>
            </a:r>
            <a:r>
              <a:rPr lang="en-US" sz="2100" dirty="0"/>
              <a:t> </a:t>
            </a:r>
            <a:r>
              <a:rPr lang="en-US" sz="2100" dirty="0" err="1" smtClean="0"/>
              <a:t>bsangkutan</a:t>
            </a:r>
            <a:r>
              <a:rPr lang="en-US" sz="2100" dirty="0" smtClean="0"/>
              <a:t> </a:t>
            </a:r>
            <a:r>
              <a:rPr lang="en-US" sz="2100" dirty="0" err="1" smtClean="0"/>
              <a:t>dpt</a:t>
            </a:r>
            <a:r>
              <a:rPr lang="id-ID" sz="2100" dirty="0" smtClean="0"/>
              <a:t> </a:t>
            </a:r>
            <a:r>
              <a:rPr lang="en-US" sz="2100" dirty="0" err="1" smtClean="0"/>
              <a:t>mlaks</a:t>
            </a:r>
            <a:r>
              <a:rPr lang="en-US" sz="2100" dirty="0" smtClean="0"/>
              <a:t> </a:t>
            </a:r>
            <a:r>
              <a:rPr lang="en-US" sz="2100" dirty="0" err="1" smtClean="0"/>
              <a:t>tugas</a:t>
            </a:r>
            <a:r>
              <a:rPr lang="en-US" sz="2100" dirty="0" smtClean="0"/>
              <a:t> </a:t>
            </a:r>
            <a:r>
              <a:rPr lang="en-US" sz="2100" dirty="0" err="1"/>
              <a:t>scr</a:t>
            </a:r>
            <a:r>
              <a:rPr lang="en-US" sz="2100" dirty="0"/>
              <a:t> </a:t>
            </a:r>
            <a:r>
              <a:rPr lang="en-US" sz="2100" dirty="0" err="1"/>
              <a:t>benar</a:t>
            </a:r>
            <a:r>
              <a:rPr lang="en-US" sz="2100" dirty="0"/>
              <a:t> </a:t>
            </a:r>
            <a:r>
              <a:rPr lang="en-US" sz="2100" b="1" dirty="0" err="1"/>
              <a:t>sesuai</a:t>
            </a:r>
            <a:r>
              <a:rPr lang="en-US" sz="2100" b="1" dirty="0"/>
              <a:t> </a:t>
            </a:r>
            <a:r>
              <a:rPr lang="en-US" sz="2100" b="1" dirty="0" err="1"/>
              <a:t>standar</a:t>
            </a:r>
            <a:r>
              <a:rPr lang="en-US" sz="2100" b="1" dirty="0"/>
              <a:t> </a:t>
            </a:r>
            <a:r>
              <a:rPr lang="en-US" sz="2100" b="1" dirty="0" err="1" smtClean="0"/>
              <a:t>pelay</a:t>
            </a:r>
            <a:r>
              <a:rPr lang="en-US" sz="2100" b="1" dirty="0" smtClean="0"/>
              <a:t>  </a:t>
            </a:r>
            <a:r>
              <a:rPr lang="en-US" sz="2100" dirty="0" err="1" smtClean="0"/>
              <a:t>kes</a:t>
            </a:r>
            <a:r>
              <a:rPr lang="en-US" sz="2100" dirty="0" smtClean="0"/>
              <a:t> </a:t>
            </a:r>
            <a:r>
              <a:rPr lang="en-US" sz="2100" dirty="0" err="1" smtClean="0"/>
              <a:t>yg</a:t>
            </a:r>
            <a:r>
              <a:rPr lang="en-US" sz="2100" dirty="0" smtClean="0"/>
              <a:t> </a:t>
            </a:r>
            <a:r>
              <a:rPr lang="en-US" sz="2100" dirty="0" err="1"/>
              <a:t>berlaku</a:t>
            </a:r>
            <a:r>
              <a:rPr lang="en-US" sz="2100" dirty="0"/>
              <a:t>.</a:t>
            </a:r>
          </a:p>
          <a:p>
            <a:pPr>
              <a:buNone/>
            </a:pPr>
            <a:r>
              <a:rPr lang="en-US" sz="2100" dirty="0"/>
              <a:t> </a:t>
            </a:r>
          </a:p>
          <a:p>
            <a:pPr>
              <a:buNone/>
            </a:pP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F. SASARAN.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d-ID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id-ID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dirty="0" err="1" smtClean="0">
                <a:latin typeface="Comic Sans MS" pitchFamily="66" charset="0"/>
              </a:rPr>
              <a:t>Semua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sekolah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kelas</a:t>
            </a:r>
            <a:r>
              <a:rPr lang="en-US" dirty="0">
                <a:latin typeface="Comic Sans MS" pitchFamily="66" charset="0"/>
              </a:rPr>
              <a:t>-I </a:t>
            </a:r>
            <a:r>
              <a:rPr lang="en-US" dirty="0" err="1">
                <a:latin typeface="Comic Sans MS" pitchFamily="66" charset="0"/>
              </a:rPr>
              <a:t>sampai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kelas</a:t>
            </a:r>
            <a:r>
              <a:rPr lang="en-US" dirty="0">
                <a:latin typeface="Comic Sans MS" pitchFamily="66" charset="0"/>
              </a:rPr>
              <a:t>-III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semua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Sekolah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Dasar</a:t>
            </a:r>
            <a:r>
              <a:rPr lang="en-US" dirty="0">
                <a:latin typeface="Comic Sans MS" pitchFamily="66" charset="0"/>
              </a:rPr>
              <a:t> (SD) ,   </a:t>
            </a:r>
            <a:r>
              <a:rPr lang="en-US" dirty="0" err="1">
                <a:latin typeface="Comic Sans MS" pitchFamily="66" charset="0"/>
              </a:rPr>
              <a:t>Ibtidaiyah</a:t>
            </a:r>
            <a:r>
              <a:rPr lang="en-US" dirty="0">
                <a:latin typeface="Comic Sans MS" pitchFamily="66" charset="0"/>
              </a:rPr>
              <a:t> (MI), </a:t>
            </a:r>
            <a:r>
              <a:rPr lang="en-US" dirty="0" err="1">
                <a:latin typeface="Comic Sans MS" pitchFamily="66" charset="0"/>
              </a:rPr>
              <a:t>Sekolah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dasar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luar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biasa</a:t>
            </a:r>
            <a:r>
              <a:rPr lang="en-US" dirty="0">
                <a:latin typeface="Comic Sans MS" pitchFamily="66" charset="0"/>
              </a:rPr>
              <a:t> (SDLB)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Sekolah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Luar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Biasa</a:t>
            </a:r>
            <a:r>
              <a:rPr lang="en-US" dirty="0">
                <a:latin typeface="Comic Sans MS" pitchFamily="66" charset="0"/>
              </a:rPr>
              <a:t> (SLB)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negeri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maupun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swasta</a:t>
            </a:r>
            <a:r>
              <a:rPr lang="en-US" dirty="0">
                <a:latin typeface="Comic Sans MS" pitchFamily="66" charset="0"/>
              </a:rPr>
              <a:t> .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a. </a:t>
            </a:r>
            <a:r>
              <a:rPr lang="en-US" dirty="0" err="1" smtClean="0">
                <a:latin typeface="Comic Sans MS" pitchFamily="66" charset="0"/>
              </a:rPr>
              <a:t>Sasaran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imunisasi</a:t>
            </a:r>
            <a:r>
              <a:rPr lang="en-US" dirty="0">
                <a:latin typeface="Comic Sans MS" pitchFamily="66" charset="0"/>
              </a:rPr>
              <a:t> DT </a:t>
            </a: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semua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kelas</a:t>
            </a:r>
            <a:r>
              <a:rPr lang="en-US" dirty="0">
                <a:latin typeface="Comic Sans MS" pitchFamily="66" charset="0"/>
              </a:rPr>
              <a:t>-I </a:t>
            </a: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>
                <a:latin typeface="Comic Sans MS" pitchFamily="66" charset="0"/>
              </a:rPr>
              <a:t>b. </a:t>
            </a:r>
            <a:r>
              <a:rPr lang="en-US" dirty="0" err="1" smtClean="0">
                <a:latin typeface="Comic Sans MS" pitchFamily="66" charset="0"/>
              </a:rPr>
              <a:t>Sasaran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imunisasi</a:t>
            </a:r>
            <a:r>
              <a:rPr lang="en-US" dirty="0">
                <a:latin typeface="Comic Sans MS" pitchFamily="66" charset="0"/>
              </a:rPr>
              <a:t> TT </a:t>
            </a: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semua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kelas</a:t>
            </a:r>
            <a:r>
              <a:rPr lang="en-US" dirty="0">
                <a:latin typeface="Comic Sans MS" pitchFamily="66" charset="0"/>
              </a:rPr>
              <a:t> II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III.</a:t>
            </a:r>
          </a:p>
          <a:p>
            <a:pPr marL="624078" indent="-514350">
              <a:buClrTx/>
              <a:buSzPct val="100000"/>
              <a:buFont typeface="+mj-lt"/>
              <a:buAutoNum type="arabicPeriod" startAt="2"/>
            </a:pPr>
            <a:r>
              <a:rPr lang="en-US" dirty="0" smtClean="0">
                <a:latin typeface="Comic Sans MS" pitchFamily="66" charset="0"/>
              </a:rPr>
              <a:t>Data </a:t>
            </a:r>
            <a:r>
              <a:rPr lang="en-US" dirty="0" err="1">
                <a:latin typeface="Comic Sans MS" pitchFamily="66" charset="0"/>
              </a:rPr>
              <a:t>dasar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awal</a:t>
            </a:r>
            <a:r>
              <a:rPr lang="en-US" dirty="0">
                <a:latin typeface="Comic Sans MS" pitchFamily="66" charset="0"/>
              </a:rPr>
              <a:t> BIAS per </a:t>
            </a:r>
            <a:r>
              <a:rPr lang="en-US" dirty="0" err="1" smtClean="0">
                <a:latin typeface="Comic Sans MS" pitchFamily="66" charset="0"/>
              </a:rPr>
              <a:t>Kab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/ Kota </a:t>
            </a:r>
            <a:r>
              <a:rPr lang="en-US" dirty="0" smtClean="0">
                <a:latin typeface="Comic Sans MS" pitchFamily="66" charset="0"/>
              </a:rPr>
              <a:t>( </a:t>
            </a:r>
            <a:r>
              <a:rPr lang="en-US" dirty="0" err="1">
                <a:latin typeface="Comic Sans MS" pitchFamily="66" charset="0"/>
              </a:rPr>
              <a:t>menurut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hasil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pendataan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sasaran</a:t>
            </a:r>
            <a:r>
              <a:rPr lang="en-US" dirty="0">
                <a:latin typeface="Comic Sans MS" pitchFamily="66" charset="0"/>
              </a:rPr>
              <a:t> BIAS </a:t>
            </a:r>
            <a:r>
              <a:rPr lang="en-US" dirty="0" err="1">
                <a:latin typeface="Comic Sans MS" pitchFamily="66" charset="0"/>
              </a:rPr>
              <a:t>tahun</a:t>
            </a:r>
            <a:r>
              <a:rPr lang="en-US" dirty="0">
                <a:latin typeface="Comic Sans MS" pitchFamily="66" charset="0"/>
              </a:rPr>
              <a:t> 2000).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>
                <a:solidFill>
                  <a:srgbClr val="FF0000"/>
                </a:solidFill>
                <a:latin typeface="Calisto MT" pitchFamily="18" charset="0"/>
              </a:rPr>
              <a:t>. WAKTU</a:t>
            </a:r>
            <a:endParaRPr lang="en-US" dirty="0">
              <a:solidFill>
                <a:srgbClr val="FF0000"/>
              </a:solidFill>
              <a:latin typeface="Calisto MT" pitchFamily="18" charset="0"/>
            </a:endParaRPr>
          </a:p>
          <a:p>
            <a:r>
              <a:rPr lang="en-US" dirty="0" err="1">
                <a:latin typeface="Calisto MT" pitchFamily="18" charset="0"/>
              </a:rPr>
              <a:t>Dilaksanakan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secara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serentak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mulai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akhir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bulan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Oktober</a:t>
            </a:r>
            <a:r>
              <a:rPr lang="en-US" dirty="0">
                <a:latin typeface="Calisto MT" pitchFamily="18" charset="0"/>
              </a:rPr>
              <a:t> 2001, </a:t>
            </a:r>
            <a:r>
              <a:rPr lang="en-US" dirty="0" err="1">
                <a:latin typeface="Calisto MT" pitchFamily="18" charset="0"/>
              </a:rPr>
              <a:t>mengingat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bulan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Nopember</a:t>
            </a:r>
            <a:r>
              <a:rPr lang="en-US" dirty="0">
                <a:latin typeface="Calisto MT" pitchFamily="18" charset="0"/>
              </a:rPr>
              <a:t> 2001 </a:t>
            </a:r>
            <a:r>
              <a:rPr lang="en-US" dirty="0" err="1">
                <a:latin typeface="Calisto MT" pitchFamily="18" charset="0"/>
              </a:rPr>
              <a:t>sudah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memasuki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bulan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puasa</a:t>
            </a:r>
            <a:r>
              <a:rPr lang="en-US" dirty="0">
                <a:latin typeface="Calisto MT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Calisto MT" pitchFamily="18" charset="0"/>
              </a:rPr>
              <a:t> 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Calisto MT" pitchFamily="18" charset="0"/>
              </a:rPr>
              <a:t>H. PENGORGANISASIAN</a:t>
            </a:r>
            <a:endParaRPr lang="en-US" dirty="0">
              <a:solidFill>
                <a:srgbClr val="FF0000"/>
              </a:solidFill>
              <a:latin typeface="Calisto MT" pitchFamily="18" charset="0"/>
            </a:endParaRP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dirty="0" smtClean="0">
                <a:latin typeface="Calisto MT" pitchFamily="18" charset="0"/>
              </a:rPr>
              <a:t>Di </a:t>
            </a:r>
            <a:r>
              <a:rPr lang="en-US" dirty="0" err="1">
                <a:latin typeface="Calisto MT" pitchFamily="18" charset="0"/>
              </a:rPr>
              <a:t>tingkat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Provinsi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sampai</a:t>
            </a:r>
            <a:r>
              <a:rPr lang="en-US" dirty="0">
                <a:latin typeface="Calisto MT" pitchFamily="18" charset="0"/>
              </a:rPr>
              <a:t> dg </a:t>
            </a:r>
            <a:r>
              <a:rPr lang="en-US" dirty="0" err="1">
                <a:latin typeface="Calisto MT" pitchFamily="18" charset="0"/>
              </a:rPr>
              <a:t>tk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kecamatan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dibentuk</a:t>
            </a:r>
            <a:r>
              <a:rPr lang="en-US" dirty="0">
                <a:latin typeface="Calisto MT" pitchFamily="18" charset="0"/>
              </a:rPr>
              <a:t> TIM </a:t>
            </a:r>
            <a:r>
              <a:rPr lang="en-US" dirty="0" err="1">
                <a:latin typeface="Calisto MT" pitchFamily="18" charset="0"/>
              </a:rPr>
              <a:t>Koordisasi</a:t>
            </a:r>
            <a:r>
              <a:rPr lang="en-US" dirty="0">
                <a:latin typeface="Calisto MT" pitchFamily="18" charset="0"/>
              </a:rPr>
              <a:t>     </a:t>
            </a:r>
            <a:r>
              <a:rPr lang="en-US" dirty="0" err="1">
                <a:latin typeface="Calisto MT" pitchFamily="18" charset="0"/>
              </a:rPr>
              <a:t>Bulan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Imunisasi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Anak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Sekolah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smtClean="0">
                <a:latin typeface="Calisto MT" pitchFamily="18" charset="0"/>
              </a:rPr>
              <a:t>(TK-BIAS</a:t>
            </a:r>
            <a:r>
              <a:rPr lang="en-US" dirty="0">
                <a:latin typeface="Calisto MT" pitchFamily="18" charset="0"/>
              </a:rPr>
              <a:t>) dg </a:t>
            </a:r>
            <a:r>
              <a:rPr lang="en-US" dirty="0" err="1">
                <a:latin typeface="Calisto MT" pitchFamily="18" charset="0"/>
              </a:rPr>
              <a:t>ketentuan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sbb</a:t>
            </a:r>
            <a:r>
              <a:rPr lang="en-US" dirty="0">
                <a:latin typeface="Calisto MT" pitchFamily="18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Calisto MT" pitchFamily="18" charset="0"/>
              </a:rPr>
              <a:t>  </a:t>
            </a:r>
            <a:r>
              <a:rPr lang="en-US" b="1" dirty="0">
                <a:latin typeface="Calisto MT" pitchFamily="18" charset="0"/>
              </a:rPr>
              <a:t>a</a:t>
            </a:r>
            <a:r>
              <a:rPr lang="en-US" dirty="0">
                <a:latin typeface="Calisto MT" pitchFamily="18" charset="0"/>
              </a:rPr>
              <a:t>. </a:t>
            </a:r>
            <a:r>
              <a:rPr lang="en-US" dirty="0" err="1">
                <a:latin typeface="Calisto MT" pitchFamily="18" charset="0"/>
              </a:rPr>
              <a:t>Kedudukan</a:t>
            </a:r>
            <a:r>
              <a:rPr lang="en-US" dirty="0">
                <a:latin typeface="Calisto MT" pitchFamily="18" charset="0"/>
              </a:rPr>
              <a:t>.</a:t>
            </a:r>
          </a:p>
          <a:p>
            <a:pPr>
              <a:buNone/>
            </a:pPr>
            <a:r>
              <a:rPr lang="id-ID" dirty="0" smtClean="0">
                <a:latin typeface="Calisto MT" pitchFamily="18" charset="0"/>
              </a:rPr>
              <a:t>     </a:t>
            </a:r>
            <a:r>
              <a:rPr lang="en-US" dirty="0" smtClean="0">
                <a:latin typeface="Calisto MT" pitchFamily="18" charset="0"/>
              </a:rPr>
              <a:t>-</a:t>
            </a:r>
            <a:r>
              <a:rPr lang="id-ID" dirty="0" smtClean="0">
                <a:latin typeface="Calisto MT" pitchFamily="18" charset="0"/>
              </a:rPr>
              <a:t> </a:t>
            </a:r>
            <a:r>
              <a:rPr lang="en-US" dirty="0" smtClean="0">
                <a:latin typeface="Calisto MT" pitchFamily="18" charset="0"/>
              </a:rPr>
              <a:t>TK-BIAS </a:t>
            </a:r>
            <a:r>
              <a:rPr lang="en-US" dirty="0" err="1">
                <a:latin typeface="Calisto MT" pitchFamily="18" charset="0"/>
              </a:rPr>
              <a:t>merup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wadah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koordinasi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smtClean="0">
                <a:latin typeface="Calisto MT" pitchFamily="18" charset="0"/>
              </a:rPr>
              <a:t>non</a:t>
            </a:r>
            <a:endParaRPr lang="id-ID" dirty="0" smtClean="0">
              <a:latin typeface="Calisto MT" pitchFamily="18" charset="0"/>
            </a:endParaRPr>
          </a:p>
          <a:p>
            <a:pPr>
              <a:buNone/>
            </a:pPr>
            <a:r>
              <a:rPr lang="id-ID" dirty="0" smtClean="0">
                <a:latin typeface="Calisto MT" pitchFamily="18" charset="0"/>
              </a:rPr>
              <a:t>       </a:t>
            </a:r>
            <a:r>
              <a:rPr lang="en-US" dirty="0" err="1" smtClean="0">
                <a:latin typeface="Calisto MT" pitchFamily="18" charset="0"/>
              </a:rPr>
              <a:t>struktural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yg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membantu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Kepala</a:t>
            </a:r>
            <a:r>
              <a:rPr lang="en-US" dirty="0">
                <a:latin typeface="Calisto MT" pitchFamily="18" charset="0"/>
              </a:rPr>
              <a:t>  Daerah </a:t>
            </a:r>
            <a:r>
              <a:rPr lang="en-US" dirty="0" err="1">
                <a:latin typeface="Calisto MT" pitchFamily="18" charset="0"/>
              </a:rPr>
              <a:t>dlm</a:t>
            </a:r>
            <a:r>
              <a:rPr lang="en-US" dirty="0">
                <a:latin typeface="Calisto MT" pitchFamily="18" charset="0"/>
              </a:rPr>
              <a:t> </a:t>
            </a:r>
            <a:endParaRPr lang="id-ID" dirty="0" smtClean="0">
              <a:latin typeface="Calisto MT" pitchFamily="18" charset="0"/>
            </a:endParaRPr>
          </a:p>
          <a:p>
            <a:pPr>
              <a:buNone/>
            </a:pPr>
            <a:r>
              <a:rPr lang="id-ID" dirty="0" smtClean="0">
                <a:latin typeface="Calisto MT" pitchFamily="18" charset="0"/>
              </a:rPr>
              <a:t>       </a:t>
            </a:r>
            <a:r>
              <a:rPr lang="en-US" dirty="0" err="1" smtClean="0">
                <a:latin typeface="Calisto MT" pitchFamily="18" charset="0"/>
              </a:rPr>
              <a:t>penyelenggaraan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>
                <a:latin typeface="Calisto MT" pitchFamily="18" charset="0"/>
              </a:rPr>
              <a:t>BIAS </a:t>
            </a:r>
            <a:r>
              <a:rPr lang="en-US" dirty="0" err="1">
                <a:latin typeface="Calisto MT" pitchFamily="18" charset="0"/>
              </a:rPr>
              <a:t>dan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bertanggung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jwb</a:t>
            </a:r>
            <a:endParaRPr lang="id-ID" dirty="0" smtClean="0">
              <a:latin typeface="Calisto MT" pitchFamily="18" charset="0"/>
            </a:endParaRPr>
          </a:p>
          <a:p>
            <a:pPr>
              <a:buNone/>
            </a:pPr>
            <a:r>
              <a:rPr lang="id-ID" dirty="0" smtClean="0">
                <a:latin typeface="Calisto MT" pitchFamily="18" charset="0"/>
              </a:rPr>
              <a:t>       </a:t>
            </a:r>
            <a:r>
              <a:rPr lang="en-US" dirty="0" err="1" smtClean="0">
                <a:latin typeface="Calisto MT" pitchFamily="18" charset="0"/>
              </a:rPr>
              <a:t>kpd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>
                <a:latin typeface="Calisto MT" pitchFamily="18" charset="0"/>
              </a:rPr>
              <a:t>Kepala</a:t>
            </a:r>
            <a:r>
              <a:rPr lang="en-US" dirty="0">
                <a:latin typeface="Calisto MT" pitchFamily="18" charset="0"/>
              </a:rPr>
              <a:t> Daerah.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414</TotalTime>
  <Words>1479</Words>
  <Application>Microsoft Office PowerPoint</Application>
  <PresentationFormat>On-screen Show (4:3)</PresentationFormat>
  <Paragraphs>227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Concourse</vt:lpstr>
      <vt:lpstr>Equity</vt:lpstr>
      <vt:lpstr>Apex</vt:lpstr>
      <vt:lpstr>Civic</vt:lpstr>
      <vt:lpstr>Paper</vt:lpstr>
      <vt:lpstr>Trek</vt:lpstr>
      <vt:lpstr>Slide 1</vt:lpstr>
      <vt:lpstr>BULAN  IMUNISASI ANAK SEKOLAH  ( BIAS )</vt:lpstr>
      <vt:lpstr>B.DASAR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93</cp:revision>
  <dcterms:created xsi:type="dcterms:W3CDTF">2011-05-30T11:44:04Z</dcterms:created>
  <dcterms:modified xsi:type="dcterms:W3CDTF">2017-04-05T11:32:37Z</dcterms:modified>
</cp:coreProperties>
</file>