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044" autoAdjust="0"/>
    <p:restoredTop sz="94624" autoAdjust="0"/>
  </p:normalViewPr>
  <p:slideViewPr>
    <p:cSldViewPr>
      <p:cViewPr>
        <p:scale>
          <a:sx n="70" d="100"/>
          <a:sy n="70" d="100"/>
        </p:scale>
        <p:origin x="-11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54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C3EF3-8320-40B5-A058-87B06F2E7509}" type="datetimeFigureOut">
              <a:rPr lang="id-ID" smtClean="0"/>
              <a:pPr/>
              <a:t>12/03/2019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ECCA9-C497-434F-80B3-3DC2D05303D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D2F8-4EA5-4B03-8D8D-A6AA4978E8DF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2F77-B6DA-4E48-8CF6-DD675E5E1C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D2F8-4EA5-4B03-8D8D-A6AA4978E8DF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2F77-B6DA-4E48-8CF6-DD675E5E1C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D2F8-4EA5-4B03-8D8D-A6AA4978E8DF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2F77-B6DA-4E48-8CF6-DD675E5E1C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D2F8-4EA5-4B03-8D8D-A6AA4978E8DF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2F77-B6DA-4E48-8CF6-DD675E5E1C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D2F8-4EA5-4B03-8D8D-A6AA4978E8DF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2F77-B6DA-4E48-8CF6-DD675E5E1C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D2F8-4EA5-4B03-8D8D-A6AA4978E8DF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2F77-B6DA-4E48-8CF6-DD675E5E1C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D2F8-4EA5-4B03-8D8D-A6AA4978E8DF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2F77-B6DA-4E48-8CF6-DD675E5E1C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D2F8-4EA5-4B03-8D8D-A6AA4978E8DF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2F77-B6DA-4E48-8CF6-DD675E5E1C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D2F8-4EA5-4B03-8D8D-A6AA4978E8DF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2F77-B6DA-4E48-8CF6-DD675E5E1C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D2F8-4EA5-4B03-8D8D-A6AA4978E8DF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2F77-B6DA-4E48-8CF6-DD675E5E1C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D2F8-4EA5-4B03-8D8D-A6AA4978E8DF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FF02F77-B6DA-4E48-8CF6-DD675E5E1C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E3D2F8-4EA5-4B03-8D8D-A6AA4978E8DF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F02F77-B6DA-4E48-8CF6-DD675E5E1C2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396239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KULIAH  VAKSIN &amp;  IMUNISASI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/>
              <a:t>ke</a:t>
            </a:r>
            <a:r>
              <a:rPr lang="en-US" dirty="0"/>
              <a:t>  3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err="1" smtClean="0"/>
              <a:t>Efek</a:t>
            </a:r>
            <a:r>
              <a:rPr lang="en-US" b="1" dirty="0" smtClean="0"/>
              <a:t> </a:t>
            </a:r>
            <a:r>
              <a:rPr lang="en-US" b="1" dirty="0" err="1"/>
              <a:t>samping</a:t>
            </a:r>
            <a:r>
              <a:rPr lang="en-US" dirty="0"/>
              <a:t>:</a:t>
            </a:r>
          </a:p>
          <a:p>
            <a:r>
              <a:rPr lang="en-US" dirty="0" err="1"/>
              <a:t>Jarang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, gejala2 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lemas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kemerahan</a:t>
            </a:r>
            <a:r>
              <a:rPr lang="en-US" dirty="0"/>
              <a:t> pd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suntikan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kadang2 </a:t>
            </a:r>
            <a:r>
              <a:rPr lang="en-US" dirty="0" err="1" smtClean="0"/>
              <a:t>demam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b="1" dirty="0" err="1" smtClean="0"/>
              <a:t>Kontraindikasi</a:t>
            </a:r>
            <a:r>
              <a:rPr lang="en-US" b="1" dirty="0"/>
              <a:t>:</a:t>
            </a:r>
          </a:p>
          <a:p>
            <a:pPr>
              <a:buNone/>
            </a:pPr>
            <a:r>
              <a:rPr lang="en-US" dirty="0" smtClean="0"/>
              <a:t>	Gejala2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dosis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TT.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4</a:t>
            </a:r>
            <a:r>
              <a:rPr lang="en-US" b="1" dirty="0"/>
              <a:t>. VAKSIN  DIFTERI DAN TETANUS ( DT </a:t>
            </a:r>
            <a:r>
              <a:rPr lang="en-US" b="1" dirty="0" smtClean="0"/>
              <a:t>)</a:t>
            </a:r>
            <a:endParaRPr lang="en-US" b="1" dirty="0"/>
          </a:p>
          <a:p>
            <a:pPr>
              <a:buNone/>
            </a:pPr>
            <a:r>
              <a:rPr lang="en-US" b="1" dirty="0" err="1" smtClean="0"/>
              <a:t>Diskripsi</a:t>
            </a:r>
            <a:r>
              <a:rPr lang="en-US" b="1" dirty="0"/>
              <a:t>: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Vaksin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toxoid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tetanus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dimurnikan</a:t>
            </a:r>
            <a:endParaRPr lang="en-US" dirty="0"/>
          </a:p>
          <a:p>
            <a:pPr>
              <a:buNone/>
            </a:pPr>
            <a:r>
              <a:rPr lang="en-US" b="1" dirty="0" err="1" smtClean="0"/>
              <a:t>Indikasi</a:t>
            </a:r>
            <a:r>
              <a:rPr lang="en-US" b="1" dirty="0"/>
              <a:t>: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/>
              <a:t>kekebalan</a:t>
            </a:r>
            <a:r>
              <a:rPr lang="en-US" dirty="0"/>
              <a:t> </a:t>
            </a:r>
            <a:r>
              <a:rPr lang="en-US" dirty="0" err="1"/>
              <a:t>simultan</a:t>
            </a:r>
            <a:r>
              <a:rPr lang="en-US" dirty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difteri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tetanus</a:t>
            </a:r>
          </a:p>
          <a:p>
            <a:pPr>
              <a:buNone/>
            </a:pPr>
            <a:r>
              <a:rPr lang="en-US" b="1" dirty="0" err="1" smtClean="0"/>
              <a:t>Kemasan</a:t>
            </a:r>
            <a:r>
              <a:rPr lang="en-US" b="1" dirty="0"/>
              <a:t>:		</a:t>
            </a:r>
            <a:endParaRPr lang="en-US" dirty="0"/>
          </a:p>
          <a:p>
            <a:pPr lvl="0"/>
            <a:r>
              <a:rPr lang="en-US" dirty="0" err="1"/>
              <a:t>Vaksin</a:t>
            </a:r>
            <a:r>
              <a:rPr lang="en-US" dirty="0"/>
              <a:t> 1 box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10 vial</a:t>
            </a:r>
          </a:p>
          <a:p>
            <a:pPr lvl="0"/>
            <a:r>
              <a:rPr lang="en-US" dirty="0"/>
              <a:t>1 vial </a:t>
            </a:r>
            <a:r>
              <a:rPr lang="en-US" dirty="0" err="1"/>
              <a:t>berisi</a:t>
            </a:r>
            <a:r>
              <a:rPr lang="en-US" dirty="0"/>
              <a:t> 10 </a:t>
            </a:r>
            <a:r>
              <a:rPr lang="en-US" dirty="0" err="1"/>
              <a:t>dosis</a:t>
            </a:r>
            <a:endParaRPr lang="en-US" dirty="0"/>
          </a:p>
          <a:p>
            <a:pPr lvl="0"/>
            <a:r>
              <a:rPr lang="en-US" dirty="0" err="1"/>
              <a:t>Vaksin</a:t>
            </a:r>
            <a:r>
              <a:rPr lang="en-US" dirty="0"/>
              <a:t>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cairan</a:t>
            </a:r>
            <a:endParaRPr lang="en-US" dirty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Cara </a:t>
            </a:r>
            <a:r>
              <a:rPr lang="en-US" b="1" dirty="0" err="1"/>
              <a:t>pemberian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dosis</a:t>
            </a:r>
            <a:r>
              <a:rPr lang="en-US" dirty="0"/>
              <a:t>:</a:t>
            </a:r>
          </a:p>
          <a:p>
            <a:pPr lvl="0"/>
            <a:r>
              <a:rPr lang="en-US" dirty="0" err="1"/>
              <a:t>Vaksin</a:t>
            </a:r>
            <a:r>
              <a:rPr lang="en-US" dirty="0"/>
              <a:t> hrs </a:t>
            </a:r>
            <a:r>
              <a:rPr lang="en-US" dirty="0" err="1"/>
              <a:t>dikocok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agar </a:t>
            </a:r>
            <a:r>
              <a:rPr lang="en-US" dirty="0" err="1"/>
              <a:t>suspensi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 smtClean="0"/>
              <a:t>homogen</a:t>
            </a:r>
            <a:r>
              <a:rPr lang="en-US" dirty="0" smtClean="0"/>
              <a:t>.</a:t>
            </a:r>
            <a:r>
              <a:rPr lang="id-ID" dirty="0" smtClean="0"/>
              <a:t> 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19801"/>
          </a:xfrm>
        </p:spPr>
        <p:txBody>
          <a:bodyPr>
            <a:normAutofit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err="1" smtClean="0"/>
              <a:t>Dosis</a:t>
            </a:r>
            <a:r>
              <a:rPr lang="en-US" dirty="0" smtClean="0"/>
              <a:t> </a:t>
            </a:r>
            <a:r>
              <a:rPr lang="en-US" dirty="0" err="1"/>
              <a:t>pemberian</a:t>
            </a:r>
            <a:r>
              <a:rPr lang="en-US" dirty="0"/>
              <a:t> 0,5 ml IM / </a:t>
            </a:r>
            <a:r>
              <a:rPr lang="en-US" dirty="0" err="1"/>
              <a:t>subkutan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Pada</a:t>
            </a:r>
            <a:r>
              <a:rPr lang="en-US" dirty="0"/>
              <a:t> unit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 smtClean="0"/>
              <a:t>statis</a:t>
            </a:r>
            <a:r>
              <a:rPr lang="en-US" dirty="0" smtClean="0"/>
              <a:t> : </a:t>
            </a:r>
            <a:r>
              <a:rPr lang="en-US" dirty="0" err="1"/>
              <a:t>vaksin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dibuka</a:t>
            </a:r>
            <a:r>
              <a:rPr lang="en-US" dirty="0"/>
              <a:t> hrs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lbh</a:t>
            </a:r>
            <a:r>
              <a:rPr lang="en-US" dirty="0"/>
              <a:t> 4 </a:t>
            </a:r>
            <a:r>
              <a:rPr lang="en-US" dirty="0" err="1"/>
              <a:t>minggu,dg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 smtClean="0"/>
              <a:t>		-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/>
              <a:t>blm</a:t>
            </a:r>
            <a:r>
              <a:rPr lang="en-US" dirty="0"/>
              <a:t> </a:t>
            </a:r>
            <a:r>
              <a:rPr lang="en-US" dirty="0" err="1"/>
              <a:t>kedaluwarso</a:t>
            </a:r>
            <a:endParaRPr lang="en-US" dirty="0"/>
          </a:p>
          <a:p>
            <a:pPr>
              <a:buNone/>
            </a:pPr>
            <a:r>
              <a:rPr lang="en-US" dirty="0" smtClean="0"/>
              <a:t>		-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2° - 8° C</a:t>
            </a:r>
          </a:p>
          <a:p>
            <a:pPr>
              <a:buNone/>
            </a:pPr>
            <a:r>
              <a:rPr lang="en-US" dirty="0" smtClean="0"/>
              <a:t>		-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terkena</a:t>
            </a:r>
            <a:r>
              <a:rPr lang="en-US" dirty="0"/>
              <a:t> air</a:t>
            </a:r>
          </a:p>
          <a:p>
            <a:pPr>
              <a:buNone/>
            </a:pPr>
            <a:r>
              <a:rPr lang="en-US" dirty="0" smtClean="0"/>
              <a:t>		-</a:t>
            </a:r>
            <a:r>
              <a:rPr lang="en-US" dirty="0" err="1" smtClean="0"/>
              <a:t>Sterilitas</a:t>
            </a:r>
            <a:r>
              <a:rPr lang="en-US" dirty="0" smtClean="0"/>
              <a:t> </a:t>
            </a:r>
            <a:r>
              <a:rPr lang="en-US" dirty="0" err="1"/>
              <a:t>terjamin</a:t>
            </a:r>
            <a:endParaRPr lang="en-US" dirty="0"/>
          </a:p>
          <a:p>
            <a:pPr>
              <a:buNone/>
            </a:pPr>
            <a:r>
              <a:rPr lang="en-US" dirty="0" smtClean="0"/>
              <a:t>		-VVM 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A/B</a:t>
            </a:r>
          </a:p>
          <a:p>
            <a:pPr>
              <a:buNone/>
            </a:pPr>
            <a:r>
              <a:rPr lang="en-US" dirty="0" smtClean="0"/>
              <a:t>* Di </a:t>
            </a:r>
            <a:r>
              <a:rPr lang="en-US" dirty="0" err="1" smtClean="0"/>
              <a:t>Posyandu</a:t>
            </a:r>
            <a:r>
              <a:rPr lang="en-US" dirty="0" smtClean="0"/>
              <a:t>: </a:t>
            </a:r>
            <a:r>
              <a:rPr lang="en-US" dirty="0" err="1"/>
              <a:t>vaksin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sdh</a:t>
            </a:r>
            <a:r>
              <a:rPr lang="en-US" dirty="0"/>
              <a:t> </a:t>
            </a:r>
            <a:r>
              <a:rPr lang="en-US" dirty="0" err="1"/>
              <a:t>dibuka</a:t>
            </a:r>
            <a:r>
              <a:rPr lang="en-US" dirty="0"/>
              <a:t> </a:t>
            </a:r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lg</a:t>
            </a:r>
            <a:r>
              <a:rPr lang="en-US" dirty="0"/>
              <a:t> pd hr </a:t>
            </a:r>
            <a:r>
              <a:rPr lang="en-US" dirty="0" err="1"/>
              <a:t>berikutnya</a:t>
            </a:r>
            <a:r>
              <a:rPr lang="en-US" dirty="0" smtClean="0"/>
              <a:t>.</a:t>
            </a:r>
            <a:r>
              <a:rPr lang="id-ID" dirty="0" smtClean="0"/>
              <a:t> 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err="1"/>
              <a:t>Efek</a:t>
            </a:r>
            <a:r>
              <a:rPr lang="en-US" b="1" dirty="0"/>
              <a:t> </a:t>
            </a:r>
            <a:r>
              <a:rPr lang="en-US" b="1" dirty="0" err="1"/>
              <a:t>samping</a:t>
            </a:r>
            <a:r>
              <a:rPr lang="en-US" b="1" dirty="0"/>
              <a:t>:</a:t>
            </a:r>
            <a:endParaRPr lang="en-US" dirty="0"/>
          </a:p>
          <a:p>
            <a:r>
              <a:rPr lang="en-US" dirty="0" err="1"/>
              <a:t>Gejala</a:t>
            </a:r>
            <a:r>
              <a:rPr lang="en-US" dirty="0"/>
              <a:t> :</a:t>
            </a:r>
            <a:r>
              <a:rPr lang="en-US" dirty="0" smtClean="0"/>
              <a:t> </a:t>
            </a:r>
            <a:r>
              <a:rPr lang="en-US" dirty="0" err="1"/>
              <a:t>lemas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kemerahan</a:t>
            </a:r>
            <a:r>
              <a:rPr lang="en-US" dirty="0"/>
              <a:t> pd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suntikan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kadang2 </a:t>
            </a:r>
            <a:r>
              <a:rPr lang="en-US" dirty="0" err="1"/>
              <a:t>demam</a:t>
            </a:r>
            <a:r>
              <a:rPr lang="en-US" dirty="0"/>
              <a:t>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err="1" smtClean="0"/>
              <a:t>Kontraindikasi</a:t>
            </a:r>
            <a:r>
              <a:rPr lang="en-US" b="1" dirty="0"/>
              <a:t>:</a:t>
            </a:r>
            <a:endParaRPr lang="en-US" dirty="0"/>
          </a:p>
          <a:p>
            <a:r>
              <a:rPr lang="en-US" dirty="0"/>
              <a:t>Gejala2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dosis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DT.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244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8000" b="1" dirty="0" smtClean="0"/>
              <a:t>5.VAKSIN </a:t>
            </a:r>
            <a:r>
              <a:rPr lang="en-US" sz="8000" b="1" dirty="0"/>
              <a:t>POLIO ( Oral Polio Vaccine = OPV )</a:t>
            </a:r>
            <a:endParaRPr lang="en-US" sz="8000" dirty="0"/>
          </a:p>
          <a:p>
            <a:pPr>
              <a:buNone/>
            </a:pPr>
            <a:endParaRPr lang="en-US" sz="8000" b="1" dirty="0" smtClean="0"/>
          </a:p>
          <a:p>
            <a:pPr>
              <a:buNone/>
            </a:pPr>
            <a:r>
              <a:rPr lang="en-US" sz="8000" b="1" dirty="0" err="1" smtClean="0"/>
              <a:t>Diskripsi</a:t>
            </a:r>
            <a:r>
              <a:rPr lang="en-US" sz="8000" dirty="0"/>
              <a:t>:</a:t>
            </a:r>
          </a:p>
          <a:p>
            <a:r>
              <a:rPr lang="en-US" sz="8000" dirty="0" err="1"/>
              <a:t>Vaksin</a:t>
            </a:r>
            <a:r>
              <a:rPr lang="en-US" sz="8000" dirty="0"/>
              <a:t> Oral Polio </a:t>
            </a:r>
            <a:r>
              <a:rPr lang="en-US" sz="8000" dirty="0" err="1"/>
              <a:t>hidup</a:t>
            </a:r>
            <a:r>
              <a:rPr lang="en-US" sz="8000" dirty="0"/>
              <a:t> </a:t>
            </a:r>
            <a:r>
              <a:rPr lang="en-US" sz="8000" dirty="0" err="1"/>
              <a:t>adalah</a:t>
            </a:r>
            <a:r>
              <a:rPr lang="en-US" sz="8000" dirty="0"/>
              <a:t> Polio Trivalent </a:t>
            </a:r>
            <a:r>
              <a:rPr lang="en-US" sz="8000" dirty="0" err="1" smtClean="0"/>
              <a:t>t.d</a:t>
            </a:r>
            <a:r>
              <a:rPr lang="en-US" sz="8000" dirty="0" smtClean="0"/>
              <a:t> : </a:t>
            </a:r>
            <a:r>
              <a:rPr lang="en-US" sz="8000" dirty="0" err="1"/>
              <a:t>suspensi</a:t>
            </a:r>
            <a:r>
              <a:rPr lang="en-US" sz="8000" dirty="0"/>
              <a:t> virus </a:t>
            </a:r>
            <a:r>
              <a:rPr lang="en-US" sz="8000" dirty="0" smtClean="0"/>
              <a:t>poliomyelitis  </a:t>
            </a:r>
            <a:r>
              <a:rPr lang="en-US" sz="8000" dirty="0" err="1"/>
              <a:t>tipe</a:t>
            </a:r>
            <a:r>
              <a:rPr lang="en-US" sz="8000" dirty="0"/>
              <a:t> 1,2 </a:t>
            </a:r>
            <a:r>
              <a:rPr lang="en-US" sz="8000" dirty="0" err="1"/>
              <a:t>dan</a:t>
            </a:r>
            <a:r>
              <a:rPr lang="en-US" sz="8000" dirty="0"/>
              <a:t> 3 (strain Sabin ) </a:t>
            </a:r>
            <a:r>
              <a:rPr lang="en-US" sz="8000" dirty="0" err="1"/>
              <a:t>yg</a:t>
            </a:r>
            <a:r>
              <a:rPr lang="en-US" sz="8000" dirty="0"/>
              <a:t> </a:t>
            </a:r>
            <a:r>
              <a:rPr lang="en-US" sz="8000" dirty="0" smtClean="0"/>
              <a:t> </a:t>
            </a:r>
            <a:r>
              <a:rPr lang="en-US" sz="8000" dirty="0" err="1"/>
              <a:t>dilemahkan</a:t>
            </a:r>
            <a:r>
              <a:rPr lang="en-US" sz="8000" dirty="0"/>
              <a:t>, </a:t>
            </a:r>
            <a:r>
              <a:rPr lang="en-US" sz="8000" dirty="0" err="1"/>
              <a:t>dibuat</a:t>
            </a:r>
            <a:r>
              <a:rPr lang="en-US" sz="8000" dirty="0"/>
              <a:t> </a:t>
            </a:r>
            <a:r>
              <a:rPr lang="en-US" sz="8000" dirty="0" smtClean="0"/>
              <a:t> </a:t>
            </a:r>
            <a:r>
              <a:rPr lang="en-US" sz="8000" dirty="0" err="1" smtClean="0"/>
              <a:t>dlm</a:t>
            </a:r>
            <a:r>
              <a:rPr lang="en-US" sz="8000" dirty="0" smtClean="0"/>
              <a:t> </a:t>
            </a:r>
            <a:r>
              <a:rPr lang="en-US" sz="8000" dirty="0" err="1"/>
              <a:t>biakan</a:t>
            </a:r>
            <a:r>
              <a:rPr lang="en-US" sz="8000" dirty="0"/>
              <a:t> </a:t>
            </a:r>
            <a:r>
              <a:rPr lang="en-US" sz="8000" dirty="0" smtClean="0"/>
              <a:t>jar </a:t>
            </a:r>
            <a:r>
              <a:rPr lang="en-US" sz="8000" dirty="0" err="1" smtClean="0"/>
              <a:t>ginjal</a:t>
            </a:r>
            <a:r>
              <a:rPr lang="en-US" sz="8000" dirty="0" smtClean="0"/>
              <a:t> </a:t>
            </a:r>
            <a:r>
              <a:rPr lang="en-US" sz="8000" dirty="0" err="1"/>
              <a:t>kera</a:t>
            </a:r>
            <a:r>
              <a:rPr lang="en-US" sz="8000" dirty="0"/>
              <a:t> </a:t>
            </a:r>
            <a:r>
              <a:rPr lang="en-US" sz="8000" dirty="0" err="1"/>
              <a:t>dan</a:t>
            </a:r>
            <a:r>
              <a:rPr lang="en-US" sz="8000" dirty="0"/>
              <a:t> </a:t>
            </a:r>
            <a:r>
              <a:rPr lang="en-US" sz="8000" dirty="0" err="1"/>
              <a:t>di</a:t>
            </a:r>
            <a:r>
              <a:rPr lang="en-US" sz="8000" dirty="0"/>
              <a:t> </a:t>
            </a:r>
            <a:r>
              <a:rPr lang="en-US" sz="8000" dirty="0" err="1"/>
              <a:t>stabilkan</a:t>
            </a:r>
            <a:r>
              <a:rPr lang="en-US" sz="8000" dirty="0"/>
              <a:t> dg </a:t>
            </a:r>
            <a:r>
              <a:rPr lang="en-US" sz="8000" dirty="0" err="1"/>
              <a:t>sukrosa</a:t>
            </a:r>
            <a:r>
              <a:rPr lang="en-US" sz="8000" dirty="0"/>
              <a:t>.</a:t>
            </a:r>
          </a:p>
          <a:p>
            <a:pPr>
              <a:buNone/>
            </a:pPr>
            <a:endParaRPr lang="en-US" sz="8000" b="1" dirty="0"/>
          </a:p>
          <a:p>
            <a:pPr>
              <a:buNone/>
            </a:pPr>
            <a:r>
              <a:rPr lang="en-US" sz="8000" b="1" dirty="0" err="1" smtClean="0"/>
              <a:t>Indikasi</a:t>
            </a:r>
            <a:r>
              <a:rPr lang="en-US" sz="8000" b="1" dirty="0"/>
              <a:t>:</a:t>
            </a:r>
          </a:p>
          <a:p>
            <a:r>
              <a:rPr lang="en-US" sz="8000" dirty="0" err="1"/>
              <a:t>Pemberian</a:t>
            </a:r>
            <a:r>
              <a:rPr lang="en-US" sz="8000" dirty="0"/>
              <a:t> </a:t>
            </a:r>
            <a:r>
              <a:rPr lang="en-US" sz="8000" dirty="0" err="1"/>
              <a:t>kekebalan</a:t>
            </a:r>
            <a:r>
              <a:rPr lang="en-US" sz="8000" dirty="0"/>
              <a:t> </a:t>
            </a:r>
            <a:r>
              <a:rPr lang="en-US" sz="8000" dirty="0" err="1"/>
              <a:t>aktif</a:t>
            </a:r>
            <a:r>
              <a:rPr lang="en-US" sz="8000" dirty="0"/>
              <a:t> </a:t>
            </a:r>
            <a:r>
              <a:rPr lang="en-US" sz="8000" dirty="0" err="1"/>
              <a:t>terhadap</a:t>
            </a:r>
            <a:r>
              <a:rPr lang="en-US" sz="8000" dirty="0"/>
              <a:t> </a:t>
            </a:r>
            <a:r>
              <a:rPr lang="en-US" sz="8000" i="1" dirty="0"/>
              <a:t>poliomyelitis</a:t>
            </a:r>
          </a:p>
          <a:p>
            <a:pPr>
              <a:buNone/>
            </a:pPr>
            <a:endParaRPr lang="en-US" sz="8000" b="1" dirty="0" smtClean="0"/>
          </a:p>
          <a:p>
            <a:pPr>
              <a:buNone/>
            </a:pPr>
            <a:r>
              <a:rPr lang="en-US" sz="8000" b="1" dirty="0" err="1" smtClean="0"/>
              <a:t>Kemasan</a:t>
            </a:r>
            <a:r>
              <a:rPr lang="en-US" sz="8000" b="1" dirty="0"/>
              <a:t>:</a:t>
            </a:r>
          </a:p>
          <a:p>
            <a:pPr lvl="0"/>
            <a:r>
              <a:rPr lang="en-US" sz="8000" dirty="0" err="1"/>
              <a:t>Vaksin</a:t>
            </a:r>
            <a:r>
              <a:rPr lang="en-US" sz="8000" dirty="0"/>
              <a:t> 1 box </a:t>
            </a:r>
            <a:r>
              <a:rPr lang="en-US" sz="8000" dirty="0" err="1"/>
              <a:t>terdiri</a:t>
            </a:r>
            <a:r>
              <a:rPr lang="en-US" sz="8000" dirty="0"/>
              <a:t> </a:t>
            </a:r>
            <a:r>
              <a:rPr lang="en-US" sz="8000" dirty="0" err="1"/>
              <a:t>dari</a:t>
            </a:r>
            <a:r>
              <a:rPr lang="en-US" sz="8000" dirty="0"/>
              <a:t> 10 vial</a:t>
            </a:r>
          </a:p>
          <a:p>
            <a:pPr lvl="0"/>
            <a:r>
              <a:rPr lang="en-US" sz="8000" dirty="0"/>
              <a:t>1 Vial </a:t>
            </a:r>
            <a:r>
              <a:rPr lang="en-US" sz="8000" dirty="0" err="1"/>
              <a:t>berisi</a:t>
            </a:r>
            <a:r>
              <a:rPr lang="en-US" sz="8000" dirty="0"/>
              <a:t> 10 </a:t>
            </a:r>
            <a:r>
              <a:rPr lang="en-US" sz="8000" dirty="0" err="1"/>
              <a:t>dosis</a:t>
            </a:r>
            <a:r>
              <a:rPr lang="en-US" sz="8000" dirty="0"/>
              <a:t> ( 5 ml )</a:t>
            </a:r>
          </a:p>
          <a:p>
            <a:pPr lvl="0"/>
            <a:r>
              <a:rPr lang="en-US" sz="8000" dirty="0" err="1"/>
              <a:t>Vaksin</a:t>
            </a:r>
            <a:r>
              <a:rPr lang="en-US" sz="8000" dirty="0"/>
              <a:t> </a:t>
            </a:r>
            <a:r>
              <a:rPr lang="en-US" sz="8000" dirty="0" err="1"/>
              <a:t>berbentuk</a:t>
            </a:r>
            <a:r>
              <a:rPr lang="en-US" sz="8000" dirty="0"/>
              <a:t> </a:t>
            </a:r>
            <a:r>
              <a:rPr lang="en-US" sz="8000" dirty="0" err="1"/>
              <a:t>cairan</a:t>
            </a:r>
            <a:endParaRPr lang="en-US" sz="8000" dirty="0"/>
          </a:p>
          <a:p>
            <a:pPr lvl="0"/>
            <a:r>
              <a:rPr lang="en-US" sz="8000" dirty="0" err="1"/>
              <a:t>Setiap</a:t>
            </a:r>
            <a:r>
              <a:rPr lang="en-US" sz="8000" dirty="0"/>
              <a:t> vial </a:t>
            </a:r>
            <a:r>
              <a:rPr lang="en-US" sz="8000" dirty="0" err="1"/>
              <a:t>vaksin</a:t>
            </a:r>
            <a:r>
              <a:rPr lang="en-US" sz="8000" dirty="0"/>
              <a:t>  Polio </a:t>
            </a:r>
            <a:r>
              <a:rPr lang="en-US" sz="8000" dirty="0" err="1"/>
              <a:t>disertai</a:t>
            </a:r>
            <a:r>
              <a:rPr lang="en-US" sz="8000" dirty="0"/>
              <a:t> 1 </a:t>
            </a:r>
            <a:r>
              <a:rPr lang="en-US" sz="8000" dirty="0" err="1"/>
              <a:t>buah</a:t>
            </a:r>
            <a:r>
              <a:rPr lang="en-US" sz="8000" dirty="0"/>
              <a:t> </a:t>
            </a:r>
            <a:r>
              <a:rPr lang="en-US" sz="8000" dirty="0" err="1"/>
              <a:t>penetes</a:t>
            </a:r>
            <a:r>
              <a:rPr lang="en-US" sz="8000" dirty="0"/>
              <a:t> </a:t>
            </a:r>
            <a:r>
              <a:rPr lang="en-US" sz="8000" i="1" dirty="0"/>
              <a:t>( dropper </a:t>
            </a:r>
            <a:r>
              <a:rPr lang="en-US" sz="8000" dirty="0"/>
              <a:t>) </a:t>
            </a:r>
            <a:r>
              <a:rPr lang="en-US" sz="8000" dirty="0" err="1"/>
              <a:t>terbuat</a:t>
            </a:r>
            <a:r>
              <a:rPr lang="en-US" sz="8000" dirty="0"/>
              <a:t> </a:t>
            </a:r>
            <a:r>
              <a:rPr lang="en-US" sz="8000" dirty="0" err="1"/>
              <a:t>dr</a:t>
            </a:r>
            <a:r>
              <a:rPr lang="en-US" sz="8000" dirty="0"/>
              <a:t> </a:t>
            </a:r>
            <a:r>
              <a:rPr lang="en-US" sz="8000" dirty="0" err="1"/>
              <a:t>bahan</a:t>
            </a:r>
            <a:r>
              <a:rPr lang="en-US" sz="8000" dirty="0"/>
              <a:t> </a:t>
            </a:r>
            <a:r>
              <a:rPr lang="en-US" sz="8000" dirty="0" err="1" smtClean="0"/>
              <a:t>plastik</a:t>
            </a:r>
            <a:r>
              <a:rPr lang="id-ID" sz="8000" dirty="0" smtClean="0"/>
              <a:t> B</a:t>
            </a:r>
            <a:endParaRPr lang="en-US" sz="8000" dirty="0"/>
          </a:p>
          <a:p>
            <a:pPr>
              <a:buNone/>
            </a:pPr>
            <a:r>
              <a:rPr lang="en-US" sz="8000" dirty="0"/>
              <a:t> </a:t>
            </a:r>
          </a:p>
          <a:p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Cara </a:t>
            </a:r>
            <a:r>
              <a:rPr lang="en-US" b="1" dirty="0" err="1"/>
              <a:t>pemberian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dosis</a:t>
            </a:r>
            <a:r>
              <a:rPr lang="en-US" b="1" dirty="0" smtClean="0"/>
              <a:t>:</a:t>
            </a:r>
          </a:p>
          <a:p>
            <a:pPr>
              <a:buNone/>
            </a:pPr>
            <a:endParaRPr lang="en-US" dirty="0"/>
          </a:p>
          <a:p>
            <a:pPr lvl="0"/>
            <a:r>
              <a:rPr lang="en-US" dirty="0" err="1"/>
              <a:t>Secara</a:t>
            </a:r>
            <a:r>
              <a:rPr lang="en-US" dirty="0"/>
              <a:t> oral (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mulut</a:t>
            </a:r>
            <a:r>
              <a:rPr lang="en-US" dirty="0"/>
              <a:t> ), 1 </a:t>
            </a:r>
            <a:r>
              <a:rPr lang="en-US" dirty="0" err="1"/>
              <a:t>dosis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2(</a:t>
            </a:r>
            <a:r>
              <a:rPr lang="en-US" dirty="0" err="1"/>
              <a:t>dua</a:t>
            </a:r>
            <a:r>
              <a:rPr lang="en-US" dirty="0"/>
              <a:t>) </a:t>
            </a:r>
            <a:r>
              <a:rPr lang="en-US" dirty="0" err="1"/>
              <a:t>tetes</a:t>
            </a:r>
            <a:r>
              <a:rPr lang="en-US" dirty="0"/>
              <a:t>, </a:t>
            </a:r>
            <a:r>
              <a:rPr lang="en-US" dirty="0" err="1"/>
              <a:t>sebanyak</a:t>
            </a:r>
            <a:r>
              <a:rPr lang="en-US" dirty="0"/>
              <a:t> 4 kali (</a:t>
            </a:r>
            <a:r>
              <a:rPr lang="en-US" dirty="0" err="1"/>
              <a:t>dosis</a:t>
            </a:r>
            <a:r>
              <a:rPr lang="en-US" dirty="0"/>
              <a:t>) </a:t>
            </a:r>
            <a:r>
              <a:rPr lang="en-US" dirty="0" err="1"/>
              <a:t>pemberian</a:t>
            </a:r>
            <a:r>
              <a:rPr lang="en-US" dirty="0"/>
              <a:t> dg interval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dosis</a:t>
            </a:r>
            <a:r>
              <a:rPr lang="en-US" dirty="0"/>
              <a:t> 4 </a:t>
            </a:r>
            <a:r>
              <a:rPr lang="en-US" dirty="0" err="1"/>
              <a:t>minggu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membuka</a:t>
            </a:r>
            <a:r>
              <a:rPr lang="en-US" dirty="0"/>
              <a:t> vial </a:t>
            </a:r>
            <a:r>
              <a:rPr lang="en-US" dirty="0" err="1"/>
              <a:t>baru</a:t>
            </a:r>
            <a:r>
              <a:rPr lang="en-US" dirty="0"/>
              <a:t> hrs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penetes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baru</a:t>
            </a:r>
            <a:endParaRPr lang="en-US" dirty="0"/>
          </a:p>
          <a:p>
            <a:pPr lvl="0"/>
            <a:r>
              <a:rPr lang="en-US" dirty="0" err="1"/>
              <a:t>Pada</a:t>
            </a:r>
            <a:r>
              <a:rPr lang="en-US" dirty="0"/>
              <a:t> unit </a:t>
            </a:r>
            <a:r>
              <a:rPr lang="en-US" dirty="0" err="1"/>
              <a:t>pelayanan</a:t>
            </a:r>
            <a:r>
              <a:rPr lang="en-US" dirty="0"/>
              <a:t>, </a:t>
            </a:r>
            <a:r>
              <a:rPr lang="en-US" dirty="0" err="1"/>
              <a:t>vaksin</a:t>
            </a:r>
            <a:r>
              <a:rPr lang="en-US" dirty="0"/>
              <a:t> Polio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,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2 </a:t>
            </a:r>
            <a:r>
              <a:rPr lang="en-US" dirty="0" err="1"/>
              <a:t>minggu</a:t>
            </a:r>
            <a:r>
              <a:rPr lang="en-US" dirty="0"/>
              <a:t> dg </a:t>
            </a:r>
            <a:r>
              <a:rPr lang="en-US" dirty="0" err="1"/>
              <a:t>ketentuan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 smtClean="0"/>
              <a:t>		*</a:t>
            </a:r>
            <a:r>
              <a:rPr lang="en-US" dirty="0" err="1"/>
              <a:t>Vaksin</a:t>
            </a:r>
            <a:r>
              <a:rPr lang="en-US" dirty="0"/>
              <a:t> </a:t>
            </a:r>
            <a:r>
              <a:rPr lang="en-US" dirty="0" err="1"/>
              <a:t>blm</a:t>
            </a:r>
            <a:r>
              <a:rPr lang="en-US" dirty="0"/>
              <a:t> </a:t>
            </a:r>
            <a:r>
              <a:rPr lang="en-US" dirty="0" err="1"/>
              <a:t>kedaluwarso</a:t>
            </a:r>
            <a:endParaRPr lang="en-US" dirty="0"/>
          </a:p>
          <a:p>
            <a:pPr>
              <a:buNone/>
            </a:pPr>
            <a:r>
              <a:rPr lang="en-US" dirty="0" smtClean="0"/>
              <a:t>		*</a:t>
            </a:r>
            <a:r>
              <a:rPr lang="en-US" dirty="0" err="1"/>
              <a:t>Vaksin</a:t>
            </a:r>
            <a:r>
              <a:rPr lang="en-US" dirty="0"/>
              <a:t>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2°- 8°C</a:t>
            </a:r>
          </a:p>
          <a:p>
            <a:pPr>
              <a:buNone/>
            </a:pPr>
            <a:r>
              <a:rPr lang="en-US" dirty="0" smtClean="0"/>
              <a:t>		*</a:t>
            </a:r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terendam</a:t>
            </a:r>
            <a:r>
              <a:rPr lang="en-US" dirty="0"/>
              <a:t> </a:t>
            </a:r>
            <a:r>
              <a:rPr lang="en-US" dirty="0" smtClean="0"/>
              <a:t>air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*</a:t>
            </a:r>
            <a:r>
              <a:rPr lang="en-US" dirty="0" err="1" smtClean="0"/>
              <a:t>Sterilitasnya</a:t>
            </a:r>
            <a:r>
              <a:rPr lang="en-US" dirty="0" smtClean="0"/>
              <a:t>  </a:t>
            </a:r>
            <a:r>
              <a:rPr lang="en-US" dirty="0" err="1"/>
              <a:t>terjaga</a:t>
            </a:r>
            <a:endParaRPr lang="en-US" dirty="0"/>
          </a:p>
          <a:p>
            <a:pPr>
              <a:buNone/>
            </a:pPr>
            <a:r>
              <a:rPr lang="en-US" dirty="0" smtClean="0"/>
              <a:t>		*</a:t>
            </a:r>
            <a:r>
              <a:rPr lang="en-US" dirty="0"/>
              <a:t>VVM </a:t>
            </a:r>
            <a:r>
              <a:rPr lang="en-US" dirty="0" err="1"/>
              <a:t>msh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A/B</a:t>
            </a:r>
          </a:p>
          <a:p>
            <a:pPr>
              <a:buNone/>
            </a:pPr>
            <a:r>
              <a:rPr lang="en-US" dirty="0" smtClean="0"/>
              <a:t>*</a:t>
            </a:r>
            <a:r>
              <a:rPr lang="en-US" dirty="0"/>
              <a:t>Di </a:t>
            </a:r>
            <a:r>
              <a:rPr lang="en-US" dirty="0" err="1"/>
              <a:t>Posyandu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sdh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</a:t>
            </a:r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dipergunakan</a:t>
            </a:r>
            <a:r>
              <a:rPr lang="en-US" dirty="0"/>
              <a:t> </a:t>
            </a:r>
            <a:r>
              <a:rPr lang="en-US" dirty="0" err="1"/>
              <a:t>lg</a:t>
            </a:r>
            <a:r>
              <a:rPr lang="en-US" dirty="0"/>
              <a:t> pd hr </a:t>
            </a:r>
            <a:r>
              <a:rPr lang="en-US" dirty="0" err="1"/>
              <a:t>berikutnya</a:t>
            </a:r>
            <a:r>
              <a:rPr lang="en-US" dirty="0"/>
              <a:t>.</a:t>
            </a:r>
          </a:p>
          <a:p>
            <a:r>
              <a:rPr lang="id-ID" dirty="0" smtClean="0"/>
              <a:t>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err="1"/>
              <a:t>Efek</a:t>
            </a:r>
            <a:r>
              <a:rPr lang="en-US" b="1" dirty="0"/>
              <a:t> </a:t>
            </a:r>
            <a:r>
              <a:rPr lang="en-US" b="1" dirty="0" err="1"/>
              <a:t>samping</a:t>
            </a:r>
            <a:r>
              <a:rPr lang="en-US" b="1" dirty="0"/>
              <a:t>:</a:t>
            </a:r>
            <a:endParaRPr lang="en-US" dirty="0"/>
          </a:p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/>
              <a:t>E</a:t>
            </a:r>
            <a:r>
              <a:rPr lang="en-US" dirty="0" err="1" smtClean="0"/>
              <a:t>fek</a:t>
            </a:r>
            <a:r>
              <a:rPr lang="en-US" dirty="0" smtClean="0"/>
              <a:t> </a:t>
            </a:r>
            <a:r>
              <a:rPr lang="en-US" dirty="0" err="1"/>
              <a:t>samping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paralisis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vaksin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jarang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>
              <a:buNone/>
            </a:pPr>
            <a:r>
              <a:rPr lang="en-US" b="1" dirty="0" err="1"/>
              <a:t>Kontraindikasi</a:t>
            </a:r>
            <a:r>
              <a:rPr lang="en-US" b="1" dirty="0"/>
              <a:t>:</a:t>
            </a:r>
            <a:endParaRPr lang="en-US" dirty="0"/>
          </a:p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menderita</a:t>
            </a:r>
            <a:r>
              <a:rPr lang="en-US" dirty="0"/>
              <a:t> </a:t>
            </a:r>
            <a:r>
              <a:rPr lang="en-US" i="1" dirty="0"/>
              <a:t>“immune deficiency”. </a:t>
            </a:r>
            <a:endParaRPr lang="en-US" i="1" dirty="0" smtClean="0"/>
          </a:p>
          <a:p>
            <a:r>
              <a:rPr lang="en-US" u="sng" dirty="0" err="1" smtClean="0"/>
              <a:t>Tdk</a:t>
            </a:r>
            <a:r>
              <a:rPr lang="en-US" u="sng" dirty="0" smtClean="0"/>
              <a:t> </a:t>
            </a:r>
            <a:r>
              <a:rPr lang="en-US" u="sng" dirty="0" err="1"/>
              <a:t>ada</a:t>
            </a:r>
            <a:r>
              <a:rPr lang="en-US" u="sng" dirty="0"/>
              <a:t> </a:t>
            </a:r>
            <a:r>
              <a:rPr lang="en-US" u="sng" dirty="0" err="1"/>
              <a:t>efek</a:t>
            </a:r>
            <a:r>
              <a:rPr lang="en-US" u="sng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berbahaya</a:t>
            </a:r>
            <a:r>
              <a:rPr lang="en-US" dirty="0"/>
              <a:t> 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krn</a:t>
            </a:r>
            <a:r>
              <a:rPr lang="en-US" dirty="0"/>
              <a:t> </a:t>
            </a:r>
            <a:r>
              <a:rPr lang="en-US" dirty="0" err="1"/>
              <a:t>imunisasi</a:t>
            </a:r>
            <a:r>
              <a:rPr lang="en-US" dirty="0"/>
              <a:t> pd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sdg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Bl</a:t>
            </a:r>
            <a:r>
              <a:rPr lang="en-US" dirty="0" smtClean="0"/>
              <a:t> </a:t>
            </a:r>
            <a:r>
              <a:rPr lang="en-US" dirty="0" err="1"/>
              <a:t>ragu</a:t>
            </a:r>
            <a:r>
              <a:rPr lang="en-US" dirty="0"/>
              <a:t> </a:t>
            </a:r>
            <a:r>
              <a:rPr lang="en-US" dirty="0" err="1"/>
              <a:t>mis</a:t>
            </a:r>
            <a:r>
              <a:rPr lang="en-US" dirty="0"/>
              <a:t>: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diare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dosis</a:t>
            </a:r>
            <a:r>
              <a:rPr lang="en-US" dirty="0"/>
              <a:t> </a:t>
            </a:r>
            <a:r>
              <a:rPr lang="en-US" dirty="0" err="1"/>
              <a:t>ulangan</a:t>
            </a:r>
            <a:r>
              <a:rPr lang="en-US" dirty="0"/>
              <a:t> </a:t>
            </a:r>
            <a:r>
              <a:rPr lang="en-US" dirty="0" err="1"/>
              <a:t>dpt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sembuh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6 . VAKSIN CAMPAK</a:t>
            </a: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err="1" smtClean="0"/>
              <a:t>Diskripsi</a:t>
            </a:r>
            <a:r>
              <a:rPr lang="en-US" b="1" dirty="0" smtClean="0"/>
              <a:t>:</a:t>
            </a:r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virus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dilemahkan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dosis</a:t>
            </a:r>
            <a:r>
              <a:rPr lang="en-US" dirty="0" smtClean="0"/>
              <a:t> (0,5 ml)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1000 </a:t>
            </a:r>
            <a:r>
              <a:rPr lang="en-US" i="1" dirty="0" err="1" smtClean="0"/>
              <a:t>infektive</a:t>
            </a:r>
            <a:r>
              <a:rPr lang="en-US" i="1" dirty="0" smtClean="0"/>
              <a:t> unit virus strain </a:t>
            </a:r>
            <a:r>
              <a:rPr lang="en-US" dirty="0" smtClean="0"/>
              <a:t>CAM 70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100 mcg </a:t>
            </a:r>
            <a:r>
              <a:rPr lang="en-US" dirty="0" err="1" smtClean="0"/>
              <a:t>residu</a:t>
            </a:r>
            <a:r>
              <a:rPr lang="en-US" dirty="0" smtClean="0"/>
              <a:t> </a:t>
            </a:r>
            <a:r>
              <a:rPr lang="en-US" dirty="0" err="1" smtClean="0"/>
              <a:t>kanamycin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recidu</a:t>
            </a:r>
            <a:r>
              <a:rPr lang="en-US" dirty="0" smtClean="0"/>
              <a:t> erythromycin.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err="1" smtClean="0"/>
              <a:t>Indikasi</a:t>
            </a:r>
            <a:r>
              <a:rPr lang="en-US" b="1" dirty="0" smtClean="0"/>
              <a:t>:</a:t>
            </a:r>
          </a:p>
          <a:p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campak</a:t>
            </a:r>
            <a:r>
              <a:rPr lang="id-ID" dirty="0" smtClean="0"/>
              <a:t> 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err="1" smtClean="0"/>
              <a:t>Kemasan</a:t>
            </a:r>
            <a:r>
              <a:rPr lang="en-US" b="1" dirty="0" smtClean="0"/>
              <a:t>:</a:t>
            </a:r>
          </a:p>
          <a:p>
            <a:pPr lvl="0"/>
            <a:r>
              <a:rPr lang="en-US" dirty="0" smtClean="0"/>
              <a:t>1 Box </a:t>
            </a:r>
            <a:r>
              <a:rPr lang="en-US" dirty="0" err="1" smtClean="0"/>
              <a:t>vaksin</a:t>
            </a:r>
            <a:r>
              <a:rPr lang="en-US" dirty="0" smtClean="0"/>
              <a:t> : 10 vial</a:t>
            </a:r>
          </a:p>
          <a:p>
            <a:pPr lvl="0"/>
            <a:r>
              <a:rPr lang="en-US" dirty="0" smtClean="0"/>
              <a:t>1 vial </a:t>
            </a:r>
            <a:r>
              <a:rPr lang="en-US" dirty="0" err="1" smtClean="0"/>
              <a:t>berisi</a:t>
            </a:r>
            <a:r>
              <a:rPr lang="en-US" dirty="0" smtClean="0"/>
              <a:t>: 10 </a:t>
            </a:r>
            <a:r>
              <a:rPr lang="en-US" dirty="0" err="1" smtClean="0"/>
              <a:t>dosis</a:t>
            </a:r>
            <a:endParaRPr lang="en-US" dirty="0" smtClean="0"/>
          </a:p>
          <a:p>
            <a:pPr lvl="0"/>
            <a:r>
              <a:rPr lang="en-US" dirty="0" smtClean="0"/>
              <a:t>1 box </a:t>
            </a:r>
            <a:r>
              <a:rPr lang="en-US" dirty="0" err="1" smtClean="0"/>
              <a:t>pelarut</a:t>
            </a:r>
            <a:r>
              <a:rPr lang="en-US" dirty="0" smtClean="0"/>
              <a:t> : 10 </a:t>
            </a:r>
            <a:r>
              <a:rPr lang="en-US" dirty="0" err="1" smtClean="0"/>
              <a:t>ampul</a:t>
            </a:r>
            <a:r>
              <a:rPr lang="en-US" dirty="0" smtClean="0"/>
              <a:t> @ 5 ml </a:t>
            </a:r>
            <a:r>
              <a:rPr lang="en-US" dirty="0" err="1" smtClean="0"/>
              <a:t>aquabidest</a:t>
            </a:r>
            <a:r>
              <a:rPr lang="en-US" dirty="0" smtClean="0"/>
              <a:t> </a:t>
            </a:r>
            <a:r>
              <a:rPr lang="en-US" dirty="0" err="1" smtClean="0"/>
              <a:t>steril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endParaRPr lang="en-US" dirty="0" smtClean="0"/>
          </a:p>
          <a:p>
            <a:pPr lvl="0"/>
            <a:r>
              <a:rPr lang="en-US" dirty="0" err="1" smtClean="0"/>
              <a:t>Vaksin</a:t>
            </a:r>
            <a:r>
              <a:rPr lang="en-US" dirty="0" smtClean="0"/>
              <a:t> : </a:t>
            </a:r>
            <a:r>
              <a:rPr lang="en-US" dirty="0" err="1" smtClean="0"/>
              <a:t>beku</a:t>
            </a:r>
            <a:r>
              <a:rPr lang="en-US" dirty="0" smtClean="0"/>
              <a:t> </a:t>
            </a:r>
            <a:r>
              <a:rPr lang="en-US" dirty="0" err="1" smtClean="0"/>
              <a:t>kering,penyimpanan</a:t>
            </a:r>
            <a:r>
              <a:rPr lang="en-US" dirty="0" smtClean="0"/>
              <a:t> pd </a:t>
            </a:r>
            <a:r>
              <a:rPr lang="en-US" dirty="0" err="1" smtClean="0"/>
              <a:t>suhu</a:t>
            </a:r>
            <a:r>
              <a:rPr lang="en-US" dirty="0" smtClean="0"/>
              <a:t> 2°- 8° C</a:t>
            </a:r>
          </a:p>
          <a:p>
            <a:pPr lvl="0"/>
            <a:r>
              <a:rPr lang="en-US" dirty="0" err="1" smtClean="0"/>
              <a:t>Kedaluwarsa</a:t>
            </a:r>
            <a:r>
              <a:rPr lang="en-US" dirty="0" smtClean="0"/>
              <a:t>  24 </a:t>
            </a:r>
            <a:r>
              <a:rPr lang="en-US" dirty="0" err="1" smtClean="0"/>
              <a:t>bln</a:t>
            </a:r>
            <a:r>
              <a:rPr lang="en-US" dirty="0" smtClean="0"/>
              <a:t>, </a:t>
            </a:r>
            <a:r>
              <a:rPr lang="en-US" dirty="0" err="1" smtClean="0"/>
              <a:t>pelarut</a:t>
            </a:r>
            <a:r>
              <a:rPr lang="en-US" dirty="0" smtClean="0"/>
              <a:t> 60 </a:t>
            </a:r>
            <a:r>
              <a:rPr lang="en-US" dirty="0" err="1" smtClean="0"/>
              <a:t>bln,pd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kamar</a:t>
            </a:r>
            <a:r>
              <a:rPr lang="en-US" dirty="0" smtClean="0"/>
              <a:t>, </a:t>
            </a:r>
            <a:r>
              <a:rPr lang="en-US" dirty="0" err="1" smtClean="0"/>
              <a:t>pelarut</a:t>
            </a:r>
            <a:r>
              <a:rPr lang="en-US" dirty="0" smtClean="0"/>
              <a:t> </a:t>
            </a:r>
            <a:r>
              <a:rPr lang="en-US" dirty="0" err="1" smtClean="0"/>
              <a:t>didinginkan</a:t>
            </a:r>
            <a:r>
              <a:rPr lang="en-US" dirty="0" smtClean="0"/>
              <a:t>  pd  </a:t>
            </a:r>
            <a:r>
              <a:rPr lang="en-US" dirty="0" err="1" smtClean="0"/>
              <a:t>suhu</a:t>
            </a:r>
            <a:r>
              <a:rPr lang="en-US" dirty="0" smtClean="0"/>
              <a:t> 2-8 C minimal 12 jam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dilarut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bertahan</a:t>
            </a:r>
            <a:r>
              <a:rPr lang="en-US" dirty="0" smtClean="0"/>
              <a:t> 6 jam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Cara </a:t>
            </a:r>
            <a:r>
              <a:rPr lang="en-US" sz="2400" b="1" dirty="0" err="1" smtClean="0"/>
              <a:t>pemberian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dosis</a:t>
            </a:r>
            <a:r>
              <a:rPr lang="en-US" sz="2400" b="1" dirty="0" smtClean="0"/>
              <a:t>:</a:t>
            </a:r>
          </a:p>
          <a:p>
            <a:pPr lvl="0"/>
            <a:r>
              <a:rPr lang="en-US" sz="2400" dirty="0" err="1" smtClean="0"/>
              <a:t>Dosis</a:t>
            </a:r>
            <a:r>
              <a:rPr lang="en-US" sz="2400" dirty="0" smtClean="0"/>
              <a:t> 0,5 ml </a:t>
            </a:r>
            <a:r>
              <a:rPr lang="en-US" sz="2400" dirty="0" err="1" smtClean="0"/>
              <a:t>disuntikan</a:t>
            </a:r>
            <a:r>
              <a:rPr lang="en-US" sz="2400" dirty="0" smtClean="0"/>
              <a:t> </a:t>
            </a:r>
            <a:r>
              <a:rPr lang="en-US" sz="2400" dirty="0" err="1" smtClean="0"/>
              <a:t>scr</a:t>
            </a:r>
            <a:r>
              <a:rPr lang="en-US" sz="2400" dirty="0" smtClean="0"/>
              <a:t> </a:t>
            </a:r>
            <a:r>
              <a:rPr lang="en-US" sz="2400" dirty="0" err="1" smtClean="0"/>
              <a:t>subkutan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lengan</a:t>
            </a:r>
            <a:r>
              <a:rPr lang="en-US" sz="2400" dirty="0" smtClean="0"/>
              <a:t> </a:t>
            </a:r>
            <a:r>
              <a:rPr lang="en-US" sz="2400" dirty="0" err="1" smtClean="0"/>
              <a:t>kiri</a:t>
            </a:r>
            <a:r>
              <a:rPr lang="en-US" sz="2400" dirty="0" smtClean="0"/>
              <a:t> </a:t>
            </a:r>
            <a:r>
              <a:rPr lang="en-US" sz="2400" dirty="0" err="1" smtClean="0"/>
              <a:t>atas,pada</a:t>
            </a:r>
            <a:r>
              <a:rPr lang="en-US" sz="2400" dirty="0" smtClean="0"/>
              <a:t> </a:t>
            </a:r>
            <a:r>
              <a:rPr lang="en-US" sz="2400" dirty="0" err="1" smtClean="0"/>
              <a:t>usia</a:t>
            </a:r>
            <a:r>
              <a:rPr lang="en-US" sz="2400" dirty="0" smtClean="0"/>
              <a:t> 9-11 </a:t>
            </a:r>
            <a:r>
              <a:rPr lang="en-US" sz="2400" dirty="0" err="1" smtClean="0"/>
              <a:t>bln</a:t>
            </a:r>
            <a:r>
              <a:rPr lang="en-US" sz="2400" dirty="0" smtClean="0"/>
              <a:t>.</a:t>
            </a:r>
          </a:p>
          <a:p>
            <a:pPr lvl="0"/>
            <a:r>
              <a:rPr lang="en-US" sz="2400" dirty="0" err="1" smtClean="0"/>
              <a:t>Ulangan</a:t>
            </a:r>
            <a:r>
              <a:rPr lang="en-US" sz="2400" dirty="0" smtClean="0"/>
              <a:t> (</a:t>
            </a:r>
            <a:r>
              <a:rPr lang="en-US" sz="2400" i="1" dirty="0" smtClean="0"/>
              <a:t>booster</a:t>
            </a:r>
            <a:r>
              <a:rPr lang="en-US" sz="2400" dirty="0" smtClean="0"/>
              <a:t>) pd </a:t>
            </a:r>
            <a:r>
              <a:rPr lang="en-US" sz="2400" dirty="0" err="1" smtClean="0"/>
              <a:t>usia</a:t>
            </a:r>
            <a:r>
              <a:rPr lang="en-US" sz="2400" dirty="0" smtClean="0"/>
              <a:t> 6-7 </a:t>
            </a:r>
            <a:r>
              <a:rPr lang="en-US" sz="2400" dirty="0" err="1" smtClean="0"/>
              <a:t>th</a:t>
            </a:r>
            <a:r>
              <a:rPr lang="en-US" sz="2400" dirty="0" smtClean="0"/>
              <a:t> ( </a:t>
            </a:r>
            <a:r>
              <a:rPr lang="en-US" sz="2400" dirty="0" err="1" smtClean="0"/>
              <a:t>kelas</a:t>
            </a:r>
            <a:r>
              <a:rPr lang="en-US" sz="2400" dirty="0" smtClean="0"/>
              <a:t> 1 SD)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i="1" dirty="0" smtClean="0"/>
              <a:t>catch-up </a:t>
            </a:r>
            <a:r>
              <a:rPr lang="en-US" sz="2400" i="1" dirty="0" err="1" smtClean="0"/>
              <a:t>campign</a:t>
            </a:r>
            <a:r>
              <a:rPr lang="en-US" sz="2400" dirty="0" smtClean="0"/>
              <a:t> </a:t>
            </a:r>
            <a:r>
              <a:rPr lang="en-US" sz="2400" dirty="0" err="1" smtClean="0"/>
              <a:t>campak</a:t>
            </a:r>
            <a:r>
              <a:rPr lang="en-US" sz="2400" dirty="0" smtClean="0"/>
              <a:t> pd </a:t>
            </a:r>
            <a:r>
              <a:rPr lang="en-US" sz="2400" dirty="0" err="1" smtClean="0"/>
              <a:t>anak</a:t>
            </a:r>
            <a:r>
              <a:rPr lang="en-US" sz="2400" dirty="0" smtClean="0"/>
              <a:t> SD </a:t>
            </a:r>
            <a:r>
              <a:rPr lang="en-US" sz="2400" dirty="0" err="1" smtClean="0"/>
              <a:t>kls</a:t>
            </a:r>
            <a:r>
              <a:rPr lang="en-US" sz="2400" dirty="0" smtClean="0"/>
              <a:t> 1-6.</a:t>
            </a:r>
          </a:p>
          <a:p>
            <a:pPr>
              <a:buNone/>
            </a:pPr>
            <a:r>
              <a:rPr lang="en-US" sz="2400" dirty="0" smtClean="0"/>
              <a:t> </a:t>
            </a:r>
          </a:p>
          <a:p>
            <a:pPr>
              <a:buNone/>
            </a:pPr>
            <a:r>
              <a:rPr lang="en-US" sz="2400" b="1" dirty="0" err="1" smtClean="0"/>
              <a:t>Efek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samping</a:t>
            </a:r>
            <a:endParaRPr lang="en-US" sz="2400" b="1" dirty="0" smtClean="0"/>
          </a:p>
          <a:p>
            <a:pPr lvl="0"/>
            <a:r>
              <a:rPr lang="en-US" sz="2400" dirty="0" err="1" smtClean="0"/>
              <a:t>Sampai</a:t>
            </a:r>
            <a:r>
              <a:rPr lang="en-US" sz="2400" dirty="0" smtClean="0"/>
              <a:t> 15 % </a:t>
            </a:r>
            <a:r>
              <a:rPr lang="en-US" sz="2400" dirty="0" err="1" smtClean="0"/>
              <a:t>pasien</a:t>
            </a:r>
            <a:r>
              <a:rPr lang="en-US" sz="2400" dirty="0" smtClean="0"/>
              <a:t> : </a:t>
            </a:r>
            <a:r>
              <a:rPr lang="en-US" sz="2400" dirty="0" err="1" smtClean="0"/>
              <a:t>demam</a:t>
            </a:r>
            <a:r>
              <a:rPr lang="en-US" sz="2400" dirty="0" smtClean="0"/>
              <a:t> </a:t>
            </a:r>
            <a:r>
              <a:rPr lang="en-US" sz="2400" dirty="0" err="1" smtClean="0"/>
              <a:t>ringan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kemerahan</a:t>
            </a:r>
            <a:r>
              <a:rPr lang="en-US" sz="2400" dirty="0" smtClean="0"/>
              <a:t> </a:t>
            </a:r>
            <a:r>
              <a:rPr lang="en-US" sz="2400" dirty="0" err="1" smtClean="0"/>
              <a:t>slm</a:t>
            </a:r>
            <a:r>
              <a:rPr lang="en-US" sz="2400" dirty="0" smtClean="0"/>
              <a:t>     3 hr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8-12 hr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imunisasi</a:t>
            </a:r>
            <a:endParaRPr lang="en-US" sz="2400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err="1" smtClean="0"/>
              <a:t>Kontraindikasi</a:t>
            </a:r>
            <a:r>
              <a:rPr lang="en-US" sz="2400" b="1" dirty="0" smtClean="0"/>
              <a:t>:</a:t>
            </a:r>
          </a:p>
          <a:p>
            <a:pPr lvl="0"/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mengidap</a:t>
            </a:r>
            <a:r>
              <a:rPr lang="en-US" sz="2400" dirty="0" smtClean="0"/>
              <a:t> </a:t>
            </a:r>
            <a:r>
              <a:rPr lang="en-US" sz="2400" dirty="0" err="1" smtClean="0"/>
              <a:t>peny</a:t>
            </a:r>
            <a:r>
              <a:rPr lang="en-US" sz="2400" dirty="0" smtClean="0"/>
              <a:t> </a:t>
            </a:r>
            <a:r>
              <a:rPr lang="en-US" sz="2400" i="1" dirty="0" smtClean="0"/>
              <a:t>immune deficiency </a:t>
            </a:r>
            <a:r>
              <a:rPr lang="en-US" sz="2400" dirty="0" err="1" smtClean="0"/>
              <a:t>atau</a:t>
            </a:r>
            <a:r>
              <a:rPr lang="en-US" sz="2400" dirty="0" smtClean="0"/>
              <a:t> 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diduga</a:t>
            </a:r>
            <a:r>
              <a:rPr lang="en-US" sz="2400" dirty="0" smtClean="0"/>
              <a:t> </a:t>
            </a:r>
            <a:r>
              <a:rPr lang="en-US" sz="2400" dirty="0" err="1" smtClean="0"/>
              <a:t>menderita</a:t>
            </a:r>
            <a:r>
              <a:rPr lang="en-US" sz="2400" dirty="0" smtClean="0"/>
              <a:t> </a:t>
            </a:r>
            <a:r>
              <a:rPr lang="en-US" sz="2400" dirty="0" err="1" smtClean="0"/>
              <a:t>gangguan</a:t>
            </a:r>
            <a:r>
              <a:rPr lang="en-US" sz="2400" dirty="0" smtClean="0"/>
              <a:t> </a:t>
            </a:r>
            <a:r>
              <a:rPr lang="en-US" sz="2400" dirty="0" err="1" smtClean="0"/>
              <a:t>respon</a:t>
            </a:r>
            <a:r>
              <a:rPr lang="en-US" sz="2400" dirty="0" smtClean="0"/>
              <a:t> </a:t>
            </a:r>
            <a:r>
              <a:rPr lang="en-US" sz="2400" dirty="0" err="1" smtClean="0"/>
              <a:t>imun</a:t>
            </a:r>
            <a:r>
              <a:rPr lang="en-US" sz="2400" dirty="0" smtClean="0"/>
              <a:t> </a:t>
            </a:r>
            <a:r>
              <a:rPr lang="en-US" sz="2400" dirty="0" err="1" smtClean="0"/>
              <a:t>krn</a:t>
            </a:r>
            <a:r>
              <a:rPr lang="en-US" sz="2400" dirty="0" smtClean="0"/>
              <a:t> Leukemia, Lymphoma.</a:t>
            </a:r>
            <a:r>
              <a:rPr lang="id-ID" sz="2400" dirty="0" smtClean="0"/>
              <a:t> S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 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4000" b="1" dirty="0"/>
              <a:t>PENGERTIAN  VAKSIN, JENIS DAN SIFAT </a:t>
            </a:r>
            <a:r>
              <a:rPr lang="en-US" sz="4000" b="1" dirty="0" smtClean="0"/>
              <a:t>VAKSIN</a:t>
            </a:r>
          </a:p>
          <a:p>
            <a:pPr>
              <a:buNone/>
            </a:pPr>
            <a:endParaRPr lang="en-US" sz="4000" dirty="0"/>
          </a:p>
          <a:p>
            <a:pPr lvl="0">
              <a:buNone/>
            </a:pPr>
            <a:r>
              <a:rPr lang="en-US" b="1" dirty="0" smtClean="0"/>
              <a:t>A. PENGERTIAN </a:t>
            </a:r>
            <a:r>
              <a:rPr lang="en-US" b="1" dirty="0"/>
              <a:t>VAKSIN</a:t>
            </a:r>
            <a:endParaRPr lang="en-US" dirty="0"/>
          </a:p>
          <a:p>
            <a:pPr>
              <a:buNone/>
            </a:pPr>
            <a:r>
              <a:rPr lang="en-US" dirty="0" err="1"/>
              <a:t>Vaksin</a:t>
            </a:r>
            <a:r>
              <a:rPr lang="en-US" dirty="0"/>
              <a:t> :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biologik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terbuat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kuman</a:t>
            </a:r>
            <a:r>
              <a:rPr lang="en-US" dirty="0"/>
              <a:t>,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kuman</a:t>
            </a:r>
            <a:r>
              <a:rPr lang="en-US" dirty="0"/>
              <a:t> (</a:t>
            </a:r>
            <a:r>
              <a:rPr lang="en-US" dirty="0" err="1"/>
              <a:t>bakteri</a:t>
            </a:r>
            <a:r>
              <a:rPr lang="en-US" dirty="0"/>
              <a:t>, virus ) 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racun</a:t>
            </a:r>
            <a:r>
              <a:rPr lang="en-US" dirty="0"/>
              <a:t> </a:t>
            </a:r>
            <a:r>
              <a:rPr lang="en-US" dirty="0" err="1"/>
              <a:t>kuman</a:t>
            </a:r>
            <a:r>
              <a:rPr lang="en-US" dirty="0"/>
              <a:t> (</a:t>
            </a:r>
            <a:r>
              <a:rPr lang="en-US" dirty="0" err="1"/>
              <a:t>toxoid</a:t>
            </a:r>
            <a:r>
              <a:rPr lang="en-US" dirty="0"/>
              <a:t>)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dilemahkan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dimatikan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  </a:t>
            </a:r>
            <a:r>
              <a:rPr lang="en-US" dirty="0" err="1"/>
              <a:t>kekebalan</a:t>
            </a:r>
            <a:r>
              <a:rPr lang="en-US" dirty="0"/>
              <a:t> 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 lvl="0">
              <a:buNone/>
            </a:pPr>
            <a:r>
              <a:rPr lang="en-US" b="1" dirty="0" err="1"/>
              <a:t>Penggolongan</a:t>
            </a:r>
            <a:r>
              <a:rPr lang="en-US" b="1" dirty="0"/>
              <a:t> </a:t>
            </a:r>
            <a:r>
              <a:rPr lang="en-US" b="1" dirty="0" err="1"/>
              <a:t>dasar</a:t>
            </a:r>
            <a:r>
              <a:rPr lang="en-US" b="1" dirty="0"/>
              <a:t> </a:t>
            </a:r>
            <a:r>
              <a:rPr lang="en-US" b="1" dirty="0" err="1"/>
              <a:t>asal</a:t>
            </a:r>
            <a:r>
              <a:rPr lang="en-US" b="1" dirty="0"/>
              <a:t> antigen:</a:t>
            </a:r>
            <a:endParaRPr lang="en-US" dirty="0"/>
          </a:p>
          <a:p>
            <a:pPr lvl="0"/>
            <a:r>
              <a:rPr lang="en-US" dirty="0" err="1"/>
              <a:t>Bibit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dilemahkan</a:t>
            </a:r>
            <a:r>
              <a:rPr lang="en-US" dirty="0"/>
              <a:t> ( live attenuated)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Virus		 </a:t>
            </a:r>
            <a:r>
              <a:rPr lang="en-US" dirty="0"/>
              <a:t>: </a:t>
            </a:r>
            <a:r>
              <a:rPr lang="en-US" dirty="0" err="1"/>
              <a:t>Campak,Hepatitis</a:t>
            </a:r>
            <a:r>
              <a:rPr lang="en-US" dirty="0"/>
              <a:t> B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Bakteri</a:t>
            </a:r>
            <a:r>
              <a:rPr lang="en-US" dirty="0" smtClean="0"/>
              <a:t>	 </a:t>
            </a:r>
            <a:r>
              <a:rPr lang="en-US" dirty="0"/>
              <a:t>: BCG</a:t>
            </a:r>
          </a:p>
          <a:p>
            <a:pPr lvl="0"/>
            <a:r>
              <a:rPr lang="en-US" dirty="0" err="1"/>
              <a:t>Bibit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dimatikan</a:t>
            </a:r>
            <a:r>
              <a:rPr lang="en-US" dirty="0"/>
              <a:t> (inactivated )</a:t>
            </a:r>
          </a:p>
          <a:p>
            <a:pPr>
              <a:buNone/>
            </a:pPr>
            <a:r>
              <a:rPr lang="en-US" dirty="0" smtClean="0"/>
              <a:t>	Virus 	: </a:t>
            </a:r>
            <a:r>
              <a:rPr lang="en-US" dirty="0"/>
              <a:t>IVP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Bakteri</a:t>
            </a:r>
            <a:r>
              <a:rPr lang="en-US" dirty="0" smtClean="0"/>
              <a:t>	 </a:t>
            </a:r>
            <a:r>
              <a:rPr lang="en-US" dirty="0"/>
              <a:t>:</a:t>
            </a:r>
            <a:r>
              <a:rPr lang="en-US" dirty="0" err="1" smtClean="0"/>
              <a:t>Pertusis</a:t>
            </a:r>
            <a:r>
              <a:rPr lang="id-ID" dirty="0" smtClean="0"/>
              <a:t> SB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800" b="1" dirty="0" smtClean="0"/>
              <a:t>7.VAKSIN  HEPATITIS  B</a:t>
            </a:r>
            <a:endParaRPr lang="en-US" sz="3800" dirty="0" smtClean="0"/>
          </a:p>
          <a:p>
            <a:pPr>
              <a:buNone/>
            </a:pPr>
            <a:endParaRPr lang="en-US" sz="3800" b="1" dirty="0" smtClean="0"/>
          </a:p>
          <a:p>
            <a:pPr>
              <a:buNone/>
            </a:pPr>
            <a:r>
              <a:rPr lang="en-US" sz="3800" b="1" dirty="0" err="1" smtClean="0"/>
              <a:t>Diskripsi</a:t>
            </a:r>
            <a:r>
              <a:rPr lang="en-US" sz="3800" b="1" dirty="0" smtClean="0"/>
              <a:t>:</a:t>
            </a:r>
          </a:p>
          <a:p>
            <a:r>
              <a:rPr lang="en-US" sz="3800" dirty="0" err="1" smtClean="0"/>
              <a:t>Adalah</a:t>
            </a:r>
            <a:r>
              <a:rPr lang="en-US" sz="3800" dirty="0" smtClean="0"/>
              <a:t> </a:t>
            </a:r>
            <a:r>
              <a:rPr lang="en-US" sz="3800" dirty="0" err="1" smtClean="0"/>
              <a:t>vaksin</a:t>
            </a:r>
            <a:r>
              <a:rPr lang="en-US" sz="3800" dirty="0" smtClean="0"/>
              <a:t> virus </a:t>
            </a:r>
            <a:r>
              <a:rPr lang="en-US" sz="3800" dirty="0" err="1" smtClean="0"/>
              <a:t>recombinan</a:t>
            </a:r>
            <a:r>
              <a:rPr lang="en-US" sz="3800" dirty="0" smtClean="0"/>
              <a:t> </a:t>
            </a:r>
            <a:r>
              <a:rPr lang="en-US" sz="3800" dirty="0" err="1" smtClean="0"/>
              <a:t>yg</a:t>
            </a:r>
            <a:r>
              <a:rPr lang="en-US" sz="3800" dirty="0" smtClean="0"/>
              <a:t> </a:t>
            </a:r>
            <a:r>
              <a:rPr lang="en-US" sz="3800" dirty="0" err="1" smtClean="0"/>
              <a:t>telah</a:t>
            </a:r>
            <a:r>
              <a:rPr lang="en-US" sz="3800" dirty="0" smtClean="0"/>
              <a:t> </a:t>
            </a:r>
            <a:r>
              <a:rPr lang="en-US" sz="3800" dirty="0" err="1" smtClean="0"/>
              <a:t>diinaktifkan</a:t>
            </a:r>
            <a:r>
              <a:rPr lang="en-US" sz="3800" dirty="0" smtClean="0"/>
              <a:t> </a:t>
            </a:r>
            <a:r>
              <a:rPr lang="en-US" sz="3800" dirty="0" err="1" smtClean="0"/>
              <a:t>dan</a:t>
            </a:r>
            <a:r>
              <a:rPr lang="en-US" sz="3800" dirty="0" smtClean="0"/>
              <a:t> </a:t>
            </a:r>
            <a:r>
              <a:rPr lang="en-US" sz="3800" dirty="0" err="1" smtClean="0"/>
              <a:t>bersifat</a:t>
            </a:r>
            <a:r>
              <a:rPr lang="en-US" sz="3800" dirty="0" smtClean="0"/>
              <a:t> non infection, </a:t>
            </a:r>
            <a:r>
              <a:rPr lang="en-US" sz="3800" dirty="0" err="1" smtClean="0"/>
              <a:t>berasal</a:t>
            </a:r>
            <a:r>
              <a:rPr lang="en-US" sz="3800" dirty="0" smtClean="0"/>
              <a:t> </a:t>
            </a:r>
            <a:r>
              <a:rPr lang="en-US" sz="3800" dirty="0" err="1" smtClean="0"/>
              <a:t>dr</a:t>
            </a:r>
            <a:r>
              <a:rPr lang="en-US" sz="3800" dirty="0" smtClean="0"/>
              <a:t> </a:t>
            </a:r>
            <a:r>
              <a:rPr lang="en-US" sz="3800" dirty="0" err="1" smtClean="0"/>
              <a:t>HBsAg</a:t>
            </a:r>
            <a:r>
              <a:rPr lang="en-US" sz="3800" dirty="0" smtClean="0"/>
              <a:t> </a:t>
            </a:r>
            <a:r>
              <a:rPr lang="en-US" sz="3800" dirty="0" err="1" smtClean="0"/>
              <a:t>yg</a:t>
            </a:r>
            <a:r>
              <a:rPr lang="en-US" sz="3800" dirty="0" smtClean="0"/>
              <a:t> </a:t>
            </a:r>
            <a:r>
              <a:rPr lang="en-US" sz="3800" dirty="0" err="1" smtClean="0"/>
              <a:t>dihasilkan</a:t>
            </a:r>
            <a:r>
              <a:rPr lang="en-US" sz="3800" dirty="0" smtClean="0"/>
              <a:t> </a:t>
            </a:r>
            <a:r>
              <a:rPr lang="en-US" sz="3800" dirty="0" err="1" smtClean="0"/>
              <a:t>dlm</a:t>
            </a:r>
            <a:r>
              <a:rPr lang="en-US" sz="3800" dirty="0" smtClean="0"/>
              <a:t> </a:t>
            </a:r>
            <a:r>
              <a:rPr lang="en-US" sz="3800" dirty="0" err="1" smtClean="0"/>
              <a:t>sel</a:t>
            </a:r>
            <a:r>
              <a:rPr lang="en-US" sz="3800" dirty="0" smtClean="0"/>
              <a:t> </a:t>
            </a:r>
            <a:r>
              <a:rPr lang="en-US" sz="3800" dirty="0" err="1" smtClean="0"/>
              <a:t>ragi</a:t>
            </a:r>
            <a:r>
              <a:rPr lang="en-US" sz="3800" dirty="0" smtClean="0"/>
              <a:t> ( </a:t>
            </a:r>
            <a:r>
              <a:rPr lang="en-US" sz="3800" i="1" dirty="0" err="1" smtClean="0"/>
              <a:t>Hansenula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polymorpha</a:t>
            </a:r>
            <a:r>
              <a:rPr lang="en-US" sz="3800" i="1" dirty="0" smtClean="0"/>
              <a:t>)</a:t>
            </a:r>
            <a:r>
              <a:rPr lang="en-US" sz="3800" dirty="0" smtClean="0"/>
              <a:t>  </a:t>
            </a:r>
            <a:r>
              <a:rPr lang="en-US" sz="3800" dirty="0" err="1" smtClean="0"/>
              <a:t>menggunakan</a:t>
            </a:r>
            <a:r>
              <a:rPr lang="en-US" sz="3800" dirty="0" smtClean="0"/>
              <a:t> </a:t>
            </a:r>
            <a:r>
              <a:rPr lang="en-US" sz="3800" dirty="0" err="1" smtClean="0"/>
              <a:t>tehnologi</a:t>
            </a:r>
            <a:r>
              <a:rPr lang="en-US" sz="3800" dirty="0" smtClean="0"/>
              <a:t> DNA </a:t>
            </a:r>
            <a:r>
              <a:rPr lang="en-US" sz="3800" dirty="0" err="1" smtClean="0"/>
              <a:t>rekombinan</a:t>
            </a:r>
            <a:r>
              <a:rPr lang="en-US" sz="3800" dirty="0" smtClean="0"/>
              <a:t>.</a:t>
            </a:r>
          </a:p>
          <a:p>
            <a:pPr>
              <a:buNone/>
            </a:pPr>
            <a:r>
              <a:rPr lang="en-US" sz="3800" dirty="0" smtClean="0"/>
              <a:t> </a:t>
            </a:r>
          </a:p>
          <a:p>
            <a:pPr>
              <a:buNone/>
            </a:pPr>
            <a:r>
              <a:rPr lang="en-US" sz="3800" b="1" dirty="0" err="1" smtClean="0"/>
              <a:t>Indikasi</a:t>
            </a:r>
            <a:r>
              <a:rPr lang="en-US" sz="3800" b="1" dirty="0" smtClean="0"/>
              <a:t>:</a:t>
            </a:r>
          </a:p>
          <a:p>
            <a:pPr lvl="0"/>
            <a:r>
              <a:rPr lang="en-US" sz="3800" dirty="0" err="1" smtClean="0"/>
              <a:t>Untuk</a:t>
            </a:r>
            <a:r>
              <a:rPr lang="en-US" sz="3800" dirty="0" smtClean="0"/>
              <a:t> </a:t>
            </a:r>
            <a:r>
              <a:rPr lang="en-US" sz="3800" dirty="0" err="1" smtClean="0"/>
              <a:t>pemberian</a:t>
            </a:r>
            <a:r>
              <a:rPr lang="en-US" sz="3800" dirty="0" smtClean="0"/>
              <a:t> </a:t>
            </a:r>
            <a:r>
              <a:rPr lang="en-US" sz="3800" dirty="0" err="1" smtClean="0"/>
              <a:t>kekebalan</a:t>
            </a:r>
            <a:r>
              <a:rPr lang="en-US" sz="3800" dirty="0" smtClean="0"/>
              <a:t> </a:t>
            </a:r>
            <a:r>
              <a:rPr lang="en-US" sz="3800" dirty="0" err="1" smtClean="0"/>
              <a:t>aktif</a:t>
            </a:r>
            <a:r>
              <a:rPr lang="en-US" sz="3800" dirty="0" smtClean="0"/>
              <a:t> </a:t>
            </a:r>
            <a:r>
              <a:rPr lang="en-US" sz="3800" dirty="0" err="1" smtClean="0"/>
              <a:t>terhadap</a:t>
            </a:r>
            <a:r>
              <a:rPr lang="en-US" sz="3800" dirty="0" smtClean="0"/>
              <a:t> </a:t>
            </a:r>
            <a:r>
              <a:rPr lang="en-US" sz="3800" dirty="0" err="1" smtClean="0"/>
              <a:t>infeksi</a:t>
            </a:r>
            <a:r>
              <a:rPr lang="en-US" sz="3800" dirty="0" smtClean="0"/>
              <a:t> </a:t>
            </a:r>
            <a:r>
              <a:rPr lang="en-US" sz="3800" dirty="0" err="1" smtClean="0"/>
              <a:t>yg</a:t>
            </a:r>
            <a:r>
              <a:rPr lang="en-US" sz="3800" dirty="0" smtClean="0"/>
              <a:t> </a:t>
            </a:r>
            <a:r>
              <a:rPr lang="en-US" sz="3800" dirty="0" err="1" smtClean="0"/>
              <a:t>disebabkan</a:t>
            </a:r>
            <a:r>
              <a:rPr lang="en-US" sz="3800" dirty="0" smtClean="0"/>
              <a:t> </a:t>
            </a:r>
            <a:r>
              <a:rPr lang="en-US" sz="3800" dirty="0" err="1" smtClean="0"/>
              <a:t>oleh</a:t>
            </a:r>
            <a:r>
              <a:rPr lang="en-US" sz="3800" dirty="0" smtClean="0"/>
              <a:t> virus hepatitis B</a:t>
            </a:r>
            <a:endParaRPr lang="id-ID" sz="3800" dirty="0" smtClean="0"/>
          </a:p>
          <a:p>
            <a:pPr lvl="0"/>
            <a:r>
              <a:rPr lang="id-ID" sz="3800" dirty="0" smtClean="0"/>
              <a:t>S</a:t>
            </a:r>
            <a:endParaRPr lang="en-US" sz="3800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41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err="1" smtClean="0"/>
              <a:t>Kemasan</a:t>
            </a:r>
            <a:r>
              <a:rPr lang="en-US" sz="2400" b="1" dirty="0" smtClean="0"/>
              <a:t>:</a:t>
            </a:r>
          </a:p>
          <a:p>
            <a:pPr lvl="0"/>
            <a:r>
              <a:rPr lang="en-US" sz="2400" dirty="0" err="1" smtClean="0"/>
              <a:t>Vaksin</a:t>
            </a:r>
            <a:r>
              <a:rPr lang="en-US" sz="2400" dirty="0" smtClean="0"/>
              <a:t> :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cairan</a:t>
            </a:r>
            <a:endParaRPr lang="en-US" sz="2400" dirty="0" smtClean="0"/>
          </a:p>
          <a:p>
            <a:pPr lvl="0"/>
            <a:r>
              <a:rPr lang="en-US" sz="2400" dirty="0" err="1" smtClean="0"/>
              <a:t>Ada</a:t>
            </a:r>
            <a:r>
              <a:rPr lang="en-US" sz="2400" dirty="0" smtClean="0"/>
              <a:t> 2 </a:t>
            </a:r>
            <a:r>
              <a:rPr lang="en-US" sz="2400" dirty="0" err="1" smtClean="0"/>
              <a:t>kemasan</a:t>
            </a:r>
            <a:r>
              <a:rPr lang="en-US" sz="2400" dirty="0" smtClean="0"/>
              <a:t> : </a:t>
            </a:r>
            <a:r>
              <a:rPr lang="en-US" sz="2400" dirty="0" err="1" smtClean="0"/>
              <a:t>Prefill</a:t>
            </a:r>
            <a:r>
              <a:rPr lang="en-US" sz="2400" dirty="0" smtClean="0"/>
              <a:t> Injection Device ( PID)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vial.</a:t>
            </a:r>
          </a:p>
          <a:p>
            <a:pPr lvl="0"/>
            <a:r>
              <a:rPr lang="en-US" sz="2400" dirty="0" smtClean="0"/>
              <a:t>1 box </a:t>
            </a:r>
            <a:r>
              <a:rPr lang="en-US" sz="2400" dirty="0" err="1" smtClean="0"/>
              <a:t>vaksin</a:t>
            </a:r>
            <a:r>
              <a:rPr lang="en-US" sz="2400" dirty="0" smtClean="0"/>
              <a:t> hepatitis B PID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100 HB PID</a:t>
            </a:r>
          </a:p>
          <a:p>
            <a:pPr lvl="0"/>
            <a:r>
              <a:rPr lang="en-US" sz="2400" dirty="0" smtClean="0"/>
              <a:t> 1 box </a:t>
            </a:r>
            <a:r>
              <a:rPr lang="en-US" sz="2400" dirty="0" err="1" smtClean="0"/>
              <a:t>vaksin</a:t>
            </a:r>
            <a:r>
              <a:rPr lang="en-US" sz="2400" dirty="0" smtClean="0"/>
              <a:t> hepatitis B vial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10 vial @ 5 </a:t>
            </a:r>
            <a:r>
              <a:rPr lang="en-US" sz="2400" dirty="0" err="1" smtClean="0"/>
              <a:t>dosis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b="1" dirty="0" smtClean="0"/>
              <a:t>Cara </a:t>
            </a:r>
            <a:r>
              <a:rPr lang="en-US" sz="2400" b="1" dirty="0" err="1" smtClean="0"/>
              <a:t>pemberian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dosis</a:t>
            </a:r>
            <a:r>
              <a:rPr lang="en-US" sz="2400" b="1" dirty="0" smtClean="0"/>
              <a:t> :</a:t>
            </a:r>
          </a:p>
          <a:p>
            <a:pPr lvl="0"/>
            <a:r>
              <a:rPr lang="en-US" sz="2400" dirty="0" err="1" smtClean="0"/>
              <a:t>Sebelum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vaksin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dikocok</a:t>
            </a:r>
            <a:r>
              <a:rPr lang="en-US" sz="2400" dirty="0" smtClean="0"/>
              <a:t> </a:t>
            </a:r>
            <a:r>
              <a:rPr lang="en-US" sz="2400" dirty="0" err="1" smtClean="0"/>
              <a:t>dulu</a:t>
            </a:r>
            <a:r>
              <a:rPr lang="en-US" sz="2400" dirty="0" smtClean="0"/>
              <a:t> agar </a:t>
            </a:r>
            <a:r>
              <a:rPr lang="en-US" sz="2400" dirty="0" err="1" smtClean="0"/>
              <a:t>suspensi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homogen</a:t>
            </a:r>
            <a:endParaRPr lang="en-US" sz="2400" dirty="0" smtClean="0"/>
          </a:p>
          <a:p>
            <a:pPr lvl="0"/>
            <a:r>
              <a:rPr lang="en-US" sz="2400" dirty="0" err="1" smtClean="0"/>
              <a:t>Pemberian</a:t>
            </a:r>
            <a:r>
              <a:rPr lang="en-US" sz="2400" dirty="0" smtClean="0"/>
              <a:t> </a:t>
            </a:r>
            <a:r>
              <a:rPr lang="en-US" sz="2400" dirty="0" err="1" smtClean="0"/>
              <a:t>vaksin</a:t>
            </a:r>
            <a:r>
              <a:rPr lang="en-US" sz="2400" dirty="0" smtClean="0"/>
              <a:t> </a:t>
            </a:r>
            <a:r>
              <a:rPr lang="en-US" sz="2400" dirty="0" err="1" smtClean="0"/>
              <a:t>dosis</a:t>
            </a:r>
            <a:r>
              <a:rPr lang="en-US" sz="2400" dirty="0" smtClean="0"/>
              <a:t> 0,5 ml </a:t>
            </a:r>
            <a:r>
              <a:rPr lang="en-US" sz="2400" dirty="0" err="1" smtClean="0"/>
              <a:t>atau</a:t>
            </a:r>
            <a:r>
              <a:rPr lang="en-US" sz="2400" dirty="0" smtClean="0"/>
              <a:t> 1(</a:t>
            </a:r>
            <a:r>
              <a:rPr lang="en-US" sz="2400" dirty="0" err="1" smtClean="0"/>
              <a:t>buah</a:t>
            </a:r>
            <a:r>
              <a:rPr lang="en-US" sz="2400" dirty="0" smtClean="0"/>
              <a:t>) HB PID, </a:t>
            </a:r>
            <a:r>
              <a:rPr lang="en-US" sz="2400" dirty="0" err="1" smtClean="0"/>
              <a:t>suntikan</a:t>
            </a:r>
            <a:r>
              <a:rPr lang="en-US" sz="2400" dirty="0" smtClean="0"/>
              <a:t> IM </a:t>
            </a:r>
            <a:r>
              <a:rPr lang="en-US" sz="2400" dirty="0" err="1" smtClean="0"/>
              <a:t>sebaiknya</a:t>
            </a:r>
            <a:r>
              <a:rPr lang="en-US" sz="2400" dirty="0" smtClean="0"/>
              <a:t> pd </a:t>
            </a:r>
            <a:r>
              <a:rPr lang="en-US" sz="2400" dirty="0" err="1" smtClean="0"/>
              <a:t>anterolateral</a:t>
            </a:r>
            <a:r>
              <a:rPr lang="en-US" sz="2400" dirty="0" smtClean="0"/>
              <a:t> </a:t>
            </a:r>
            <a:r>
              <a:rPr lang="en-US" sz="2400" dirty="0" err="1" smtClean="0"/>
              <a:t>paha</a:t>
            </a:r>
            <a:r>
              <a:rPr lang="en-US" sz="2400" dirty="0" smtClean="0"/>
              <a:t>.</a:t>
            </a:r>
          </a:p>
          <a:p>
            <a:pPr lvl="0"/>
            <a:r>
              <a:rPr lang="en-US" sz="2400" dirty="0" err="1" smtClean="0"/>
              <a:t>Sebanyak</a:t>
            </a:r>
            <a:r>
              <a:rPr lang="en-US" sz="2400" dirty="0" smtClean="0"/>
              <a:t> 3 </a:t>
            </a:r>
            <a:r>
              <a:rPr lang="en-US" sz="2400" dirty="0" err="1" smtClean="0"/>
              <a:t>dosis</a:t>
            </a:r>
            <a:r>
              <a:rPr lang="en-US" sz="2400" dirty="0" smtClean="0"/>
              <a:t>,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: </a:t>
            </a:r>
            <a:r>
              <a:rPr lang="en-US" sz="2400" dirty="0" err="1" smtClean="0"/>
              <a:t>usia</a:t>
            </a:r>
            <a:r>
              <a:rPr lang="en-US" sz="2400" dirty="0" smtClean="0"/>
              <a:t> 0-7 hr, </a:t>
            </a:r>
            <a:r>
              <a:rPr lang="en-US" sz="2400" dirty="0" err="1" smtClean="0"/>
              <a:t>dosis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berikutnya</a:t>
            </a:r>
            <a:r>
              <a:rPr lang="en-US" sz="2400" dirty="0" smtClean="0"/>
              <a:t> dg interval min  4 </a:t>
            </a:r>
            <a:r>
              <a:rPr lang="en-US" sz="2400" dirty="0" err="1" smtClean="0"/>
              <a:t>minggu</a:t>
            </a:r>
            <a:r>
              <a:rPr lang="en-US" sz="2400" dirty="0" smtClean="0"/>
              <a:t> (1 </a:t>
            </a:r>
            <a:r>
              <a:rPr lang="en-US" sz="2400" dirty="0" err="1" smtClean="0"/>
              <a:t>bln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9600" b="1" dirty="0" smtClean="0"/>
              <a:t>Hepatitis B vial :</a:t>
            </a:r>
          </a:p>
          <a:p>
            <a:pPr>
              <a:buNone/>
            </a:pPr>
            <a:endParaRPr lang="en-US" sz="9600" dirty="0" smtClean="0"/>
          </a:p>
          <a:p>
            <a:pPr lvl="0">
              <a:buNone/>
            </a:pPr>
            <a:r>
              <a:rPr lang="en-US" sz="9600" dirty="0" smtClean="0"/>
              <a:t>-  </a:t>
            </a:r>
            <a:r>
              <a:rPr lang="en-US" sz="9600" dirty="0" err="1" smtClean="0"/>
              <a:t>Dipelayanan</a:t>
            </a:r>
            <a:r>
              <a:rPr lang="en-US" sz="9600" dirty="0" smtClean="0"/>
              <a:t> </a:t>
            </a:r>
            <a:r>
              <a:rPr lang="en-US" sz="9600" dirty="0" err="1" smtClean="0"/>
              <a:t>statis</a:t>
            </a:r>
            <a:r>
              <a:rPr lang="en-US" sz="9600" dirty="0" smtClean="0"/>
              <a:t> : </a:t>
            </a:r>
            <a:r>
              <a:rPr lang="en-US" sz="9600" dirty="0" err="1" smtClean="0"/>
              <a:t>vaksin</a:t>
            </a:r>
            <a:r>
              <a:rPr lang="en-US" sz="9600" dirty="0" smtClean="0"/>
              <a:t>  </a:t>
            </a:r>
            <a:r>
              <a:rPr lang="en-US" sz="9600" dirty="0" err="1" smtClean="0"/>
              <a:t>yg</a:t>
            </a:r>
            <a:r>
              <a:rPr lang="en-US" sz="9600" dirty="0" smtClean="0"/>
              <a:t> </a:t>
            </a:r>
            <a:r>
              <a:rPr lang="en-US" sz="9600" dirty="0" err="1" smtClean="0"/>
              <a:t>telah</a:t>
            </a:r>
            <a:r>
              <a:rPr lang="en-US" sz="9600" dirty="0" smtClean="0"/>
              <a:t> </a:t>
            </a:r>
            <a:r>
              <a:rPr lang="en-US" sz="9600" dirty="0" err="1" smtClean="0"/>
              <a:t>dibuka</a:t>
            </a:r>
            <a:r>
              <a:rPr lang="en-US" sz="9600" dirty="0" smtClean="0"/>
              <a:t> </a:t>
            </a:r>
            <a:r>
              <a:rPr lang="en-US" sz="9600" dirty="0" err="1" smtClean="0"/>
              <a:t>hanya</a:t>
            </a:r>
            <a:r>
              <a:rPr lang="en-US" sz="9600" dirty="0" smtClean="0"/>
              <a:t> </a:t>
            </a:r>
            <a:r>
              <a:rPr lang="en-US" sz="9600" dirty="0" err="1" smtClean="0"/>
              <a:t>boleh</a:t>
            </a:r>
            <a:r>
              <a:rPr lang="en-US" sz="9600" dirty="0" smtClean="0"/>
              <a:t> </a:t>
            </a:r>
            <a:r>
              <a:rPr lang="en-US" sz="9600" dirty="0" err="1" smtClean="0"/>
              <a:t>digunakan</a:t>
            </a:r>
            <a:r>
              <a:rPr lang="en-US" sz="9600" dirty="0" smtClean="0"/>
              <a:t> </a:t>
            </a:r>
            <a:r>
              <a:rPr lang="en-US" sz="9600" dirty="0" err="1" smtClean="0"/>
              <a:t>selama</a:t>
            </a:r>
            <a:r>
              <a:rPr lang="en-US" sz="9600" dirty="0" smtClean="0"/>
              <a:t> 4 </a:t>
            </a:r>
            <a:r>
              <a:rPr lang="en-US" sz="9600" dirty="0" err="1" smtClean="0"/>
              <a:t>minggu</a:t>
            </a:r>
            <a:r>
              <a:rPr lang="en-US" sz="9600" dirty="0" smtClean="0"/>
              <a:t> dg </a:t>
            </a:r>
            <a:r>
              <a:rPr lang="en-US" sz="9600" dirty="0" err="1" smtClean="0"/>
              <a:t>ketentuan</a:t>
            </a:r>
            <a:r>
              <a:rPr lang="en-US" sz="9600" dirty="0" smtClean="0"/>
              <a:t> :</a:t>
            </a:r>
          </a:p>
          <a:p>
            <a:pPr>
              <a:buNone/>
            </a:pPr>
            <a:r>
              <a:rPr lang="en-US" sz="9600" dirty="0" smtClean="0"/>
              <a:t>		*</a:t>
            </a:r>
            <a:r>
              <a:rPr lang="en-US" sz="9600" dirty="0" err="1" smtClean="0"/>
              <a:t>Vaksin</a:t>
            </a:r>
            <a:r>
              <a:rPr lang="en-US" sz="9600" dirty="0" smtClean="0"/>
              <a:t> </a:t>
            </a:r>
            <a:r>
              <a:rPr lang="en-US" sz="9600" dirty="0" err="1" smtClean="0"/>
              <a:t>belum</a:t>
            </a:r>
            <a:r>
              <a:rPr lang="en-US" sz="9600" dirty="0" smtClean="0"/>
              <a:t> </a:t>
            </a:r>
            <a:r>
              <a:rPr lang="en-US" sz="9600" dirty="0" err="1" smtClean="0"/>
              <a:t>kedaluwarsa</a:t>
            </a:r>
            <a:endParaRPr lang="en-US" sz="9600" dirty="0" smtClean="0"/>
          </a:p>
          <a:p>
            <a:pPr>
              <a:buNone/>
            </a:pPr>
            <a:r>
              <a:rPr lang="en-US" sz="9600" dirty="0" smtClean="0"/>
              <a:t>		*</a:t>
            </a:r>
            <a:r>
              <a:rPr lang="en-US" sz="9600" dirty="0" err="1" smtClean="0"/>
              <a:t>Vaksin</a:t>
            </a:r>
            <a:r>
              <a:rPr lang="en-US" sz="9600" dirty="0" smtClean="0"/>
              <a:t> </a:t>
            </a:r>
            <a:r>
              <a:rPr lang="en-US" sz="9600" dirty="0" err="1" smtClean="0"/>
              <a:t>disimpan</a:t>
            </a:r>
            <a:r>
              <a:rPr lang="en-US" sz="9600" dirty="0" smtClean="0"/>
              <a:t> </a:t>
            </a:r>
            <a:r>
              <a:rPr lang="en-US" sz="9600" dirty="0" err="1" smtClean="0"/>
              <a:t>dalam</a:t>
            </a:r>
            <a:r>
              <a:rPr lang="en-US" sz="9600" dirty="0" smtClean="0"/>
              <a:t> </a:t>
            </a:r>
            <a:r>
              <a:rPr lang="en-US" sz="9600" dirty="0" err="1" smtClean="0"/>
              <a:t>suhu</a:t>
            </a:r>
            <a:r>
              <a:rPr lang="en-US" sz="9600" dirty="0" smtClean="0"/>
              <a:t> 2°- 8°C</a:t>
            </a:r>
          </a:p>
          <a:p>
            <a:pPr>
              <a:buNone/>
            </a:pPr>
            <a:r>
              <a:rPr lang="en-US" sz="9600" dirty="0" smtClean="0"/>
              <a:t>		*</a:t>
            </a:r>
            <a:r>
              <a:rPr lang="en-US" sz="9600" dirty="0" err="1" smtClean="0"/>
              <a:t>Tidak</a:t>
            </a:r>
            <a:r>
              <a:rPr lang="en-US" sz="9600" dirty="0" smtClean="0"/>
              <a:t> </a:t>
            </a:r>
            <a:r>
              <a:rPr lang="en-US" sz="9600" dirty="0" err="1" smtClean="0"/>
              <a:t>pernah</a:t>
            </a:r>
            <a:r>
              <a:rPr lang="en-US" sz="9600" dirty="0" smtClean="0"/>
              <a:t> </a:t>
            </a:r>
            <a:r>
              <a:rPr lang="en-US" sz="9600" dirty="0" err="1" smtClean="0"/>
              <a:t>terendam</a:t>
            </a:r>
            <a:r>
              <a:rPr lang="en-US" sz="9600" dirty="0" smtClean="0"/>
              <a:t> air</a:t>
            </a:r>
          </a:p>
          <a:p>
            <a:pPr>
              <a:buNone/>
            </a:pPr>
            <a:r>
              <a:rPr lang="en-US" sz="9600" dirty="0" smtClean="0"/>
              <a:t>		*</a:t>
            </a:r>
            <a:r>
              <a:rPr lang="en-US" sz="9600" dirty="0" err="1" smtClean="0"/>
              <a:t>Sterilitas</a:t>
            </a:r>
            <a:r>
              <a:rPr lang="en-US" sz="9600" dirty="0" smtClean="0"/>
              <a:t> </a:t>
            </a:r>
            <a:r>
              <a:rPr lang="en-US" sz="9600" dirty="0" err="1" smtClean="0"/>
              <a:t>terjaga</a:t>
            </a:r>
            <a:endParaRPr lang="en-US" sz="9600" dirty="0" smtClean="0"/>
          </a:p>
          <a:p>
            <a:pPr>
              <a:buNone/>
            </a:pPr>
            <a:r>
              <a:rPr lang="en-US" sz="9600" dirty="0" smtClean="0"/>
              <a:t>		*VVM </a:t>
            </a:r>
            <a:r>
              <a:rPr lang="en-US" sz="9600" dirty="0" err="1" smtClean="0"/>
              <a:t>dalam</a:t>
            </a:r>
            <a:r>
              <a:rPr lang="en-US" sz="9600" dirty="0" smtClean="0"/>
              <a:t> </a:t>
            </a:r>
            <a:r>
              <a:rPr lang="en-US" sz="9600" dirty="0" err="1" smtClean="0"/>
              <a:t>kondisi</a:t>
            </a:r>
            <a:r>
              <a:rPr lang="en-US" sz="9600" dirty="0" smtClean="0"/>
              <a:t> A </a:t>
            </a:r>
            <a:r>
              <a:rPr lang="en-US" sz="9600" dirty="0" err="1" smtClean="0"/>
              <a:t>atau</a:t>
            </a:r>
            <a:r>
              <a:rPr lang="en-US" sz="9600" dirty="0" smtClean="0"/>
              <a:t> B</a:t>
            </a:r>
          </a:p>
          <a:p>
            <a:pPr>
              <a:buNone/>
            </a:pPr>
            <a:r>
              <a:rPr lang="en-US" sz="9600" dirty="0" smtClean="0"/>
              <a:t> </a:t>
            </a:r>
          </a:p>
          <a:p>
            <a:pPr>
              <a:buFontTx/>
              <a:buChar char="-"/>
            </a:pPr>
            <a:r>
              <a:rPr lang="en-US" sz="9600" dirty="0" smtClean="0"/>
              <a:t>Di </a:t>
            </a:r>
            <a:r>
              <a:rPr lang="en-US" sz="9600" dirty="0" err="1" smtClean="0"/>
              <a:t>Posyandu</a:t>
            </a:r>
            <a:r>
              <a:rPr lang="en-US" sz="9600" dirty="0" smtClean="0"/>
              <a:t>: </a:t>
            </a:r>
            <a:r>
              <a:rPr lang="en-US" sz="9600" dirty="0" err="1" smtClean="0"/>
              <a:t>vaksin</a:t>
            </a:r>
            <a:r>
              <a:rPr lang="en-US" sz="9600" dirty="0" smtClean="0"/>
              <a:t> </a:t>
            </a:r>
            <a:r>
              <a:rPr lang="en-US" sz="9600" dirty="0" err="1" smtClean="0"/>
              <a:t>yg</a:t>
            </a:r>
            <a:r>
              <a:rPr lang="en-US" sz="9600" dirty="0" smtClean="0"/>
              <a:t> </a:t>
            </a:r>
            <a:r>
              <a:rPr lang="en-US" sz="9600" dirty="0" err="1" smtClean="0"/>
              <a:t>sdh</a:t>
            </a:r>
            <a:r>
              <a:rPr lang="en-US" sz="9600" dirty="0" smtClean="0"/>
              <a:t> </a:t>
            </a:r>
            <a:r>
              <a:rPr lang="en-US" sz="9600" dirty="0" err="1" smtClean="0"/>
              <a:t>dibuka</a:t>
            </a:r>
            <a:r>
              <a:rPr lang="en-US" sz="9600" dirty="0" smtClean="0"/>
              <a:t> </a:t>
            </a:r>
            <a:r>
              <a:rPr lang="en-US" sz="9600" dirty="0" err="1" smtClean="0"/>
              <a:t>tdk</a:t>
            </a:r>
            <a:r>
              <a:rPr lang="en-US" sz="9600" dirty="0" smtClean="0"/>
              <a:t> </a:t>
            </a:r>
            <a:r>
              <a:rPr lang="en-US" sz="9600" dirty="0" err="1" smtClean="0"/>
              <a:t>boleh</a:t>
            </a:r>
            <a:r>
              <a:rPr lang="en-US" sz="9600" dirty="0" smtClean="0"/>
              <a:t> </a:t>
            </a:r>
            <a:r>
              <a:rPr lang="en-US" sz="9600" dirty="0" err="1" smtClean="0"/>
              <a:t>digunakan</a:t>
            </a:r>
            <a:r>
              <a:rPr lang="en-US" sz="9600" dirty="0" smtClean="0"/>
              <a:t> pd hr </a:t>
            </a:r>
            <a:r>
              <a:rPr lang="en-US" sz="9600" dirty="0" err="1" smtClean="0"/>
              <a:t>berikutnya</a:t>
            </a:r>
            <a:r>
              <a:rPr lang="en-US" sz="9600" dirty="0" smtClean="0"/>
              <a:t>.</a:t>
            </a:r>
            <a:endParaRPr lang="id-ID" sz="9600" dirty="0" smtClean="0"/>
          </a:p>
          <a:p>
            <a:pPr>
              <a:buFontTx/>
              <a:buChar char="-"/>
            </a:pPr>
            <a:r>
              <a:rPr lang="id-ID" sz="9600" dirty="0" smtClean="0"/>
              <a:t>S</a:t>
            </a:r>
            <a:endParaRPr lang="en-US" sz="9600" dirty="0" smtClean="0"/>
          </a:p>
          <a:p>
            <a:pPr>
              <a:buNone/>
            </a:pPr>
            <a:r>
              <a:rPr lang="en-US" sz="9600" dirty="0" smtClean="0"/>
              <a:t> 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err="1" smtClean="0"/>
              <a:t>Efek</a:t>
            </a:r>
            <a:r>
              <a:rPr lang="en-US" b="1" dirty="0" smtClean="0"/>
              <a:t> </a:t>
            </a:r>
            <a:r>
              <a:rPr lang="en-US" b="1" dirty="0" err="1" smtClean="0"/>
              <a:t>samping</a:t>
            </a:r>
            <a:r>
              <a:rPr lang="en-US" b="1" dirty="0" smtClean="0"/>
              <a:t>:</a:t>
            </a:r>
          </a:p>
          <a:p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spt</a:t>
            </a:r>
            <a:r>
              <a:rPr lang="en-US" dirty="0" smtClean="0"/>
              <a:t> rasa </a:t>
            </a:r>
            <a:r>
              <a:rPr lang="en-US" dirty="0" err="1" smtClean="0"/>
              <a:t>sakit,kemerahan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pembengkakan</a:t>
            </a:r>
            <a:r>
              <a:rPr lang="en-US" dirty="0" smtClean="0"/>
              <a:t> </a:t>
            </a:r>
            <a:r>
              <a:rPr lang="en-US" dirty="0" err="1" smtClean="0"/>
              <a:t>disekitar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penyuntikan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ringan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hilang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2 hr.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err="1" smtClean="0"/>
              <a:t>Kontraindikasi</a:t>
            </a:r>
            <a:r>
              <a:rPr lang="en-US" b="1" dirty="0" smtClean="0"/>
              <a:t>:</a:t>
            </a:r>
          </a:p>
          <a:p>
            <a:r>
              <a:rPr lang="en-US" dirty="0" err="1" smtClean="0"/>
              <a:t>Hipersensitif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vaksin.Spt</a:t>
            </a:r>
            <a:r>
              <a:rPr lang="en-US" dirty="0" smtClean="0"/>
              <a:t> vaksin2 lain </a:t>
            </a:r>
            <a:r>
              <a:rPr lang="en-US" u="sng" dirty="0" err="1" smtClean="0"/>
              <a:t>tdk</a:t>
            </a:r>
            <a:r>
              <a:rPr lang="en-US" u="sng" dirty="0" smtClean="0"/>
              <a:t> </a:t>
            </a:r>
            <a:r>
              <a:rPr lang="en-US" u="sng" dirty="0" err="1" smtClean="0"/>
              <a:t>boleh</a:t>
            </a:r>
            <a:r>
              <a:rPr lang="en-US" u="sng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penderita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kejang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id-ID" dirty="0" smtClean="0"/>
              <a:t>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5800" b="1" dirty="0" smtClean="0"/>
              <a:t>8. VAKSIN DPT-HB</a:t>
            </a:r>
            <a:endParaRPr lang="en-US" sz="5800" dirty="0" smtClean="0"/>
          </a:p>
          <a:p>
            <a:pPr>
              <a:buNone/>
            </a:pPr>
            <a:r>
              <a:rPr lang="en-US" sz="5800" b="1" dirty="0" err="1" smtClean="0"/>
              <a:t>Diskripsi</a:t>
            </a:r>
            <a:r>
              <a:rPr lang="en-US" sz="5800" b="1" dirty="0" smtClean="0"/>
              <a:t>:</a:t>
            </a:r>
          </a:p>
          <a:p>
            <a:r>
              <a:rPr lang="en-US" sz="5800" dirty="0" err="1" smtClean="0"/>
              <a:t>Vaksin</a:t>
            </a:r>
            <a:r>
              <a:rPr lang="en-US" sz="5800" dirty="0" smtClean="0"/>
              <a:t> </a:t>
            </a:r>
            <a:r>
              <a:rPr lang="en-US" sz="5800" dirty="0" err="1" smtClean="0"/>
              <a:t>mengandung</a:t>
            </a:r>
            <a:r>
              <a:rPr lang="en-US" sz="5800" dirty="0" smtClean="0"/>
              <a:t> DPT </a:t>
            </a:r>
            <a:r>
              <a:rPr lang="en-US" sz="5800" dirty="0" err="1" smtClean="0"/>
              <a:t>berupa</a:t>
            </a:r>
            <a:r>
              <a:rPr lang="en-US" sz="5800" dirty="0" smtClean="0"/>
              <a:t> </a:t>
            </a:r>
            <a:r>
              <a:rPr lang="en-US" sz="5800" dirty="0" err="1" smtClean="0"/>
              <a:t>toxoid</a:t>
            </a:r>
            <a:r>
              <a:rPr lang="en-US" sz="5800" dirty="0" smtClean="0"/>
              <a:t> </a:t>
            </a:r>
            <a:r>
              <a:rPr lang="en-US" sz="5800" dirty="0" err="1" smtClean="0"/>
              <a:t>difteri</a:t>
            </a:r>
            <a:r>
              <a:rPr lang="en-US" sz="5800" dirty="0" smtClean="0"/>
              <a:t> </a:t>
            </a:r>
            <a:r>
              <a:rPr lang="en-US" sz="5800" dirty="0" err="1" smtClean="0"/>
              <a:t>dan</a:t>
            </a:r>
            <a:r>
              <a:rPr lang="en-US" sz="5800" dirty="0" smtClean="0"/>
              <a:t> </a:t>
            </a:r>
            <a:r>
              <a:rPr lang="en-US" sz="5800" dirty="0" err="1" smtClean="0"/>
              <a:t>toksoid</a:t>
            </a:r>
            <a:r>
              <a:rPr lang="en-US" sz="5800" dirty="0" smtClean="0"/>
              <a:t> tetanus </a:t>
            </a:r>
            <a:r>
              <a:rPr lang="en-US" sz="5800" dirty="0" err="1" smtClean="0"/>
              <a:t>yg</a:t>
            </a:r>
            <a:r>
              <a:rPr lang="en-US" sz="5800" dirty="0" smtClean="0"/>
              <a:t> </a:t>
            </a:r>
            <a:r>
              <a:rPr lang="en-US" sz="5800" dirty="0" err="1" smtClean="0"/>
              <a:t>dimurnikan</a:t>
            </a:r>
            <a:r>
              <a:rPr lang="en-US" sz="5800" dirty="0" smtClean="0"/>
              <a:t> </a:t>
            </a:r>
            <a:r>
              <a:rPr lang="en-US" sz="5800" dirty="0" err="1" smtClean="0"/>
              <a:t>dan</a:t>
            </a:r>
            <a:r>
              <a:rPr lang="en-US" sz="5800" dirty="0" smtClean="0"/>
              <a:t> </a:t>
            </a:r>
            <a:r>
              <a:rPr lang="en-US" sz="5800" dirty="0" err="1" smtClean="0"/>
              <a:t>pertusis</a:t>
            </a:r>
            <a:r>
              <a:rPr lang="en-US" sz="5800" dirty="0" smtClean="0"/>
              <a:t> </a:t>
            </a:r>
            <a:r>
              <a:rPr lang="en-US" sz="5800" dirty="0" err="1" smtClean="0"/>
              <a:t>yg</a:t>
            </a:r>
            <a:r>
              <a:rPr lang="en-US" sz="5800" dirty="0" smtClean="0"/>
              <a:t> </a:t>
            </a:r>
            <a:r>
              <a:rPr lang="en-US" sz="5800" dirty="0" err="1" smtClean="0"/>
              <a:t>inaktifasi</a:t>
            </a:r>
            <a:r>
              <a:rPr lang="en-US" sz="5800" dirty="0" smtClean="0"/>
              <a:t> </a:t>
            </a:r>
            <a:r>
              <a:rPr lang="en-US" sz="5800" dirty="0" err="1" smtClean="0"/>
              <a:t>serta</a:t>
            </a:r>
            <a:r>
              <a:rPr lang="en-US" sz="5800" dirty="0" smtClean="0"/>
              <a:t> </a:t>
            </a:r>
            <a:r>
              <a:rPr lang="en-US" sz="5800" dirty="0" err="1" smtClean="0"/>
              <a:t>vaksin</a:t>
            </a:r>
            <a:r>
              <a:rPr lang="en-US" sz="5800" dirty="0" smtClean="0"/>
              <a:t> Hepatitis B </a:t>
            </a:r>
            <a:r>
              <a:rPr lang="en-US" sz="5800" dirty="0" err="1" smtClean="0"/>
              <a:t>yg</a:t>
            </a:r>
            <a:r>
              <a:rPr lang="en-US" sz="5800" dirty="0" smtClean="0"/>
              <a:t> </a:t>
            </a:r>
            <a:r>
              <a:rPr lang="en-US" sz="5800" dirty="0" err="1" smtClean="0"/>
              <a:t>merupakan</a:t>
            </a:r>
            <a:r>
              <a:rPr lang="en-US" sz="5800" dirty="0" smtClean="0"/>
              <a:t> sub unit </a:t>
            </a:r>
            <a:r>
              <a:rPr lang="en-US" sz="5800" dirty="0" err="1" smtClean="0"/>
              <a:t>vaksin</a:t>
            </a:r>
            <a:r>
              <a:rPr lang="en-US" sz="5800" dirty="0" smtClean="0"/>
              <a:t> virus </a:t>
            </a:r>
            <a:r>
              <a:rPr lang="en-US" sz="5800" dirty="0" err="1" smtClean="0"/>
              <a:t>yg</a:t>
            </a:r>
            <a:r>
              <a:rPr lang="en-US" sz="5800" dirty="0" smtClean="0"/>
              <a:t> </a:t>
            </a:r>
            <a:r>
              <a:rPr lang="en-US" sz="5800" dirty="0" err="1" smtClean="0"/>
              <a:t>mengandung</a:t>
            </a:r>
            <a:r>
              <a:rPr lang="en-US" sz="5800" dirty="0" smtClean="0"/>
              <a:t> </a:t>
            </a:r>
            <a:r>
              <a:rPr lang="en-US" sz="5800" dirty="0" err="1" smtClean="0"/>
              <a:t>HbsAg</a:t>
            </a:r>
            <a:r>
              <a:rPr lang="en-US" sz="5800" dirty="0" smtClean="0"/>
              <a:t> </a:t>
            </a:r>
            <a:r>
              <a:rPr lang="en-US" sz="5800" dirty="0" err="1" smtClean="0"/>
              <a:t>murni</a:t>
            </a:r>
            <a:r>
              <a:rPr lang="en-US" sz="5800" dirty="0" smtClean="0"/>
              <a:t> </a:t>
            </a:r>
            <a:r>
              <a:rPr lang="en-US" sz="5800" dirty="0" err="1" smtClean="0"/>
              <a:t>dan</a:t>
            </a:r>
            <a:r>
              <a:rPr lang="en-US" sz="5800" dirty="0" smtClean="0"/>
              <a:t> </a:t>
            </a:r>
            <a:r>
              <a:rPr lang="en-US" sz="5800" dirty="0" err="1" smtClean="0"/>
              <a:t>bersifat</a:t>
            </a:r>
            <a:r>
              <a:rPr lang="en-US" sz="5800" dirty="0" smtClean="0"/>
              <a:t> non infectious.</a:t>
            </a:r>
          </a:p>
          <a:p>
            <a:pPr>
              <a:buNone/>
            </a:pPr>
            <a:endParaRPr lang="en-US" sz="5800" b="1" dirty="0" smtClean="0"/>
          </a:p>
          <a:p>
            <a:pPr>
              <a:buNone/>
            </a:pPr>
            <a:r>
              <a:rPr lang="en-US" sz="5800" b="1" dirty="0" err="1" smtClean="0"/>
              <a:t>Indikasi</a:t>
            </a:r>
            <a:r>
              <a:rPr lang="en-US" sz="5800" b="1" dirty="0" smtClean="0"/>
              <a:t>:</a:t>
            </a:r>
          </a:p>
          <a:p>
            <a:pPr lvl="0"/>
            <a:r>
              <a:rPr lang="en-US" sz="5800" dirty="0" err="1" smtClean="0"/>
              <a:t>Pemberian</a:t>
            </a:r>
            <a:r>
              <a:rPr lang="en-US" sz="5800" dirty="0" smtClean="0"/>
              <a:t> </a:t>
            </a:r>
            <a:r>
              <a:rPr lang="en-US" sz="5800" dirty="0" err="1" smtClean="0"/>
              <a:t>kekebalan</a:t>
            </a:r>
            <a:r>
              <a:rPr lang="en-US" sz="5800" dirty="0" smtClean="0"/>
              <a:t> </a:t>
            </a:r>
            <a:r>
              <a:rPr lang="en-US" sz="5800" dirty="0" err="1" smtClean="0"/>
              <a:t>aktif</a:t>
            </a:r>
            <a:r>
              <a:rPr lang="en-US" sz="5800" dirty="0" smtClean="0"/>
              <a:t>  </a:t>
            </a:r>
            <a:r>
              <a:rPr lang="en-US" sz="5800" dirty="0" err="1" smtClean="0"/>
              <a:t>terhadap</a:t>
            </a:r>
            <a:r>
              <a:rPr lang="en-US" sz="5800" dirty="0" smtClean="0"/>
              <a:t> </a:t>
            </a:r>
            <a:r>
              <a:rPr lang="en-US" sz="5800" dirty="0" err="1" smtClean="0"/>
              <a:t>penyakit</a:t>
            </a:r>
            <a:r>
              <a:rPr lang="en-US" sz="5800" dirty="0" smtClean="0"/>
              <a:t> </a:t>
            </a:r>
            <a:r>
              <a:rPr lang="en-US" sz="5800" dirty="0" err="1" smtClean="0"/>
              <a:t>difteri</a:t>
            </a:r>
            <a:r>
              <a:rPr lang="en-US" sz="5800" dirty="0" smtClean="0"/>
              <a:t>, tetanus, </a:t>
            </a:r>
            <a:r>
              <a:rPr lang="en-US" sz="5800" dirty="0" err="1" smtClean="0"/>
              <a:t>pertusis</a:t>
            </a:r>
            <a:r>
              <a:rPr lang="en-US" sz="5800" dirty="0" smtClean="0"/>
              <a:t>, </a:t>
            </a:r>
            <a:r>
              <a:rPr lang="en-US" sz="5800" dirty="0" err="1" smtClean="0"/>
              <a:t>dan</a:t>
            </a:r>
            <a:r>
              <a:rPr lang="en-US" sz="5800" dirty="0" smtClean="0"/>
              <a:t> </a:t>
            </a:r>
            <a:r>
              <a:rPr lang="en-US" sz="5800" dirty="0" err="1" smtClean="0"/>
              <a:t>hepatitisB</a:t>
            </a:r>
            <a:r>
              <a:rPr lang="en-US" sz="5800" dirty="0" smtClean="0"/>
              <a:t>.</a:t>
            </a:r>
          </a:p>
          <a:p>
            <a:pPr>
              <a:buNone/>
            </a:pPr>
            <a:r>
              <a:rPr lang="en-US" sz="5800" dirty="0" smtClean="0"/>
              <a:t> </a:t>
            </a:r>
          </a:p>
          <a:p>
            <a:pPr>
              <a:buNone/>
            </a:pPr>
            <a:r>
              <a:rPr lang="en-US" sz="5800" b="1" dirty="0" err="1" smtClean="0"/>
              <a:t>Kemasan</a:t>
            </a:r>
            <a:r>
              <a:rPr lang="en-US" sz="5800" b="1" dirty="0" smtClean="0"/>
              <a:t>:</a:t>
            </a:r>
          </a:p>
          <a:p>
            <a:pPr lvl="0"/>
            <a:r>
              <a:rPr lang="en-US" sz="5800" dirty="0" smtClean="0"/>
              <a:t>1 box </a:t>
            </a:r>
            <a:r>
              <a:rPr lang="en-US" sz="5800" dirty="0" err="1" smtClean="0"/>
              <a:t>vaksin</a:t>
            </a:r>
            <a:r>
              <a:rPr lang="en-US" sz="5800" dirty="0" smtClean="0"/>
              <a:t> DPT-Hepatitis B vial </a:t>
            </a:r>
            <a:r>
              <a:rPr lang="en-US" sz="5800" dirty="0" err="1" smtClean="0"/>
              <a:t>terdiri</a:t>
            </a:r>
            <a:r>
              <a:rPr lang="en-US" sz="5800" dirty="0" smtClean="0"/>
              <a:t> </a:t>
            </a:r>
            <a:r>
              <a:rPr lang="en-US" sz="5800" dirty="0" err="1" smtClean="0"/>
              <a:t>dari</a:t>
            </a:r>
            <a:r>
              <a:rPr lang="en-US" sz="5800" dirty="0" smtClean="0"/>
              <a:t> 10 vial @ 5 </a:t>
            </a:r>
            <a:r>
              <a:rPr lang="en-US" sz="5800" dirty="0" err="1" smtClean="0"/>
              <a:t>dosis</a:t>
            </a:r>
            <a:r>
              <a:rPr lang="en-US" sz="5800" dirty="0" smtClean="0"/>
              <a:t>        ( 2,5 ml )</a:t>
            </a:r>
          </a:p>
          <a:p>
            <a:pPr lvl="0"/>
            <a:r>
              <a:rPr lang="en-US" sz="5800" dirty="0" err="1" smtClean="0"/>
              <a:t>Warna</a:t>
            </a:r>
            <a:r>
              <a:rPr lang="en-US" sz="5800" dirty="0" smtClean="0"/>
              <a:t> </a:t>
            </a:r>
            <a:r>
              <a:rPr lang="en-US" sz="5800" dirty="0" err="1" smtClean="0"/>
              <a:t>vaksin</a:t>
            </a:r>
            <a:r>
              <a:rPr lang="en-US" sz="5800" dirty="0" smtClean="0"/>
              <a:t> </a:t>
            </a:r>
            <a:r>
              <a:rPr lang="en-US" sz="5800" dirty="0" err="1" smtClean="0"/>
              <a:t>putih</a:t>
            </a:r>
            <a:r>
              <a:rPr lang="en-US" sz="5800" dirty="0" smtClean="0"/>
              <a:t> </a:t>
            </a:r>
            <a:r>
              <a:rPr lang="en-US" sz="5800" dirty="0" err="1" smtClean="0"/>
              <a:t>keruh</a:t>
            </a:r>
            <a:r>
              <a:rPr lang="en-US" sz="5800" dirty="0" smtClean="0"/>
              <a:t> </a:t>
            </a:r>
            <a:r>
              <a:rPr lang="en-US" sz="5800" dirty="0" err="1" smtClean="0"/>
              <a:t>seperti</a:t>
            </a:r>
            <a:r>
              <a:rPr lang="en-US" sz="5800" dirty="0" smtClean="0"/>
              <a:t> </a:t>
            </a:r>
            <a:r>
              <a:rPr lang="en-US" sz="5800" dirty="0" err="1" smtClean="0"/>
              <a:t>vaksin</a:t>
            </a:r>
            <a:r>
              <a:rPr lang="en-US" sz="5800" dirty="0" smtClean="0"/>
              <a:t> DPT. </a:t>
            </a:r>
            <a:r>
              <a:rPr lang="en-US" sz="5800" dirty="0" err="1" smtClean="0"/>
              <a:t>Kadaluwarsa</a:t>
            </a:r>
            <a:r>
              <a:rPr lang="en-US" sz="5800" dirty="0" smtClean="0"/>
              <a:t> 24 </a:t>
            </a:r>
            <a:r>
              <a:rPr lang="en-US" sz="5800" dirty="0" err="1" smtClean="0"/>
              <a:t>bulan</a:t>
            </a:r>
            <a:endParaRPr lang="en-US" sz="5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4864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sz="9600" b="1" dirty="0" smtClean="0"/>
              <a:t>Cara </a:t>
            </a:r>
            <a:r>
              <a:rPr lang="en-US" sz="9600" b="1" dirty="0" err="1" smtClean="0"/>
              <a:t>pemberian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dan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dosis</a:t>
            </a:r>
            <a:r>
              <a:rPr lang="en-US" sz="9600" b="1" dirty="0" smtClean="0"/>
              <a:t>:</a:t>
            </a:r>
          </a:p>
          <a:p>
            <a:pPr>
              <a:buNone/>
            </a:pPr>
            <a:endParaRPr lang="en-US" sz="9600" b="1" dirty="0" smtClean="0"/>
          </a:p>
          <a:p>
            <a:pPr lvl="0"/>
            <a:r>
              <a:rPr lang="en-US" sz="9600" dirty="0" err="1" smtClean="0"/>
              <a:t>Dosis</a:t>
            </a:r>
            <a:r>
              <a:rPr lang="en-US" sz="9600" dirty="0" smtClean="0"/>
              <a:t> : 0,5 ml pd IM </a:t>
            </a:r>
            <a:r>
              <a:rPr lang="en-US" sz="9600" dirty="0" err="1" smtClean="0"/>
              <a:t>sebanyak</a:t>
            </a:r>
            <a:r>
              <a:rPr lang="en-US" sz="9600" dirty="0" smtClean="0"/>
              <a:t> 3 </a:t>
            </a:r>
            <a:r>
              <a:rPr lang="en-US" sz="9600" dirty="0" err="1" smtClean="0"/>
              <a:t>dosis</a:t>
            </a:r>
            <a:r>
              <a:rPr lang="en-US" sz="9600" dirty="0" smtClean="0"/>
              <a:t>.</a:t>
            </a:r>
          </a:p>
          <a:p>
            <a:pPr lvl="0"/>
            <a:r>
              <a:rPr lang="en-US" sz="9600" dirty="0" err="1" smtClean="0"/>
              <a:t>Dosis</a:t>
            </a:r>
            <a:r>
              <a:rPr lang="en-US" sz="9600" dirty="0" smtClean="0"/>
              <a:t> </a:t>
            </a:r>
            <a:r>
              <a:rPr lang="en-US" sz="9600" dirty="0" err="1" smtClean="0"/>
              <a:t>pertama</a:t>
            </a:r>
            <a:r>
              <a:rPr lang="en-US" sz="9600" dirty="0" smtClean="0"/>
              <a:t> </a:t>
            </a:r>
            <a:r>
              <a:rPr lang="en-US" sz="9600" dirty="0" err="1" smtClean="0"/>
              <a:t>diberikan</a:t>
            </a:r>
            <a:r>
              <a:rPr lang="en-US" sz="9600" dirty="0" smtClean="0"/>
              <a:t> pd </a:t>
            </a:r>
            <a:r>
              <a:rPr lang="en-US" sz="9600" dirty="0" err="1" smtClean="0"/>
              <a:t>usia</a:t>
            </a:r>
            <a:r>
              <a:rPr lang="en-US" sz="9600" dirty="0" smtClean="0"/>
              <a:t> 2 </a:t>
            </a:r>
            <a:r>
              <a:rPr lang="en-US" sz="9600" dirty="0" err="1" smtClean="0"/>
              <a:t>bln</a:t>
            </a:r>
            <a:r>
              <a:rPr lang="en-US" sz="9600" dirty="0" smtClean="0"/>
              <a:t>, </a:t>
            </a:r>
            <a:r>
              <a:rPr lang="en-US" sz="9600" dirty="0" err="1" smtClean="0"/>
              <a:t>dosis</a:t>
            </a:r>
            <a:r>
              <a:rPr lang="en-US" sz="9600" dirty="0" smtClean="0"/>
              <a:t> </a:t>
            </a:r>
            <a:r>
              <a:rPr lang="en-US" sz="9600" dirty="0" err="1" smtClean="0"/>
              <a:t>selanjutnya</a:t>
            </a:r>
            <a:r>
              <a:rPr lang="en-US" sz="9600" dirty="0" smtClean="0"/>
              <a:t> dg interval minimal </a:t>
            </a:r>
            <a:r>
              <a:rPr lang="en-US" sz="9600" dirty="0" err="1" smtClean="0"/>
              <a:t>selama</a:t>
            </a:r>
            <a:r>
              <a:rPr lang="en-US" sz="9600" dirty="0" smtClean="0"/>
              <a:t> 4 </a:t>
            </a:r>
            <a:r>
              <a:rPr lang="en-US" sz="9600" dirty="0" err="1" smtClean="0"/>
              <a:t>minggu</a:t>
            </a:r>
            <a:r>
              <a:rPr lang="en-US" sz="9600" dirty="0" smtClean="0"/>
              <a:t> ( 1 </a:t>
            </a:r>
            <a:r>
              <a:rPr lang="en-US" sz="9600" dirty="0" err="1" smtClean="0"/>
              <a:t>bln</a:t>
            </a:r>
            <a:r>
              <a:rPr lang="en-US" sz="9600" dirty="0" smtClean="0"/>
              <a:t> )</a:t>
            </a:r>
          </a:p>
          <a:p>
            <a:pPr lvl="0">
              <a:buNone/>
            </a:pPr>
            <a:r>
              <a:rPr lang="en-US" sz="9600" dirty="0" smtClean="0"/>
              <a:t>- </a:t>
            </a:r>
            <a:r>
              <a:rPr lang="en-US" sz="9600" dirty="0" err="1" smtClean="0"/>
              <a:t>Pada</a:t>
            </a:r>
            <a:r>
              <a:rPr lang="en-US" sz="9600" dirty="0" smtClean="0"/>
              <a:t> unit </a:t>
            </a:r>
            <a:r>
              <a:rPr lang="en-US" sz="9600" dirty="0" err="1" smtClean="0"/>
              <a:t>pelayanan</a:t>
            </a:r>
            <a:r>
              <a:rPr lang="en-US" sz="9600" dirty="0" smtClean="0"/>
              <a:t> </a:t>
            </a:r>
            <a:r>
              <a:rPr lang="en-US" sz="9600" dirty="0" err="1" smtClean="0"/>
              <a:t>statis</a:t>
            </a:r>
            <a:r>
              <a:rPr lang="en-US" sz="9600" dirty="0" smtClean="0"/>
              <a:t> : </a:t>
            </a:r>
            <a:r>
              <a:rPr lang="en-US" sz="9600" dirty="0" err="1" smtClean="0"/>
              <a:t>vaksin</a:t>
            </a:r>
            <a:r>
              <a:rPr lang="en-US" sz="9600" dirty="0" smtClean="0"/>
              <a:t> DPT-HB </a:t>
            </a:r>
            <a:r>
              <a:rPr lang="en-US" sz="9600" dirty="0" err="1" smtClean="0"/>
              <a:t>yg</a:t>
            </a:r>
            <a:r>
              <a:rPr lang="en-US" sz="9600" dirty="0" smtClean="0"/>
              <a:t> </a:t>
            </a:r>
            <a:r>
              <a:rPr lang="en-US" sz="9600" dirty="0" err="1" smtClean="0"/>
              <a:t>telah</a:t>
            </a:r>
            <a:r>
              <a:rPr lang="en-US" sz="9600" dirty="0" smtClean="0"/>
              <a:t> </a:t>
            </a:r>
            <a:r>
              <a:rPr lang="en-US" sz="9600" dirty="0" err="1" smtClean="0"/>
              <a:t>dibuka</a:t>
            </a:r>
            <a:r>
              <a:rPr lang="en-US" sz="9600" dirty="0" smtClean="0"/>
              <a:t>  </a:t>
            </a:r>
            <a:r>
              <a:rPr lang="en-US" sz="9600" dirty="0" err="1" smtClean="0"/>
              <a:t>hanya</a:t>
            </a:r>
            <a:r>
              <a:rPr lang="en-US" sz="9600" dirty="0" smtClean="0"/>
              <a:t> </a:t>
            </a:r>
            <a:r>
              <a:rPr lang="en-US" sz="9600" dirty="0" err="1" smtClean="0"/>
              <a:t>boleh</a:t>
            </a:r>
            <a:r>
              <a:rPr lang="en-US" sz="9600" dirty="0" smtClean="0"/>
              <a:t> </a:t>
            </a:r>
            <a:r>
              <a:rPr lang="en-US" sz="9600" dirty="0" err="1" smtClean="0"/>
              <a:t>digunakan</a:t>
            </a:r>
            <a:r>
              <a:rPr lang="en-US" sz="9600" dirty="0" smtClean="0"/>
              <a:t> </a:t>
            </a:r>
            <a:r>
              <a:rPr lang="en-US" sz="9600" dirty="0" err="1" smtClean="0"/>
              <a:t>selama</a:t>
            </a:r>
            <a:r>
              <a:rPr lang="en-US" sz="9600" dirty="0" smtClean="0"/>
              <a:t> 4 </a:t>
            </a:r>
            <a:r>
              <a:rPr lang="en-US" sz="9600" dirty="0" err="1" smtClean="0"/>
              <a:t>minggu</a:t>
            </a:r>
            <a:r>
              <a:rPr lang="en-US" sz="9600" dirty="0" smtClean="0"/>
              <a:t>, dg </a:t>
            </a:r>
            <a:r>
              <a:rPr lang="en-US" sz="9600" dirty="0" err="1" smtClean="0"/>
              <a:t>ketentuan</a:t>
            </a:r>
            <a:r>
              <a:rPr lang="en-US" sz="9600" dirty="0" smtClean="0"/>
              <a:t>:</a:t>
            </a:r>
          </a:p>
          <a:p>
            <a:pPr>
              <a:buNone/>
            </a:pPr>
            <a:r>
              <a:rPr lang="en-US" sz="9600" dirty="0" smtClean="0"/>
              <a:t>		*</a:t>
            </a:r>
            <a:r>
              <a:rPr lang="en-US" sz="9600" dirty="0" err="1" smtClean="0"/>
              <a:t>Vaksin</a:t>
            </a:r>
            <a:r>
              <a:rPr lang="en-US" sz="9600" dirty="0" smtClean="0"/>
              <a:t> </a:t>
            </a:r>
            <a:r>
              <a:rPr lang="en-US" sz="9600" dirty="0" err="1" smtClean="0"/>
              <a:t>blm</a:t>
            </a:r>
            <a:r>
              <a:rPr lang="en-US" sz="9600" dirty="0" smtClean="0"/>
              <a:t> </a:t>
            </a:r>
            <a:r>
              <a:rPr lang="en-US" sz="9600" dirty="0" err="1" smtClean="0"/>
              <a:t>kedaluwarsa</a:t>
            </a:r>
            <a:endParaRPr lang="en-US" sz="9600" dirty="0" smtClean="0"/>
          </a:p>
          <a:p>
            <a:pPr>
              <a:buNone/>
            </a:pPr>
            <a:r>
              <a:rPr lang="en-US" sz="9600" dirty="0" smtClean="0"/>
              <a:t>		*</a:t>
            </a:r>
            <a:r>
              <a:rPr lang="en-US" sz="9600" dirty="0" err="1" smtClean="0"/>
              <a:t>Vaksin</a:t>
            </a:r>
            <a:r>
              <a:rPr lang="en-US" sz="9600" dirty="0" smtClean="0"/>
              <a:t> </a:t>
            </a:r>
            <a:r>
              <a:rPr lang="en-US" sz="9600" dirty="0" err="1" smtClean="0"/>
              <a:t>disimpan</a:t>
            </a:r>
            <a:r>
              <a:rPr lang="en-US" sz="9600" dirty="0" smtClean="0"/>
              <a:t> </a:t>
            </a:r>
            <a:r>
              <a:rPr lang="en-US" sz="9600" dirty="0" err="1" smtClean="0"/>
              <a:t>dalam</a:t>
            </a:r>
            <a:r>
              <a:rPr lang="en-US" sz="9600" dirty="0" smtClean="0"/>
              <a:t> </a:t>
            </a:r>
            <a:r>
              <a:rPr lang="en-US" sz="9600" dirty="0" err="1" smtClean="0"/>
              <a:t>suhu</a:t>
            </a:r>
            <a:r>
              <a:rPr lang="en-US" sz="9600" dirty="0" smtClean="0"/>
              <a:t> + 2° - +8°C</a:t>
            </a:r>
          </a:p>
          <a:p>
            <a:pPr>
              <a:buNone/>
            </a:pPr>
            <a:r>
              <a:rPr lang="en-US" sz="9600" dirty="0" smtClean="0"/>
              <a:t>		*</a:t>
            </a:r>
            <a:r>
              <a:rPr lang="en-US" sz="9600" dirty="0" err="1" smtClean="0"/>
              <a:t>Tidak</a:t>
            </a:r>
            <a:r>
              <a:rPr lang="en-US" sz="9600" dirty="0" smtClean="0"/>
              <a:t> </a:t>
            </a:r>
            <a:r>
              <a:rPr lang="en-US" sz="9600" dirty="0" err="1" smtClean="0"/>
              <a:t>pernah</a:t>
            </a:r>
            <a:r>
              <a:rPr lang="en-US" sz="9600" dirty="0" smtClean="0"/>
              <a:t> </a:t>
            </a:r>
            <a:r>
              <a:rPr lang="en-US" sz="9600" dirty="0" err="1" smtClean="0"/>
              <a:t>terendam</a:t>
            </a:r>
            <a:r>
              <a:rPr lang="en-US" sz="9600" dirty="0" smtClean="0"/>
              <a:t> air</a:t>
            </a:r>
          </a:p>
          <a:p>
            <a:pPr>
              <a:buNone/>
            </a:pPr>
            <a:r>
              <a:rPr lang="en-US" sz="9600" dirty="0" smtClean="0"/>
              <a:t>		*</a:t>
            </a:r>
            <a:r>
              <a:rPr lang="en-US" sz="9600" dirty="0" err="1" smtClean="0"/>
              <a:t>Sterilitas</a:t>
            </a:r>
            <a:r>
              <a:rPr lang="en-US" sz="9600" dirty="0" smtClean="0"/>
              <a:t> </a:t>
            </a:r>
            <a:r>
              <a:rPr lang="en-US" sz="9600" dirty="0" err="1" smtClean="0"/>
              <a:t>terjaga</a:t>
            </a:r>
            <a:endParaRPr lang="en-US" sz="9600" dirty="0" smtClean="0"/>
          </a:p>
          <a:p>
            <a:pPr>
              <a:buNone/>
            </a:pPr>
            <a:r>
              <a:rPr lang="en-US" sz="9600" dirty="0" smtClean="0"/>
              <a:t>		*VVM </a:t>
            </a:r>
            <a:r>
              <a:rPr lang="en-US" sz="9600" dirty="0" err="1" smtClean="0"/>
              <a:t>dalam</a:t>
            </a:r>
            <a:r>
              <a:rPr lang="en-US" sz="9600" dirty="0" smtClean="0"/>
              <a:t> </a:t>
            </a:r>
            <a:r>
              <a:rPr lang="en-US" sz="9600" dirty="0" err="1" smtClean="0"/>
              <a:t>kondisi</a:t>
            </a:r>
            <a:r>
              <a:rPr lang="en-US" sz="9600" dirty="0" smtClean="0"/>
              <a:t> A/B</a:t>
            </a:r>
          </a:p>
          <a:p>
            <a:pPr>
              <a:buNone/>
            </a:pPr>
            <a:endParaRPr lang="en-US" sz="9600" dirty="0" smtClean="0"/>
          </a:p>
          <a:p>
            <a:pPr>
              <a:buNone/>
            </a:pPr>
            <a:r>
              <a:rPr lang="en-US" sz="9600" dirty="0" smtClean="0"/>
              <a:t>- Di </a:t>
            </a:r>
            <a:r>
              <a:rPr lang="en-US" sz="9600" dirty="0" err="1" smtClean="0"/>
              <a:t>Posyandu</a:t>
            </a:r>
            <a:r>
              <a:rPr lang="en-US" sz="9600" dirty="0" smtClean="0"/>
              <a:t>: </a:t>
            </a:r>
            <a:r>
              <a:rPr lang="en-US" sz="9600" dirty="0" err="1" smtClean="0"/>
              <a:t>vaksin</a:t>
            </a:r>
            <a:r>
              <a:rPr lang="en-US" sz="9600" dirty="0" smtClean="0"/>
              <a:t> </a:t>
            </a:r>
            <a:r>
              <a:rPr lang="en-US" sz="9600" dirty="0" err="1" smtClean="0"/>
              <a:t>yg</a:t>
            </a:r>
            <a:r>
              <a:rPr lang="en-US" sz="9600" dirty="0" smtClean="0"/>
              <a:t> </a:t>
            </a:r>
            <a:r>
              <a:rPr lang="en-US" sz="9600" dirty="0" err="1" smtClean="0"/>
              <a:t>sdh</a:t>
            </a:r>
            <a:r>
              <a:rPr lang="en-US" sz="9600" dirty="0" smtClean="0"/>
              <a:t> </a:t>
            </a:r>
            <a:r>
              <a:rPr lang="en-US" sz="9600" dirty="0" err="1" smtClean="0"/>
              <a:t>terbuka</a:t>
            </a:r>
            <a:r>
              <a:rPr lang="en-US" sz="9600" dirty="0" smtClean="0"/>
              <a:t> </a:t>
            </a:r>
            <a:r>
              <a:rPr lang="en-US" sz="9600" dirty="0" err="1" smtClean="0"/>
              <a:t>tdk</a:t>
            </a:r>
            <a:r>
              <a:rPr lang="en-US" sz="9600" dirty="0" smtClean="0"/>
              <a:t> </a:t>
            </a:r>
            <a:r>
              <a:rPr lang="en-US" sz="9600" dirty="0" err="1" smtClean="0"/>
              <a:t>boleh</a:t>
            </a:r>
            <a:r>
              <a:rPr lang="en-US" sz="9600" dirty="0" smtClean="0"/>
              <a:t> </a:t>
            </a:r>
            <a:r>
              <a:rPr lang="en-US" sz="9600" dirty="0" err="1" smtClean="0"/>
              <a:t>digunakan</a:t>
            </a:r>
            <a:r>
              <a:rPr lang="en-US" sz="9600" dirty="0" smtClean="0"/>
              <a:t> </a:t>
            </a:r>
            <a:r>
              <a:rPr lang="en-US" sz="9600" dirty="0" err="1" smtClean="0"/>
              <a:t>lg</a:t>
            </a:r>
            <a:r>
              <a:rPr lang="en-US" sz="9600" dirty="0" smtClean="0"/>
              <a:t> pd hr </a:t>
            </a:r>
            <a:r>
              <a:rPr lang="en-US" sz="9600" dirty="0" err="1" smtClean="0"/>
              <a:t>berikutnya</a:t>
            </a:r>
            <a:r>
              <a:rPr lang="en-US" sz="9600" dirty="0" smtClean="0"/>
              <a:t>.</a:t>
            </a:r>
          </a:p>
          <a:p>
            <a:pPr>
              <a:buNone/>
            </a:pPr>
            <a:r>
              <a:rPr lang="en-US" sz="9600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/>
              <a:t>C. SIFAT  VAKSIN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Sifat</a:t>
            </a:r>
            <a:r>
              <a:rPr lang="en-US" sz="2000" dirty="0" smtClean="0"/>
              <a:t> </a:t>
            </a:r>
            <a:r>
              <a:rPr lang="en-US" sz="2000" dirty="0" err="1" smtClean="0"/>
              <a:t>vaksin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digolongkan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u="sng" dirty="0" err="1" smtClean="0"/>
              <a:t>kepekaan</a:t>
            </a:r>
            <a:r>
              <a:rPr lang="en-US" sz="2000" u="sng" dirty="0" smtClean="0"/>
              <a:t> / </a:t>
            </a:r>
            <a:r>
              <a:rPr lang="en-US" sz="2000" u="sng" dirty="0" err="1" smtClean="0"/>
              <a:t>sensitifitasnya</a:t>
            </a:r>
            <a:r>
              <a:rPr lang="en-US" sz="2000" u="sng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suhu</a:t>
            </a:r>
            <a:r>
              <a:rPr lang="en-US" sz="2000" dirty="0" smtClean="0"/>
              <a:t> </a:t>
            </a:r>
            <a:r>
              <a:rPr lang="en-US" sz="2000" dirty="0" err="1" smtClean="0"/>
              <a:t>yaitu</a:t>
            </a:r>
            <a:r>
              <a:rPr lang="en-US" sz="2000" dirty="0" smtClean="0"/>
              <a:t> :</a:t>
            </a:r>
          </a:p>
          <a:p>
            <a:pPr lvl="0"/>
            <a:r>
              <a:rPr lang="en-US" sz="2000" dirty="0" err="1" smtClean="0"/>
              <a:t>Vaksin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sensitif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beku</a:t>
            </a:r>
            <a:r>
              <a:rPr lang="en-US" sz="2000" dirty="0" smtClean="0"/>
              <a:t> (Freeze sensitive = FS ) </a:t>
            </a:r>
            <a:r>
              <a:rPr lang="en-US" sz="2000" dirty="0" err="1" smtClean="0"/>
              <a:t>Yaitu</a:t>
            </a:r>
            <a:r>
              <a:rPr lang="en-US" sz="2000" dirty="0" smtClean="0"/>
              <a:t>: </a:t>
            </a:r>
            <a:r>
              <a:rPr lang="en-US" sz="2000" dirty="0" err="1" smtClean="0"/>
              <a:t>gol</a:t>
            </a:r>
            <a:r>
              <a:rPr lang="en-US" sz="2000" dirty="0" smtClean="0"/>
              <a:t> </a:t>
            </a:r>
            <a:r>
              <a:rPr lang="en-US" sz="2000" dirty="0" err="1" smtClean="0"/>
              <a:t>vaksin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rusak</a:t>
            </a:r>
            <a:r>
              <a:rPr lang="en-US" sz="2000" dirty="0" smtClean="0"/>
              <a:t> </a:t>
            </a:r>
            <a:r>
              <a:rPr lang="en-US" sz="2000" dirty="0" err="1" smtClean="0"/>
              <a:t>bl</a:t>
            </a:r>
            <a:r>
              <a:rPr lang="en-US" sz="2000" dirty="0" smtClean="0"/>
              <a:t> </a:t>
            </a:r>
            <a:r>
              <a:rPr lang="en-US" sz="2000" dirty="0" err="1" smtClean="0"/>
              <a:t>terpapar</a:t>
            </a:r>
            <a:r>
              <a:rPr lang="en-US" sz="2000" dirty="0" smtClean="0"/>
              <a:t> / </a:t>
            </a:r>
            <a:r>
              <a:rPr lang="en-US" sz="2000" dirty="0" err="1" smtClean="0"/>
              <a:t>terkena</a:t>
            </a:r>
            <a:r>
              <a:rPr lang="en-US" sz="2000" dirty="0" smtClean="0"/>
              <a:t> </a:t>
            </a:r>
            <a:r>
              <a:rPr lang="en-US" sz="2000" dirty="0" err="1" smtClean="0"/>
              <a:t>suhu</a:t>
            </a:r>
            <a:r>
              <a:rPr lang="en-US" sz="2000" dirty="0" smtClean="0"/>
              <a:t> </a:t>
            </a:r>
            <a:r>
              <a:rPr lang="en-US" sz="2000" dirty="0" err="1" smtClean="0"/>
              <a:t>dingin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suhu</a:t>
            </a:r>
            <a:r>
              <a:rPr lang="en-US" sz="2000" dirty="0" smtClean="0"/>
              <a:t> </a:t>
            </a:r>
            <a:r>
              <a:rPr lang="en-US" sz="2000" dirty="0" err="1" smtClean="0"/>
              <a:t>pembekuan</a:t>
            </a:r>
            <a:r>
              <a:rPr lang="en-US" sz="2000" dirty="0" smtClean="0"/>
              <a:t>: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vaksin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sensitif</a:t>
            </a:r>
            <a:r>
              <a:rPr lang="en-US" sz="2000" dirty="0" smtClean="0"/>
              <a:t>  </a:t>
            </a:r>
            <a:r>
              <a:rPr lang="en-US" sz="2000" dirty="0" err="1" smtClean="0"/>
              <a:t>beku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: Hepatitis B, DPT-HB, 	DPT, DT, </a:t>
            </a:r>
            <a:r>
              <a:rPr lang="en-US" sz="2000" dirty="0" err="1" smtClean="0"/>
              <a:t>dan</a:t>
            </a:r>
            <a:r>
              <a:rPr lang="en-US" sz="2000" dirty="0" smtClean="0"/>
              <a:t> TT</a:t>
            </a:r>
          </a:p>
          <a:p>
            <a:pPr lvl="0"/>
            <a:r>
              <a:rPr lang="en-US" sz="2000" dirty="0" err="1" smtClean="0"/>
              <a:t>Vaksin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sensitif</a:t>
            </a:r>
            <a:r>
              <a:rPr lang="en-US" sz="2000" dirty="0" smtClean="0"/>
              <a:t> 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panas</a:t>
            </a:r>
            <a:r>
              <a:rPr lang="en-US" sz="2000" dirty="0" smtClean="0"/>
              <a:t> ( Heat sensitive = HS ),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gol</a:t>
            </a:r>
            <a:r>
              <a:rPr lang="en-US" sz="2000" dirty="0" smtClean="0"/>
              <a:t> </a:t>
            </a:r>
            <a:r>
              <a:rPr lang="en-US" sz="2000" dirty="0" err="1" smtClean="0"/>
              <a:t>vaksin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rusak</a:t>
            </a:r>
            <a:r>
              <a:rPr lang="en-US" sz="2000" dirty="0" smtClean="0"/>
              <a:t> </a:t>
            </a:r>
            <a:r>
              <a:rPr lang="en-US" sz="2000" dirty="0" err="1" smtClean="0"/>
              <a:t>bl</a:t>
            </a:r>
            <a:r>
              <a:rPr lang="en-US" sz="2000" dirty="0" smtClean="0"/>
              <a:t> </a:t>
            </a:r>
            <a:r>
              <a:rPr lang="en-US" sz="2000" dirty="0" err="1" smtClean="0"/>
              <a:t>terpapar</a:t>
            </a:r>
            <a:r>
              <a:rPr lang="en-US" sz="2000" dirty="0" smtClean="0"/>
              <a:t> / </a:t>
            </a:r>
            <a:r>
              <a:rPr lang="en-US" sz="2000" dirty="0" err="1" smtClean="0"/>
              <a:t>terkena</a:t>
            </a:r>
            <a:r>
              <a:rPr lang="en-US" sz="2000" dirty="0" smtClean="0"/>
              <a:t> </a:t>
            </a:r>
            <a:r>
              <a:rPr lang="en-US" sz="2000" dirty="0" err="1" smtClean="0"/>
              <a:t>suhu</a:t>
            </a:r>
            <a:r>
              <a:rPr lang="en-US" sz="2000" dirty="0" smtClean="0"/>
              <a:t> </a:t>
            </a:r>
            <a:r>
              <a:rPr lang="en-US" sz="2000" dirty="0" err="1" smtClean="0"/>
              <a:t>panas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berlebihan</a:t>
            </a:r>
            <a:r>
              <a:rPr lang="en-US" sz="2000" dirty="0" smtClean="0"/>
              <a:t> :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vaksin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sensitive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panas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: Polio, BCG   </a:t>
            </a:r>
            <a:r>
              <a:rPr lang="en-US" sz="2000" dirty="0" err="1" smtClean="0"/>
              <a:t>dan</a:t>
            </a:r>
            <a:r>
              <a:rPr lang="en-US" sz="2000" dirty="0" smtClean="0"/>
              <a:t> 	</a:t>
            </a:r>
            <a:r>
              <a:rPr lang="en-US" sz="2000" dirty="0" err="1" smtClean="0"/>
              <a:t>Campak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 </a:t>
            </a:r>
          </a:p>
          <a:p>
            <a:pPr>
              <a:buNone/>
            </a:pPr>
            <a:r>
              <a:rPr lang="en-US" sz="2000" b="1" dirty="0" smtClean="0"/>
              <a:t>D.KERUSAKAN  VAKSIN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b="1" dirty="0" smtClean="0"/>
              <a:t>1. </a:t>
            </a:r>
            <a:r>
              <a:rPr lang="en-US" sz="2000" b="1" dirty="0" err="1" smtClean="0"/>
              <a:t>Kerusakan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terhadap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suhu</a:t>
            </a:r>
            <a:endParaRPr lang="en-US" sz="2000" b="1" dirty="0" smtClean="0"/>
          </a:p>
          <a:p>
            <a:pPr>
              <a:buNone/>
            </a:pPr>
            <a:r>
              <a:rPr lang="en-US" sz="2000" dirty="0" smtClean="0"/>
              <a:t>	 </a:t>
            </a:r>
            <a:r>
              <a:rPr lang="en-US" sz="2000" dirty="0" err="1" smtClean="0"/>
              <a:t>Umur</a:t>
            </a:r>
            <a:r>
              <a:rPr lang="en-US" sz="2000" dirty="0" smtClean="0"/>
              <a:t> </a:t>
            </a:r>
            <a:r>
              <a:rPr lang="en-US" sz="2000" dirty="0" err="1" smtClean="0"/>
              <a:t>vaksin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berkurang</a:t>
            </a:r>
            <a:r>
              <a:rPr lang="en-US" sz="2000" dirty="0" smtClean="0"/>
              <a:t> </a:t>
            </a:r>
            <a:r>
              <a:rPr lang="en-US" sz="2000" dirty="0" err="1" smtClean="0"/>
              <a:t>bl</a:t>
            </a:r>
            <a:r>
              <a:rPr lang="en-US" sz="2000" dirty="0" smtClean="0"/>
              <a:t> </a:t>
            </a:r>
            <a:r>
              <a:rPr lang="en-US" sz="2000" dirty="0" err="1" smtClean="0"/>
              <a:t>terpapar</a:t>
            </a:r>
            <a:r>
              <a:rPr lang="en-US" sz="2000" dirty="0" smtClean="0"/>
              <a:t> </a:t>
            </a:r>
            <a:r>
              <a:rPr lang="en-US" sz="2000" dirty="0" err="1" smtClean="0"/>
              <a:t>suhu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tepat</a:t>
            </a:r>
            <a:r>
              <a:rPr lang="en-US" sz="2000" dirty="0" smtClean="0"/>
              <a:t>. Masing2 </a:t>
            </a:r>
            <a:r>
              <a:rPr lang="en-US" sz="2000" dirty="0" err="1" smtClean="0"/>
              <a:t>berbeda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kepekaannya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suhu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tdk</a:t>
            </a:r>
            <a:r>
              <a:rPr lang="en-US" sz="2000" dirty="0" smtClean="0"/>
              <a:t> </a:t>
            </a:r>
            <a:r>
              <a:rPr lang="en-US" sz="2000" dirty="0" err="1" smtClean="0"/>
              <a:t>tepat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pPr>
              <a:buNone/>
            </a:pPr>
            <a:r>
              <a:rPr lang="id-ID" sz="2000" dirty="0" smtClean="0"/>
              <a:t>S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 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Vaksin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Sensitif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Beku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990600"/>
          <a:ext cx="8001000" cy="5179622"/>
        </p:xfrm>
        <a:graphic>
          <a:graphicData uri="http://schemas.openxmlformats.org/drawingml/2006/table">
            <a:tbl>
              <a:tblPr/>
              <a:tblGrid>
                <a:gridCol w="2491330"/>
                <a:gridCol w="3528470"/>
                <a:gridCol w="1981200"/>
              </a:tblGrid>
              <a:tr h="8510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 err="1">
                          <a:latin typeface="Times New Roman"/>
                          <a:ea typeface="Calibri"/>
                          <a:cs typeface="Times New Roman"/>
                        </a:rPr>
                        <a:t>Vaksin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1" marR="65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 err="1">
                          <a:latin typeface="Times New Roman"/>
                          <a:ea typeface="Calibri"/>
                          <a:cs typeface="Times New Roman"/>
                        </a:rPr>
                        <a:t>Pada</a:t>
                      </a: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Times New Roman"/>
                          <a:ea typeface="Calibri"/>
                          <a:cs typeface="Times New Roman"/>
                        </a:rPr>
                        <a:t>suhu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1" marR="65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 err="1">
                          <a:latin typeface="Times New Roman"/>
                          <a:ea typeface="Calibri"/>
                          <a:cs typeface="Times New Roman"/>
                        </a:rPr>
                        <a:t>Dapat</a:t>
                      </a: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bertahan</a:t>
                      </a:r>
                      <a:r>
                        <a:rPr lang="en-US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Times New Roman"/>
                          <a:ea typeface="Calibri"/>
                          <a:cs typeface="Times New Roman"/>
                        </a:rPr>
                        <a:t>selama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1" marR="65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428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Hepatitis B,DPT-HB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DPT,DT,TT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1" marR="65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-5 °C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-5 °C </a:t>
                      </a:r>
                      <a:r>
                        <a:rPr lang="id-ID" sz="1800" dirty="0" smtClean="0">
                          <a:latin typeface="Times New Roman"/>
                          <a:ea typeface="Calibri"/>
                          <a:cs typeface="Times New Roman"/>
                        </a:rPr>
                        <a:t> _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- 10° C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1" marR="65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Max ½ jam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Max 1,5 – 2 jam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1" marR="65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04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5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DPT, DPT – HB, DT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1" marR="65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Beberapa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 °C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diatas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suhu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udara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luar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800" i="1" dirty="0">
                          <a:latin typeface="Times New Roman"/>
                          <a:ea typeface="Calibri"/>
                          <a:cs typeface="Times New Roman"/>
                        </a:rPr>
                        <a:t>ambient temperature 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&lt; 34° C 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1" marR="65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5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14 hr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1" marR="65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04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5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Hepatitis B, TT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1" marR="65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Beberapa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 °C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diatas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suhu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udara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luar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800" i="1" dirty="0">
                          <a:latin typeface="Times New Roman"/>
                          <a:ea typeface="Calibri"/>
                          <a:cs typeface="Times New Roman"/>
                        </a:rPr>
                        <a:t>ambient </a:t>
                      </a:r>
                      <a:r>
                        <a:rPr lang="en-US" sz="1800" i="1" dirty="0" smtClean="0">
                          <a:latin typeface="Times New Roman"/>
                          <a:ea typeface="Calibri"/>
                          <a:cs typeface="Times New Roman"/>
                        </a:rPr>
                        <a:t>temperature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&lt; 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34°C 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1" marR="65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5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30 hr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1" marR="65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Vaksin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Sensitif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Panas</a:t>
            </a:r>
            <a:r>
              <a:rPr lang="en-US" sz="3200" b="1" dirty="0" smtClean="0"/>
              <a:t> 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1295400"/>
          <a:ext cx="7848600" cy="4830663"/>
        </p:xfrm>
        <a:graphic>
          <a:graphicData uri="http://schemas.openxmlformats.org/drawingml/2006/table">
            <a:tbl>
              <a:tblPr/>
              <a:tblGrid>
                <a:gridCol w="1905000"/>
                <a:gridCol w="3810000"/>
                <a:gridCol w="2133600"/>
              </a:tblGrid>
              <a:tr h="112760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 err="1">
                          <a:latin typeface="Times New Roman"/>
                          <a:ea typeface="Calibri"/>
                          <a:cs typeface="Times New Roman"/>
                        </a:rPr>
                        <a:t>Vaksin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 err="1">
                          <a:latin typeface="Times New Roman"/>
                          <a:ea typeface="Calibri"/>
                          <a:cs typeface="Times New Roman"/>
                        </a:rPr>
                        <a:t>Pada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Times New Roman"/>
                        </a:rPr>
                        <a:t>suhu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Dapat bertahan selama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25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Polio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Bebrapa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 °C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diatas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suhu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udara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luar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2000" i="1" dirty="0">
                          <a:latin typeface="Times New Roman"/>
                          <a:ea typeface="Calibri"/>
                          <a:cs typeface="Times New Roman"/>
                        </a:rPr>
                        <a:t>ambient temperature 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&lt; 34° C 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2 hr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8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Campak &amp; BCG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Beberapa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 °C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diatas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suhu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udara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luar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>
                          <a:latin typeface="Times New Roman"/>
                          <a:ea typeface="Calibri"/>
                          <a:cs typeface="Times New Roman"/>
                        </a:rPr>
                        <a:t>(ambient temperature 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&lt; 34°C)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7 hr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696200" cy="4906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2.Kerusakan </a:t>
            </a:r>
            <a:r>
              <a:rPr lang="en-US" b="1" dirty="0" err="1" smtClean="0"/>
              <a:t>Vaksin</a:t>
            </a:r>
            <a:r>
              <a:rPr lang="en-US" b="1" dirty="0" smtClean="0"/>
              <a:t> </a:t>
            </a:r>
            <a:r>
              <a:rPr lang="en-US" b="1" dirty="0" err="1" smtClean="0"/>
              <a:t>Terhadap</a:t>
            </a:r>
            <a:r>
              <a:rPr lang="en-US" b="1" dirty="0" smtClean="0"/>
              <a:t> </a:t>
            </a:r>
            <a:r>
              <a:rPr lang="en-US" b="1" dirty="0" err="1" smtClean="0"/>
              <a:t>sinar</a:t>
            </a:r>
            <a:r>
              <a:rPr lang="en-US" b="1" dirty="0" smtClean="0"/>
              <a:t> </a:t>
            </a:r>
            <a:r>
              <a:rPr lang="en-US" b="1" dirty="0" err="1" smtClean="0"/>
              <a:t>Matahari</a:t>
            </a:r>
            <a:r>
              <a:rPr lang="en-US" b="1" dirty="0" smtClean="0"/>
              <a:t> / </a:t>
            </a:r>
            <a:r>
              <a:rPr lang="en-US" b="1" dirty="0" err="1" smtClean="0"/>
              <a:t>Sinar</a:t>
            </a:r>
            <a:r>
              <a:rPr lang="en-US" b="1" dirty="0" smtClean="0"/>
              <a:t> ultra Violet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rusak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terpapar</a:t>
            </a:r>
            <a:r>
              <a:rPr lang="en-US" dirty="0" smtClean="0"/>
              <a:t> / </a:t>
            </a:r>
            <a:r>
              <a:rPr lang="en-US" dirty="0" err="1" smtClean="0"/>
              <a:t>terkena</a:t>
            </a:r>
            <a:r>
              <a:rPr lang="en-US" dirty="0" smtClean="0"/>
              <a:t> </a:t>
            </a:r>
            <a:r>
              <a:rPr lang="en-US" dirty="0" err="1" smtClean="0"/>
              <a:t>sinar</a:t>
            </a:r>
            <a:r>
              <a:rPr lang="en-US" dirty="0" smtClean="0"/>
              <a:t> </a:t>
            </a:r>
            <a:r>
              <a:rPr lang="en-US" dirty="0" err="1" smtClean="0"/>
              <a:t>matahari</a:t>
            </a:r>
            <a:r>
              <a:rPr lang="en-US" dirty="0" smtClean="0"/>
              <a:t> </a:t>
            </a:r>
            <a:r>
              <a:rPr lang="en-US" dirty="0" err="1" smtClean="0"/>
              <a:t>lansung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sinar</a:t>
            </a:r>
            <a:r>
              <a:rPr lang="en-US" dirty="0" smtClean="0"/>
              <a:t> ultra violet ( </a:t>
            </a:r>
            <a:r>
              <a:rPr lang="en-US" dirty="0" err="1" smtClean="0"/>
              <a:t>mis</a:t>
            </a:r>
            <a:r>
              <a:rPr lang="en-US" dirty="0" smtClean="0"/>
              <a:t> : </a:t>
            </a:r>
            <a:r>
              <a:rPr lang="en-US" dirty="0" err="1" smtClean="0"/>
              <a:t>lampu</a:t>
            </a:r>
            <a:r>
              <a:rPr lang="en-US" dirty="0" smtClean="0"/>
              <a:t> neon, </a:t>
            </a:r>
            <a:r>
              <a:rPr lang="en-US" dirty="0" err="1" smtClean="0"/>
              <a:t>lampu</a:t>
            </a:r>
            <a:r>
              <a:rPr lang="en-US" dirty="0" smtClean="0"/>
              <a:t> halogen)</a:t>
            </a:r>
            <a:endParaRPr lang="id-ID" dirty="0" smtClean="0"/>
          </a:p>
          <a:p>
            <a:r>
              <a:rPr lang="id-ID" dirty="0" smtClean="0"/>
              <a:t>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638800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n-US" b="1" dirty="0"/>
              <a:t>B</a:t>
            </a:r>
            <a:r>
              <a:rPr lang="en-US" b="1" dirty="0" smtClean="0"/>
              <a:t>. JENIS-JENIS VAKSIN DALAM PROGRAM IMUNISASI</a:t>
            </a:r>
            <a:endParaRPr lang="en-US" dirty="0"/>
          </a:p>
          <a:p>
            <a:pPr>
              <a:buNone/>
            </a:pPr>
            <a:r>
              <a:rPr lang="en-US" dirty="0" smtClean="0"/>
              <a:t>Vaksin2 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program </a:t>
            </a:r>
            <a:r>
              <a:rPr lang="en-US" dirty="0" err="1" smtClean="0"/>
              <a:t>imunisasi</a:t>
            </a:r>
            <a:r>
              <a:rPr lang="en-US" dirty="0" smtClean="0"/>
              <a:t> </a:t>
            </a:r>
            <a:r>
              <a:rPr lang="en-US" dirty="0" err="1" smtClean="0"/>
              <a:t>rutin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lvl="0"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Vaksin</a:t>
            </a:r>
            <a:r>
              <a:rPr lang="en-US" b="1" dirty="0" smtClean="0"/>
              <a:t> </a:t>
            </a:r>
            <a:r>
              <a:rPr lang="en-US" b="1" dirty="0"/>
              <a:t>BCG ( Bacillus </a:t>
            </a:r>
            <a:r>
              <a:rPr lang="en-US" b="1" dirty="0" err="1"/>
              <a:t>Calmette</a:t>
            </a:r>
            <a:r>
              <a:rPr lang="en-US" b="1" dirty="0"/>
              <a:t> </a:t>
            </a:r>
            <a:r>
              <a:rPr lang="en-US" b="1" dirty="0" err="1"/>
              <a:t>Guerine</a:t>
            </a:r>
            <a:r>
              <a:rPr lang="en-US" b="1" dirty="0"/>
              <a:t> )</a:t>
            </a:r>
            <a:endParaRPr lang="en-US" dirty="0"/>
          </a:p>
          <a:p>
            <a:pPr>
              <a:buNone/>
            </a:pPr>
            <a:r>
              <a:rPr lang="en-US" b="1" dirty="0" err="1"/>
              <a:t>Indikasi</a:t>
            </a:r>
            <a:r>
              <a:rPr lang="en-US" b="1" dirty="0"/>
              <a:t> </a:t>
            </a:r>
            <a:r>
              <a:rPr lang="en-US" b="1" dirty="0" smtClean="0"/>
              <a:t>: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kekebalan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thd</a:t>
            </a:r>
            <a:r>
              <a:rPr lang="en-US" dirty="0"/>
              <a:t> </a:t>
            </a:r>
            <a:r>
              <a:rPr lang="en-US" dirty="0" err="1"/>
              <a:t>tuberkulosis</a:t>
            </a:r>
            <a:endParaRPr lang="en-US" dirty="0"/>
          </a:p>
          <a:p>
            <a:pPr>
              <a:buNone/>
            </a:pPr>
            <a:r>
              <a:rPr lang="en-US" b="1" dirty="0" err="1"/>
              <a:t>Kemasan</a:t>
            </a:r>
            <a:r>
              <a:rPr lang="en-US" b="1" dirty="0"/>
              <a:t> :</a:t>
            </a:r>
          </a:p>
          <a:p>
            <a:pPr lvl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ampul,beku</a:t>
            </a:r>
            <a:r>
              <a:rPr lang="en-US" dirty="0"/>
              <a:t> </a:t>
            </a:r>
            <a:r>
              <a:rPr lang="en-US" dirty="0" err="1"/>
              <a:t>kering</a:t>
            </a:r>
            <a:r>
              <a:rPr lang="en-US" dirty="0"/>
              <a:t> ,1 box </a:t>
            </a:r>
            <a:r>
              <a:rPr lang="en-US" dirty="0" err="1"/>
              <a:t>berisi</a:t>
            </a:r>
            <a:r>
              <a:rPr lang="en-US" dirty="0"/>
              <a:t> 10 </a:t>
            </a:r>
            <a:r>
              <a:rPr lang="en-US" dirty="0" err="1"/>
              <a:t>ampul</a:t>
            </a:r>
            <a:r>
              <a:rPr lang="en-US" dirty="0"/>
              <a:t> </a:t>
            </a:r>
            <a:r>
              <a:rPr lang="en-US" dirty="0" err="1"/>
              <a:t>vaksin</a:t>
            </a:r>
            <a:r>
              <a:rPr lang="en-US" dirty="0"/>
              <a:t>.</a:t>
            </a:r>
          </a:p>
          <a:p>
            <a:pPr lvl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/>
              <a:t>1 </a:t>
            </a:r>
            <a:r>
              <a:rPr lang="en-US" dirty="0" err="1"/>
              <a:t>ampul</a:t>
            </a:r>
            <a:r>
              <a:rPr lang="en-US" dirty="0"/>
              <a:t> </a:t>
            </a:r>
            <a:r>
              <a:rPr lang="en-US" dirty="0" err="1"/>
              <a:t>vaksin</a:t>
            </a:r>
            <a:r>
              <a:rPr lang="en-US" dirty="0"/>
              <a:t> dg 4 ml </a:t>
            </a:r>
            <a:r>
              <a:rPr lang="en-US" dirty="0" err="1"/>
              <a:t>pelarut</a:t>
            </a:r>
            <a:endParaRPr lang="en-US" dirty="0"/>
          </a:p>
          <a:p>
            <a:pPr>
              <a:buNone/>
            </a:pPr>
            <a:r>
              <a:rPr lang="en-US" b="1" dirty="0"/>
              <a:t>Cara </a:t>
            </a:r>
            <a:r>
              <a:rPr lang="en-US" b="1" dirty="0" err="1"/>
              <a:t>pemberian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dosis</a:t>
            </a:r>
            <a:r>
              <a:rPr lang="en-US" b="1" dirty="0"/>
              <a:t> :</a:t>
            </a:r>
          </a:p>
          <a:p>
            <a:pPr lvl="0"/>
            <a:r>
              <a:rPr lang="en-US" dirty="0" err="1"/>
              <a:t>Vaksin</a:t>
            </a:r>
            <a:r>
              <a:rPr lang="en-US" dirty="0"/>
              <a:t> BCG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/>
              <a:t>dilarutkan</a:t>
            </a:r>
            <a:r>
              <a:rPr lang="en-US" dirty="0"/>
              <a:t> </a:t>
            </a:r>
            <a:r>
              <a:rPr lang="en-US" dirty="0" err="1" smtClean="0"/>
              <a:t>dulu</a:t>
            </a:r>
            <a:r>
              <a:rPr lang="en-US" dirty="0" smtClean="0"/>
              <a:t> </a:t>
            </a:r>
            <a:r>
              <a:rPr lang="en-US" dirty="0"/>
              <a:t>dg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suntik</a:t>
            </a:r>
            <a:r>
              <a:rPr lang="en-US" dirty="0"/>
              <a:t> </a:t>
            </a:r>
            <a:r>
              <a:rPr lang="en-US" dirty="0" err="1"/>
              <a:t>steril</a:t>
            </a:r>
            <a:r>
              <a:rPr lang="en-US" dirty="0"/>
              <a:t> (ADS 5 ml)</a:t>
            </a:r>
          </a:p>
          <a:p>
            <a:pPr lvl="0"/>
            <a:r>
              <a:rPr lang="en-US" dirty="0" err="1"/>
              <a:t>Dosis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0,05 </a:t>
            </a:r>
            <a:r>
              <a:rPr lang="en-US" dirty="0" err="1"/>
              <a:t>ml,sebanyak</a:t>
            </a:r>
            <a:r>
              <a:rPr lang="en-US" dirty="0"/>
              <a:t> 1 </a:t>
            </a:r>
            <a:r>
              <a:rPr lang="en-US" dirty="0" smtClean="0"/>
              <a:t>kali,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/>
              <a:t>intrakutan</a:t>
            </a:r>
            <a:r>
              <a:rPr lang="en-US" dirty="0"/>
              <a:t> </a:t>
            </a:r>
            <a:r>
              <a:rPr lang="en-US" dirty="0" err="1"/>
              <a:t>didaerah</a:t>
            </a:r>
            <a:r>
              <a:rPr lang="en-US" dirty="0"/>
              <a:t> </a:t>
            </a:r>
            <a:r>
              <a:rPr lang="en-US" dirty="0" err="1"/>
              <a:t>lengan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 </a:t>
            </a:r>
            <a:r>
              <a:rPr lang="en-US" dirty="0" err="1" smtClean="0"/>
              <a:t>atas</a:t>
            </a:r>
            <a:r>
              <a:rPr lang="en-US" dirty="0"/>
              <a:t> </a:t>
            </a:r>
            <a:r>
              <a:rPr lang="en-US" dirty="0" smtClean="0"/>
              <a:t>( </a:t>
            </a:r>
            <a:r>
              <a:rPr lang="en-US" dirty="0"/>
              <a:t>insertion </a:t>
            </a:r>
            <a:r>
              <a:rPr lang="en-US" dirty="0" err="1"/>
              <a:t>musculus</a:t>
            </a:r>
            <a:r>
              <a:rPr lang="en-US" dirty="0"/>
              <a:t> </a:t>
            </a:r>
            <a:r>
              <a:rPr lang="en-US" dirty="0" err="1"/>
              <a:t>deltiodeus</a:t>
            </a:r>
            <a:r>
              <a:rPr lang="en-US" dirty="0"/>
              <a:t>) dg </a:t>
            </a:r>
            <a:r>
              <a:rPr lang="en-US" dirty="0" err="1"/>
              <a:t>menggunakan</a:t>
            </a:r>
            <a:r>
              <a:rPr lang="en-US" dirty="0"/>
              <a:t> ADS 0,05 ml</a:t>
            </a:r>
          </a:p>
          <a:p>
            <a:pPr lvl="0"/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dilarutkan</a:t>
            </a:r>
            <a:r>
              <a:rPr lang="en-US" dirty="0"/>
              <a:t> </a:t>
            </a:r>
            <a:r>
              <a:rPr lang="en-US" dirty="0" err="1"/>
              <a:t>vaksin</a:t>
            </a:r>
            <a:r>
              <a:rPr lang="en-US" dirty="0"/>
              <a:t> hrs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 </a:t>
            </a:r>
            <a:r>
              <a:rPr lang="en-US" dirty="0"/>
              <a:t>3 </a:t>
            </a:r>
            <a:r>
              <a:rPr lang="en-US" dirty="0" smtClean="0"/>
              <a:t>jam</a:t>
            </a:r>
            <a:r>
              <a:rPr lang="id-ID" dirty="0" smtClean="0"/>
              <a:t>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5625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err="1"/>
              <a:t>Kontra</a:t>
            </a:r>
            <a:r>
              <a:rPr lang="en-US" b="1" dirty="0"/>
              <a:t> </a:t>
            </a:r>
            <a:r>
              <a:rPr lang="en-US" b="1" dirty="0" err="1"/>
              <a:t>indikasi</a:t>
            </a:r>
            <a:r>
              <a:rPr lang="en-US" b="1" dirty="0"/>
              <a:t> 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/>
              <a:t>/ </a:t>
            </a:r>
            <a:r>
              <a:rPr lang="en-US" dirty="0" err="1"/>
              <a:t>menahun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Eksim</a:t>
            </a:r>
            <a:r>
              <a:rPr lang="en-US" dirty="0" smtClean="0"/>
              <a:t>, </a:t>
            </a:r>
            <a:r>
              <a:rPr lang="en-US" dirty="0" err="1" smtClean="0"/>
              <a:t>Furunkulosis</a:t>
            </a:r>
            <a:r>
              <a:rPr lang="en-US" dirty="0" smtClean="0"/>
              <a:t>,</a:t>
            </a:r>
            <a:endParaRPr lang="en-US" dirty="0"/>
          </a:p>
          <a:p>
            <a:pPr lv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penderita</a:t>
            </a:r>
            <a:r>
              <a:rPr lang="en-US" dirty="0" smtClean="0"/>
              <a:t> </a:t>
            </a:r>
            <a:r>
              <a:rPr lang="en-US" dirty="0"/>
              <a:t>TBC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err="1" smtClean="0"/>
              <a:t>Efek</a:t>
            </a:r>
            <a:r>
              <a:rPr lang="en-US" b="1" dirty="0" smtClean="0"/>
              <a:t> </a:t>
            </a:r>
            <a:r>
              <a:rPr lang="en-US" b="1" dirty="0" err="1"/>
              <a:t>samping</a:t>
            </a:r>
            <a:r>
              <a:rPr lang="en-US" b="1" dirty="0"/>
              <a:t> </a:t>
            </a:r>
            <a:r>
              <a:rPr lang="en-US" b="1" dirty="0" smtClean="0"/>
              <a:t>:</a:t>
            </a:r>
            <a:endParaRPr lang="en-US" b="1" dirty="0"/>
          </a:p>
          <a:p>
            <a:pPr lvl="0"/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demam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indurasi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kemerahan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suntikan</a:t>
            </a:r>
            <a:r>
              <a:rPr lang="en-US" dirty="0"/>
              <a:t>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pustule, </a:t>
            </a:r>
            <a:r>
              <a:rPr lang="en-US" dirty="0" err="1"/>
              <a:t>kmd</a:t>
            </a:r>
            <a:r>
              <a:rPr lang="en-US" dirty="0"/>
              <a:t> </a:t>
            </a:r>
            <a:r>
              <a:rPr lang="en-US" dirty="0" err="1"/>
              <a:t>pecah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luka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diobati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sembuh</a:t>
            </a:r>
            <a:r>
              <a:rPr lang="en-US" dirty="0"/>
              <a:t> </a:t>
            </a:r>
            <a:r>
              <a:rPr lang="en-US" dirty="0" err="1"/>
              <a:t>scr</a:t>
            </a:r>
            <a:r>
              <a:rPr lang="en-US" dirty="0"/>
              <a:t> </a:t>
            </a:r>
            <a:r>
              <a:rPr lang="en-US" dirty="0" err="1"/>
              <a:t>spontan</a:t>
            </a:r>
            <a:r>
              <a:rPr lang="en-US" dirty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 </a:t>
            </a:r>
            <a:r>
              <a:rPr lang="en-US" dirty="0" err="1"/>
              <a:t>parut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 Kadang2 </a:t>
            </a:r>
            <a:r>
              <a:rPr lang="en-US" dirty="0" smtClean="0"/>
              <a:t>:  </a:t>
            </a:r>
            <a:r>
              <a:rPr lang="en-US" dirty="0" err="1" smtClean="0"/>
              <a:t>pembesaran</a:t>
            </a:r>
            <a:r>
              <a:rPr lang="en-US" dirty="0" smtClean="0"/>
              <a:t> </a:t>
            </a:r>
            <a:r>
              <a:rPr lang="en-US" dirty="0" err="1"/>
              <a:t>kelenjar</a:t>
            </a:r>
            <a:r>
              <a:rPr lang="en-US" dirty="0"/>
              <a:t> regional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ketiak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leher</a:t>
            </a:r>
            <a:r>
              <a:rPr lang="en-US" dirty="0"/>
              <a:t>, </a:t>
            </a:r>
            <a:r>
              <a:rPr lang="en-US" dirty="0" smtClean="0"/>
              <a:t> </a:t>
            </a:r>
            <a:r>
              <a:rPr lang="en-US" dirty="0" err="1"/>
              <a:t>padat,tidak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 </a:t>
            </a:r>
            <a:r>
              <a:rPr lang="en-US" dirty="0" err="1" smtClean="0"/>
              <a:t>demam,reaksi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normal,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hilang</a:t>
            </a:r>
            <a:r>
              <a:rPr lang="en-US" dirty="0" smtClean="0"/>
              <a:t>  </a:t>
            </a:r>
            <a:r>
              <a:rPr lang="en-US" dirty="0" err="1"/>
              <a:t>sendirinya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</a:t>
            </a:r>
            <a:r>
              <a:rPr lang="en-US" b="1" dirty="0" smtClean="0"/>
              <a:t>Vaksin </a:t>
            </a:r>
            <a:r>
              <a:rPr lang="en-US" b="1" dirty="0" err="1"/>
              <a:t>Difteri</a:t>
            </a:r>
            <a:r>
              <a:rPr lang="en-US" b="1" dirty="0"/>
              <a:t> </a:t>
            </a:r>
            <a:r>
              <a:rPr lang="en-US" b="1" dirty="0" err="1"/>
              <a:t>Pertusis</a:t>
            </a:r>
            <a:r>
              <a:rPr lang="en-US" b="1" dirty="0"/>
              <a:t> Tetanus ( DPT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b="1" dirty="0" err="1"/>
              <a:t>Dikripsi</a:t>
            </a:r>
            <a:r>
              <a:rPr lang="en-US" b="1" dirty="0"/>
              <a:t> </a:t>
            </a:r>
            <a:r>
              <a:rPr lang="en-US" b="1" dirty="0" smtClean="0"/>
              <a:t>:</a:t>
            </a:r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 err="1"/>
              <a:t>Vaksin</a:t>
            </a:r>
            <a:r>
              <a:rPr lang="en-US" dirty="0"/>
              <a:t> DPT </a:t>
            </a:r>
            <a:r>
              <a:rPr lang="en-US" dirty="0" err="1" smtClean="0"/>
              <a:t>t.d</a:t>
            </a:r>
            <a:r>
              <a:rPr lang="en-US" dirty="0" smtClean="0"/>
              <a:t>: </a:t>
            </a:r>
            <a:r>
              <a:rPr lang="en-US" dirty="0" err="1" smtClean="0"/>
              <a:t>toxoid</a:t>
            </a:r>
            <a:r>
              <a:rPr lang="en-US" dirty="0" smtClean="0"/>
              <a:t> </a:t>
            </a:r>
            <a:r>
              <a:rPr lang="en-US" dirty="0" err="1" smtClean="0"/>
              <a:t>difteri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tetanus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dimurnikan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bakteri</a:t>
            </a:r>
            <a:r>
              <a:rPr lang="en-US" dirty="0"/>
              <a:t> </a:t>
            </a:r>
            <a:r>
              <a:rPr lang="en-US" dirty="0" err="1"/>
              <a:t>pertusis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 smtClean="0"/>
              <a:t>diinaktivasi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err="1" smtClean="0"/>
              <a:t>Indikasi</a:t>
            </a:r>
            <a:r>
              <a:rPr lang="en-US" b="1" dirty="0" smtClean="0"/>
              <a:t> </a:t>
            </a:r>
            <a:r>
              <a:rPr lang="en-US" dirty="0"/>
              <a:t>:</a:t>
            </a:r>
          </a:p>
          <a:p>
            <a:pPr lvl="0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kekebalan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simultan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difteri</a:t>
            </a:r>
            <a:r>
              <a:rPr lang="en-US" dirty="0"/>
              <a:t>, </a:t>
            </a:r>
            <a:r>
              <a:rPr lang="en-US" dirty="0" err="1"/>
              <a:t>pertusis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tetanus</a:t>
            </a:r>
          </a:p>
          <a:p>
            <a:pPr>
              <a:buNone/>
            </a:pPr>
            <a:r>
              <a:rPr lang="en-US" b="1" dirty="0" err="1" smtClean="0"/>
              <a:t>Kemasan</a:t>
            </a:r>
            <a:r>
              <a:rPr lang="en-US" b="1" dirty="0" smtClean="0"/>
              <a:t> </a:t>
            </a:r>
            <a:r>
              <a:rPr lang="en-US" b="1" dirty="0"/>
              <a:t>:</a:t>
            </a:r>
          </a:p>
          <a:p>
            <a:pPr lvl="0"/>
            <a:r>
              <a:rPr lang="en-US" dirty="0" err="1"/>
              <a:t>Kemasan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dirty="0"/>
              <a:t>vial , 1 box </a:t>
            </a:r>
            <a:r>
              <a:rPr lang="en-US" dirty="0" smtClean="0"/>
              <a:t> </a:t>
            </a:r>
            <a:r>
              <a:rPr lang="en-US" dirty="0" err="1" smtClean="0"/>
              <a:t>t.d</a:t>
            </a:r>
            <a:r>
              <a:rPr lang="en-US" dirty="0" smtClean="0"/>
              <a:t> 10 </a:t>
            </a:r>
            <a:r>
              <a:rPr lang="en-US" dirty="0"/>
              <a:t>vial, 1 vial </a:t>
            </a:r>
            <a:r>
              <a:rPr lang="en-US" dirty="0" err="1" smtClean="0"/>
              <a:t>isi</a:t>
            </a:r>
            <a:r>
              <a:rPr lang="en-US" dirty="0" smtClean="0"/>
              <a:t>: </a:t>
            </a:r>
            <a:r>
              <a:rPr lang="en-US" dirty="0"/>
              <a:t>10 </a:t>
            </a:r>
            <a:r>
              <a:rPr lang="en-US" dirty="0" err="1"/>
              <a:t>dosis</a:t>
            </a:r>
            <a:endParaRPr lang="en-US" dirty="0"/>
          </a:p>
          <a:p>
            <a:pPr lvl="0"/>
            <a:r>
              <a:rPr lang="en-US" dirty="0" err="1"/>
              <a:t>Vaksin</a:t>
            </a:r>
            <a:r>
              <a:rPr lang="en-US" dirty="0"/>
              <a:t>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 smtClean="0"/>
              <a:t>cairan</a:t>
            </a:r>
            <a:r>
              <a:rPr lang="id-ID" dirty="0" smtClean="0"/>
              <a:t> 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/>
              <a:t> Cara </a:t>
            </a:r>
            <a:r>
              <a:rPr lang="en-US" b="1" dirty="0" err="1"/>
              <a:t>pemberian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dosis</a:t>
            </a:r>
            <a:r>
              <a:rPr lang="en-US" b="1" dirty="0"/>
              <a:t> </a:t>
            </a:r>
            <a:r>
              <a:rPr lang="en-US" b="1" dirty="0" smtClean="0"/>
              <a:t>:</a:t>
            </a:r>
          </a:p>
          <a:p>
            <a:pPr>
              <a:buNone/>
            </a:pPr>
            <a:endParaRPr lang="en-US" dirty="0"/>
          </a:p>
          <a:p>
            <a:pPr lvl="0"/>
            <a:r>
              <a:rPr lang="en-US" dirty="0" err="1"/>
              <a:t>Vaksin</a:t>
            </a:r>
            <a:r>
              <a:rPr lang="en-US" dirty="0"/>
              <a:t> hrs </a:t>
            </a:r>
            <a:r>
              <a:rPr lang="en-US" dirty="0" err="1"/>
              <a:t>dikocok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agar </a:t>
            </a:r>
            <a:r>
              <a:rPr lang="en-US" dirty="0" err="1"/>
              <a:t>suspensi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homogen</a:t>
            </a:r>
            <a:endParaRPr lang="en-US" dirty="0"/>
          </a:p>
          <a:p>
            <a:pPr lvl="0"/>
            <a:r>
              <a:rPr lang="en-US" dirty="0" err="1"/>
              <a:t>Disuntikkan</a:t>
            </a:r>
            <a:r>
              <a:rPr lang="en-US" dirty="0"/>
              <a:t> </a:t>
            </a:r>
            <a:r>
              <a:rPr lang="en-US" dirty="0" err="1"/>
              <a:t>scr</a:t>
            </a:r>
            <a:r>
              <a:rPr lang="en-US" dirty="0"/>
              <a:t> </a:t>
            </a:r>
            <a:r>
              <a:rPr lang="en-US" dirty="0" err="1"/>
              <a:t>intramuskuler</a:t>
            </a:r>
            <a:r>
              <a:rPr lang="en-US" dirty="0"/>
              <a:t> (IM) dg </a:t>
            </a:r>
            <a:r>
              <a:rPr lang="en-US" dirty="0" err="1"/>
              <a:t>dosis</a:t>
            </a:r>
            <a:r>
              <a:rPr lang="en-US" dirty="0"/>
              <a:t> 0,5 ml </a:t>
            </a:r>
            <a:r>
              <a:rPr lang="en-US" dirty="0" err="1"/>
              <a:t>sebanyak</a:t>
            </a:r>
            <a:r>
              <a:rPr lang="en-US" dirty="0"/>
              <a:t> 3 </a:t>
            </a:r>
            <a:r>
              <a:rPr lang="en-US" dirty="0" err="1"/>
              <a:t>dosis</a:t>
            </a:r>
            <a:endParaRPr lang="en-US" dirty="0"/>
          </a:p>
          <a:p>
            <a:pPr lvl="0"/>
            <a:r>
              <a:rPr lang="en-US" dirty="0" err="1"/>
              <a:t>Dosis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pd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2 </a:t>
            </a:r>
            <a:r>
              <a:rPr lang="en-US" dirty="0" err="1"/>
              <a:t>bln</a:t>
            </a:r>
            <a:r>
              <a:rPr lang="en-US" dirty="0"/>
              <a:t>, </a:t>
            </a:r>
            <a:r>
              <a:rPr lang="en-US" dirty="0" err="1"/>
              <a:t>dosis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dg interval paling </a:t>
            </a:r>
            <a:r>
              <a:rPr lang="en-US" dirty="0" err="1"/>
              <a:t>cepat</a:t>
            </a:r>
            <a:r>
              <a:rPr lang="en-US" dirty="0"/>
              <a:t> 4 </a:t>
            </a:r>
            <a:r>
              <a:rPr lang="en-US" dirty="0" err="1"/>
              <a:t>minggu</a:t>
            </a:r>
            <a:r>
              <a:rPr lang="en-US" dirty="0"/>
              <a:t> (1 </a:t>
            </a:r>
            <a:r>
              <a:rPr lang="en-US" dirty="0" err="1"/>
              <a:t>Bulan</a:t>
            </a:r>
            <a:r>
              <a:rPr lang="en-US" dirty="0"/>
              <a:t>)</a:t>
            </a:r>
          </a:p>
          <a:p>
            <a:pPr lvl="0"/>
            <a:r>
              <a:rPr lang="en-US" dirty="0" err="1"/>
              <a:t>Pada</a:t>
            </a:r>
            <a:r>
              <a:rPr lang="en-US" dirty="0"/>
              <a:t> unit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 smtClean="0"/>
              <a:t>statis</a:t>
            </a:r>
            <a:r>
              <a:rPr lang="en-US" dirty="0" smtClean="0"/>
              <a:t>: </a:t>
            </a:r>
            <a:r>
              <a:rPr lang="en-US" dirty="0" err="1"/>
              <a:t>vaksin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dibuka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digunakan</a:t>
            </a:r>
            <a:r>
              <a:rPr lang="en-US" dirty="0"/>
              <a:t> paling lama 4 </a:t>
            </a:r>
            <a:r>
              <a:rPr lang="en-US" dirty="0" err="1"/>
              <a:t>minggu</a:t>
            </a:r>
            <a:r>
              <a:rPr lang="en-US" dirty="0"/>
              <a:t> dg </a:t>
            </a:r>
            <a:r>
              <a:rPr lang="en-US" dirty="0" err="1"/>
              <a:t>ketentuan</a:t>
            </a:r>
            <a:r>
              <a:rPr lang="en-US" dirty="0"/>
              <a:t> : </a:t>
            </a:r>
            <a:r>
              <a:rPr lang="en-US" dirty="0" err="1"/>
              <a:t>vaksin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kedaluwarso</a:t>
            </a:r>
            <a:r>
              <a:rPr lang="en-US" dirty="0" smtClean="0"/>
              <a:t>,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/>
              <a:t>pd </a:t>
            </a: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smtClean="0"/>
              <a:t>2°-8° </a:t>
            </a:r>
            <a:r>
              <a:rPr lang="en-US" dirty="0"/>
              <a:t>C, label </a:t>
            </a:r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hilang</a:t>
            </a:r>
            <a:r>
              <a:rPr lang="en-US" dirty="0"/>
              <a:t>, </a:t>
            </a:r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terendam</a:t>
            </a:r>
            <a:r>
              <a:rPr lang="en-US" dirty="0"/>
              <a:t> </a:t>
            </a:r>
            <a:r>
              <a:rPr lang="en-US" dirty="0" smtClean="0"/>
              <a:t>air ,</a:t>
            </a:r>
            <a:r>
              <a:rPr lang="en-US" dirty="0" err="1"/>
              <a:t>sterilitas</a:t>
            </a:r>
            <a:r>
              <a:rPr lang="en-US" dirty="0"/>
              <a:t> </a:t>
            </a:r>
            <a:r>
              <a:rPr lang="en-US" dirty="0" err="1"/>
              <a:t>terjaga</a:t>
            </a:r>
            <a:r>
              <a:rPr lang="en-US" dirty="0"/>
              <a:t>, VVM </a:t>
            </a:r>
            <a:r>
              <a:rPr lang="en-US" dirty="0" err="1"/>
              <a:t>kondisi</a:t>
            </a:r>
            <a:r>
              <a:rPr lang="en-US" dirty="0"/>
              <a:t> A/B</a:t>
            </a:r>
          </a:p>
          <a:p>
            <a:pPr lvl="0"/>
            <a:r>
              <a:rPr lang="en-US" dirty="0"/>
              <a:t>Di </a:t>
            </a:r>
            <a:r>
              <a:rPr lang="en-US" dirty="0" err="1" smtClean="0"/>
              <a:t>Posyandu</a:t>
            </a:r>
            <a:r>
              <a:rPr lang="en-US" dirty="0" smtClean="0"/>
              <a:t>: </a:t>
            </a:r>
            <a:r>
              <a:rPr lang="en-US" dirty="0" err="1"/>
              <a:t>vaksin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lg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hr </a:t>
            </a:r>
            <a:r>
              <a:rPr lang="en-US" dirty="0" err="1"/>
              <a:t>berikutnya</a:t>
            </a:r>
            <a:r>
              <a:rPr lang="en-US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err="1" smtClean="0"/>
              <a:t>Efek</a:t>
            </a:r>
            <a:r>
              <a:rPr lang="en-US" b="1" dirty="0" smtClean="0"/>
              <a:t> </a:t>
            </a:r>
            <a:r>
              <a:rPr lang="en-US" b="1" dirty="0" err="1" smtClean="0"/>
              <a:t>samping</a:t>
            </a:r>
            <a:r>
              <a:rPr lang="en-US" b="1" dirty="0" smtClean="0"/>
              <a:t> </a:t>
            </a:r>
            <a:r>
              <a:rPr lang="en-US" b="1" dirty="0"/>
              <a:t>:</a:t>
            </a:r>
          </a:p>
          <a:p>
            <a:r>
              <a:rPr lang="en-US" dirty="0"/>
              <a:t>Gejala2 </a:t>
            </a:r>
            <a:r>
              <a:rPr lang="en-US" dirty="0" err="1"/>
              <a:t>sementara</a:t>
            </a:r>
            <a:r>
              <a:rPr lang="en-US" dirty="0"/>
              <a:t>  </a:t>
            </a:r>
            <a:r>
              <a:rPr lang="en-US" dirty="0" err="1"/>
              <a:t>seperti</a:t>
            </a:r>
            <a:r>
              <a:rPr lang="en-US" dirty="0"/>
              <a:t>: </a:t>
            </a:r>
            <a:r>
              <a:rPr lang="en-US" dirty="0" err="1"/>
              <a:t>lemas</a:t>
            </a:r>
            <a:r>
              <a:rPr lang="en-US" dirty="0"/>
              <a:t>, </a:t>
            </a:r>
            <a:r>
              <a:rPr lang="en-US" dirty="0" err="1"/>
              <a:t>demam</a:t>
            </a:r>
            <a:r>
              <a:rPr lang="en-US" dirty="0"/>
              <a:t>, </a:t>
            </a:r>
            <a:r>
              <a:rPr lang="en-US" dirty="0" err="1"/>
              <a:t>kemerahan</a:t>
            </a:r>
            <a:r>
              <a:rPr lang="en-US" dirty="0"/>
              <a:t> pd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suntikan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Kadang2  </a:t>
            </a:r>
            <a:r>
              <a:rPr lang="en-US" dirty="0" err="1"/>
              <a:t>bs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gej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: </a:t>
            </a:r>
            <a:r>
              <a:rPr lang="en-US" dirty="0" err="1"/>
              <a:t>demam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irritabilitas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meracau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24 jam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imunisasi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 err="1"/>
              <a:t>Kontraindikasi</a:t>
            </a:r>
            <a:r>
              <a:rPr lang="en-US" b="1" dirty="0"/>
              <a:t> :</a:t>
            </a:r>
          </a:p>
          <a:p>
            <a:r>
              <a:rPr lang="en-US" dirty="0"/>
              <a:t>G</a:t>
            </a:r>
            <a:r>
              <a:rPr lang="en-US" dirty="0" smtClean="0"/>
              <a:t>ejala2 </a:t>
            </a:r>
            <a:r>
              <a:rPr lang="en-US" dirty="0" err="1"/>
              <a:t>keabnormalan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/>
              <a:t> pd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serius</a:t>
            </a:r>
            <a:r>
              <a:rPr lang="en-US" dirty="0"/>
              <a:t> </a:t>
            </a:r>
            <a:r>
              <a:rPr lang="en-US" dirty="0" err="1"/>
              <a:t>keabnormalan</a:t>
            </a:r>
            <a:r>
              <a:rPr lang="en-US" dirty="0"/>
              <a:t> pd </a:t>
            </a:r>
            <a:r>
              <a:rPr lang="en-US" dirty="0" err="1"/>
              <a:t>saraf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kontraindikasi</a:t>
            </a:r>
            <a:r>
              <a:rPr lang="en-US" dirty="0"/>
              <a:t> </a:t>
            </a:r>
            <a:r>
              <a:rPr lang="en-US" dirty="0" err="1"/>
              <a:t>Pertusis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Pd  </a:t>
            </a:r>
            <a:r>
              <a:rPr lang="en-US" dirty="0" err="1" smtClean="0"/>
              <a:t>Anak</a:t>
            </a:r>
            <a:r>
              <a:rPr lang="en-US" dirty="0" smtClean="0"/>
              <a:t>: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dosis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gejala2 </a:t>
            </a:r>
            <a:r>
              <a:rPr lang="en-US" dirty="0" err="1"/>
              <a:t>parah</a:t>
            </a:r>
            <a:r>
              <a:rPr lang="en-US" dirty="0"/>
              <a:t> </a:t>
            </a:r>
            <a:r>
              <a:rPr lang="en-US" dirty="0" err="1"/>
              <a:t>mk</a:t>
            </a:r>
            <a:r>
              <a:rPr lang="en-US" dirty="0"/>
              <a:t> pd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dosis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seterusnya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dihindarkan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pertusis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dpt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DT.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5516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/>
              <a:t>3.VAKSIN TETANUS TOKSOID ( TT </a:t>
            </a:r>
            <a:r>
              <a:rPr lang="en-US" sz="1800" b="1" dirty="0" smtClean="0"/>
              <a:t>)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b="1" dirty="0" err="1"/>
              <a:t>Diskripsi</a:t>
            </a:r>
            <a:r>
              <a:rPr lang="en-US" sz="1800" b="1" dirty="0"/>
              <a:t>:</a:t>
            </a:r>
            <a:endParaRPr lang="en-US" sz="1800" dirty="0"/>
          </a:p>
          <a:p>
            <a:r>
              <a:rPr lang="en-US" sz="1800" dirty="0" err="1"/>
              <a:t>Vaksin</a:t>
            </a:r>
            <a:r>
              <a:rPr lang="en-US" sz="1800" dirty="0"/>
              <a:t> </a:t>
            </a:r>
            <a:r>
              <a:rPr lang="en-US" sz="1800" dirty="0" err="1"/>
              <a:t>yg</a:t>
            </a:r>
            <a:r>
              <a:rPr lang="en-US" sz="1800" dirty="0"/>
              <a:t> </a:t>
            </a:r>
            <a:r>
              <a:rPr lang="en-US" sz="1800" dirty="0" err="1"/>
              <a:t>mengandung</a:t>
            </a:r>
            <a:r>
              <a:rPr lang="en-US" sz="1800" dirty="0"/>
              <a:t> </a:t>
            </a:r>
            <a:r>
              <a:rPr lang="en-US" sz="1800" dirty="0" err="1"/>
              <a:t>toxoid</a:t>
            </a:r>
            <a:r>
              <a:rPr lang="en-US" sz="1800" dirty="0"/>
              <a:t> tetanus </a:t>
            </a:r>
            <a:r>
              <a:rPr lang="en-US" sz="1800" dirty="0" err="1"/>
              <a:t>yg</a:t>
            </a:r>
            <a:r>
              <a:rPr lang="en-US" sz="1800" dirty="0"/>
              <a:t> </a:t>
            </a:r>
            <a:r>
              <a:rPr lang="en-US" sz="1800" dirty="0" err="1"/>
              <a:t>tlah</a:t>
            </a:r>
            <a:r>
              <a:rPr lang="en-US" sz="1800" dirty="0"/>
              <a:t> </a:t>
            </a:r>
            <a:r>
              <a:rPr lang="en-US" sz="1800" dirty="0" err="1"/>
              <a:t>dimurnikan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terabsorbsi</a:t>
            </a:r>
            <a:r>
              <a:rPr lang="en-US" sz="1800" dirty="0"/>
              <a:t> </a:t>
            </a:r>
            <a:r>
              <a:rPr lang="en-US" sz="1800" dirty="0" err="1"/>
              <a:t>kedalam</a:t>
            </a:r>
            <a:r>
              <a:rPr lang="en-US" sz="1800" dirty="0"/>
              <a:t>  3mg /ml </a:t>
            </a:r>
            <a:r>
              <a:rPr lang="en-US" sz="1800" dirty="0" err="1"/>
              <a:t>aluminium</a:t>
            </a:r>
            <a:r>
              <a:rPr lang="en-US" sz="1800" dirty="0"/>
              <a:t> </a:t>
            </a:r>
            <a:r>
              <a:rPr lang="en-US" sz="1800" dirty="0" err="1"/>
              <a:t>fosfat</a:t>
            </a:r>
            <a:r>
              <a:rPr lang="en-US" sz="1800" dirty="0"/>
              <a:t>. </a:t>
            </a:r>
            <a:r>
              <a:rPr lang="en-US" sz="1800" dirty="0" err="1"/>
              <a:t>Thimerasol</a:t>
            </a:r>
            <a:r>
              <a:rPr lang="en-US" sz="1800" dirty="0"/>
              <a:t> 0,1 mg / </a:t>
            </a:r>
            <a:r>
              <a:rPr lang="en-US" sz="1800" dirty="0" err="1"/>
              <a:t>digunakan</a:t>
            </a:r>
            <a:r>
              <a:rPr lang="en-US" sz="1800" dirty="0"/>
              <a:t> </a:t>
            </a:r>
            <a:r>
              <a:rPr lang="en-US" sz="1800" dirty="0" err="1"/>
              <a:t>sbg</a:t>
            </a:r>
            <a:r>
              <a:rPr lang="en-US" sz="1800" dirty="0"/>
              <a:t> </a:t>
            </a:r>
            <a:r>
              <a:rPr lang="en-US" sz="1800" dirty="0" err="1"/>
              <a:t>pengawet</a:t>
            </a:r>
            <a:r>
              <a:rPr lang="en-US" sz="1800" dirty="0"/>
              <a:t>.</a:t>
            </a:r>
          </a:p>
          <a:p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/>
              <a:t>dosis</a:t>
            </a:r>
            <a:r>
              <a:rPr lang="en-US" sz="1800" dirty="0"/>
              <a:t> 0,5 ml </a:t>
            </a:r>
            <a:r>
              <a:rPr lang="en-US" sz="1800" dirty="0" err="1"/>
              <a:t>vaksin</a:t>
            </a:r>
            <a:r>
              <a:rPr lang="en-US" sz="1800" dirty="0"/>
              <a:t> </a:t>
            </a:r>
            <a:r>
              <a:rPr lang="en-US" sz="1800" dirty="0" err="1"/>
              <a:t>mengandung</a:t>
            </a:r>
            <a:r>
              <a:rPr lang="en-US" sz="1800" dirty="0"/>
              <a:t> </a:t>
            </a:r>
            <a:r>
              <a:rPr lang="en-US" sz="1800" dirty="0" err="1"/>
              <a:t>potensi</a:t>
            </a:r>
            <a:r>
              <a:rPr lang="en-US" sz="1800" dirty="0"/>
              <a:t> </a:t>
            </a:r>
            <a:r>
              <a:rPr lang="en-US" sz="1800" dirty="0" err="1"/>
              <a:t>sedikitnya</a:t>
            </a:r>
            <a:r>
              <a:rPr lang="en-US" sz="1800" dirty="0"/>
              <a:t> 40 IU.</a:t>
            </a:r>
          </a:p>
          <a:p>
            <a:r>
              <a:rPr lang="en-US" sz="1800" dirty="0" err="1"/>
              <a:t>Dipergunakan</a:t>
            </a:r>
            <a:r>
              <a:rPr lang="en-US" sz="1800" dirty="0"/>
              <a:t> 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mencegah</a:t>
            </a:r>
            <a:r>
              <a:rPr lang="en-US" sz="1800" dirty="0"/>
              <a:t> tetanus pd </a:t>
            </a:r>
            <a:r>
              <a:rPr lang="en-US" sz="1800" dirty="0" err="1"/>
              <a:t>bayi</a:t>
            </a:r>
            <a:r>
              <a:rPr lang="en-US" sz="1800" dirty="0"/>
              <a:t> </a:t>
            </a:r>
            <a:r>
              <a:rPr lang="en-US" sz="1800" dirty="0" err="1"/>
              <a:t>yg</a:t>
            </a:r>
            <a:r>
              <a:rPr lang="en-US" sz="1800" dirty="0"/>
              <a:t> </a:t>
            </a:r>
            <a:r>
              <a:rPr lang="en-US" sz="1800" dirty="0" err="1"/>
              <a:t>baru</a:t>
            </a:r>
            <a:r>
              <a:rPr lang="en-US" sz="1800" dirty="0"/>
              <a:t> </a:t>
            </a:r>
            <a:r>
              <a:rPr lang="en-US" sz="1800" dirty="0" err="1"/>
              <a:t>lahir</a:t>
            </a:r>
            <a:r>
              <a:rPr lang="en-US" sz="1800" dirty="0"/>
              <a:t> dg </a:t>
            </a:r>
            <a:r>
              <a:rPr lang="en-US" sz="1800" dirty="0" err="1"/>
              <a:t>mengimunisasi</a:t>
            </a:r>
            <a:r>
              <a:rPr lang="en-US" sz="1800" dirty="0"/>
              <a:t> </a:t>
            </a:r>
            <a:r>
              <a:rPr lang="en-US" sz="1800" dirty="0" err="1"/>
              <a:t>Wanita</a:t>
            </a:r>
            <a:r>
              <a:rPr lang="en-US" sz="1800" dirty="0"/>
              <a:t> </a:t>
            </a:r>
            <a:r>
              <a:rPr lang="en-US" sz="1800" dirty="0" err="1"/>
              <a:t>Usia</a:t>
            </a:r>
            <a:r>
              <a:rPr lang="en-US" sz="1800" dirty="0"/>
              <a:t> </a:t>
            </a:r>
            <a:r>
              <a:rPr lang="en-US" sz="1800" dirty="0" err="1"/>
              <a:t>Subur</a:t>
            </a:r>
            <a:r>
              <a:rPr lang="en-US" sz="1800" dirty="0"/>
              <a:t> (WUS)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ibu</a:t>
            </a:r>
            <a:r>
              <a:rPr lang="en-US" sz="1800" dirty="0"/>
              <a:t> </a:t>
            </a:r>
            <a:r>
              <a:rPr lang="en-US" sz="1800" dirty="0" err="1"/>
              <a:t>hamil</a:t>
            </a:r>
            <a:r>
              <a:rPr lang="en-US" sz="1800" dirty="0"/>
              <a:t>, </a:t>
            </a:r>
            <a:r>
              <a:rPr lang="en-US" sz="1800" dirty="0" err="1"/>
              <a:t>juga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pencegahan</a:t>
            </a:r>
            <a:r>
              <a:rPr lang="en-US" sz="1800" dirty="0"/>
              <a:t> tetanus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ibu</a:t>
            </a:r>
            <a:r>
              <a:rPr lang="en-US" sz="1800" dirty="0"/>
              <a:t> </a:t>
            </a:r>
            <a:r>
              <a:rPr lang="en-US" sz="1800" dirty="0" err="1"/>
              <a:t>bayi</a:t>
            </a:r>
            <a:r>
              <a:rPr lang="en-US" sz="1800" dirty="0" smtClean="0"/>
              <a:t>.</a:t>
            </a:r>
          </a:p>
          <a:p>
            <a:endParaRPr lang="en-US" sz="1800" dirty="0"/>
          </a:p>
          <a:p>
            <a:pPr>
              <a:buNone/>
            </a:pPr>
            <a:r>
              <a:rPr lang="en-US" sz="1800" b="1" dirty="0" err="1"/>
              <a:t>Indikasi</a:t>
            </a:r>
            <a:r>
              <a:rPr lang="en-US" sz="1800" b="1" dirty="0"/>
              <a:t>:</a:t>
            </a:r>
            <a:endParaRPr lang="en-US" sz="1800" dirty="0"/>
          </a:p>
          <a:p>
            <a:pPr lvl="0"/>
            <a:r>
              <a:rPr lang="en-US" sz="1800" dirty="0" err="1"/>
              <a:t>Pemberian</a:t>
            </a:r>
            <a:r>
              <a:rPr lang="en-US" sz="1800" dirty="0"/>
              <a:t> </a:t>
            </a:r>
            <a:r>
              <a:rPr lang="en-US" sz="1800" dirty="0" err="1"/>
              <a:t>kekebalan</a:t>
            </a:r>
            <a:r>
              <a:rPr lang="en-US" sz="1800" dirty="0"/>
              <a:t> </a:t>
            </a:r>
            <a:r>
              <a:rPr lang="en-US" sz="1800" dirty="0" err="1"/>
              <a:t>aktif</a:t>
            </a:r>
            <a:r>
              <a:rPr lang="en-US" sz="1800" dirty="0"/>
              <a:t> </a:t>
            </a:r>
            <a:r>
              <a:rPr lang="en-US" sz="1800" dirty="0" err="1"/>
              <a:t>terhadap</a:t>
            </a:r>
            <a:r>
              <a:rPr lang="en-US" sz="1800" dirty="0"/>
              <a:t> tetanus</a:t>
            </a:r>
          </a:p>
          <a:p>
            <a:pPr>
              <a:buNone/>
            </a:pPr>
            <a:r>
              <a:rPr lang="en-US" sz="1800" b="1" dirty="0" err="1"/>
              <a:t>Kemasan</a:t>
            </a:r>
            <a:r>
              <a:rPr lang="en-US" sz="1800" b="1" dirty="0"/>
              <a:t>:</a:t>
            </a:r>
            <a:endParaRPr lang="en-US" sz="1800" dirty="0"/>
          </a:p>
          <a:p>
            <a:pPr lvl="0"/>
            <a:r>
              <a:rPr lang="en-US" sz="1800" dirty="0" smtClean="0"/>
              <a:t> </a:t>
            </a:r>
            <a:r>
              <a:rPr lang="en-US" sz="1800" dirty="0"/>
              <a:t>1 </a:t>
            </a:r>
            <a:r>
              <a:rPr lang="en-US" sz="1800" dirty="0" smtClean="0"/>
              <a:t>box </a:t>
            </a:r>
            <a:r>
              <a:rPr lang="en-US" sz="1800" dirty="0" err="1" smtClean="0"/>
              <a:t>vaksin</a:t>
            </a:r>
            <a:r>
              <a:rPr lang="en-US" sz="1800" dirty="0" smtClean="0"/>
              <a:t>  </a:t>
            </a:r>
            <a:r>
              <a:rPr lang="en-US" sz="1800" dirty="0" err="1"/>
              <a:t>terdiri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10 vial</a:t>
            </a:r>
          </a:p>
          <a:p>
            <a:pPr lvl="0"/>
            <a:r>
              <a:rPr lang="en-US" sz="1800" dirty="0"/>
              <a:t>1 vial </a:t>
            </a:r>
            <a:r>
              <a:rPr lang="en-US" sz="1800" dirty="0" err="1"/>
              <a:t>berisi</a:t>
            </a:r>
            <a:r>
              <a:rPr lang="en-US" sz="1800" dirty="0"/>
              <a:t> 10 </a:t>
            </a:r>
            <a:r>
              <a:rPr lang="en-US" sz="1800" dirty="0" err="1"/>
              <a:t>dosis</a:t>
            </a:r>
            <a:endParaRPr lang="en-US" sz="1800" dirty="0"/>
          </a:p>
          <a:p>
            <a:pPr lvl="0"/>
            <a:r>
              <a:rPr lang="en-US" sz="1800" dirty="0" err="1"/>
              <a:t>Vaksin</a:t>
            </a:r>
            <a:r>
              <a:rPr lang="en-US" sz="1800" dirty="0"/>
              <a:t> </a:t>
            </a:r>
            <a:r>
              <a:rPr lang="en-US" sz="1800" dirty="0" err="1"/>
              <a:t>berbentuk</a:t>
            </a:r>
            <a:r>
              <a:rPr lang="en-US" sz="1800" dirty="0"/>
              <a:t> </a:t>
            </a:r>
            <a:r>
              <a:rPr lang="en-US" sz="1800" dirty="0" err="1" smtClean="0"/>
              <a:t>cairan</a:t>
            </a:r>
            <a:r>
              <a:rPr lang="id-ID" sz="1800" dirty="0" smtClean="0"/>
              <a:t>  S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165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900" b="1" dirty="0"/>
              <a:t>Cara </a:t>
            </a:r>
            <a:r>
              <a:rPr lang="en-US" sz="2900" b="1" dirty="0" err="1"/>
              <a:t>pemberian</a:t>
            </a:r>
            <a:r>
              <a:rPr lang="en-US" sz="2900" b="1" dirty="0"/>
              <a:t> </a:t>
            </a:r>
            <a:r>
              <a:rPr lang="en-US" sz="2900" b="1" dirty="0" err="1"/>
              <a:t>dan</a:t>
            </a:r>
            <a:r>
              <a:rPr lang="en-US" sz="2900" b="1" dirty="0"/>
              <a:t> </a:t>
            </a:r>
            <a:r>
              <a:rPr lang="en-US" sz="2900" b="1" dirty="0" err="1"/>
              <a:t>dosis</a:t>
            </a:r>
            <a:r>
              <a:rPr lang="en-US" sz="2900" b="1" dirty="0" smtClean="0"/>
              <a:t>:</a:t>
            </a:r>
          </a:p>
          <a:p>
            <a:pPr>
              <a:buNone/>
            </a:pPr>
            <a:endParaRPr lang="en-US" sz="2900" dirty="0"/>
          </a:p>
          <a:p>
            <a:pPr lvl="0"/>
            <a:r>
              <a:rPr lang="en-US" sz="2900" dirty="0" err="1"/>
              <a:t>Vaksin</a:t>
            </a:r>
            <a:r>
              <a:rPr lang="en-US" sz="2900" dirty="0"/>
              <a:t> </a:t>
            </a:r>
            <a:r>
              <a:rPr lang="en-US" sz="2900" dirty="0" smtClean="0"/>
              <a:t>: </a:t>
            </a:r>
            <a:r>
              <a:rPr lang="en-US" sz="2900" dirty="0"/>
              <a:t>hrs </a:t>
            </a:r>
            <a:r>
              <a:rPr lang="en-US" sz="2900" dirty="0" err="1"/>
              <a:t>dikocok</a:t>
            </a:r>
            <a:r>
              <a:rPr lang="en-US" sz="2900" dirty="0"/>
              <a:t> </a:t>
            </a:r>
            <a:r>
              <a:rPr lang="en-US" sz="2900" dirty="0" smtClean="0"/>
              <a:t> </a:t>
            </a:r>
            <a:r>
              <a:rPr lang="en-US" sz="2900" dirty="0" err="1" smtClean="0"/>
              <a:t>dulu</a:t>
            </a:r>
            <a:r>
              <a:rPr lang="en-US" sz="2900" dirty="0" smtClean="0"/>
              <a:t> </a:t>
            </a:r>
            <a:r>
              <a:rPr lang="en-US" sz="2900" dirty="0"/>
              <a:t>agar </a:t>
            </a:r>
            <a:r>
              <a:rPr lang="en-US" sz="2900" dirty="0" err="1"/>
              <a:t>suspensi</a:t>
            </a:r>
            <a:r>
              <a:rPr lang="en-US" sz="2900" dirty="0"/>
              <a:t> </a:t>
            </a:r>
            <a:r>
              <a:rPr lang="en-US" sz="2900" dirty="0" err="1"/>
              <a:t>menjadi</a:t>
            </a:r>
            <a:r>
              <a:rPr lang="en-US" sz="2900" dirty="0"/>
              <a:t> </a:t>
            </a:r>
            <a:r>
              <a:rPr lang="en-US" sz="2900" dirty="0" err="1"/>
              <a:t>homogen</a:t>
            </a:r>
            <a:endParaRPr lang="en-US" sz="2900" dirty="0"/>
          </a:p>
          <a:p>
            <a:pPr lvl="0"/>
            <a:r>
              <a:rPr lang="en-US" sz="2900" dirty="0" err="1"/>
              <a:t>Untuk</a:t>
            </a:r>
            <a:r>
              <a:rPr lang="en-US" sz="2900" dirty="0"/>
              <a:t> </a:t>
            </a:r>
            <a:r>
              <a:rPr lang="en-US" sz="2900" dirty="0" err="1"/>
              <a:t>mencegah</a:t>
            </a:r>
            <a:r>
              <a:rPr lang="en-US" sz="2900" dirty="0"/>
              <a:t> tetanus / tetanus neonatal </a:t>
            </a:r>
            <a:r>
              <a:rPr lang="en-US" sz="2900" dirty="0" err="1" smtClean="0"/>
              <a:t>t.d</a:t>
            </a:r>
            <a:r>
              <a:rPr lang="en-US" sz="2900" dirty="0" smtClean="0"/>
              <a:t>:  </a:t>
            </a:r>
            <a:r>
              <a:rPr lang="en-US" sz="2900" dirty="0"/>
              <a:t>2 </a:t>
            </a:r>
            <a:r>
              <a:rPr lang="en-US" sz="2900" dirty="0" err="1"/>
              <a:t>dosis</a:t>
            </a:r>
            <a:r>
              <a:rPr lang="en-US" sz="2900" dirty="0"/>
              <a:t> primer </a:t>
            </a:r>
            <a:r>
              <a:rPr lang="en-US" sz="2900" dirty="0" err="1"/>
              <a:t>yg</a:t>
            </a:r>
            <a:r>
              <a:rPr lang="en-US" sz="2900" dirty="0"/>
              <a:t> </a:t>
            </a:r>
            <a:r>
              <a:rPr lang="en-US" sz="2900" dirty="0" err="1"/>
              <a:t>disuntikkan</a:t>
            </a:r>
            <a:r>
              <a:rPr lang="en-US" sz="2900" dirty="0"/>
              <a:t> </a:t>
            </a:r>
            <a:r>
              <a:rPr lang="en-US" sz="2900" dirty="0" smtClean="0"/>
              <a:t> </a:t>
            </a:r>
            <a:r>
              <a:rPr lang="en-US" sz="2900" dirty="0" err="1" smtClean="0"/>
              <a:t>intramuskuler</a:t>
            </a:r>
            <a:r>
              <a:rPr lang="en-US" sz="2900" dirty="0" smtClean="0"/>
              <a:t>  </a:t>
            </a:r>
            <a:r>
              <a:rPr lang="en-US" sz="2900" dirty="0" err="1"/>
              <a:t>atau</a:t>
            </a:r>
            <a:r>
              <a:rPr lang="en-US" sz="2900" dirty="0"/>
              <a:t> </a:t>
            </a:r>
            <a:r>
              <a:rPr lang="en-US" sz="2900" dirty="0" err="1"/>
              <a:t>subkutan</a:t>
            </a:r>
            <a:r>
              <a:rPr lang="en-US" sz="2900" dirty="0"/>
              <a:t> </a:t>
            </a:r>
            <a:r>
              <a:rPr lang="en-US" sz="2900" dirty="0" err="1"/>
              <a:t>dalam</a:t>
            </a:r>
            <a:r>
              <a:rPr lang="en-US" sz="2900" dirty="0"/>
              <a:t>, </a:t>
            </a:r>
            <a:r>
              <a:rPr lang="en-US" sz="2900" dirty="0" smtClean="0"/>
              <a:t> </a:t>
            </a:r>
            <a:r>
              <a:rPr lang="en-US" sz="2900" dirty="0" err="1" smtClean="0"/>
              <a:t>dosis</a:t>
            </a:r>
            <a:r>
              <a:rPr lang="en-US" sz="2900" dirty="0" smtClean="0"/>
              <a:t>: </a:t>
            </a:r>
            <a:r>
              <a:rPr lang="en-US" sz="2900" dirty="0"/>
              <a:t>0,5 ml dg interval 4 </a:t>
            </a:r>
            <a:r>
              <a:rPr lang="en-US" sz="2900" dirty="0" err="1"/>
              <a:t>minggu</a:t>
            </a:r>
            <a:r>
              <a:rPr lang="en-US" sz="2900" dirty="0"/>
              <a:t>. </a:t>
            </a:r>
            <a:r>
              <a:rPr lang="en-US" sz="2900" dirty="0" err="1"/>
              <a:t>Dilanjutkan</a:t>
            </a:r>
            <a:r>
              <a:rPr lang="en-US" sz="2900" dirty="0"/>
              <a:t> </a:t>
            </a:r>
            <a:r>
              <a:rPr lang="en-US" sz="2900" dirty="0" err="1"/>
              <a:t>dosis</a:t>
            </a:r>
            <a:r>
              <a:rPr lang="en-US" sz="2900" dirty="0"/>
              <a:t> </a:t>
            </a:r>
            <a:r>
              <a:rPr lang="en-US" sz="2900" dirty="0" err="1"/>
              <a:t>ke</a:t>
            </a:r>
            <a:r>
              <a:rPr lang="en-US" sz="2900" dirty="0"/>
              <a:t> 3 </a:t>
            </a:r>
            <a:r>
              <a:rPr lang="en-US" sz="2900" dirty="0" err="1"/>
              <a:t>setelah</a:t>
            </a:r>
            <a:r>
              <a:rPr lang="en-US" sz="2900" dirty="0"/>
              <a:t> 6 </a:t>
            </a:r>
            <a:r>
              <a:rPr lang="en-US" sz="2900" dirty="0" err="1"/>
              <a:t>bln</a:t>
            </a:r>
            <a:r>
              <a:rPr lang="en-US" sz="2900" dirty="0"/>
              <a:t> </a:t>
            </a:r>
            <a:r>
              <a:rPr lang="en-US" sz="2900" dirty="0" err="1"/>
              <a:t>berikutnya</a:t>
            </a:r>
            <a:r>
              <a:rPr lang="en-US" sz="2900" dirty="0"/>
              <a:t>.</a:t>
            </a:r>
          </a:p>
          <a:p>
            <a:r>
              <a:rPr lang="en-US" sz="2900" dirty="0" err="1"/>
              <a:t>Pada</a:t>
            </a:r>
            <a:r>
              <a:rPr lang="en-US" sz="2900" dirty="0"/>
              <a:t> WUS </a:t>
            </a:r>
            <a:r>
              <a:rPr lang="en-US" sz="2900" dirty="0" err="1"/>
              <a:t>untuk</a:t>
            </a:r>
            <a:r>
              <a:rPr lang="en-US" sz="2900" dirty="0"/>
              <a:t> </a:t>
            </a:r>
            <a:r>
              <a:rPr lang="en-US" sz="2900" dirty="0" err="1"/>
              <a:t>mempertahankan</a:t>
            </a:r>
            <a:r>
              <a:rPr lang="en-US" sz="2900" dirty="0"/>
              <a:t> </a:t>
            </a:r>
            <a:r>
              <a:rPr lang="en-US" sz="2900" dirty="0" err="1"/>
              <a:t>kekebalannya</a:t>
            </a:r>
            <a:r>
              <a:rPr lang="en-US" sz="2900" dirty="0"/>
              <a:t> </a:t>
            </a:r>
            <a:r>
              <a:rPr lang="en-US" sz="2900" dirty="0" err="1"/>
              <a:t>terhadap</a:t>
            </a:r>
            <a:r>
              <a:rPr lang="en-US" sz="2900" dirty="0"/>
              <a:t> tetanus </a:t>
            </a:r>
            <a:r>
              <a:rPr lang="en-US" sz="2900" dirty="0" err="1"/>
              <a:t>dianjurkan</a:t>
            </a:r>
            <a:r>
              <a:rPr lang="en-US" sz="2900" dirty="0"/>
              <a:t> </a:t>
            </a:r>
            <a:r>
              <a:rPr lang="en-US" sz="2900" dirty="0" err="1"/>
              <a:t>diberikan</a:t>
            </a:r>
            <a:r>
              <a:rPr lang="en-US" sz="2900" dirty="0"/>
              <a:t> 5 </a:t>
            </a:r>
            <a:r>
              <a:rPr lang="en-US" sz="2900" dirty="0" err="1"/>
              <a:t>dosis.Dengan</a:t>
            </a:r>
            <a:r>
              <a:rPr lang="en-US" sz="2900" dirty="0"/>
              <a:t> </a:t>
            </a:r>
            <a:r>
              <a:rPr lang="en-US" sz="2900" dirty="0" err="1"/>
              <a:t>dosis</a:t>
            </a:r>
            <a:r>
              <a:rPr lang="en-US" sz="2900" dirty="0"/>
              <a:t> </a:t>
            </a:r>
            <a:r>
              <a:rPr lang="en-US" sz="2900" dirty="0" err="1"/>
              <a:t>ke</a:t>
            </a:r>
            <a:r>
              <a:rPr lang="en-US" sz="2900" dirty="0"/>
              <a:t> 4 </a:t>
            </a:r>
            <a:r>
              <a:rPr lang="en-US" sz="2900" dirty="0" err="1"/>
              <a:t>dan</a:t>
            </a:r>
            <a:r>
              <a:rPr lang="en-US" sz="2900" dirty="0"/>
              <a:t> </a:t>
            </a:r>
            <a:r>
              <a:rPr lang="en-US" sz="2900" dirty="0" err="1"/>
              <a:t>ke</a:t>
            </a:r>
            <a:r>
              <a:rPr lang="en-US" sz="2900" dirty="0"/>
              <a:t> 5 </a:t>
            </a:r>
            <a:r>
              <a:rPr lang="en-US" sz="2900" dirty="0" err="1"/>
              <a:t>diberikan</a:t>
            </a:r>
            <a:r>
              <a:rPr lang="en-US" sz="2900" dirty="0"/>
              <a:t> dg interval 1 </a:t>
            </a:r>
            <a:r>
              <a:rPr lang="en-US" sz="2900" dirty="0" err="1"/>
              <a:t>th</a:t>
            </a:r>
            <a:r>
              <a:rPr lang="en-US" sz="2900" dirty="0"/>
              <a:t>, </a:t>
            </a:r>
            <a:r>
              <a:rPr lang="en-US" sz="2900" dirty="0" err="1"/>
              <a:t>setelah</a:t>
            </a:r>
            <a:r>
              <a:rPr lang="en-US" sz="2900" dirty="0"/>
              <a:t> </a:t>
            </a:r>
            <a:r>
              <a:rPr lang="en-US" sz="2900" dirty="0" err="1"/>
              <a:t>yg</a:t>
            </a:r>
            <a:r>
              <a:rPr lang="en-US" sz="2900" dirty="0"/>
              <a:t> </a:t>
            </a:r>
            <a:r>
              <a:rPr lang="en-US" sz="2900" dirty="0" err="1"/>
              <a:t>ke</a:t>
            </a:r>
            <a:r>
              <a:rPr lang="en-US" sz="2900" dirty="0"/>
              <a:t> 3 &amp; </a:t>
            </a:r>
            <a:r>
              <a:rPr lang="en-US" sz="2900" dirty="0" err="1"/>
              <a:t>ke</a:t>
            </a:r>
            <a:r>
              <a:rPr lang="en-US" sz="2900" dirty="0"/>
              <a:t> 4.</a:t>
            </a:r>
          </a:p>
          <a:p>
            <a:pPr lvl="0"/>
            <a:r>
              <a:rPr lang="en-US" sz="2900" dirty="0"/>
              <a:t>Di unit </a:t>
            </a:r>
            <a:r>
              <a:rPr lang="en-US" sz="2900" dirty="0" err="1"/>
              <a:t>pelayanan</a:t>
            </a:r>
            <a:r>
              <a:rPr lang="en-US" sz="2900" dirty="0"/>
              <a:t> </a:t>
            </a:r>
            <a:r>
              <a:rPr lang="en-US" sz="2900" dirty="0" err="1" smtClean="0"/>
              <a:t>statis</a:t>
            </a:r>
            <a:r>
              <a:rPr lang="en-US" sz="2900" dirty="0" smtClean="0"/>
              <a:t>: </a:t>
            </a:r>
            <a:r>
              <a:rPr lang="en-US" sz="2900" dirty="0" err="1"/>
              <a:t>vaksin</a:t>
            </a:r>
            <a:r>
              <a:rPr lang="en-US" sz="2900" dirty="0"/>
              <a:t> TT </a:t>
            </a:r>
            <a:r>
              <a:rPr lang="en-US" sz="2900" dirty="0" err="1"/>
              <a:t>yg</a:t>
            </a:r>
            <a:r>
              <a:rPr lang="en-US" sz="2900" dirty="0"/>
              <a:t> </a:t>
            </a:r>
            <a:r>
              <a:rPr lang="en-US" sz="2900" dirty="0" err="1"/>
              <a:t>telah</a:t>
            </a:r>
            <a:r>
              <a:rPr lang="en-US" sz="2900" dirty="0"/>
              <a:t> </a:t>
            </a:r>
            <a:r>
              <a:rPr lang="en-US" sz="2900" dirty="0" err="1"/>
              <a:t>dibuka</a:t>
            </a:r>
            <a:r>
              <a:rPr lang="en-US" sz="2900" dirty="0"/>
              <a:t> </a:t>
            </a:r>
            <a:r>
              <a:rPr lang="en-US" sz="2900" dirty="0" err="1"/>
              <a:t>digunakan</a:t>
            </a:r>
            <a:r>
              <a:rPr lang="en-US" sz="2900" dirty="0"/>
              <a:t> paling lama 4 </a:t>
            </a:r>
            <a:r>
              <a:rPr lang="en-US" sz="2900" dirty="0" err="1"/>
              <a:t>minggu</a:t>
            </a:r>
            <a:r>
              <a:rPr lang="en-US" sz="2900" dirty="0"/>
              <a:t> dg </a:t>
            </a:r>
            <a:r>
              <a:rPr lang="en-US" sz="2900" dirty="0" err="1"/>
              <a:t>ketentuan</a:t>
            </a:r>
            <a:r>
              <a:rPr lang="en-US" sz="2900" dirty="0"/>
              <a:t>:</a:t>
            </a:r>
          </a:p>
          <a:p>
            <a:pPr lvl="1"/>
            <a:r>
              <a:rPr lang="en-US" sz="2900" dirty="0" err="1"/>
              <a:t>Vaksin</a:t>
            </a:r>
            <a:r>
              <a:rPr lang="en-US" sz="2900" dirty="0"/>
              <a:t> </a:t>
            </a:r>
            <a:r>
              <a:rPr lang="en-US" sz="2900" dirty="0" err="1"/>
              <a:t>blm</a:t>
            </a:r>
            <a:r>
              <a:rPr lang="en-US" sz="2900" dirty="0"/>
              <a:t> </a:t>
            </a:r>
            <a:r>
              <a:rPr lang="en-US" sz="2900" dirty="0" err="1"/>
              <a:t>kedaluwarso</a:t>
            </a:r>
            <a:r>
              <a:rPr lang="en-US" sz="2900" dirty="0"/>
              <a:t> </a:t>
            </a:r>
          </a:p>
          <a:p>
            <a:pPr lvl="1"/>
            <a:r>
              <a:rPr lang="en-US" sz="2900" dirty="0" err="1"/>
              <a:t>Vaksin</a:t>
            </a:r>
            <a:r>
              <a:rPr lang="en-US" sz="2900" dirty="0"/>
              <a:t> </a:t>
            </a:r>
            <a:r>
              <a:rPr lang="en-US" sz="2900" dirty="0" err="1"/>
              <a:t>disimpan</a:t>
            </a:r>
            <a:r>
              <a:rPr lang="en-US" sz="2900" dirty="0"/>
              <a:t> </a:t>
            </a:r>
            <a:r>
              <a:rPr lang="en-US" sz="2900" dirty="0" err="1"/>
              <a:t>dlm</a:t>
            </a:r>
            <a:r>
              <a:rPr lang="en-US" sz="2900" dirty="0"/>
              <a:t> </a:t>
            </a:r>
            <a:r>
              <a:rPr lang="en-US" sz="2900" dirty="0" err="1"/>
              <a:t>suhu</a:t>
            </a:r>
            <a:r>
              <a:rPr lang="en-US" sz="2900" dirty="0"/>
              <a:t> 2°- 8° C</a:t>
            </a:r>
          </a:p>
          <a:p>
            <a:pPr lvl="1"/>
            <a:r>
              <a:rPr lang="en-US" sz="2900" dirty="0" err="1"/>
              <a:t>Tdk</a:t>
            </a:r>
            <a:r>
              <a:rPr lang="en-US" sz="2900" dirty="0"/>
              <a:t> </a:t>
            </a:r>
            <a:r>
              <a:rPr lang="en-US" sz="2900" dirty="0" err="1"/>
              <a:t>pernah</a:t>
            </a:r>
            <a:r>
              <a:rPr lang="en-US" sz="2900" dirty="0"/>
              <a:t> </a:t>
            </a:r>
            <a:r>
              <a:rPr lang="en-US" sz="2900" dirty="0" err="1"/>
              <a:t>terendam</a:t>
            </a:r>
            <a:r>
              <a:rPr lang="en-US" sz="2900" dirty="0"/>
              <a:t> air</a:t>
            </a:r>
          </a:p>
          <a:p>
            <a:pPr lvl="1"/>
            <a:r>
              <a:rPr lang="en-US" sz="2900" dirty="0" err="1"/>
              <a:t>Sterilitas</a:t>
            </a:r>
            <a:r>
              <a:rPr lang="en-US" sz="2900" dirty="0"/>
              <a:t> </a:t>
            </a:r>
            <a:r>
              <a:rPr lang="en-US" sz="2900" dirty="0" err="1"/>
              <a:t>terjaga</a:t>
            </a:r>
            <a:endParaRPr lang="en-US" sz="2900" dirty="0"/>
          </a:p>
          <a:p>
            <a:pPr lvl="1"/>
            <a:r>
              <a:rPr lang="en-US" sz="2900" dirty="0"/>
              <a:t>VVM </a:t>
            </a:r>
            <a:r>
              <a:rPr lang="en-US" sz="2900" dirty="0" err="1"/>
              <a:t>msh</a:t>
            </a:r>
            <a:r>
              <a:rPr lang="en-US" sz="2900" dirty="0"/>
              <a:t> </a:t>
            </a:r>
            <a:r>
              <a:rPr lang="en-US" sz="2900" dirty="0" err="1"/>
              <a:t>dlm</a:t>
            </a:r>
            <a:r>
              <a:rPr lang="en-US" sz="2900" dirty="0"/>
              <a:t> </a:t>
            </a:r>
            <a:r>
              <a:rPr lang="en-US" sz="2900" dirty="0" err="1"/>
              <a:t>kondisi</a:t>
            </a:r>
            <a:r>
              <a:rPr lang="en-US" sz="2900" dirty="0"/>
              <a:t> A/B</a:t>
            </a:r>
          </a:p>
          <a:p>
            <a:pPr lvl="0"/>
            <a:r>
              <a:rPr lang="en-US" sz="2900" dirty="0"/>
              <a:t>D</a:t>
            </a:r>
            <a:r>
              <a:rPr lang="en-US" sz="2900" dirty="0" smtClean="0"/>
              <a:t>i </a:t>
            </a:r>
            <a:r>
              <a:rPr lang="en-US" sz="2900" dirty="0" err="1"/>
              <a:t>Posyandu</a:t>
            </a:r>
            <a:r>
              <a:rPr lang="en-US" sz="2900" dirty="0"/>
              <a:t> </a:t>
            </a:r>
            <a:r>
              <a:rPr lang="en-US" sz="2900" dirty="0" err="1"/>
              <a:t>vaksin</a:t>
            </a:r>
            <a:r>
              <a:rPr lang="en-US" sz="2900" dirty="0"/>
              <a:t> </a:t>
            </a:r>
            <a:r>
              <a:rPr lang="en-US" sz="2900" dirty="0" err="1"/>
              <a:t>yg</a:t>
            </a:r>
            <a:r>
              <a:rPr lang="en-US" sz="2900" dirty="0"/>
              <a:t> </a:t>
            </a:r>
            <a:r>
              <a:rPr lang="en-US" sz="2900" dirty="0" err="1"/>
              <a:t>sdh</a:t>
            </a:r>
            <a:r>
              <a:rPr lang="en-US" sz="2900" dirty="0"/>
              <a:t> </a:t>
            </a:r>
            <a:r>
              <a:rPr lang="en-US" sz="2900" dirty="0" err="1"/>
              <a:t>dibuka</a:t>
            </a:r>
            <a:r>
              <a:rPr lang="en-US" sz="2900" dirty="0"/>
              <a:t> </a:t>
            </a:r>
            <a:r>
              <a:rPr lang="en-US" sz="2900" dirty="0" err="1"/>
              <a:t>tdk</a:t>
            </a:r>
            <a:r>
              <a:rPr lang="en-US" sz="2900" dirty="0"/>
              <a:t> </a:t>
            </a:r>
            <a:r>
              <a:rPr lang="en-US" sz="2900" dirty="0" err="1"/>
              <a:t>boleh</a:t>
            </a:r>
            <a:r>
              <a:rPr lang="en-US" sz="2900" dirty="0"/>
              <a:t> </a:t>
            </a:r>
            <a:r>
              <a:rPr lang="en-US" sz="2900" dirty="0" err="1"/>
              <a:t>digunakan</a:t>
            </a:r>
            <a:r>
              <a:rPr lang="en-US" sz="2900" dirty="0"/>
              <a:t> pd hr </a:t>
            </a:r>
            <a:r>
              <a:rPr lang="en-US" sz="2900" dirty="0" err="1"/>
              <a:t>berikutnya</a:t>
            </a:r>
            <a:r>
              <a:rPr lang="en-US" dirty="0"/>
              <a:t>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555</TotalTime>
  <Words>1597</Words>
  <Application>Microsoft Office PowerPoint</Application>
  <PresentationFormat>On-screen Show (4:3)</PresentationFormat>
  <Paragraphs>290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Flow</vt:lpstr>
      <vt:lpstr>KULIAH  VAKSIN &amp;  IMUNISASI  Pertemuan ke  3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Vaksin Sensitif Beku</vt:lpstr>
      <vt:lpstr>Vaksin Sensitif Panas </vt:lpstr>
      <vt:lpstr>Slide 29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user</cp:lastModifiedBy>
  <cp:revision>103</cp:revision>
  <dcterms:created xsi:type="dcterms:W3CDTF">2011-03-06T11:47:50Z</dcterms:created>
  <dcterms:modified xsi:type="dcterms:W3CDTF">2019-03-12T06:57:49Z</dcterms:modified>
</cp:coreProperties>
</file>