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7" r:id="rId5"/>
    <p:sldId id="259" r:id="rId6"/>
    <p:sldId id="258" r:id="rId7"/>
    <p:sldId id="260" r:id="rId8"/>
    <p:sldId id="262" r:id="rId9"/>
    <p:sldId id="261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4A5C-36EB-480A-A288-C3E43D262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Vancouver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6F81C-C493-47F3-B8EF-405B1518A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836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E329-6A58-4E52-9A72-F4DD5AAE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768" y="764373"/>
            <a:ext cx="4410432" cy="1293028"/>
          </a:xfrm>
        </p:spPr>
        <p:txBody>
          <a:bodyPr>
            <a:normAutofit/>
          </a:bodyPr>
          <a:lstStyle/>
          <a:p>
            <a:pPr algn="ctr"/>
            <a:r>
              <a:rPr lang="en-ID" sz="3200" b="1" dirty="0" err="1"/>
              <a:t>Menyitasi</a:t>
            </a:r>
            <a:r>
              <a:rPr lang="en-ID" sz="3200" b="1" dirty="0"/>
              <a:t> </a:t>
            </a:r>
            <a:r>
              <a:rPr lang="en-ID" sz="3200" b="1" dirty="0" err="1"/>
              <a:t>Sebuah</a:t>
            </a:r>
            <a:r>
              <a:rPr lang="en-ID" sz="3200" b="1" dirty="0"/>
              <a:t> </a:t>
            </a:r>
            <a:r>
              <a:rPr lang="en-ID" sz="3200" b="1" dirty="0" err="1"/>
              <a:t>Buku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70050-5404-449B-B284-932F76BD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29400"/>
            <a:ext cx="10820400" cy="3789285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Edisi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endParaRPr lang="en-US" altLang="en-US" sz="3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dicantumkan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pembaca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penulis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pasti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!).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mencantumkan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600" dirty="0"/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diletakkan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abreviasi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kata-kata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Misalkan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ed. (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spec. (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transl. (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Kapitalkan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second 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2nd dan III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3rd.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Akhiri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mencantumkan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edisinya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anggap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</a:t>
            </a:r>
            <a:endParaRPr lang="en-US" altLang="en-US" sz="5400" dirty="0">
              <a:latin typeface="Arial" panose="020B0604020202020204" pitchFamily="34" charset="0"/>
            </a:endParaRP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241E9-979B-4EC9-AD7B-1AB22B01C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4" t="48556" r="40000" b="27153"/>
          <a:stretch/>
        </p:blipFill>
        <p:spPr>
          <a:xfrm>
            <a:off x="685799" y="392374"/>
            <a:ext cx="6409969" cy="195504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89CEA7F-C6E6-46C1-B0B1-255D8059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MENGENAL SITASI I: VANCOUVER STYLE">
            <a:extLst>
              <a:ext uri="{FF2B5EF4-FFF2-40B4-BE49-F238E27FC236}">
                <a16:creationId xmlns:a16="http://schemas.microsoft.com/office/drawing/2014/main" id="{CFB20980-A88A-40D9-B3EA-36E76908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95" y="4850120"/>
            <a:ext cx="56578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3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FC28-27F2-4719-9874-286617B7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889B-2CE7-4F8A-84B9-CA6AEE02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78184"/>
            <a:ext cx="10820400" cy="578195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D" sz="1400" b="1" dirty="0"/>
              <a:t>Editor dan </a:t>
            </a:r>
            <a:r>
              <a:rPr lang="en-ID" sz="1400" b="1" dirty="0" err="1"/>
              <a:t>Penulis</a:t>
            </a:r>
            <a:r>
              <a:rPr lang="en-ID" sz="1400" b="1" dirty="0"/>
              <a:t>/</a:t>
            </a:r>
            <a:r>
              <a:rPr lang="en-ID" sz="1400" b="1" dirty="0" err="1"/>
              <a:t>Pemilik</a:t>
            </a:r>
            <a:r>
              <a:rPr lang="en-ID" sz="1400" b="1" dirty="0"/>
              <a:t> </a:t>
            </a:r>
            <a:r>
              <a:rPr lang="en-ID" sz="1400" b="1" dirty="0" err="1"/>
              <a:t>Kedua</a:t>
            </a:r>
            <a:r>
              <a:rPr lang="en-ID" sz="1400" b="1" dirty="0"/>
              <a:t> (</a:t>
            </a:r>
            <a:r>
              <a:rPr lang="en-ID" sz="1400" b="1" i="1" dirty="0"/>
              <a:t>Secondary Author</a:t>
            </a:r>
            <a:r>
              <a:rPr lang="en-ID" sz="1400" b="1" dirty="0"/>
              <a:t>) Dari </a:t>
            </a:r>
            <a:r>
              <a:rPr lang="en-ID" sz="1400" b="1" dirty="0" err="1"/>
              <a:t>Keseluruhan</a:t>
            </a:r>
            <a:r>
              <a:rPr lang="en-ID" sz="1400" b="1" dirty="0"/>
              <a:t> </a:t>
            </a:r>
            <a:r>
              <a:rPr lang="en-ID" sz="1400" b="1" dirty="0" err="1"/>
              <a:t>Buku</a:t>
            </a:r>
            <a:endParaRPr lang="en-ID" sz="1400" dirty="0"/>
          </a:p>
          <a:p>
            <a:pPr marL="457200" indent="-457200" fontAlgn="base">
              <a:buFont typeface="+mj-lt"/>
              <a:buAutoNum type="arabicPeriod"/>
            </a:pPr>
            <a:r>
              <a:rPr lang="en-ID" sz="1400" dirty="0"/>
              <a:t>Yang </a:t>
            </a:r>
            <a:r>
              <a:rPr lang="en-ID" sz="1400" dirty="0" err="1"/>
              <a:t>dimaksud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 </a:t>
            </a:r>
            <a:r>
              <a:rPr lang="en-ID" sz="1400" i="1" dirty="0"/>
              <a:t>secondary author</a:t>
            </a:r>
            <a:r>
              <a:rPr lang="en-ID" sz="1400" dirty="0"/>
              <a:t> 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mereka</a:t>
            </a:r>
            <a:r>
              <a:rPr lang="en-ID" sz="1400" dirty="0"/>
              <a:t> yang </a:t>
            </a:r>
            <a:r>
              <a:rPr lang="en-ID" sz="1400" dirty="0" err="1"/>
              <a:t>memodifikasi</a:t>
            </a:r>
            <a:r>
              <a:rPr lang="en-ID" sz="1400" dirty="0"/>
              <a:t> </a:t>
            </a:r>
            <a:r>
              <a:rPr lang="en-ID" sz="1400" dirty="0" err="1"/>
              <a:t>pekerjaan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pemilik</a:t>
            </a:r>
            <a:r>
              <a:rPr lang="en-ID" sz="1400" dirty="0"/>
              <a:t> </a:t>
            </a:r>
            <a:r>
              <a:rPr lang="en-ID" sz="1400" dirty="0" err="1"/>
              <a:t>utama</a:t>
            </a:r>
            <a:r>
              <a:rPr lang="en-ID" sz="1400" dirty="0"/>
              <a:t>.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contoh</a:t>
            </a:r>
            <a:r>
              <a:rPr lang="en-ID" sz="1400" dirty="0"/>
              <a:t> editor, translator, dan </a:t>
            </a:r>
            <a:r>
              <a:rPr lang="en-ID" sz="1400" dirty="0" err="1"/>
              <a:t>ilustrator</a:t>
            </a:r>
            <a:r>
              <a:rPr lang="en-ID" sz="1400" dirty="0"/>
              <a:t>. </a:t>
            </a:r>
            <a:r>
              <a:rPr lang="en-ID" sz="1400" dirty="0" err="1"/>
              <a:t>Berikut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ketentuan</a:t>
            </a:r>
            <a:r>
              <a:rPr lang="en-ID" sz="1400" dirty="0"/>
              <a:t> </a:t>
            </a:r>
            <a:r>
              <a:rPr lang="en-ID" sz="1400" dirty="0" err="1"/>
              <a:t>ketika</a:t>
            </a:r>
            <a:r>
              <a:rPr lang="en-ID" sz="1400" dirty="0"/>
              <a:t> </a:t>
            </a:r>
            <a:r>
              <a:rPr lang="en-ID" sz="1400" dirty="0" err="1"/>
              <a:t>mensitasi</a:t>
            </a:r>
            <a:r>
              <a:rPr lang="en-ID" sz="1400" dirty="0"/>
              <a:t> </a:t>
            </a:r>
            <a:r>
              <a:rPr lang="en-ID" sz="1400" dirty="0" err="1"/>
              <a:t>sebuah</a:t>
            </a:r>
            <a:r>
              <a:rPr lang="en-ID" sz="1400" dirty="0"/>
              <a:t> </a:t>
            </a:r>
            <a:r>
              <a:rPr lang="en-ID" sz="1400" dirty="0" err="1"/>
              <a:t>buku</a:t>
            </a:r>
            <a:r>
              <a:rPr lang="en-ID" sz="1400" dirty="0"/>
              <a:t> yang </a:t>
            </a:r>
            <a:r>
              <a:rPr lang="en-ID" sz="1400" dirty="0" err="1"/>
              <a:t>memiliki</a:t>
            </a:r>
            <a:r>
              <a:rPr lang="en-ID" sz="1400" dirty="0"/>
              <a:t> </a:t>
            </a:r>
            <a:r>
              <a:rPr lang="en-ID" sz="1400" i="1" dirty="0"/>
              <a:t>secondary author</a:t>
            </a:r>
            <a:r>
              <a:rPr lang="en-ID" sz="1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sz="1400" dirty="0" err="1"/>
              <a:t>Letakkan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 </a:t>
            </a:r>
            <a:r>
              <a:rPr lang="en-ID" sz="1400" i="1" dirty="0"/>
              <a:t>secondary author</a:t>
            </a:r>
            <a:r>
              <a:rPr lang="en-ID" sz="1400" dirty="0"/>
              <a:t> </a:t>
            </a:r>
            <a:r>
              <a:rPr lang="en-ID" sz="1400" dirty="0" err="1"/>
              <a:t>setelah</a:t>
            </a:r>
            <a:r>
              <a:rPr lang="en-ID" sz="1400" dirty="0"/>
              <a:t> </a:t>
            </a:r>
            <a:r>
              <a:rPr lang="en-ID" sz="1400" dirty="0" err="1"/>
              <a:t>pernyataan</a:t>
            </a:r>
            <a:r>
              <a:rPr lang="en-ID" sz="1400" dirty="0"/>
              <a:t> </a:t>
            </a:r>
            <a:r>
              <a:rPr lang="en-ID" sz="1400" dirty="0" err="1"/>
              <a:t>edisi</a:t>
            </a:r>
            <a:r>
              <a:rPr lang="en-ID" sz="1400" dirty="0"/>
              <a:t> </a:t>
            </a:r>
            <a:r>
              <a:rPr lang="en-ID" sz="1400" dirty="0" err="1"/>
              <a:t>buku</a:t>
            </a:r>
            <a:r>
              <a:rPr lang="en-ID" sz="1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, </a:t>
            </a:r>
            <a:r>
              <a:rPr lang="en-ID" sz="1400" dirty="0" err="1"/>
              <a:t>ikuti</a:t>
            </a:r>
            <a:r>
              <a:rPr lang="en-ID" sz="1400" dirty="0"/>
              <a:t> format yang </a:t>
            </a:r>
            <a:r>
              <a:rPr lang="en-ID" sz="1400" dirty="0" err="1"/>
              <a:t>umum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sistem</a:t>
            </a:r>
            <a:r>
              <a:rPr lang="en-ID" sz="1400" dirty="0"/>
              <a:t> Vancouver (</a:t>
            </a:r>
            <a:r>
              <a:rPr lang="en-ID" sz="1400" dirty="0" err="1"/>
              <a:t>lihat</a:t>
            </a:r>
            <a:r>
              <a:rPr lang="en-ID" sz="1400" dirty="0"/>
              <a:t> </a:t>
            </a:r>
            <a:r>
              <a:rPr lang="en-ID" sz="1400" dirty="0" err="1"/>
              <a:t>penamaan</a:t>
            </a:r>
            <a:r>
              <a:rPr lang="en-ID" sz="1400" dirty="0"/>
              <a:t> </a:t>
            </a:r>
            <a:r>
              <a:rPr lang="en-ID" sz="1400" dirty="0" err="1"/>
              <a:t>saat</a:t>
            </a:r>
            <a:r>
              <a:rPr lang="en-ID" sz="1400" dirty="0"/>
              <a:t> </a:t>
            </a:r>
            <a:r>
              <a:rPr lang="en-ID" sz="1400" dirty="0" err="1"/>
              <a:t>mensitasi</a:t>
            </a:r>
            <a:r>
              <a:rPr lang="en-ID" sz="1400" dirty="0"/>
              <a:t> </a:t>
            </a:r>
            <a:r>
              <a:rPr lang="en-ID" sz="1400" dirty="0" err="1"/>
              <a:t>jurnal</a:t>
            </a:r>
            <a:r>
              <a:rPr lang="en-ID" sz="1400" dirty="0"/>
              <a:t>)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sz="1400" dirty="0" err="1"/>
              <a:t>Berikan</a:t>
            </a:r>
            <a:r>
              <a:rPr lang="en-ID" sz="1400" dirty="0"/>
              <a:t> </a:t>
            </a:r>
            <a:r>
              <a:rPr lang="en-ID" sz="1400" dirty="0" err="1"/>
              <a:t>tanda</a:t>
            </a:r>
            <a:r>
              <a:rPr lang="en-ID" sz="1400" dirty="0"/>
              <a:t> </a:t>
            </a:r>
            <a:r>
              <a:rPr lang="en-ID" sz="1400" dirty="0" err="1"/>
              <a:t>koma</a:t>
            </a:r>
            <a:r>
              <a:rPr lang="en-ID" sz="1400" dirty="0"/>
              <a:t> di </a:t>
            </a:r>
            <a:r>
              <a:rPr lang="en-ID" sz="1400" dirty="0" err="1"/>
              <a:t>akhir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editor </a:t>
            </a:r>
            <a:r>
              <a:rPr lang="en-ID" sz="1400" dirty="0" err="1"/>
              <a:t>diikuti</a:t>
            </a:r>
            <a:r>
              <a:rPr lang="en-ID" sz="1400" dirty="0"/>
              <a:t> kata ‘editor’, </a:t>
            </a:r>
            <a:r>
              <a:rPr lang="en-ID" sz="1400" dirty="0" err="1"/>
              <a:t>diakhir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ilustrator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koma</a:t>
            </a:r>
            <a:r>
              <a:rPr lang="en-ID" sz="1400" dirty="0"/>
              <a:t> </a:t>
            </a:r>
            <a:r>
              <a:rPr lang="en-ID" sz="1400" dirty="0" err="1"/>
              <a:t>diikuti</a:t>
            </a:r>
            <a:r>
              <a:rPr lang="en-ID" sz="1400" dirty="0"/>
              <a:t> kata ‘</a:t>
            </a:r>
            <a:r>
              <a:rPr lang="en-ID" sz="1400" dirty="0" err="1"/>
              <a:t>ilustrator</a:t>
            </a:r>
            <a:r>
              <a:rPr lang="en-ID" sz="1400" dirty="0"/>
              <a:t>’, dan lain </a:t>
            </a:r>
            <a:r>
              <a:rPr lang="en-ID" sz="1400" dirty="0" err="1"/>
              <a:t>sebagainya</a:t>
            </a:r>
            <a:r>
              <a:rPr lang="en-ID" sz="1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sz="1400" dirty="0" err="1"/>
              <a:t>Akhiri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 </a:t>
            </a:r>
            <a:r>
              <a:rPr lang="en-ID" sz="1400" i="1" dirty="0"/>
              <a:t>secondary author</a:t>
            </a:r>
            <a:r>
              <a:rPr lang="en-ID" sz="1400" dirty="0"/>
              <a:t> 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titik</a:t>
            </a:r>
            <a:r>
              <a:rPr lang="en-ID" sz="1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sz="1400" dirty="0" err="1"/>
              <a:t>Jika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ada</a:t>
            </a:r>
            <a:r>
              <a:rPr lang="en-ID" sz="1400" dirty="0"/>
              <a:t> </a:t>
            </a:r>
            <a:r>
              <a:rPr lang="en-ID" sz="1400" dirty="0" err="1"/>
              <a:t>pemilik</a:t>
            </a:r>
            <a:r>
              <a:rPr lang="en-ID" sz="1400" dirty="0"/>
              <a:t> </a:t>
            </a:r>
            <a:r>
              <a:rPr lang="en-ID" sz="1400" dirty="0" err="1"/>
              <a:t>utama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buku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, </a:t>
            </a:r>
            <a:r>
              <a:rPr lang="en-ID" sz="1400" dirty="0" err="1"/>
              <a:t>pindahkan</a:t>
            </a:r>
            <a:r>
              <a:rPr lang="en-ID" sz="1400" dirty="0"/>
              <a:t> </a:t>
            </a:r>
            <a:r>
              <a:rPr lang="en-ID" sz="1400" i="1" dirty="0"/>
              <a:t>secondary author</a:t>
            </a:r>
            <a:r>
              <a:rPr lang="en-ID" sz="1400" dirty="0"/>
              <a:t> 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pemilik</a:t>
            </a:r>
            <a:r>
              <a:rPr lang="en-ID" sz="1400" dirty="0"/>
              <a:t> </a:t>
            </a:r>
            <a:r>
              <a:rPr lang="en-ID" sz="1400" dirty="0" err="1"/>
              <a:t>utama</a:t>
            </a:r>
            <a:r>
              <a:rPr lang="en-ID" sz="1400" dirty="0"/>
              <a:t>.</a:t>
            </a:r>
          </a:p>
          <a:p>
            <a:pPr marL="0" indent="0" fontAlgn="base">
              <a:buNone/>
            </a:pPr>
            <a:endParaRPr lang="en-ID" sz="1400" dirty="0"/>
          </a:p>
          <a:p>
            <a:pPr marL="0" indent="0" fontAlgn="base">
              <a:buNone/>
            </a:pPr>
            <a:r>
              <a:rPr lang="en-ID" sz="1400" b="1" dirty="0" err="1"/>
              <a:t>Penerbit</a:t>
            </a:r>
            <a:r>
              <a:rPr lang="en-ID" sz="1400" b="1" dirty="0"/>
              <a:t> </a:t>
            </a:r>
            <a:r>
              <a:rPr lang="en-ID" sz="1400" b="1" dirty="0" err="1"/>
              <a:t>Untuk</a:t>
            </a:r>
            <a:r>
              <a:rPr lang="en-ID" sz="1400" b="1" dirty="0"/>
              <a:t> </a:t>
            </a:r>
            <a:r>
              <a:rPr lang="en-ID" sz="1400" b="1" dirty="0" err="1"/>
              <a:t>Keseluruhan</a:t>
            </a:r>
            <a:r>
              <a:rPr lang="en-ID" sz="1400" b="1" dirty="0"/>
              <a:t> </a:t>
            </a:r>
            <a:r>
              <a:rPr lang="en-ID" sz="1400" b="1" dirty="0" err="1"/>
              <a:t>Buku</a:t>
            </a:r>
            <a:endParaRPr lang="en-ID" sz="1400" dirty="0"/>
          </a:p>
          <a:p>
            <a:pPr marL="342900" indent="-342900" fontAlgn="base">
              <a:buFont typeface="+mj-lt"/>
              <a:buAutoNum type="arabicPeriod"/>
            </a:pPr>
            <a:r>
              <a:rPr lang="en-ID" sz="1400" dirty="0" err="1"/>
              <a:t>Berikut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ketentuan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mencantumkan</a:t>
            </a:r>
            <a:r>
              <a:rPr lang="en-ID" sz="1400" dirty="0"/>
              <a:t> </a:t>
            </a:r>
            <a:r>
              <a:rPr lang="en-ID" sz="1400" dirty="0" err="1"/>
              <a:t>penerbit</a:t>
            </a:r>
            <a:r>
              <a:rPr lang="en-ID" sz="14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D" sz="1400" dirty="0" err="1"/>
              <a:t>Cantumkan</a:t>
            </a:r>
            <a:r>
              <a:rPr lang="en-ID" sz="1400" dirty="0"/>
              <a:t> </a:t>
            </a:r>
            <a:r>
              <a:rPr lang="en-ID" sz="1400" dirty="0" err="1"/>
              <a:t>penerbit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yang </a:t>
            </a:r>
            <a:r>
              <a:rPr lang="en-ID" sz="1400" dirty="0" err="1"/>
              <a:t>tertera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publikasinya</a:t>
            </a:r>
            <a:r>
              <a:rPr lang="en-ID" sz="1400" dirty="0"/>
              <a:t>. </a:t>
            </a:r>
            <a:r>
              <a:rPr lang="en-ID" sz="1400" dirty="0" err="1"/>
              <a:t>Gunakan</a:t>
            </a:r>
            <a:r>
              <a:rPr lang="en-ID" sz="1400" dirty="0"/>
              <a:t> </a:t>
            </a:r>
            <a:r>
              <a:rPr lang="en-ID" sz="1400" dirty="0" err="1"/>
              <a:t>kapitalisasi</a:t>
            </a:r>
            <a:r>
              <a:rPr lang="en-ID" sz="1400" dirty="0"/>
              <a:t> </a:t>
            </a:r>
            <a:r>
              <a:rPr lang="en-ID" sz="1400" dirty="0" err="1"/>
              <a:t>huruf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yang </a:t>
            </a:r>
            <a:r>
              <a:rPr lang="en-ID" sz="1400" dirty="0" err="1"/>
              <a:t>tertera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buku</a:t>
            </a:r>
            <a:r>
              <a:rPr lang="en-ID" sz="14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D" sz="1400" dirty="0" err="1"/>
              <a:t>Abreviasikan</a:t>
            </a:r>
            <a:r>
              <a:rPr lang="en-ID" sz="1400" dirty="0"/>
              <a:t> </a:t>
            </a:r>
            <a:r>
              <a:rPr lang="en-ID" sz="1400" dirty="0" err="1"/>
              <a:t>penerbit</a:t>
            </a:r>
            <a:r>
              <a:rPr lang="en-ID" sz="1400" dirty="0"/>
              <a:t> yang </a:t>
            </a:r>
            <a:r>
              <a:rPr lang="en-ID" sz="1400" dirty="0" err="1"/>
              <a:t>telah</a:t>
            </a:r>
            <a:r>
              <a:rPr lang="en-ID" sz="1400" dirty="0"/>
              <a:t> </a:t>
            </a:r>
            <a:r>
              <a:rPr lang="en-ID" sz="1400" dirty="0" err="1"/>
              <a:t>diketahui</a:t>
            </a:r>
            <a:r>
              <a:rPr lang="en-ID" sz="1400" dirty="0"/>
              <a:t> oleh </a:t>
            </a:r>
            <a:r>
              <a:rPr lang="en-ID" sz="1400" dirty="0" err="1"/>
              <a:t>umum</a:t>
            </a:r>
            <a:r>
              <a:rPr lang="en-ID" sz="1400" dirty="0"/>
              <a:t> </a:t>
            </a:r>
            <a:r>
              <a:rPr lang="en-ID" sz="1400" dirty="0" err="1"/>
              <a:t>jika</a:t>
            </a:r>
            <a:r>
              <a:rPr lang="en-ID" sz="1400" dirty="0"/>
              <a:t> </a:t>
            </a:r>
            <a:r>
              <a:rPr lang="en-ID" sz="1400" dirty="0" err="1"/>
              <a:t>diperlukan</a:t>
            </a:r>
            <a:r>
              <a:rPr lang="en-ID" sz="1400" dirty="0"/>
              <a:t>, </a:t>
            </a:r>
            <a:r>
              <a:rPr lang="en-ID" sz="1400" dirty="0" err="1"/>
              <a:t>tetapi</a:t>
            </a:r>
            <a:r>
              <a:rPr lang="en-ID" sz="1400" dirty="0"/>
              <a:t> </a:t>
            </a:r>
            <a:r>
              <a:rPr lang="en-ID" sz="1400" dirty="0" err="1"/>
              <a:t>tetap</a:t>
            </a:r>
            <a:r>
              <a:rPr lang="en-ID" sz="1400" dirty="0"/>
              <a:t> </a:t>
            </a:r>
            <a:r>
              <a:rPr lang="en-ID" sz="1400" dirty="0" err="1"/>
              <a:t>harus</a:t>
            </a:r>
            <a:r>
              <a:rPr lang="en-ID" sz="1400" dirty="0"/>
              <a:t> </a:t>
            </a:r>
            <a:r>
              <a:rPr lang="en-ID" sz="1400" dirty="0" err="1"/>
              <a:t>dipertimbangkan</a:t>
            </a:r>
            <a:r>
              <a:rPr lang="en-ID" sz="1400" dirty="0"/>
              <a:t> </a:t>
            </a:r>
            <a:r>
              <a:rPr lang="en-ID" sz="1400" dirty="0" err="1"/>
              <a:t>ketika</a:t>
            </a:r>
            <a:r>
              <a:rPr lang="en-ID" sz="1400" dirty="0"/>
              <a:t> </a:t>
            </a:r>
            <a:r>
              <a:rPr lang="en-ID" sz="1400" dirty="0" err="1"/>
              <a:t>menyingkat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penerbit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menghindari</a:t>
            </a:r>
            <a:r>
              <a:rPr lang="en-ID" sz="1400" dirty="0"/>
              <a:t> </a:t>
            </a:r>
            <a:r>
              <a:rPr lang="en-ID" sz="1400" dirty="0" err="1"/>
              <a:t>kebingungan</a:t>
            </a:r>
            <a:r>
              <a:rPr lang="en-ID" sz="1400" dirty="0"/>
              <a:t> </a:t>
            </a:r>
            <a:r>
              <a:rPr lang="en-ID" sz="1400" dirty="0" err="1"/>
              <a:t>pembaca</a:t>
            </a:r>
            <a:r>
              <a:rPr lang="en-ID" sz="14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D" sz="1400" dirty="0" err="1"/>
              <a:t>Apabila</a:t>
            </a:r>
            <a:r>
              <a:rPr lang="en-ID" sz="1400" dirty="0"/>
              <a:t> divisi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penerbit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</a:t>
            </a:r>
            <a:r>
              <a:rPr lang="en-ID" sz="1400" dirty="0" err="1"/>
              <a:t>dicantumkan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buku</a:t>
            </a:r>
            <a:r>
              <a:rPr lang="en-ID" sz="1400" dirty="0"/>
              <a:t>, </a:t>
            </a:r>
            <a:r>
              <a:rPr lang="en-ID" sz="1400" dirty="0" err="1"/>
              <a:t>maka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penerbit</a:t>
            </a:r>
            <a:r>
              <a:rPr lang="en-ID" sz="1400" dirty="0"/>
              <a:t> </a:t>
            </a:r>
            <a:r>
              <a:rPr lang="en-ID" sz="1400" dirty="0" err="1"/>
              <a:t>ditaruh</a:t>
            </a:r>
            <a:r>
              <a:rPr lang="en-ID" sz="1400" dirty="0"/>
              <a:t> di </a:t>
            </a:r>
            <a:r>
              <a:rPr lang="en-ID" sz="1400" dirty="0" err="1"/>
              <a:t>awal</a:t>
            </a:r>
            <a:r>
              <a:rPr lang="en-ID" sz="1400" dirty="0"/>
              <a:t> </a:t>
            </a:r>
            <a:r>
              <a:rPr lang="en-ID" sz="1400" dirty="0" err="1"/>
              <a:t>kemudian</a:t>
            </a:r>
            <a:r>
              <a:rPr lang="en-ID" sz="1400" dirty="0"/>
              <a:t> </a:t>
            </a:r>
            <a:r>
              <a:rPr lang="en-ID" sz="1400" dirty="0" err="1"/>
              <a:t>diikuti</a:t>
            </a:r>
            <a:r>
              <a:rPr lang="en-ID" sz="1400" dirty="0"/>
              <a:t> oleh </a:t>
            </a:r>
            <a:r>
              <a:rPr lang="en-ID" sz="1400" dirty="0" err="1"/>
              <a:t>nama</a:t>
            </a:r>
            <a:r>
              <a:rPr lang="en-ID" sz="1400" dirty="0"/>
              <a:t> divisi </a:t>
            </a:r>
            <a:r>
              <a:rPr lang="en-ID" sz="1400" dirty="0" err="1"/>
              <a:t>tersebut</a:t>
            </a:r>
            <a:r>
              <a:rPr lang="en-ID" sz="1400" dirty="0"/>
              <a:t>.</a:t>
            </a:r>
          </a:p>
          <a:p>
            <a:pPr marL="0" indent="0" fontAlgn="base">
              <a:buNone/>
            </a:pPr>
            <a:endParaRPr lang="en-ID" sz="1400" dirty="0"/>
          </a:p>
          <a:p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33735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B49BC-2DE3-4A74-B49B-D7C82307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46162"/>
            <a:ext cx="10820400" cy="5372524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penerbit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pilihlah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penerbit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diurutan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paling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penerbit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dicetak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ditebalkan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penerbit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tulislah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“publisher unknown”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kotak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penerbit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endParaRPr lang="en-US" altLang="en-US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mencantumkan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sedikit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mencantumkan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4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introductory material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lampiran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walaupun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dikutip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diikuti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volume,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kutip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dikutip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kutip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tambahkan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”leaves”.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                                     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                 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D97A36-1913-4E22-8AEA-AAAEEF1E1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7313"/>
            <a:ext cx="65" cy="294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745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MENGENAL SITASI I: VANCOUVER STYLE">
            <a:extLst>
              <a:ext uri="{FF2B5EF4-FFF2-40B4-BE49-F238E27FC236}">
                <a16:creationId xmlns:a16="http://schemas.microsoft.com/office/drawing/2014/main" id="{070BBB66-2D43-41A3-B839-02CC0879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91" y="1692324"/>
            <a:ext cx="55911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1FDC9B6-7294-4E46-BCB8-D69F61342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287"/>
            <a:ext cx="65" cy="294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745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MENGENAL SITASI I: VANCOUVER STYLE">
            <a:extLst>
              <a:ext uri="{FF2B5EF4-FFF2-40B4-BE49-F238E27FC236}">
                <a16:creationId xmlns:a16="http://schemas.microsoft.com/office/drawing/2014/main" id="{EC20C86D-A5F0-4214-B7CF-42F26161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81" y="4827538"/>
            <a:ext cx="56388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42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46B2-6058-4C07-BC34-BABF5CA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sitasi</a:t>
            </a:r>
            <a:r>
              <a:rPr lang="en-ID" dirty="0"/>
              <a:t> (</a:t>
            </a:r>
            <a:r>
              <a:rPr lang="en-ID" dirty="0" err="1"/>
              <a:t>rujukan</a:t>
            </a:r>
            <a:r>
              <a:rPr lang="en-ID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59B0-E653-405D-ACE5-3DF4920C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ID" b="1" i="1" dirty="0" err="1"/>
              <a:t>Sistem</a:t>
            </a:r>
            <a:r>
              <a:rPr lang="en-ID" b="1" i="1" dirty="0"/>
              <a:t> </a:t>
            </a:r>
            <a:r>
              <a:rPr lang="en-ID" b="1" i="1" dirty="0" err="1"/>
              <a:t>harvard</a:t>
            </a:r>
            <a:r>
              <a:rPr lang="en-ID" b="1" i="1" dirty="0"/>
              <a:t>: </a:t>
            </a:r>
            <a:r>
              <a:rPr lang="en-ID" i="1" dirty="0" err="1"/>
              <a:t>metode</a:t>
            </a:r>
            <a:r>
              <a:rPr lang="en-ID" i="1" dirty="0"/>
              <a:t> </a:t>
            </a:r>
            <a:r>
              <a:rPr lang="en-ID" i="1" dirty="0" err="1"/>
              <a:t>pengobatan</a:t>
            </a:r>
            <a:r>
              <a:rPr lang="en-ID" i="1" dirty="0"/>
              <a:t> </a:t>
            </a:r>
            <a:r>
              <a:rPr lang="en-ID" i="1" dirty="0" err="1"/>
              <a:t>penyakit</a:t>
            </a:r>
            <a:r>
              <a:rPr lang="en-ID" i="1" dirty="0"/>
              <a:t> </a:t>
            </a:r>
            <a:r>
              <a:rPr lang="en-ID" i="1" dirty="0" err="1"/>
              <a:t>ini</a:t>
            </a:r>
            <a:r>
              <a:rPr lang="en-ID" i="1" dirty="0"/>
              <a:t> </a:t>
            </a:r>
            <a:r>
              <a:rPr lang="en-ID" i="1" dirty="0" err="1"/>
              <a:t>saat</a:t>
            </a:r>
            <a:r>
              <a:rPr lang="en-ID" i="1" dirty="0"/>
              <a:t> </a:t>
            </a:r>
            <a:r>
              <a:rPr lang="en-ID" i="1" dirty="0" err="1"/>
              <a:t>ini</a:t>
            </a:r>
            <a:r>
              <a:rPr lang="en-ID" i="1" dirty="0"/>
              <a:t> </a:t>
            </a:r>
            <a:r>
              <a:rPr lang="en-ID" i="1" dirty="0" err="1"/>
              <a:t>lebih</a:t>
            </a:r>
            <a:r>
              <a:rPr lang="en-ID" i="1" dirty="0"/>
              <a:t> </a:t>
            </a:r>
            <a:r>
              <a:rPr lang="en-ID" i="1" dirty="0" err="1"/>
              <a:t>kepada</a:t>
            </a:r>
            <a:r>
              <a:rPr lang="en-ID" i="1" dirty="0"/>
              <a:t> </a:t>
            </a:r>
            <a:r>
              <a:rPr lang="en-ID" i="1" dirty="0" err="1"/>
              <a:t>penggunaan</a:t>
            </a:r>
            <a:r>
              <a:rPr lang="en-ID" i="1" dirty="0"/>
              <a:t> </a:t>
            </a:r>
            <a:r>
              <a:rPr lang="en-ID" i="1" dirty="0" err="1"/>
              <a:t>antibiotika</a:t>
            </a:r>
            <a:r>
              <a:rPr lang="en-ID" i="1" dirty="0"/>
              <a:t> (Robert &amp; Black, 2007)</a:t>
            </a:r>
            <a:endParaRPr lang="en-ID" dirty="0"/>
          </a:p>
          <a:p>
            <a:pPr fontAlgn="base"/>
            <a:r>
              <a:rPr lang="en-ID" b="1" i="1" dirty="0" err="1"/>
              <a:t>Sistem</a:t>
            </a:r>
            <a:r>
              <a:rPr lang="en-ID" b="1" i="1" dirty="0"/>
              <a:t> </a:t>
            </a:r>
            <a:r>
              <a:rPr lang="en-ID" b="1" i="1" dirty="0" err="1"/>
              <a:t>vancouver</a:t>
            </a:r>
            <a:r>
              <a:rPr lang="en-ID" b="1" i="1" dirty="0"/>
              <a:t>: </a:t>
            </a:r>
            <a:r>
              <a:rPr lang="en-ID" i="1" dirty="0" err="1"/>
              <a:t>metode</a:t>
            </a:r>
            <a:r>
              <a:rPr lang="en-ID" i="1" dirty="0"/>
              <a:t> </a:t>
            </a:r>
            <a:r>
              <a:rPr lang="en-ID" i="1" dirty="0" err="1"/>
              <a:t>pengobatan</a:t>
            </a:r>
            <a:r>
              <a:rPr lang="en-ID" i="1" dirty="0"/>
              <a:t> </a:t>
            </a:r>
            <a:r>
              <a:rPr lang="en-ID" i="1" dirty="0" err="1"/>
              <a:t>penyakit</a:t>
            </a:r>
            <a:r>
              <a:rPr lang="en-ID" i="1" dirty="0"/>
              <a:t> </a:t>
            </a:r>
            <a:r>
              <a:rPr lang="en-ID" i="1" dirty="0" err="1"/>
              <a:t>ini</a:t>
            </a:r>
            <a:r>
              <a:rPr lang="en-ID" i="1" dirty="0"/>
              <a:t> </a:t>
            </a:r>
            <a:r>
              <a:rPr lang="en-ID" i="1" dirty="0" err="1"/>
              <a:t>sebaiknya</a:t>
            </a:r>
            <a:r>
              <a:rPr lang="en-ID" i="1" dirty="0"/>
              <a:t> </a:t>
            </a:r>
            <a:r>
              <a:rPr lang="en-ID" i="1" dirty="0" err="1"/>
              <a:t>menggunakan</a:t>
            </a:r>
            <a:r>
              <a:rPr lang="en-ID" i="1" dirty="0"/>
              <a:t> </a:t>
            </a:r>
            <a:r>
              <a:rPr lang="en-ID" i="1" dirty="0" err="1"/>
              <a:t>kombinasi</a:t>
            </a:r>
            <a:r>
              <a:rPr lang="en-ID" i="1" dirty="0"/>
              <a:t> </a:t>
            </a:r>
            <a:r>
              <a:rPr lang="en-ID" i="1" dirty="0" err="1"/>
              <a:t>bedah</a:t>
            </a:r>
            <a:r>
              <a:rPr lang="en-ID" i="1" dirty="0"/>
              <a:t> dan medikamentosa</a:t>
            </a:r>
            <a:r>
              <a:rPr lang="en-ID" i="1" baseline="30000" dirty="0"/>
              <a:t>1-3</a:t>
            </a:r>
            <a:r>
              <a:rPr lang="en-ID" i="1" dirty="0"/>
              <a:t> </a:t>
            </a: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err="1"/>
              <a:t>Sistem</a:t>
            </a:r>
            <a:r>
              <a:rPr lang="en-ID" dirty="0"/>
              <a:t> Vancouver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yang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publikasi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.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 </a:t>
            </a:r>
            <a:r>
              <a:rPr lang="en-ID" b="1" i="1" dirty="0"/>
              <a:t>author-number system</a:t>
            </a:r>
            <a:r>
              <a:rPr lang="en-ID" dirty="0"/>
              <a:t> 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sistemnya</a:t>
            </a:r>
            <a:r>
              <a:rPr lang="en-ID" dirty="0"/>
              <a:t> yang </a:t>
            </a:r>
            <a:r>
              <a:rPr lang="en-ID" dirty="0" err="1"/>
              <a:t>merujuk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. Nama Vancouver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pertemuan</a:t>
            </a:r>
            <a:r>
              <a:rPr lang="en-ID" dirty="0"/>
              <a:t> yang </a:t>
            </a:r>
            <a:r>
              <a:rPr lang="en-ID" dirty="0" err="1"/>
              <a:t>dilaksanakan</a:t>
            </a:r>
            <a:r>
              <a:rPr lang="en-ID" dirty="0"/>
              <a:t> di Vancouver, British Columbia, Canada pada </a:t>
            </a:r>
            <a:r>
              <a:rPr lang="en-ID" dirty="0" err="1"/>
              <a:t>tahun</a:t>
            </a:r>
            <a:r>
              <a:rPr lang="en-ID" dirty="0"/>
              <a:t> 1979 yang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cikal</a:t>
            </a:r>
            <a:r>
              <a:rPr lang="en-ID" dirty="0"/>
              <a:t> </a:t>
            </a:r>
            <a:r>
              <a:rPr lang="en-ID" dirty="0" err="1"/>
              <a:t>bakal</a:t>
            </a:r>
            <a:r>
              <a:rPr lang="en-ID" dirty="0"/>
              <a:t> </a:t>
            </a:r>
            <a:r>
              <a:rPr lang="en-ID" dirty="0" err="1"/>
              <a:t>berdirinya</a:t>
            </a:r>
            <a:r>
              <a:rPr lang="en-ID" dirty="0"/>
              <a:t> ICMJE (International </a:t>
            </a:r>
            <a:r>
              <a:rPr lang="en-ID" dirty="0" err="1"/>
              <a:t>Comitee</a:t>
            </a:r>
            <a:r>
              <a:rPr lang="en-ID" dirty="0"/>
              <a:t> of Medical Journal Editors).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harvard</a:t>
            </a:r>
            <a:r>
              <a:rPr lang="en-ID" dirty="0"/>
              <a:t>, </a:t>
            </a:r>
            <a:r>
              <a:rPr lang="en-ID" dirty="0" err="1"/>
              <a:t>vancouver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populer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di </a:t>
            </a:r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kedokteran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memakan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(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menuliskan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dan </a:t>
            </a:r>
            <a:r>
              <a:rPr lang="en-ID" dirty="0" err="1"/>
              <a:t>tahun</a:t>
            </a:r>
            <a:r>
              <a:rPr lang="en-ID" dirty="0"/>
              <a:t>)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vancouver</a:t>
            </a:r>
            <a:r>
              <a:rPr lang="en-ID" dirty="0"/>
              <a:t> juga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penggunanya</a:t>
            </a:r>
            <a:r>
              <a:rPr lang="en-ID" dirty="0"/>
              <a:t> </a:t>
            </a:r>
            <a:r>
              <a:rPr lang="en-ID" dirty="0" err="1"/>
              <a:t>merujuk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(</a:t>
            </a:r>
            <a:r>
              <a:rPr lang="en-ID" dirty="0" err="1"/>
              <a:t>kalimat</a:t>
            </a:r>
            <a:r>
              <a:rPr lang="en-ID" dirty="0"/>
              <a:t>)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estetika</a:t>
            </a:r>
            <a:r>
              <a:rPr lang="en-ID" dirty="0"/>
              <a:t> </a:t>
            </a:r>
            <a:r>
              <a:rPr lang="en-ID" dirty="0" err="1"/>
              <a:t>penulisan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56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0148-E98B-4F9C-9A1D-169F1BF9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337579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dan </a:t>
            </a: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menulis</a:t>
            </a:r>
            <a:r>
              <a:rPr lang="en-ID" dirty="0"/>
              <a:t> </a:t>
            </a:r>
            <a:r>
              <a:rPr lang="en-ID" dirty="0" err="1"/>
              <a:t>rujukan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/</a:t>
            </a:r>
            <a:r>
              <a:rPr lang="en-ID" dirty="0" err="1"/>
              <a:t>paragraf</a:t>
            </a:r>
            <a:r>
              <a:rPr lang="en-ID" dirty="0"/>
              <a:t>.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09CD-7AA5-429D-8DC5-8DD44FA58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99778"/>
            <a:ext cx="10820400" cy="4024125"/>
          </a:xfrm>
        </p:spPr>
        <p:txBody>
          <a:bodyPr/>
          <a:lstStyle/>
          <a:p>
            <a:pPr fontAlgn="base"/>
            <a:r>
              <a:rPr lang="en-ID" dirty="0" err="1"/>
              <a:t>Sistem</a:t>
            </a:r>
            <a:r>
              <a:rPr lang="en-ID" dirty="0"/>
              <a:t> Vancouver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penomoran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tulisan</a:t>
            </a:r>
            <a:r>
              <a:rPr lang="en-ID" dirty="0"/>
              <a:t>. </a:t>
            </a:r>
            <a:r>
              <a:rPr lang="en-ID" dirty="0" err="1"/>
              <a:t>Apresiasi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yang </a:t>
            </a:r>
            <a:r>
              <a:rPr lang="en-ID" dirty="0" err="1"/>
              <a:t>dikutipnya</a:t>
            </a:r>
            <a:r>
              <a:rPr lang="en-ID" dirty="0"/>
              <a:t> </a:t>
            </a:r>
            <a:r>
              <a:rPr lang="en-ID" dirty="0" err="1"/>
              <a:t>diwujudkan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  <a:p>
            <a:pPr fontAlgn="base"/>
            <a:r>
              <a:rPr lang="en-ID" dirty="0" err="1"/>
              <a:t>Nomor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statis</a:t>
            </a:r>
            <a:r>
              <a:rPr lang="en-ID" dirty="0"/>
              <a:t>,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paragraf</a:t>
            </a:r>
            <a:r>
              <a:rPr lang="en-ID" dirty="0"/>
              <a:t> </a:t>
            </a:r>
            <a:r>
              <a:rPr lang="en-ID" dirty="0" err="1"/>
              <a:t>manapun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mengutip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.</a:t>
            </a:r>
          </a:p>
          <a:p>
            <a:pPr fontAlgn="base"/>
            <a:r>
              <a:rPr lang="en-ID" dirty="0" err="1"/>
              <a:t>Nomor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ditulis</a:t>
            </a:r>
            <a:r>
              <a:rPr lang="en-ID" dirty="0"/>
              <a:t> </a:t>
            </a:r>
            <a:r>
              <a:rPr lang="en-ID" dirty="0" err="1"/>
              <a:t>disebelah</a:t>
            </a:r>
            <a:r>
              <a:rPr lang="en-ID" dirty="0"/>
              <a:t> </a:t>
            </a:r>
            <a:r>
              <a:rPr lang="en-ID" dirty="0" err="1"/>
              <a:t>kanan</a:t>
            </a:r>
            <a:r>
              <a:rPr lang="en-ID" dirty="0"/>
              <a:t> </a:t>
            </a:r>
            <a:r>
              <a:rPr lang="en-ID" dirty="0" err="1"/>
              <a:t>koma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, dan </a:t>
            </a:r>
            <a:r>
              <a:rPr lang="en-ID" dirty="0" err="1"/>
              <a:t>disebelah</a:t>
            </a:r>
            <a:r>
              <a:rPr lang="en-ID" dirty="0"/>
              <a:t> </a:t>
            </a:r>
            <a:r>
              <a:rPr lang="en-ID" dirty="0" err="1"/>
              <a:t>kiri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koma</a:t>
            </a:r>
            <a:r>
              <a:rPr lang="en-ID" dirty="0"/>
              <a:t>. </a:t>
            </a:r>
            <a:r>
              <a:rPr lang="en-ID" dirty="0" err="1"/>
              <a:t>Angka</a:t>
            </a:r>
            <a:r>
              <a:rPr lang="en-ID" dirty="0"/>
              <a:t> </a:t>
            </a:r>
            <a:r>
              <a:rPr lang="en-ID" dirty="0" err="1"/>
              <a:t>rujukan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ditulis</a:t>
            </a:r>
            <a:r>
              <a:rPr lang="en-ID" dirty="0"/>
              <a:t> </a:t>
            </a:r>
            <a:r>
              <a:rPr lang="en-ID" i="1" dirty="0"/>
              <a:t>superscript</a:t>
            </a:r>
            <a:r>
              <a:rPr lang="en-ID" dirty="0"/>
              <a:t> 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kurung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7648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677B-E3B8-402A-B4B4-424C5611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6584E-DBFF-4815-A55E-9F9F02B70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A770F-96D5-44DE-9C07-D44D27833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74" t="14668" r="31739" b="9302"/>
          <a:stretch/>
        </p:blipFill>
        <p:spPr>
          <a:xfrm>
            <a:off x="569842" y="241371"/>
            <a:ext cx="5009323" cy="6375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47595-7A39-4E49-B3A7-B83FC1941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09" t="13509" r="32065" b="9302"/>
          <a:stretch/>
        </p:blipFill>
        <p:spPr>
          <a:xfrm>
            <a:off x="6096000" y="265283"/>
            <a:ext cx="4840355" cy="639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7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D260-818A-4618-80D5-FC22EDD5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55" y="478578"/>
            <a:ext cx="4601817" cy="916665"/>
          </a:xfrm>
        </p:spPr>
        <p:txBody>
          <a:bodyPr>
            <a:normAutofit fontScale="90000"/>
          </a:bodyPr>
          <a:lstStyle/>
          <a:p>
            <a:pPr algn="ctr"/>
            <a:r>
              <a:rPr lang="en-ID" b="1" dirty="0" err="1"/>
              <a:t>Menyitasi</a:t>
            </a:r>
            <a:r>
              <a:rPr lang="en-ID" b="1" dirty="0"/>
              <a:t> </a:t>
            </a:r>
            <a:r>
              <a:rPr lang="en-ID" b="1" dirty="0" err="1"/>
              <a:t>Sebuah</a:t>
            </a:r>
            <a:r>
              <a:rPr lang="en-ID" b="1" dirty="0"/>
              <a:t> </a:t>
            </a:r>
            <a:r>
              <a:rPr lang="en-ID" b="1" dirty="0" err="1"/>
              <a:t>Jurnal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EB493-E3E3-414F-B972-FCCAD405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71129"/>
            <a:ext cx="10820400" cy="402412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D" sz="1400" b="1" dirty="0"/>
              <a:t>Nama </a:t>
            </a:r>
            <a:r>
              <a:rPr lang="en-ID" sz="1400" b="1" dirty="0" err="1"/>
              <a:t>Pengarang</a:t>
            </a:r>
            <a:r>
              <a:rPr lang="en-ID" sz="1400" b="1" dirty="0"/>
              <a:t> (Authors)</a:t>
            </a:r>
            <a:endParaRPr lang="en-ID" sz="1400" dirty="0"/>
          </a:p>
          <a:p>
            <a:pPr marL="342900" indent="-342900" fontAlgn="base">
              <a:buFont typeface="+mj-lt"/>
              <a:buAutoNum type="arabicPeriod"/>
            </a:pPr>
            <a:r>
              <a:rPr lang="en-ID" sz="1400" dirty="0" err="1"/>
              <a:t>Urutkan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pengarang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yang </a:t>
            </a:r>
            <a:r>
              <a:rPr lang="en-ID" sz="1400" dirty="0" err="1"/>
              <a:t>tertera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jurnal</a:t>
            </a:r>
            <a:r>
              <a:rPr lang="en-ID" sz="14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D" sz="1400" dirty="0" err="1"/>
              <a:t>Taruhlah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terakhir</a:t>
            </a:r>
            <a:r>
              <a:rPr lang="en-ID" sz="1400" dirty="0"/>
              <a:t> (</a:t>
            </a:r>
            <a:r>
              <a:rPr lang="en-ID" sz="1400" i="1" dirty="0"/>
              <a:t>last name</a:t>
            </a:r>
            <a:r>
              <a:rPr lang="en-ID" sz="1400" dirty="0"/>
              <a:t>)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keluarga</a:t>
            </a:r>
            <a:r>
              <a:rPr lang="en-ID" sz="1400" dirty="0"/>
              <a:t> (</a:t>
            </a:r>
            <a:r>
              <a:rPr lang="en-ID" sz="1400" i="1" dirty="0"/>
              <a:t>family</a:t>
            </a:r>
            <a:r>
              <a:rPr lang="en-ID" sz="1400" dirty="0"/>
              <a:t>) </a:t>
            </a:r>
            <a:r>
              <a:rPr lang="en-ID" sz="1400" dirty="0" err="1"/>
              <a:t>pengarang</a:t>
            </a:r>
            <a:r>
              <a:rPr lang="en-ID" sz="1400" dirty="0"/>
              <a:t> </a:t>
            </a:r>
            <a:r>
              <a:rPr lang="en-ID" sz="1400" dirty="0" err="1"/>
              <a:t>dibagian</a:t>
            </a:r>
            <a:r>
              <a:rPr lang="en-ID" sz="1400" dirty="0"/>
              <a:t> </a:t>
            </a:r>
            <a:r>
              <a:rPr lang="en-ID" sz="1400" dirty="0" err="1"/>
              <a:t>depan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setiap</a:t>
            </a:r>
            <a:r>
              <a:rPr lang="en-ID" sz="1400" dirty="0"/>
              <a:t> </a:t>
            </a:r>
            <a:r>
              <a:rPr lang="en-ID" sz="1400" dirty="0" err="1"/>
              <a:t>pengarang</a:t>
            </a:r>
            <a:r>
              <a:rPr lang="en-ID" sz="14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D" sz="1400" dirty="0" err="1"/>
              <a:t>Ubah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depan</a:t>
            </a:r>
            <a:r>
              <a:rPr lang="en-ID" sz="1400" dirty="0"/>
              <a:t> dan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tengah</a:t>
            </a:r>
            <a:r>
              <a:rPr lang="en-ID" sz="1400" dirty="0"/>
              <a:t> yang </a:t>
            </a:r>
            <a:r>
              <a:rPr lang="en-ID" sz="1400" dirty="0" err="1"/>
              <a:t>tertera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inisial</a:t>
            </a:r>
            <a:r>
              <a:rPr lang="en-ID" sz="1400" dirty="0"/>
              <a:t>, </a:t>
            </a:r>
            <a:r>
              <a:rPr lang="en-ID" sz="1400" dirty="0" err="1"/>
              <a:t>maksimal</a:t>
            </a:r>
            <a:r>
              <a:rPr lang="en-ID" sz="1400" dirty="0"/>
              <a:t> </a:t>
            </a:r>
            <a:r>
              <a:rPr lang="en-ID" sz="1400" dirty="0" err="1"/>
              <a:t>dua</a:t>
            </a:r>
            <a:r>
              <a:rPr lang="en-ID" sz="1400" dirty="0"/>
              <a:t> </a:t>
            </a:r>
            <a:r>
              <a:rPr lang="en-ID" sz="1400" dirty="0" err="1"/>
              <a:t>inisial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urutan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depan</a:t>
            </a:r>
            <a:r>
              <a:rPr lang="en-ID" sz="1400" dirty="0"/>
              <a:t> dan </a:t>
            </a:r>
            <a:r>
              <a:rPr lang="en-ID" sz="1400" dirty="0" err="1"/>
              <a:t>tengah</a:t>
            </a:r>
            <a:r>
              <a:rPr lang="en-ID" sz="14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ID" sz="1400" dirty="0"/>
          </a:p>
          <a:p>
            <a:pPr marL="342900" indent="-342900" fontAlgn="base">
              <a:buFont typeface="+mj-lt"/>
              <a:buAutoNum type="arabicPeriod"/>
            </a:pPr>
            <a:endParaRPr lang="en-ID" sz="1400" dirty="0"/>
          </a:p>
          <a:p>
            <a:pPr marL="342900" indent="-342900" fontAlgn="base">
              <a:buFont typeface="+mj-lt"/>
              <a:buAutoNum type="arabicPeriod"/>
            </a:pPr>
            <a:r>
              <a:rPr lang="en-ID" sz="1400" dirty="0" err="1"/>
              <a:t>Gunakan</a:t>
            </a:r>
            <a:r>
              <a:rPr lang="en-ID" sz="1400" dirty="0"/>
              <a:t> </a:t>
            </a:r>
            <a:r>
              <a:rPr lang="en-ID" sz="1400" dirty="0" err="1"/>
              <a:t>koma</a:t>
            </a:r>
            <a:r>
              <a:rPr lang="en-ID" sz="1400" dirty="0"/>
              <a:t> dan </a:t>
            </a:r>
            <a:r>
              <a:rPr lang="en-ID" sz="1400" dirty="0" err="1"/>
              <a:t>spasi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membedakan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pengarang</a:t>
            </a:r>
            <a:r>
              <a:rPr lang="en-ID" sz="1400" dirty="0"/>
              <a:t> yang </a:t>
            </a:r>
            <a:r>
              <a:rPr lang="en-ID" sz="1400" dirty="0" err="1"/>
              <a:t>satu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lainnya</a:t>
            </a:r>
            <a:r>
              <a:rPr lang="en-ID" sz="14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D" sz="1400" dirty="0" err="1"/>
              <a:t>Akhiri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pengarang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menggunakan</a:t>
            </a:r>
            <a:r>
              <a:rPr lang="en-ID" sz="1400" dirty="0"/>
              <a:t> </a:t>
            </a:r>
            <a:r>
              <a:rPr lang="en-ID" sz="1400" dirty="0" err="1"/>
              <a:t>titik</a:t>
            </a:r>
            <a:r>
              <a:rPr lang="en-ID" sz="14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D" sz="1400" dirty="0" err="1"/>
              <a:t>Jika</a:t>
            </a:r>
            <a:r>
              <a:rPr lang="en-ID" sz="1400" dirty="0"/>
              <a:t> </a:t>
            </a:r>
            <a:r>
              <a:rPr lang="en-ID" sz="1400" dirty="0" err="1"/>
              <a:t>halaman</a:t>
            </a:r>
            <a:r>
              <a:rPr lang="en-ID" sz="1400" dirty="0"/>
              <a:t>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400" dirty="0" err="1"/>
              <a:t>suatu</a:t>
            </a:r>
            <a:r>
              <a:rPr lang="en-ID" sz="1400" dirty="0"/>
              <a:t> </a:t>
            </a:r>
            <a:r>
              <a:rPr lang="en-ID" sz="1400" dirty="0" err="1"/>
              <a:t>pertimbangan</a:t>
            </a:r>
            <a:r>
              <a:rPr lang="en-ID" sz="1400" dirty="0"/>
              <a:t> dan </a:t>
            </a: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pengarang</a:t>
            </a:r>
            <a:r>
              <a:rPr lang="en-ID" sz="1400" dirty="0"/>
              <a:t>  </a:t>
            </a:r>
            <a:r>
              <a:rPr lang="en-ID" sz="1400" dirty="0" err="1"/>
              <a:t>cukup</a:t>
            </a:r>
            <a:r>
              <a:rPr lang="en-ID" sz="1400" dirty="0"/>
              <a:t> </a:t>
            </a:r>
            <a:r>
              <a:rPr lang="en-ID" sz="1400" dirty="0" err="1"/>
              <a:t>banyak</a:t>
            </a:r>
            <a:r>
              <a:rPr lang="en-ID" sz="1400" dirty="0"/>
              <a:t>, </a:t>
            </a:r>
            <a:r>
              <a:rPr lang="en-ID" sz="1400" dirty="0" err="1"/>
              <a:t>maka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menggunakan</a:t>
            </a:r>
            <a:r>
              <a:rPr lang="en-ID" sz="1400" dirty="0"/>
              <a:t> 3 </a:t>
            </a:r>
            <a:r>
              <a:rPr lang="en-ID" sz="1400" dirty="0" err="1"/>
              <a:t>pengarang</a:t>
            </a:r>
            <a:r>
              <a:rPr lang="en-ID" sz="1400" dirty="0"/>
              <a:t> </a:t>
            </a:r>
            <a:r>
              <a:rPr lang="en-ID" sz="1400" dirty="0" err="1"/>
              <a:t>pertama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6 </a:t>
            </a:r>
            <a:r>
              <a:rPr lang="en-ID" sz="1400" dirty="0" err="1"/>
              <a:t>pengarang</a:t>
            </a:r>
            <a:r>
              <a:rPr lang="en-ID" sz="1400" dirty="0"/>
              <a:t> </a:t>
            </a:r>
            <a:r>
              <a:rPr lang="en-ID" sz="1400" dirty="0" err="1"/>
              <a:t>pertama</a:t>
            </a:r>
            <a:r>
              <a:rPr lang="en-ID" sz="1400" dirty="0"/>
              <a:t>. Nama </a:t>
            </a:r>
            <a:r>
              <a:rPr lang="en-ID" sz="1400" dirty="0" err="1"/>
              <a:t>pengarang</a:t>
            </a:r>
            <a:r>
              <a:rPr lang="en-ID" sz="1400" dirty="0"/>
              <a:t> </a:t>
            </a:r>
            <a:r>
              <a:rPr lang="en-ID" sz="1400" dirty="0" err="1"/>
              <a:t>terakhir</a:t>
            </a:r>
            <a:r>
              <a:rPr lang="en-ID" sz="1400" dirty="0"/>
              <a:t> </a:t>
            </a:r>
            <a:r>
              <a:rPr lang="en-ID" sz="1400" dirty="0" err="1"/>
              <a:t>diikuti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koma</a:t>
            </a:r>
            <a:r>
              <a:rPr lang="en-ID" sz="1400" dirty="0"/>
              <a:t> dan </a:t>
            </a:r>
            <a:r>
              <a:rPr lang="en-ID" sz="1400" dirty="0" err="1"/>
              <a:t>spasi</a:t>
            </a:r>
            <a:r>
              <a:rPr lang="en-ID" sz="1400" dirty="0"/>
              <a:t> </a:t>
            </a:r>
            <a:r>
              <a:rPr lang="en-ID" sz="1400" dirty="0" err="1"/>
              <a:t>kemudian</a:t>
            </a:r>
            <a:r>
              <a:rPr lang="en-ID" sz="1400" dirty="0"/>
              <a:t> </a:t>
            </a:r>
            <a:r>
              <a:rPr lang="en-ID" sz="1400" dirty="0" err="1"/>
              <a:t>berikan</a:t>
            </a:r>
            <a:r>
              <a:rPr lang="en-ID" sz="1400" dirty="0"/>
              <a:t> “et al.” </a:t>
            </a:r>
            <a:r>
              <a:rPr lang="en-ID" sz="1400" dirty="0" err="1"/>
              <a:t>atau</a:t>
            </a:r>
            <a:r>
              <a:rPr lang="en-ID" sz="1400" dirty="0"/>
              <a:t> “and others.”</a:t>
            </a:r>
          </a:p>
          <a:p>
            <a:pPr fontAlgn="base"/>
            <a:endParaRPr lang="en-ID" sz="1400" dirty="0"/>
          </a:p>
          <a:p>
            <a:endParaRPr lang="en-ID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E92A-F62A-4C68-A4B7-116F74F4C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7" t="43668" r="40000" b="32358"/>
          <a:stretch/>
        </p:blipFill>
        <p:spPr>
          <a:xfrm>
            <a:off x="662828" y="316032"/>
            <a:ext cx="6241554" cy="1878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A32A4-4C9F-46E0-ACC9-61F220933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6" t="62035" r="40544" b="26558"/>
          <a:stretch/>
        </p:blipFill>
        <p:spPr>
          <a:xfrm>
            <a:off x="2352369" y="3627817"/>
            <a:ext cx="5380383" cy="781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A64D79-C398-40DC-8584-26F37CFDB8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51" t="42702" r="40762" b="48729"/>
          <a:stretch/>
        </p:blipFill>
        <p:spPr>
          <a:xfrm>
            <a:off x="4270294" y="5689342"/>
            <a:ext cx="5314122" cy="5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7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3C078-887E-44CC-9D96-B267F5A8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573" y="1389341"/>
            <a:ext cx="10820400" cy="6144223"/>
          </a:xfrm>
        </p:spPr>
        <p:txBody>
          <a:bodyPr>
            <a:normAutofit/>
          </a:bodyPr>
          <a:lstStyle/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en-US" altLang="en-US" sz="1600" dirty="0" err="1">
                <a:cs typeface="Arial" panose="020B0604020202020204" pitchFamily="34" charset="0"/>
              </a:rPr>
              <a:t>Hilangkan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jabatan</a:t>
            </a:r>
            <a:r>
              <a:rPr lang="en-US" altLang="en-US" sz="1600" dirty="0"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cs typeface="Arial" panose="020B0604020202020204" pitchFamily="34" charset="0"/>
              </a:rPr>
              <a:t>pangkat</a:t>
            </a:r>
            <a:r>
              <a:rPr lang="en-US" altLang="en-US" sz="1600" dirty="0"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cs typeface="Arial" panose="020B0604020202020204" pitchFamily="34" charset="0"/>
              </a:rPr>
              <a:t>titel</a:t>
            </a:r>
            <a:r>
              <a:rPr lang="en-US" altLang="en-US" sz="1600" dirty="0"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cs typeface="Arial" panose="020B0604020202020204" pitchFamily="34" charset="0"/>
              </a:rPr>
              <a:t>atau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tanda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kehormatan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lainnya</a:t>
            </a:r>
            <a:r>
              <a:rPr lang="en-US" altLang="en-US" sz="1600" dirty="0">
                <a:cs typeface="Arial" panose="020B0604020202020204" pitchFamily="34" charset="0"/>
              </a:rPr>
              <a:t> yang </a:t>
            </a:r>
            <a:r>
              <a:rPr lang="en-US" altLang="en-US" sz="1600" dirty="0" err="1">
                <a:cs typeface="Arial" panose="020B0604020202020204" pitchFamily="34" charset="0"/>
              </a:rPr>
              <a:t>mengikuti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nama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pengarang</a:t>
            </a:r>
            <a:endParaRPr lang="en-US" altLang="en-US" sz="1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      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       </a:t>
            </a:r>
            <a:endParaRPr lang="en-US" altLang="en-US" sz="1600" dirty="0"/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</a:pPr>
            <a:r>
              <a:rPr lang="en-US" altLang="en-US" sz="1600" dirty="0" err="1">
                <a:cs typeface="Arial" panose="020B0604020202020204" pitchFamily="34" charset="0"/>
              </a:rPr>
              <a:t>Jika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organisasi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adalah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pemilik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dari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artikel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atau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jurnal</a:t>
            </a:r>
            <a:r>
              <a:rPr lang="en-US" altLang="en-US" sz="1600" dirty="0"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cs typeface="Arial" panose="020B0604020202020204" pitchFamily="34" charset="0"/>
              </a:rPr>
              <a:t>maka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ikuti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ketentuan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berikut</a:t>
            </a:r>
            <a:br>
              <a:rPr lang="en-US" altLang="en-US" sz="1600" dirty="0">
                <a:cs typeface="Arial" panose="020B0604020202020204" pitchFamily="34" charset="0"/>
              </a:rPr>
            </a:br>
            <a:r>
              <a:rPr lang="en-US" altLang="en-US" sz="1600" dirty="0" err="1">
                <a:cs typeface="Arial" panose="020B0604020202020204" pitchFamily="34" charset="0"/>
              </a:rPr>
              <a:t>Hilangkan</a:t>
            </a:r>
            <a:r>
              <a:rPr lang="en-US" altLang="en-US" sz="1600" dirty="0">
                <a:cs typeface="Arial" panose="020B0604020202020204" pitchFamily="34" charset="0"/>
              </a:rPr>
              <a:t> “the” </a:t>
            </a:r>
            <a:r>
              <a:rPr lang="en-US" altLang="en-US" sz="1600" dirty="0" err="1">
                <a:cs typeface="Arial" panose="020B0604020202020204" pitchFamily="34" charset="0"/>
              </a:rPr>
              <a:t>dalam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menggunakan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nama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organisasi</a:t>
            </a:r>
            <a:endParaRPr lang="en-US" altLang="en-US" sz="1600" dirty="0"/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publikasi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disertakan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divisi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bersangkutan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divisi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dipisahkan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 divisi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pisahkan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</a:t>
            </a:r>
            <a:endParaRPr lang="en-US" altLang="en-US" sz="24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pengarang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endParaRPr lang="en-US" altLang="en-US" sz="24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editor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translator,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mulailah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sitasi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editor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translator,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akhiri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berikan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pengarang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editor,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ataupun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translator,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mulailah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anonymous.</a:t>
            </a:r>
            <a:endParaRPr lang="en-US" altLang="en-US" sz="2400" dirty="0"/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endParaRPr lang="en-US" altLang="en-US" sz="1600" dirty="0">
              <a:latin typeface="Arial" panose="020B0604020202020204" pitchFamily="34" charset="0"/>
            </a:endParaRPr>
          </a:p>
          <a:p>
            <a:endParaRPr lang="en-ID" sz="1600" dirty="0"/>
          </a:p>
        </p:txBody>
      </p:sp>
      <p:pic>
        <p:nvPicPr>
          <p:cNvPr id="1026" name="Picture 2" descr="MENGENAL SITASI I: VANCOUVER STYLE">
            <a:extLst>
              <a:ext uri="{FF2B5EF4-FFF2-40B4-BE49-F238E27FC236}">
                <a16:creationId xmlns:a16="http://schemas.microsoft.com/office/drawing/2014/main" id="{6C2F0CAD-FAEF-4DC4-B093-C4B72AEF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58" y="1788148"/>
            <a:ext cx="5629275" cy="8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673A6FB-388B-48EA-BDFE-F81F1E339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56203"/>
            <a:ext cx="6083717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MENGENAL SITASI I: VANCOUVER STYLE">
            <a:extLst>
              <a:ext uri="{FF2B5EF4-FFF2-40B4-BE49-F238E27FC236}">
                <a16:creationId xmlns:a16="http://schemas.microsoft.com/office/drawing/2014/main" id="{47B29B91-3CF8-4CD9-B3AD-14C85180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62" y="3706151"/>
            <a:ext cx="56864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3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D0284-4DE7-46B8-A1B4-2604F5BC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31438"/>
            <a:ext cx="10820400" cy="508724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Tulisan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endParaRPr lang="en-US" altLang="en-US" sz="14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Masukan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tertera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publikasi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Kapitalkan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akronim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inisial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diikuti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spasi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memisahkan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subjudul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walaupun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tanya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header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case report study”, “case control study”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tulisan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daftar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menyebutkan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header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tulisan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Nama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endParaRPr lang="en-US" altLang="en-US" sz="14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Masukan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aslinya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abreviasi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disepakati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capital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mengawali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abreviasinya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abreviasi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abreviasi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Inggris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umumnya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dilihat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) dan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kapitalkan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pertamanya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Hilangkan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kata “articles”, kata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hubung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preposisi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“of”, “the”, “at”, dan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melihat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daftar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susunan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publikasi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MedLine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PubMed, dan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spasi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D" sz="1400" dirty="0"/>
          </a:p>
        </p:txBody>
      </p:sp>
      <p:pic>
        <p:nvPicPr>
          <p:cNvPr id="9" name="Picture 2" descr="MENGENAL SITASI I: VANCOUVER STYLE">
            <a:extLst>
              <a:ext uri="{FF2B5EF4-FFF2-40B4-BE49-F238E27FC236}">
                <a16:creationId xmlns:a16="http://schemas.microsoft.com/office/drawing/2014/main" id="{2FFE4B9A-D515-4BF1-9BDD-BFC044CD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92" y="5044174"/>
            <a:ext cx="56769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FE6F-D00B-4FDA-A32E-6C16DE3E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BAFC9-64C7-4092-93DF-04A141D9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2197"/>
            <a:ext cx="10820400" cy="404997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Publikasi</a:t>
            </a:r>
            <a:endParaRPr lang="en-US" altLang="en-US" sz="20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publikasi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diurut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publikasi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disingkat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publikasi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Terkadang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suplemen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special number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diletakkan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abreviasi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: Suppl, Pt, Spec No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Terkadang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suplemen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singkatan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disepakati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suplemen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D" sz="1400" dirty="0"/>
          </a:p>
        </p:txBody>
      </p:sp>
      <p:pic>
        <p:nvPicPr>
          <p:cNvPr id="4" name="Picture 3" descr="MENGENAL SITASI I: VANCOUVER STYLE">
            <a:extLst>
              <a:ext uri="{FF2B5EF4-FFF2-40B4-BE49-F238E27FC236}">
                <a16:creationId xmlns:a16="http://schemas.microsoft.com/office/drawing/2014/main" id="{3125FAED-7F4C-4814-8D0A-6D069D63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79" y="4000499"/>
            <a:ext cx="5762625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0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46A53-0B94-4D1D-A365-635CDFD1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01528"/>
            <a:ext cx="10820400" cy="545431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Volume dan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endParaRPr lang="en-US" altLang="en-US" sz="20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Hindari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kata “volume”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“vol”.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menunjukan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volume dan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Pisahkan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multipel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garis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strip (-),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misal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5-6, 10-11.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diletakkan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kurung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publikasi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diikuti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diletakkan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kurung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Hindari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“number”, “num”, “no”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kata-kata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D" sz="1400" dirty="0"/>
          </a:p>
          <a:p>
            <a:endParaRPr lang="en-ID" sz="1400" dirty="0"/>
          </a:p>
          <a:p>
            <a:pPr marL="0" indent="0">
              <a:buNone/>
            </a:pPr>
            <a:endParaRPr lang="en-ID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endParaRPr lang="en-US" altLang="en-US" sz="20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mengulang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diikuti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berurutan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spasi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memisahkan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disertakan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tulis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dikutip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Misalkan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mengutip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tulislah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[5 p.].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Letakkan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kurung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kotak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D" sz="1400" dirty="0"/>
          </a:p>
        </p:txBody>
      </p:sp>
      <p:pic>
        <p:nvPicPr>
          <p:cNvPr id="4" name="Picture 4" descr="MENGENAL SITASI I: VANCOUVER STYLE">
            <a:extLst>
              <a:ext uri="{FF2B5EF4-FFF2-40B4-BE49-F238E27FC236}">
                <a16:creationId xmlns:a16="http://schemas.microsoft.com/office/drawing/2014/main" id="{BB674489-7901-4C50-BB9F-B83A6F06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21" y="2620986"/>
            <a:ext cx="55435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ENGENAL SITASI I: VANCOUVER STYLE">
            <a:extLst>
              <a:ext uri="{FF2B5EF4-FFF2-40B4-BE49-F238E27FC236}">
                <a16:creationId xmlns:a16="http://schemas.microsoft.com/office/drawing/2014/main" id="{82BEFA1F-F724-42B3-8A25-B3C9E5A6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07" y="5070761"/>
            <a:ext cx="5657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7596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72</TotalTime>
  <Words>640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Vancouver style</vt:lpstr>
      <vt:lpstr>sitasi (rujukan)</vt:lpstr>
      <vt:lpstr>beberapa ketentuan dan penjelasan dalam menulis rujukan dalam sebuah kalimat/paragraf. </vt:lpstr>
      <vt:lpstr>PowerPoint Presentation</vt:lpstr>
      <vt:lpstr>Menyitasi Sebuah Jurnal</vt:lpstr>
      <vt:lpstr>PowerPoint Presentation</vt:lpstr>
      <vt:lpstr>PowerPoint Presentation</vt:lpstr>
      <vt:lpstr>PowerPoint Presentation</vt:lpstr>
      <vt:lpstr>PowerPoint Presentation</vt:lpstr>
      <vt:lpstr>Menyitasi Sebuah Buku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2019-05-07T22:43:21Z</dcterms:created>
  <dcterms:modified xsi:type="dcterms:W3CDTF">2019-06-18T17:49:42Z</dcterms:modified>
</cp:coreProperties>
</file>