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92" r:id="rId4"/>
    <p:sldId id="296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8" r:id="rId17"/>
    <p:sldId id="309" r:id="rId18"/>
    <p:sldId id="317" r:id="rId19"/>
    <p:sldId id="310" r:id="rId20"/>
    <p:sldId id="311" r:id="rId21"/>
    <p:sldId id="319" r:id="rId22"/>
    <p:sldId id="323" r:id="rId23"/>
    <p:sldId id="320" r:id="rId24"/>
    <p:sldId id="321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4" r:id="rId36"/>
    <p:sldId id="333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9B5E-5C71-4210-859C-2625DA676C7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C8DA-E067-4D4C-96E6-F043AF132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http://patientexperience.nhsestates.gov.uk/wayfinding/wf_assets/graphics/diagram_P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http://patientexperience.nhsestates.gov.uk/wayfinding/wf_assets/graphics/diagram_H.g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http://patientexperience.nhsestates.gov.uk/wayfinding/wf_assets/graphics/diagram_D.gif" TargetMode="Externa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wayfinding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953000"/>
            <a:ext cx="9144000" cy="1905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b="1" dirty="0" smtClean="0">
                <a:solidFill>
                  <a:sysClr val="windowText" lastClr="000000"/>
                </a:solidFill>
              </a:rPr>
              <a:t>WAY FINDING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762001"/>
            <a:ext cx="9137073" cy="274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3. Papan Petunjuk Eksternal (diluar Area RS)</a:t>
            </a:r>
          </a:p>
          <a:p>
            <a:pPr marL="0" lvl="6"/>
            <a:r>
              <a:rPr lang="id-ID" sz="2400" dirty="0">
                <a:solidFill>
                  <a:srgbClr val="002060"/>
                </a:solidFill>
                <a:latin typeface="Cooper Black" pitchFamily="18" charset="0"/>
              </a:rPr>
              <a:t>Papan petunjuk arah di area sekitar RS</a:t>
            </a:r>
            <a:endParaRPr lang="id-ID" sz="2400" dirty="0" smtClean="0">
              <a:solidFill>
                <a:srgbClr val="002060"/>
              </a:solidFill>
              <a:latin typeface="Cooper Black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800" b="1" dirty="0" smtClean="0">
                <a:latin typeface="Agency FB" pitchFamily="34" charset="0"/>
              </a:rPr>
              <a:t>Dipasang </a:t>
            </a:r>
            <a:r>
              <a:rPr lang="id-ID" sz="2800" b="1" dirty="0">
                <a:latin typeface="Agency FB" pitchFamily="34" charset="0"/>
              </a:rPr>
              <a:t>di sepanjang jalan raya yang sudah dekat dengan Lokasi Pelayanan Kesehatan, dan di perbatasan kota dimana Lokasi Pelayanan Kesehatan </a:t>
            </a:r>
            <a:r>
              <a:rPr lang="id-ID" sz="2800" b="1" dirty="0" smtClean="0">
                <a:latin typeface="Agency FB" pitchFamily="34" charset="0"/>
              </a:rPr>
              <a:t>berada.</a:t>
            </a:r>
            <a:endParaRPr lang="id-ID" sz="2400" b="1" dirty="0">
              <a:latin typeface="Agency FB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800" b="1" dirty="0" smtClean="0">
                <a:latin typeface="Agency FB" pitchFamily="34" charset="0"/>
              </a:rPr>
              <a:t>Di belokan </a:t>
            </a:r>
            <a:r>
              <a:rPr lang="id-ID" sz="2800" b="1" dirty="0">
                <a:latin typeface="Agency FB" pitchFamily="34" charset="0"/>
              </a:rPr>
              <a:t>jalan yang mengarah ke rumah </a:t>
            </a:r>
            <a:r>
              <a:rPr lang="id-ID" sz="2800" b="1" dirty="0" smtClean="0">
                <a:latin typeface="Agency FB" pitchFamily="34" charset="0"/>
              </a:rPr>
              <a:t>sakit</a:t>
            </a:r>
            <a:r>
              <a:rPr lang="id-ID" dirty="0" smtClean="0"/>
              <a:t>.</a:t>
            </a:r>
            <a:endParaRPr lang="id-ID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pic>
        <p:nvPicPr>
          <p:cNvPr id="1024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6" y="3733800"/>
            <a:ext cx="417654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1"/>
            <a:ext cx="2590800" cy="33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9137073" cy="335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3. Papan Petunjuk Eksternal (diluar Bangunan)</a:t>
            </a: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Pintu </a:t>
            </a:r>
            <a:r>
              <a:rPr lang="id-ID" sz="2000" dirty="0">
                <a:solidFill>
                  <a:srgbClr val="002060"/>
                </a:solidFill>
                <a:latin typeface="Cooper Black" pitchFamily="18" charset="0"/>
              </a:rPr>
              <a:t>Masuk dan Petunjuk arah </a:t>
            </a:r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Kendaraan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 smtClean="0">
                <a:latin typeface="Agency FB" pitchFamily="34" charset="0"/>
              </a:rPr>
              <a:t>Kendaraan </a:t>
            </a:r>
            <a:r>
              <a:rPr lang="id-ID" sz="2400" dirty="0">
                <a:latin typeface="Agency FB" pitchFamily="34" charset="0"/>
              </a:rPr>
              <a:t>bermotor dapat langsung ke area parkir dari pintu masuk. </a:t>
            </a:r>
            <a:endParaRPr lang="id-ID" sz="2400" dirty="0" smtClean="0">
              <a:latin typeface="Agency FB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 smtClean="0">
                <a:latin typeface="Agency FB" pitchFamily="34" charset="0"/>
              </a:rPr>
              <a:t>Mempermudah </a:t>
            </a:r>
            <a:r>
              <a:rPr lang="id-ID" sz="2400" dirty="0">
                <a:latin typeface="Agency FB" pitchFamily="34" charset="0"/>
              </a:rPr>
              <a:t>lalu lintas pejalan kaki langsung dari tempat parkir, tempat transportasi umum, atau pintu masuk utama menuju ke pintu masuk </a:t>
            </a:r>
            <a:r>
              <a:rPr lang="id-ID" sz="2400" dirty="0" smtClean="0">
                <a:latin typeface="Agency FB" pitchFamily="34" charset="0"/>
              </a:rPr>
              <a:t>gedung.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 smtClean="0">
                <a:latin typeface="Agency FB" pitchFamily="34" charset="0"/>
              </a:rPr>
              <a:t>Identifikasi bangunan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 smtClean="0">
                <a:latin typeface="Agency FB" pitchFamily="34" charset="0"/>
              </a:rPr>
              <a:t>Mempermudah </a:t>
            </a:r>
            <a:r>
              <a:rPr lang="id-ID" sz="2400" dirty="0">
                <a:latin typeface="Agency FB" pitchFamily="34" charset="0"/>
              </a:rPr>
              <a:t>lalu lintas pejalan kaki dari titik jalan keluar utama ke tempat parkir pengunjung dan area angkutan </a:t>
            </a:r>
            <a:r>
              <a:rPr lang="id-ID" sz="2400" dirty="0" smtClean="0">
                <a:latin typeface="Agency FB" pitchFamily="34" charset="0"/>
              </a:rPr>
              <a:t>umum.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 smtClean="0">
                <a:latin typeface="Agency FB" pitchFamily="34" charset="0"/>
              </a:rPr>
              <a:t>Mempermudah </a:t>
            </a:r>
            <a:r>
              <a:rPr lang="id-ID" sz="2400" dirty="0">
                <a:latin typeface="Agency FB" pitchFamily="34" charset="0"/>
              </a:rPr>
              <a:t>lalu lintas kendaraan untuk dapat langsung keluar dari area rumah sakit.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9" name="Picture 9" descr="Hasil gambar untuk hospital sign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0"/>
          <a:stretch/>
        </p:blipFill>
        <p:spPr bwMode="auto">
          <a:xfrm>
            <a:off x="5860473" y="4066847"/>
            <a:ext cx="3283527" cy="28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ambar terka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6"/>
          <a:stretch/>
        </p:blipFill>
        <p:spPr bwMode="auto">
          <a:xfrm>
            <a:off x="0" y="4000500"/>
            <a:ext cx="264621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asil gambar untuk parking directional sign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0" b="19589"/>
          <a:stretch/>
        </p:blipFill>
        <p:spPr bwMode="auto">
          <a:xfrm>
            <a:off x="2646217" y="4036650"/>
            <a:ext cx="3214255" cy="281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3574473" cy="617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3. Papan Petunjuk Eksternal (diluar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Peta Lokasi Di Halaman Bangunan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/>
              <a:t>Apabila suatu fasilitas terdiri dari sejumlah bangunan yang tersebar di area yang luas dan terdapat pintu masuk lebih dari </a:t>
            </a:r>
            <a:r>
              <a:rPr lang="id-ID" sz="2400" dirty="0" smtClean="0"/>
              <a:t>satu.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/>
              <a:t>Peta menunjukkan area tujuan berdasarkan </a:t>
            </a:r>
            <a:r>
              <a:rPr lang="id-ID" sz="2400" dirty="0" smtClean="0"/>
              <a:t>Unit/departemen.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asil gambar untuk directional map outside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2" y="914400"/>
            <a:ext cx="552225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3574473" cy="617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3. Papan Petunjuk Eksternal (diluar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>
                <a:solidFill>
                  <a:srgbClr val="002060"/>
                </a:solidFill>
                <a:latin typeface="Cooper Black" pitchFamily="18" charset="0"/>
              </a:rPr>
              <a:t>Papan Petunuk Arah di Halaman Bangunan</a:t>
            </a:r>
            <a:endParaRPr lang="id-ID" sz="2000" dirty="0" smtClean="0">
              <a:solidFill>
                <a:srgbClr val="002060"/>
              </a:solidFill>
              <a:latin typeface="Cooper Black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id-ID" sz="2400" dirty="0" smtClean="0"/>
              <a:t>Apabila Halaman Bangunan memiliki banyak persimpagan dan terdiri dari beberapa bangunan dan pintu masuk</a:t>
            </a:r>
            <a:endParaRPr lang="id-ID" sz="2400" dirty="0"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0"/>
          <a:stretch/>
        </p:blipFill>
        <p:spPr bwMode="auto">
          <a:xfrm>
            <a:off x="4343400" y="1828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36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3574473" cy="617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3. Papan Petunjuk Eksternal (diluar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Entrance (pintu masuk Bangunan)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38" y="969142"/>
            <a:ext cx="4560578" cy="360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asil gambar untuk hospital entrance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3" y="3800041"/>
            <a:ext cx="4114800" cy="30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9137073" cy="617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4. Papan Petunjuk Internal (Dalam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Papan Petunjuk Utama</a:t>
            </a:r>
          </a:p>
          <a:p>
            <a:r>
              <a:rPr lang="id-ID" sz="2400" b="1" dirty="0">
                <a:latin typeface="Agency FB" pitchFamily="34" charset="0"/>
              </a:rPr>
              <a:t>Prinsip berikut berlaku untuk desain direktori dan peta:</a:t>
            </a:r>
            <a:endParaRPr lang="id-ID" sz="2000" b="1" dirty="0">
              <a:latin typeface="Agency FB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400" b="1" dirty="0">
                <a:latin typeface="Agency FB" pitchFamily="34" charset="0"/>
              </a:rPr>
              <a:t>Desain  papan petunjuk yang menarik diperbolehkan, bahkan dapat membantu memperjelas pembagian area pada peta </a:t>
            </a:r>
            <a:r>
              <a:rPr lang="id-ID" sz="2400" b="1" dirty="0" smtClean="0">
                <a:latin typeface="Agency FB" pitchFamily="34" charset="0"/>
              </a:rPr>
              <a:t>bangunan.</a:t>
            </a:r>
            <a:endParaRPr lang="id-ID" sz="2000" b="1" dirty="0">
              <a:latin typeface="Agency FB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400" b="1" dirty="0" smtClean="0">
                <a:latin typeface="Agency FB" pitchFamily="34" charset="0"/>
              </a:rPr>
              <a:t>Jangan </a:t>
            </a:r>
            <a:r>
              <a:rPr lang="id-ID" sz="2400" b="1" dirty="0">
                <a:latin typeface="Agency FB" pitchFamily="34" charset="0"/>
              </a:rPr>
              <a:t>letakkan informasi terlalu tinggi. Maksimal 1600mm di atas tingkat lantai (tergantung pada ukuran teks</a:t>
            </a:r>
            <a:r>
              <a:rPr lang="id-ID" sz="2400" b="1" dirty="0" smtClean="0">
                <a:latin typeface="Agency FB" pitchFamily="34" charset="0"/>
              </a:rPr>
              <a:t>).</a:t>
            </a:r>
            <a:endParaRPr lang="id-ID" sz="2000" b="1" dirty="0">
              <a:latin typeface="Agency FB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400" b="1" dirty="0" smtClean="0">
                <a:latin typeface="Agency FB" pitchFamily="34" charset="0"/>
              </a:rPr>
              <a:t>Atur </a:t>
            </a:r>
            <a:r>
              <a:rPr lang="id-ID" sz="2400" b="1" dirty="0">
                <a:latin typeface="Agency FB" pitchFamily="34" charset="0"/>
              </a:rPr>
              <a:t>papan petunjuk arah menurut kebutuhan konsumen bukan oleh hirarki </a:t>
            </a:r>
            <a:r>
              <a:rPr lang="id-ID" sz="2400" b="1" dirty="0" smtClean="0">
                <a:latin typeface="Agency FB" pitchFamily="34" charset="0"/>
              </a:rPr>
              <a:t>birokrasi.</a:t>
            </a:r>
            <a:endParaRPr lang="id-ID" sz="2000" b="1" dirty="0">
              <a:latin typeface="Agency FB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400" b="1" dirty="0" smtClean="0">
                <a:latin typeface="Agency FB" pitchFamily="34" charset="0"/>
              </a:rPr>
              <a:t>Gunakan </a:t>
            </a:r>
            <a:r>
              <a:rPr lang="id-ID" sz="2400" b="1" dirty="0">
                <a:latin typeface="Agency FB" pitchFamily="34" charset="0"/>
              </a:rPr>
              <a:t>terminologi yang sederhana yang diketahui masyarakat umum. </a:t>
            </a:r>
            <a:endParaRPr lang="id-ID" sz="2000" b="1" dirty="0">
              <a:latin typeface="Agency FB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400" b="1" dirty="0" smtClean="0">
                <a:latin typeface="Agency FB" pitchFamily="34" charset="0"/>
              </a:rPr>
              <a:t>Ukuran </a:t>
            </a:r>
            <a:r>
              <a:rPr lang="id-ID" sz="2400" b="1" dirty="0">
                <a:latin typeface="Agency FB" pitchFamily="34" charset="0"/>
              </a:rPr>
              <a:t>papan petunjuk harus menyesuaikan visibilitas </a:t>
            </a:r>
            <a:r>
              <a:rPr lang="id-ID" sz="2400" b="1" dirty="0" smtClean="0">
                <a:latin typeface="Agency FB" pitchFamily="34" charset="0"/>
              </a:rPr>
              <a:t>pengguna.</a:t>
            </a:r>
            <a:endParaRPr lang="id-ID" sz="2000" b="1" dirty="0">
              <a:latin typeface="Agency FB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2400" b="1" dirty="0" smtClean="0">
                <a:latin typeface="Agency FB" pitchFamily="34" charset="0"/>
              </a:rPr>
              <a:t>Papan </a:t>
            </a:r>
            <a:r>
              <a:rPr lang="id-ID" sz="2400" b="1" dirty="0">
                <a:latin typeface="Agency FB" pitchFamily="34" charset="0"/>
              </a:rPr>
              <a:t>petunjuk arah harus ditempatkan di ruang yang memungkinkan dilihat oleh sejumlah orang tanpa menghalangi area sirkulasi.</a:t>
            </a:r>
            <a:endParaRPr lang="id-ID" sz="2000" b="1" dirty="0"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asil gambar untuk hospitals lobb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b="129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asil gambar untuk wayfinding in hospit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/>
          <a:stretch/>
        </p:blipFill>
        <p:spPr bwMode="auto">
          <a:xfrm>
            <a:off x="1905000" y="381000"/>
            <a:ext cx="480291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signage in hospitals lob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910"/>
            <a:ext cx="9144001" cy="60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asil gambar untuk wayfinding in hospi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://www.cityofmadison.com/statestreet/prelim/wayfinding221BW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543800" cy="4775098"/>
          </a:xfrm>
          <a:prstGeom prst="rect">
            <a:avLst/>
          </a:prstGeom>
          <a:noFill/>
        </p:spPr>
      </p:pic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7536873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4. Papan Petunjuk Internal (Dalam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Papan Petunjuk Pada Lift/Area Sekitar Tangga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asil gambar untuk signage in l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2632364"/>
            <a:ext cx="67627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9137073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4. Papan Petunjuk Internal (Dalam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>
                <a:solidFill>
                  <a:srgbClr val="002060"/>
                </a:solidFill>
                <a:latin typeface="Cooper Black" pitchFamily="18" charset="0"/>
              </a:rPr>
              <a:t>Interbase </a:t>
            </a:r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directional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asil gambar untuk hospital sign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057400"/>
            <a:ext cx="9137073" cy="259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4191000"/>
            <a:ext cx="39715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sil gambar untuk hospital sign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55" y="4211782"/>
            <a:ext cx="5186345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2" name="Picture 4" descr="Hasil gambar untuk hospital sign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" y="7936"/>
            <a:ext cx="9128126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85800"/>
            <a:ext cx="9137073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4. Papan Petunjuk Internal (Dalam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Area Masuk ke Suatu area/unit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asil gambar untuk hospital sign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057400"/>
            <a:ext cx="3879273" cy="479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6" name="Picture 6" descr="Hasil gambar untuk hospital sign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0"/>
          <a:stretch/>
        </p:blipFill>
        <p:spPr bwMode="auto">
          <a:xfrm>
            <a:off x="3886201" y="2043545"/>
            <a:ext cx="5257800" cy="48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1295400"/>
            <a:ext cx="9137073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4. Papan Petunjuk Internal (Dalam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Petunjuk Ruangan/Lokasi dalam suatu departemen/unit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6" name="Picture 2" descr="Hasil gambar untuk hospital sign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8"/>
          <a:stretch/>
        </p:blipFill>
        <p:spPr bwMode="auto">
          <a:xfrm>
            <a:off x="0" y="3505200"/>
            <a:ext cx="3990571" cy="32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50" name="Picture 6" descr="Gambar terka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22460" r="17981"/>
          <a:stretch/>
        </p:blipFill>
        <p:spPr bwMode="auto">
          <a:xfrm>
            <a:off x="3990571" y="3505200"/>
            <a:ext cx="5139574" cy="33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1295400"/>
            <a:ext cx="9137073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4. Papan Petunjuk Internal (Dalam Bangunan)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Papan Identifikasi Ruang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194" name="Picture 2" descr="Hasil gambar untuk room identification signage hospita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16242" r="15861"/>
          <a:stretch/>
        </p:blipFill>
        <p:spPr bwMode="auto">
          <a:xfrm>
            <a:off x="124172" y="2698172"/>
            <a:ext cx="4143028" cy="41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55" y="2698172"/>
            <a:ext cx="4613045" cy="4128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3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4637" y="1586345"/>
            <a:ext cx="5099962" cy="51816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Informasi Umum</a:t>
            </a:r>
          </a:p>
          <a:p>
            <a:pPr marL="0" lvl="6"/>
            <a:r>
              <a:rPr lang="id-ID" sz="2000" dirty="0"/>
              <a:t>Pengunjung perlu tahu apa yang bisa dan tidak bisa dilakukan di lokasi </a:t>
            </a:r>
            <a:r>
              <a:rPr lang="id-ID" sz="2000" dirty="0" smtClean="0"/>
              <a:t>tersebut. </a:t>
            </a:r>
            <a:r>
              <a:rPr lang="id-ID" sz="2000" dirty="0"/>
              <a:t>Tanda ini dipasang pada titik di sekeliling area dimana aktivitas / akses </a:t>
            </a:r>
            <a:r>
              <a:rPr lang="id-ID" sz="2000" dirty="0" smtClean="0"/>
              <a:t>dilarang. Jenis-jenis tanda tersebut antara lain :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 smtClean="0"/>
              <a:t>Menginformasikan </a:t>
            </a:r>
            <a:r>
              <a:rPr lang="id-ID" sz="2000" dirty="0"/>
              <a:t>kegiatan </a:t>
            </a:r>
            <a:r>
              <a:rPr lang="id-ID" sz="2000" dirty="0" smtClean="0"/>
              <a:t>terlarang (merokok, mengambil gambar, dll)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 smtClean="0"/>
              <a:t>Menunjukkan syarat </a:t>
            </a:r>
            <a:r>
              <a:rPr lang="id-ID" sz="2000" dirty="0"/>
              <a:t>yang harus ditaati pengunjung sebelum memasuki suatu </a:t>
            </a:r>
            <a:r>
              <a:rPr lang="id-ID" sz="2000" dirty="0" smtClean="0"/>
              <a:t>area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 smtClean="0"/>
              <a:t>Menyediakan informasi mengenai </a:t>
            </a:r>
            <a:r>
              <a:rPr lang="id-ID" sz="2000" dirty="0"/>
              <a:t>jam </a:t>
            </a:r>
            <a:r>
              <a:rPr lang="id-ID" sz="2000" dirty="0" smtClean="0"/>
              <a:t>layanan (misal jam buka loket)</a:t>
            </a:r>
            <a:endParaRPr lang="id-ID" sz="2000" dirty="0" smtClean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2" name="Picture 2" descr="Hasil gambar untuk miscellaneous signage hospi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06971"/>
            <a:ext cx="1245181" cy="1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52" y="768927"/>
            <a:ext cx="4037111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28886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Pengaturan Tinggi Petunjuk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/>
              <a:t>Tanda dipasang di dinding dan free-standing harus ditempatkan di antara 1200mm dan 1600mm di atas lantai. </a:t>
            </a:r>
            <a:endParaRPr lang="id-ID" sz="2000" dirty="0">
              <a:solidFill>
                <a:srgbClr val="002060"/>
              </a:solidFill>
              <a:latin typeface="Cooper Black" pitchFamily="18" charset="0"/>
            </a:endParaRP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 smtClean="0"/>
              <a:t>Ketinggian Konsisten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/>
              <a:t>Wayfinding yang digantung pada plafon  harus terletak antara 2100mm dan 3000mm di atas lantai.</a:t>
            </a:r>
            <a:endParaRPr lang="id-ID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r="14031"/>
          <a:stretch/>
        </p:blipFill>
        <p:spPr bwMode="auto">
          <a:xfrm>
            <a:off x="1371600" y="3657600"/>
            <a:ext cx="6019800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2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20504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Pengaturan Tinggi Petunjuk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/>
              <a:t>Pemasangan tanda di pintu harus memperhatikan konsistensi tata letak keterbacaan </a:t>
            </a:r>
            <a:endParaRPr lang="id-ID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r="5394"/>
          <a:stretch/>
        </p:blipFill>
        <p:spPr bwMode="auto">
          <a:xfrm>
            <a:off x="1610591" y="2971800"/>
            <a:ext cx="5943600" cy="350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20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15170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Ukuran Tulisan/Pesan pada Papan Petunjuk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 descr="Hasil gambar untuk letter size in wayfi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286001"/>
            <a:ext cx="7027450" cy="43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48" y="2279073"/>
            <a:ext cx="6729352" cy="43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41218" y="1371600"/>
            <a:ext cx="77724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1.  </a:t>
            </a:r>
            <a:r>
              <a:rPr lang="id-ID" sz="2400" dirty="0">
                <a:solidFill>
                  <a:schemeClr val="bg1"/>
                </a:solidFill>
                <a:latin typeface="Cooper Black" pitchFamily="18" charset="0"/>
              </a:rPr>
              <a:t>Perencanaan Tata Ruang</a:t>
            </a:r>
          </a:p>
          <a:p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400" dirty="0">
                <a:solidFill>
                  <a:schemeClr val="bg1"/>
                </a:solidFill>
                <a:latin typeface="Cooper Black" pitchFamily="18" charset="0"/>
              </a:rPr>
              <a:t>Perencanaan tata ruang terdiri dari proses identifikasi, pengelompokan dan penghubung </a:t>
            </a: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antar ruang.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Suatu </a:t>
            </a:r>
            <a:r>
              <a:rPr lang="id-ID" sz="2400" dirty="0">
                <a:solidFill>
                  <a:schemeClr val="bg1"/>
                </a:solidFill>
                <a:latin typeface="Cooper Black" pitchFamily="18" charset="0"/>
              </a:rPr>
              <a:t>unit/area dapat dikelompokkan ke dalam zona menurut fungsi/identitas </a:t>
            </a: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umum.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Tidak banyak persimpangan</a:t>
            </a: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Desain Arsitektur dan Interior</a:t>
            </a:r>
          </a:p>
        </p:txBody>
      </p:sp>
    </p:spTree>
    <p:extLst>
      <p:ext uri="{BB962C8B-B14F-4D97-AF65-F5344CB8AC3E}">
        <p14:creationId xmlns:p14="http://schemas.microsoft.com/office/powerpoint/2010/main" val="30048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15170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Gambar/Simbol Papan Petunjuk :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en-US" sz="2000" dirty="0"/>
              <a:t>Symbols/</a:t>
            </a:r>
            <a:r>
              <a:rPr lang="en-US" sz="2000" dirty="0" err="1"/>
              <a:t>lambang</a:t>
            </a:r>
            <a:r>
              <a:rPr lang="en-US" sz="2000" dirty="0"/>
              <a:t> yang </a:t>
            </a:r>
            <a:r>
              <a:rPr lang="en-US" sz="2000" dirty="0" err="1"/>
              <a:t>dikenal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endParaRPr lang="id-ID" sz="2000" dirty="0" smtClean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5" name="Picture 14" descr="Diagram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32666" y="2514600"/>
            <a:ext cx="840653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7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20504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Braille  Papan Petunjuk :</a:t>
            </a:r>
          </a:p>
          <a:p>
            <a:pPr marL="342900" lvl="6" indent="-342900">
              <a:buFont typeface="Arial" pitchFamily="34" charset="0"/>
              <a:buChar char="•"/>
            </a:pPr>
            <a:r>
              <a:rPr lang="id-ID" sz="2000" dirty="0" smtClean="0"/>
              <a:t>Diletakkan dibawah informasi (tulisan/gambar) yang terjangkau oleh tangan penguna (ketinggian maksimal sekitar 1 m dari lantai). Pihak RS Memberikan informasi terlebih dahulu tentang ketersediaan braille pada wayfinding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Hasil gambar untuk braille in wayfi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3200400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sil gambar untuk braille in wayfi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500564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22028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Warna  Papan Petunjuk :</a:t>
            </a:r>
          </a:p>
          <a:p>
            <a:pPr marL="285750" lvl="6" indent="-285750">
              <a:buFont typeface="Arial" pitchFamily="34" charset="0"/>
              <a:buChar char="•"/>
            </a:pP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id-ID" dirty="0" smtClean="0"/>
              <a:t>Kontras (antara background dan tulisan/gambar)</a:t>
            </a:r>
            <a:endParaRPr lang="id-ID" sz="2000" dirty="0" smtClean="0"/>
          </a:p>
          <a:p>
            <a:pPr marL="285750" lvl="6" indent="-285750">
              <a:buFont typeface="Arial" pitchFamily="34" charset="0"/>
              <a:buChar char="•"/>
            </a:pPr>
            <a:r>
              <a:rPr lang="id-ID" dirty="0" smtClean="0"/>
              <a:t>Hindari penggunaan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.</a:t>
            </a:r>
            <a:r>
              <a:rPr lang="id-ID" dirty="0" smtClean="0"/>
              <a:t> (Merah dan Hijau)</a:t>
            </a:r>
            <a:endParaRPr lang="id-ID" sz="2000" dirty="0" smtClean="0"/>
          </a:p>
          <a:p>
            <a:pPr marL="285750" lvl="6" indent="-285750">
              <a:buFont typeface="Arial" pitchFamily="34" charset="0"/>
              <a:buChar char="•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/>
              <a:t>&gt; 5 </a:t>
            </a:r>
            <a:r>
              <a:rPr lang="en-US" dirty="0" err="1"/>
              <a:t>warna</a:t>
            </a:r>
            <a:r>
              <a:rPr lang="en-US" dirty="0"/>
              <a:t>. </a:t>
            </a:r>
            <a:r>
              <a:rPr lang="id-ID" dirty="0" smtClean="0"/>
              <a:t> (apabila menerapkan kode warna untuk menandai masing2 unit atau lokasi)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Picture 13" descr="Diagram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90600" y="2992582"/>
            <a:ext cx="7162800" cy="363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29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22028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Istilah dan Singkatan :</a:t>
            </a:r>
          </a:p>
          <a:p>
            <a:pPr marL="285750" lvl="6" indent="-285750">
              <a:buFont typeface="Arial" pitchFamily="34" charset="0"/>
              <a:buChar char="•"/>
            </a:pPr>
            <a:r>
              <a:rPr lang="id-ID" dirty="0" smtClean="0"/>
              <a:t>Hindari penggunaan istilah medis yang belum dikenal oleh masyarakat umum</a:t>
            </a:r>
          </a:p>
          <a:p>
            <a:pPr marL="285750" lvl="6" indent="-285750">
              <a:buFont typeface="Arial" pitchFamily="34" charset="0"/>
              <a:buChar char="•"/>
            </a:pPr>
            <a:r>
              <a:rPr lang="id-ID" dirty="0" smtClean="0"/>
              <a:t>Istilah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/>
              <a:t>dilafalkan</a:t>
            </a:r>
            <a:r>
              <a:rPr lang="en-US" dirty="0"/>
              <a:t>, </a:t>
            </a:r>
            <a:r>
              <a:rPr lang="en-US" dirty="0" err="1"/>
              <a:t>dieja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diingat</a:t>
            </a:r>
            <a:endParaRPr lang="id-ID" dirty="0" smtClean="0"/>
          </a:p>
          <a:p>
            <a:pPr marL="285750" lvl="6" indent="-285750">
              <a:buFont typeface="Arial" pitchFamily="34" charset="0"/>
              <a:buChar char="•"/>
            </a:pPr>
            <a:r>
              <a:rPr lang="id-ID" dirty="0" smtClean="0"/>
              <a:t>Singkatan dikenal oleh masysrakat umum.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098" name="Picture 2" descr="Hasil gambar untuk wayfinding floor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6" y="3401615"/>
            <a:ext cx="3495675" cy="26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iagram"/>
          <p:cNvPicPr/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0782" y="3352800"/>
            <a:ext cx="54656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1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782" y="768927"/>
            <a:ext cx="9123218" cy="22028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5. Tata Letak dan Desain</a:t>
            </a:r>
          </a:p>
          <a:p>
            <a:pPr marL="0" lvl="6"/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0" lvl="6"/>
            <a:r>
              <a:rPr lang="id-ID" sz="2000" dirty="0" smtClean="0">
                <a:solidFill>
                  <a:srgbClr val="002060"/>
                </a:solidFill>
                <a:latin typeface="Cooper Black" pitchFamily="18" charset="0"/>
              </a:rPr>
              <a:t>Multilingual :</a:t>
            </a:r>
          </a:p>
          <a:p>
            <a:pPr marL="285750" lvl="6" indent="-285750">
              <a:buFont typeface="Arial" pitchFamily="34" charset="0"/>
              <a:buChar char="•"/>
            </a:pPr>
            <a:r>
              <a:rPr lang="id-ID" dirty="0"/>
              <a:t>Tanda yang menawarkan informasi dalam dua bahasa harus memastikan </a:t>
            </a:r>
            <a:r>
              <a:rPr lang="id-ID" dirty="0" smtClean="0"/>
              <a:t>ukuran/warna tulisan kedua </a:t>
            </a:r>
            <a:r>
              <a:rPr lang="id-ID" dirty="0"/>
              <a:t>bahasa </a:t>
            </a:r>
            <a:r>
              <a:rPr lang="id-ID" dirty="0" smtClean="0"/>
              <a:t>konsisten.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09625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9625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9625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asil gambar untuk hospital sign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AutoShape 4" descr="Gambar terka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52800"/>
            <a:ext cx="46329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6654"/>
            <a:ext cx="4306056" cy="28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0772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cap="all" dirty="0" smtClean="0"/>
              <a:t>Area Drop-off / Pick-up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b="1" dirty="0" err="1" smtClean="0"/>
              <a:t>Aksesabilitas</a:t>
            </a:r>
            <a:r>
              <a:rPr lang="en-US" b="1" dirty="0" smtClean="0"/>
              <a:t> </a:t>
            </a:r>
            <a:r>
              <a:rPr lang="en-US" b="1" dirty="0"/>
              <a:t>– circular drive</a:t>
            </a:r>
          </a:p>
          <a:p>
            <a:pPr lvl="0"/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pintu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endParaRPr lang="en-US" b="1" dirty="0"/>
          </a:p>
          <a:p>
            <a:pPr lvl="0"/>
            <a:r>
              <a:rPr lang="en-US" b="1" dirty="0" err="1"/>
              <a:t>Sarana</a:t>
            </a:r>
            <a:r>
              <a:rPr lang="en-US" b="1" dirty="0"/>
              <a:t> </a:t>
            </a:r>
            <a:r>
              <a:rPr lang="en-US" b="1" dirty="0" err="1"/>
              <a:t>pelindung</a:t>
            </a:r>
            <a:endParaRPr lang="en-US" b="1" dirty="0"/>
          </a:p>
          <a:p>
            <a:pPr lvl="0"/>
            <a:r>
              <a:rPr lang="en-US" b="1" dirty="0" err="1"/>
              <a:t>Bebas</a:t>
            </a:r>
            <a:r>
              <a:rPr lang="en-US" b="1" dirty="0"/>
              <a:t> </a:t>
            </a:r>
            <a:r>
              <a:rPr lang="en-US" b="1" dirty="0" err="1"/>
              <a:t>hambatan</a:t>
            </a:r>
            <a:endParaRPr lang="en-US" b="1" dirty="0"/>
          </a:p>
          <a:p>
            <a:pPr lvl="0"/>
            <a:r>
              <a:rPr lang="en-US" b="1" dirty="0" err="1"/>
              <a:t>Petugas</a:t>
            </a:r>
            <a:r>
              <a:rPr lang="en-US" b="1" dirty="0"/>
              <a:t> </a:t>
            </a:r>
            <a:r>
              <a:rPr lang="en-US" b="1" dirty="0" err="1"/>
              <a:t>pemandu</a:t>
            </a:r>
            <a:endParaRPr lang="en-US" b="1" dirty="0"/>
          </a:p>
          <a:p>
            <a:pPr lvl="0"/>
            <a:r>
              <a:rPr lang="en-US" b="1" dirty="0" err="1"/>
              <a:t>Kecukupan</a:t>
            </a:r>
            <a:r>
              <a:rPr lang="en-US" b="1" dirty="0"/>
              <a:t> area</a:t>
            </a:r>
          </a:p>
          <a:p>
            <a:r>
              <a:rPr lang="en-US" b="1" dirty="0" err="1"/>
              <a:t>Dekat</a:t>
            </a:r>
            <a:r>
              <a:rPr lang="en-US" b="1" dirty="0"/>
              <a:t> area </a:t>
            </a:r>
            <a:r>
              <a:rPr lang="en-US" b="1" dirty="0" err="1"/>
              <a:t>parkir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dg </a:t>
            </a:r>
            <a:r>
              <a:rPr lang="en-US" b="1" dirty="0" err="1"/>
              <a:t>petunjuk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800" y="0"/>
            <a:ext cx="27432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Wayfinding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3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357166"/>
            <a:ext cx="7286676" cy="23574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1686" name="Picture 6" descr="Hasil gambar untuk thank you gif transparen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210" y="357166"/>
            <a:ext cx="666750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8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eht.nhs.uk/EasysiteWeb/getresource.axd?AssetID=13861&amp;type=full&amp;servicetype=Inline&amp;customSizeId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800" cy="68741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00800" y="0"/>
            <a:ext cx="2743200" cy="7620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Wayfinding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Related 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41218" y="1371600"/>
            <a:ext cx="77724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2.  Pintu Masuk dan Keluar</a:t>
            </a: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  <a:p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Pintu masuk utama dapat dibaca oleh pengguna dari berbagai sudut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Desain Arsitektur dan Interior</a:t>
            </a:r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hospital entrance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338088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16343"/>
            <a:ext cx="5631873" cy="3498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3.  Desain Interior dan Landmark</a:t>
            </a:r>
            <a:endParaRPr lang="id-ID" sz="2400" dirty="0">
              <a:solidFill>
                <a:schemeClr val="bg1"/>
              </a:solidFill>
              <a:latin typeface="Cooper Black" pitchFamily="18" charset="0"/>
            </a:endParaRPr>
          </a:p>
          <a:p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dirty="0" smtClean="0">
                <a:latin typeface="Cooper Black" pitchFamily="18" charset="0"/>
              </a:rPr>
              <a:t>Desain </a:t>
            </a:r>
            <a:r>
              <a:rPr lang="id-ID" dirty="0">
                <a:latin typeface="Cooper Black" pitchFamily="18" charset="0"/>
              </a:rPr>
              <a:t>interior </a:t>
            </a:r>
            <a:r>
              <a:rPr lang="id-ID" dirty="0" smtClean="0">
                <a:latin typeface="Cooper Black" pitchFamily="18" charset="0"/>
              </a:rPr>
              <a:t> dapat digunakan untuk </a:t>
            </a:r>
            <a:r>
              <a:rPr lang="id-ID" dirty="0">
                <a:latin typeface="Cooper Black" pitchFamily="18" charset="0"/>
              </a:rPr>
              <a:t>menciptakan diferensiasi antara zona dan ruang di dalamnya, menciptakan identitas untuk area yang dituju dan mengatur </a:t>
            </a:r>
            <a:r>
              <a:rPr lang="id-ID" dirty="0" smtClean="0">
                <a:latin typeface="Cooper Black" pitchFamily="18" charset="0"/>
              </a:rPr>
              <a:t>jalur.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d-ID" i="1" dirty="0" smtClean="0">
                <a:latin typeface="Cooper Black" pitchFamily="18" charset="0"/>
              </a:rPr>
              <a:t>Landmark</a:t>
            </a:r>
            <a:r>
              <a:rPr lang="id-ID" dirty="0" smtClean="0">
                <a:latin typeface="Cooper Black" pitchFamily="18" charset="0"/>
              </a:rPr>
              <a:t> </a:t>
            </a:r>
            <a:r>
              <a:rPr lang="id-ID" dirty="0">
                <a:latin typeface="Cooper Black" pitchFamily="18" charset="0"/>
              </a:rPr>
              <a:t>ditempatkan di sepanjang jalur sirkulasi pengunjung, terutama di area-area khusus yang mudah diingat dan dikenal oleh pengguna</a:t>
            </a:r>
            <a:r>
              <a:rPr lang="id-ID" dirty="0" smtClean="0">
                <a:latin typeface="Cooper Black" pitchFamily="18" charset="0"/>
              </a:rPr>
              <a:t>.</a:t>
            </a:r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Desain Arsitektur dan Interior</a:t>
            </a:r>
          </a:p>
        </p:txBody>
      </p:sp>
      <p:pic>
        <p:nvPicPr>
          <p:cNvPr id="9" name="Picture 2" descr="Hasil gambar untuk zona architecture wayfinding in hos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114800"/>
            <a:ext cx="2971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il gambar untuk wayfinding in hospit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3919687" cy="27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asil gambar untuk wayfinding in hospita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2" r="22120" b="7503"/>
          <a:stretch/>
        </p:blipFill>
        <p:spPr bwMode="auto">
          <a:xfrm>
            <a:off x="5638800" y="762001"/>
            <a:ext cx="3470564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1"/>
            <a:ext cx="37382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16343"/>
            <a:ext cx="4488873" cy="6241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6" indent="-457200">
              <a:buAutoNum type="arabicPeriod"/>
            </a:pP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Jenis Tanda (petunjuk)</a:t>
            </a:r>
          </a:p>
          <a:p>
            <a:pPr marL="0" lvl="6"/>
            <a:r>
              <a:rPr lang="id-ID" sz="24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     </a:t>
            </a:r>
            <a:r>
              <a:rPr lang="id-ID" sz="2400" dirty="0" smtClean="0">
                <a:solidFill>
                  <a:srgbClr val="002060"/>
                </a:solidFill>
                <a:latin typeface="Cooper Black" pitchFamily="18" charset="0"/>
              </a:rPr>
              <a:t>Menurut Fungsi</a:t>
            </a:r>
            <a:endParaRPr lang="id-ID" sz="2400" dirty="0">
              <a:solidFill>
                <a:srgbClr val="002060"/>
              </a:solidFill>
              <a:latin typeface="Cooper Black" pitchFamily="18" charset="0"/>
            </a:endParaRPr>
          </a:p>
          <a:p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latin typeface="Cooper Black" pitchFamily="18" charset="0"/>
              </a:rPr>
              <a:t>Orientasi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ooper Black" pitchFamily="18" charset="0"/>
              </a:rPr>
              <a:t>Petunjuk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ooper Black" pitchFamily="18" charset="0"/>
              </a:rPr>
              <a:t>Identifikasi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pic>
        <p:nvPicPr>
          <p:cNvPr id="5122" name="Picture 2" descr="Hasil gambar untuk orientation signage hospi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13091" r="8394" b="24072"/>
          <a:stretch/>
        </p:blipFill>
        <p:spPr bwMode="auto">
          <a:xfrm>
            <a:off x="4419600" y="762000"/>
            <a:ext cx="4724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sil gambar untuk orientation signage hos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7148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asil gambar untuk orientation signage hospit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/>
          <a:stretch/>
        </p:blipFill>
        <p:spPr bwMode="auto">
          <a:xfrm>
            <a:off x="4419600" y="4876800"/>
            <a:ext cx="47148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16343"/>
            <a:ext cx="4488873" cy="6241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6" indent="-457200">
              <a:buAutoNum type="arabicPeriod"/>
            </a:pP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Jenis Tanda (petunjuk)</a:t>
            </a:r>
          </a:p>
          <a:p>
            <a:pPr marL="0" lvl="6"/>
            <a:r>
              <a:rPr lang="id-ID" sz="24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     </a:t>
            </a:r>
            <a:r>
              <a:rPr lang="id-ID" sz="2400" dirty="0" smtClean="0">
                <a:solidFill>
                  <a:srgbClr val="002060"/>
                </a:solidFill>
                <a:latin typeface="Cooper Black" pitchFamily="18" charset="0"/>
              </a:rPr>
              <a:t>Menurut Fungsi</a:t>
            </a:r>
            <a:endParaRPr lang="id-ID" sz="2400" dirty="0">
              <a:solidFill>
                <a:srgbClr val="002060"/>
              </a:solidFill>
              <a:latin typeface="Cooper Black" pitchFamily="18" charset="0"/>
            </a:endParaRPr>
          </a:p>
          <a:p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latin typeface="Cooper Black" pitchFamily="18" charset="0"/>
              </a:rPr>
              <a:t>Statutory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ooper Black" pitchFamily="18" charset="0"/>
              </a:rPr>
              <a:t>Lalu Lintas Kendaraan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ooper Black" pitchFamily="18" charset="0"/>
              </a:rPr>
              <a:t>Miscellaneous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pic>
        <p:nvPicPr>
          <p:cNvPr id="6146" name="Picture 2" descr="Hasil gambar untuk statutory sign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2" y="686482"/>
            <a:ext cx="4655127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sil gambar untuk parking lot sign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b="33174"/>
          <a:stretch/>
        </p:blipFill>
        <p:spPr bwMode="auto">
          <a:xfrm>
            <a:off x="5638800" y="3000603"/>
            <a:ext cx="3505198" cy="17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sil gambar untuk miscellaneous' sign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6"/>
          <a:stretch/>
        </p:blipFill>
        <p:spPr bwMode="auto">
          <a:xfrm>
            <a:off x="2966355" y="3862500"/>
            <a:ext cx="3657295" cy="29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asil gambar untuk hospital sign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2" t="25540" r="29431" b="15955"/>
          <a:stretch/>
        </p:blipFill>
        <p:spPr bwMode="auto">
          <a:xfrm>
            <a:off x="6629400" y="4724399"/>
            <a:ext cx="2514598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616343"/>
            <a:ext cx="4488873" cy="6241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6" indent="-457200">
              <a:buAutoNum type="arabicPeriod"/>
            </a:pP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Jenis Tanda (petunjuk)</a:t>
            </a:r>
          </a:p>
          <a:p>
            <a:pPr marL="0" lvl="6"/>
            <a:r>
              <a:rPr lang="id-ID" sz="24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     </a:t>
            </a:r>
            <a:r>
              <a:rPr lang="id-ID" sz="2400" dirty="0" smtClean="0">
                <a:solidFill>
                  <a:srgbClr val="002060"/>
                </a:solidFill>
                <a:latin typeface="Cooper Black" pitchFamily="18" charset="0"/>
              </a:rPr>
              <a:t>Menurut Bentuk Fisik</a:t>
            </a:r>
            <a:endParaRPr lang="id-ID" sz="2400" dirty="0">
              <a:solidFill>
                <a:srgbClr val="002060"/>
              </a:solidFill>
              <a:latin typeface="Cooper Black" pitchFamily="18" charset="0"/>
            </a:endParaRPr>
          </a:p>
          <a:p>
            <a:endParaRPr lang="id-ID" sz="24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latin typeface="Cooper Black" pitchFamily="18" charset="0"/>
              </a:rPr>
              <a:t>Self-Supporting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ooper Black" pitchFamily="18" charset="0"/>
              </a:rPr>
              <a:t>Dipasang di dinding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ooper Black" pitchFamily="18" charset="0"/>
              </a:rPr>
              <a:t>Suspended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pic>
        <p:nvPicPr>
          <p:cNvPr id="9" name="Picture 4" descr="Hasil gambar untuk orientation signage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71487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asil gambar untuk hospital sign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800601"/>
            <a:ext cx="4762500" cy="204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sil gambar untuk hospital sign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r="488" b="37042"/>
          <a:stretch/>
        </p:blipFill>
        <p:spPr bwMode="auto">
          <a:xfrm>
            <a:off x="4398818" y="2743200"/>
            <a:ext cx="4745182" cy="20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76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solidFill>
                  <a:sysClr val="windowText" lastClr="000000"/>
                </a:solidFill>
              </a:rPr>
              <a:t>Wayfinding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990599" cy="762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27" y="762001"/>
            <a:ext cx="9137073" cy="274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6"/>
            <a:r>
              <a:rPr lang="id-ID" sz="2400" dirty="0" smtClean="0">
                <a:solidFill>
                  <a:schemeClr val="bg1"/>
                </a:solidFill>
                <a:latin typeface="Cooper Black" pitchFamily="18" charset="0"/>
              </a:rPr>
              <a:t>2. Lokasi Penempatan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latin typeface="Cooper Black" pitchFamily="18" charset="0"/>
              </a:rPr>
              <a:t>Letakan di tiap Persimpangan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latin typeface="Cooper Black" pitchFamily="18" charset="0"/>
              </a:rPr>
              <a:t>Menyediakan informasi </a:t>
            </a:r>
            <a:r>
              <a:rPr lang="id-ID" sz="2000" dirty="0">
                <a:latin typeface="Cooper Black" pitchFamily="18" charset="0"/>
              </a:rPr>
              <a:t>yang </a:t>
            </a:r>
            <a:r>
              <a:rPr lang="id-ID" sz="2000" dirty="0" smtClean="0">
                <a:latin typeface="Cooper Black" pitchFamily="18" charset="0"/>
              </a:rPr>
              <a:t>cukup untuk menuntun </a:t>
            </a:r>
            <a:r>
              <a:rPr lang="id-ID" sz="2000" dirty="0">
                <a:latin typeface="Cooper Black" pitchFamily="18" charset="0"/>
              </a:rPr>
              <a:t>pengunjung </a:t>
            </a:r>
            <a:r>
              <a:rPr lang="id-ID" sz="2000" dirty="0" smtClean="0">
                <a:latin typeface="Cooper Black" pitchFamily="18" charset="0"/>
              </a:rPr>
              <a:t>menuju titik </a:t>
            </a:r>
            <a:r>
              <a:rPr lang="id-ID" sz="2000" dirty="0">
                <a:latin typeface="Cooper Black" pitchFamily="18" charset="0"/>
              </a:rPr>
              <a:t>persimpangan </a:t>
            </a:r>
            <a:r>
              <a:rPr lang="id-ID" sz="2000" dirty="0" smtClean="0">
                <a:latin typeface="Cooper Black" pitchFamily="18" charset="0"/>
              </a:rPr>
              <a:t>berikutnya</a:t>
            </a:r>
            <a:endParaRPr lang="id-ID" sz="2000" dirty="0" smtClean="0">
              <a:solidFill>
                <a:schemeClr val="bg1"/>
              </a:solidFill>
              <a:latin typeface="Cooper Black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Cooper Black" pitchFamily="18" charset="0"/>
              </a:rPr>
              <a:t>Informasi disajikan secara berurutan pada papan petunjuk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5638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4" algn="ctr"/>
            <a:r>
              <a:rPr lang="id-ID" sz="3000" b="1" dirty="0">
                <a:latin typeface="Agency FB" pitchFamily="34" charset="0"/>
              </a:rPr>
              <a:t>Komponen </a:t>
            </a:r>
            <a:r>
              <a:rPr lang="id-ID" sz="3000" b="1" dirty="0" smtClean="0">
                <a:latin typeface="Agency FB" pitchFamily="34" charset="0"/>
              </a:rPr>
              <a:t>Desain Informasi Wayfinding</a:t>
            </a:r>
            <a:endParaRPr lang="id-ID" sz="3000" b="1" dirty="0">
              <a:latin typeface="Agency FB" pitchFamily="34" charset="0"/>
            </a:endParaRPr>
          </a:p>
        </p:txBody>
      </p:sp>
      <p:pic>
        <p:nvPicPr>
          <p:cNvPr id="8194" name="Picture 2" descr="Gambar terka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38" b="10837"/>
          <a:stretch/>
        </p:blipFill>
        <p:spPr bwMode="auto">
          <a:xfrm>
            <a:off x="6927" y="3505201"/>
            <a:ext cx="2653145" cy="33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ambar terka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8" t="5119" r="10224"/>
          <a:stretch/>
        </p:blipFill>
        <p:spPr bwMode="auto">
          <a:xfrm>
            <a:off x="2660073" y="3505202"/>
            <a:ext cx="2521528" cy="33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asil gambar untuk hospital sign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7449" r="7762" b="7866"/>
          <a:stretch/>
        </p:blipFill>
        <p:spPr bwMode="auto">
          <a:xfrm>
            <a:off x="5181601" y="3352800"/>
            <a:ext cx="3962399" cy="35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1067</Words>
  <Application>Microsoft Office PowerPoint</Application>
  <PresentationFormat>On-screen Show (4:3)</PresentationFormat>
  <Paragraphs>272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PowerPoint Presentation</vt:lpstr>
      <vt:lpstr>PowerPoint Presentation</vt:lpstr>
      <vt:lpstr>PowerPoint Presentation</vt:lpstr>
      <vt:lpstr>PowerPoint Presentation</vt:lpstr>
      <vt:lpstr>Wayfinding</vt:lpstr>
      <vt:lpstr>Wayfinding</vt:lpstr>
      <vt:lpstr>PowerPoint Presentation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Wayfinding</vt:lpstr>
      <vt:lpstr>Area Drop-off / Pick-up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 FINDING</dc:title>
  <dc:creator>Dell</dc:creator>
  <cp:lastModifiedBy>DELL</cp:lastModifiedBy>
  <cp:revision>82</cp:revision>
  <dcterms:created xsi:type="dcterms:W3CDTF">2013-09-10T21:43:58Z</dcterms:created>
  <dcterms:modified xsi:type="dcterms:W3CDTF">2019-05-06T05:11:06Z</dcterms:modified>
</cp:coreProperties>
</file>