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6" r:id="rId2"/>
    <p:sldId id="468" r:id="rId3"/>
    <p:sldId id="470" r:id="rId4"/>
    <p:sldId id="443" r:id="rId5"/>
    <p:sldId id="444" r:id="rId6"/>
    <p:sldId id="445" r:id="rId7"/>
    <p:sldId id="446" r:id="rId8"/>
    <p:sldId id="447" r:id="rId9"/>
    <p:sldId id="448" r:id="rId10"/>
    <p:sldId id="458" r:id="rId11"/>
    <p:sldId id="472" r:id="rId12"/>
    <p:sldId id="469" r:id="rId13"/>
    <p:sldId id="455" r:id="rId14"/>
    <p:sldId id="462" r:id="rId15"/>
    <p:sldId id="464" r:id="rId16"/>
    <p:sldId id="466" r:id="rId17"/>
    <p:sldId id="463" r:id="rId18"/>
    <p:sldId id="465" r:id="rId19"/>
    <p:sldId id="461" r:id="rId20"/>
    <p:sldId id="467" r:id="rId21"/>
    <p:sldId id="473" r:id="rId22"/>
    <p:sldId id="474" r:id="rId23"/>
    <p:sldId id="475" r:id="rId24"/>
    <p:sldId id="451" r:id="rId25"/>
    <p:sldId id="452" r:id="rId26"/>
    <p:sldId id="456" r:id="rId27"/>
    <p:sldId id="457" r:id="rId28"/>
    <p:sldId id="476" r:id="rId29"/>
    <p:sldId id="460" r:id="rId30"/>
    <p:sldId id="477" r:id="rId31"/>
    <p:sldId id="484" r:id="rId32"/>
    <p:sldId id="479" r:id="rId33"/>
    <p:sldId id="480" r:id="rId34"/>
    <p:sldId id="481" r:id="rId35"/>
    <p:sldId id="482" r:id="rId36"/>
    <p:sldId id="483" r:id="rId37"/>
    <p:sldId id="491" r:id="rId38"/>
    <p:sldId id="492" r:id="rId39"/>
    <p:sldId id="493" r:id="rId40"/>
    <p:sldId id="494" r:id="rId41"/>
    <p:sldId id="495" r:id="rId42"/>
    <p:sldId id="487" r:id="rId43"/>
    <p:sldId id="488" r:id="rId44"/>
    <p:sldId id="489" r:id="rId45"/>
    <p:sldId id="490" r:id="rId46"/>
    <p:sldId id="314" r:id="rId47"/>
  </p:sldIdLst>
  <p:sldSz cx="9144000" cy="6858000" type="screen4x3"/>
  <p:notesSz cx="7315200" cy="96012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000"/>
    <a:srgbClr val="008000"/>
    <a:srgbClr val="05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057" autoAdjust="0"/>
  </p:normalViewPr>
  <p:slideViewPr>
    <p:cSldViewPr>
      <p:cViewPr>
        <p:scale>
          <a:sx n="60" d="100"/>
          <a:sy n="60" d="100"/>
        </p:scale>
        <p:origin x="-1560" y="-222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52FCE2B-6AEE-42EB-980F-F1A6408C8A77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9D1E285-1DB0-47D2-9212-4215E8FDF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7300" y="1727200"/>
            <a:ext cx="6629400" cy="838200"/>
            <a:chOff x="792" y="1872"/>
            <a:chExt cx="4176" cy="5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92" y="1927"/>
              <a:ext cx="4176" cy="3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1008" y="1872"/>
              <a:ext cx="3744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white">
          <a:xfrm>
            <a:off x="193675" y="152400"/>
            <a:ext cx="87391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id-ID" altLang="ko-KR" sz="40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Pengantar Teknologi Informasi</a:t>
            </a:r>
            <a:endParaRPr lang="en-US" altLang="ko-KR" sz="4000" b="1" i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40500"/>
            <a:ext cx="2362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d-ID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Fasilkom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|| </a:t>
            </a:r>
            <a:fld id="{FE1186D1-2406-4606-B071-5F7DBF012716}" type="datetime1">
              <a:rPr lang="en-US" sz="1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12/19/2016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00200" y="1485528"/>
            <a:ext cx="5943600" cy="1295400"/>
          </a:xfrm>
          <a:noFill/>
          <a:extLst>
            <a:ext uri="{909E8E84-426E-40DD-AFC4-6F175D3DCCD1}"/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altLang="ko-KR" noProof="0" dirty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93504"/>
            <a:ext cx="73152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20C2-4A80-4288-8871-D3FB2FD8233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ACDDB-CF18-40B3-A1DC-0A4BFDCD2A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85750"/>
            <a:ext cx="2038350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85750"/>
            <a:ext cx="596265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6F72-51DC-444E-A6D3-6103C067E3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53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B6E4B-97F6-41F8-8F07-8FD677A823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862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8862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D9BC8-1FC0-4836-B141-1F7337839F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39975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D663-5458-4E03-AB05-98CB3C6780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26D7-C7EE-4CA2-A530-0BC26DC22E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7E193-5498-463E-ACA3-0D3ED6526C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E2CC7-4803-40A4-9CA2-C182626598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AEC27-540E-423F-AE52-8D7990E10B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605EE-63A3-4BE7-9415-4F130B2C81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8FC48-131D-4486-9493-D7E31EB953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2ED5-0989-43FB-89C4-431E51A79F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026"/>
          <p:cNvSpPr>
            <a:spLocks noChangeShapeType="1"/>
          </p:cNvSpPr>
          <p:nvPr/>
        </p:nvSpPr>
        <p:spPr bwMode="ltGray">
          <a:xfrm>
            <a:off x="533400" y="1143000"/>
            <a:ext cx="72390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28" name="Rectangle 1028"/>
          <p:cNvSpPr>
            <a:spLocks noChangeArrowheads="1"/>
          </p:cNvSpPr>
          <p:nvPr/>
        </p:nvSpPr>
        <p:spPr bwMode="auto">
          <a:xfrm>
            <a:off x="0" y="6540500"/>
            <a:ext cx="2362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29" name="Rectangle 1029"/>
          <p:cNvSpPr>
            <a:spLocks noChangeArrowheads="1"/>
          </p:cNvSpPr>
          <p:nvPr/>
        </p:nvSpPr>
        <p:spPr bwMode="auto">
          <a:xfrm>
            <a:off x="8077200" y="228600"/>
            <a:ext cx="838200" cy="819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0" name="Rectangle 1030"/>
          <p:cNvSpPr>
            <a:spLocks noChangeArrowheads="1"/>
          </p:cNvSpPr>
          <p:nvPr userDrawn="1"/>
        </p:nvSpPr>
        <p:spPr bwMode="auto">
          <a:xfrm>
            <a:off x="7734300" y="381000"/>
            <a:ext cx="9906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 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62200" y="655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7A0F002-82F8-448C-A902-191FCB5E80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3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35" name="TextBox 1"/>
          <p:cNvSpPr txBox="1">
            <a:spLocks noChangeArrowheads="1"/>
          </p:cNvSpPr>
          <p:nvPr userDrawn="1"/>
        </p:nvSpPr>
        <p:spPr bwMode="auto">
          <a:xfrm>
            <a:off x="107950" y="6540500"/>
            <a:ext cx="225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r>
              <a:rPr lang="id-ID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email</a:t>
            </a:r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5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764463" y="3810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3"/>
          <p:cNvSpPr txBox="1">
            <a:spLocks noChangeArrowheads="1"/>
          </p:cNvSpPr>
          <p:nvPr userDrawn="1"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d-ID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Fasilkom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|| </a:t>
            </a:r>
            <a:fld id="{FE1186D1-2406-4606-B071-5F7DBF012716}" type="datetime1">
              <a:rPr lang="en-US" sz="1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12/19/2016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Cambria" panose="020405030504060302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Cambria" panose="020405030504060302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Cambria" panose="020405030504060302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291" y="1485900"/>
            <a:ext cx="6500858" cy="1295400"/>
          </a:xfrm>
          <a:noFill/>
        </p:spPr>
        <p:txBody>
          <a:bodyPr/>
          <a:lstStyle/>
          <a:p>
            <a:pPr eaLnBrk="1" hangingPunct="1"/>
            <a:r>
              <a:rPr lang="en-US" altLang="ko-KR" sz="3200" b="1" dirty="0" err="1" smtClean="0">
                <a:solidFill>
                  <a:srgbClr val="000066"/>
                </a:solidFill>
                <a:latin typeface="Arial Black" pitchFamily="34" charset="0"/>
                <a:ea typeface="Gulim" pitchFamily="34" charset="-127"/>
              </a:rPr>
              <a:t>Komunikasi</a:t>
            </a:r>
            <a:r>
              <a:rPr lang="en-US" altLang="ko-KR" sz="3200" b="1" dirty="0" smtClean="0">
                <a:solidFill>
                  <a:srgbClr val="000066"/>
                </a:solidFill>
                <a:latin typeface="Arial Black" pitchFamily="34" charset="0"/>
                <a:ea typeface="Gulim" pitchFamily="34" charset="-127"/>
              </a:rPr>
              <a:t> Data &amp; </a:t>
            </a:r>
            <a:r>
              <a:rPr lang="en-US" altLang="ko-KR" sz="3200" b="1" dirty="0" err="1" smtClean="0">
                <a:solidFill>
                  <a:srgbClr val="000066"/>
                </a:solidFill>
                <a:latin typeface="Arial Black" pitchFamily="34" charset="0"/>
                <a:ea typeface="Gulim" pitchFamily="34" charset="-127"/>
              </a:rPr>
              <a:t>Jaringan</a:t>
            </a:r>
            <a:r>
              <a:rPr lang="en-US" altLang="ko-KR" sz="3200" b="1" dirty="0" smtClean="0">
                <a:solidFill>
                  <a:srgbClr val="000066"/>
                </a:solidFill>
                <a:latin typeface="Arial Black" pitchFamily="34" charset="0"/>
                <a:ea typeface="Gulim" pitchFamily="34" charset="-127"/>
              </a:rPr>
              <a:t> </a:t>
            </a:r>
            <a:r>
              <a:rPr lang="en-US" altLang="ko-KR" sz="3200" b="1" dirty="0" err="1" smtClean="0">
                <a:solidFill>
                  <a:srgbClr val="000066"/>
                </a:solidFill>
                <a:latin typeface="Arial Black" pitchFamily="34" charset="0"/>
                <a:ea typeface="Gulim" pitchFamily="34" charset="-127"/>
              </a:rPr>
              <a:t>Komputer</a:t>
            </a:r>
            <a:endParaRPr lang="en-US" altLang="ko-KR" sz="3200" b="1" dirty="0" smtClean="0">
              <a:solidFill>
                <a:srgbClr val="000066"/>
              </a:solidFill>
              <a:latin typeface="Arial Black" pitchFamily="34" charset="0"/>
              <a:ea typeface="Gulim" pitchFamily="34" charset="-127"/>
            </a:endParaRPr>
          </a:p>
        </p:txBody>
      </p:sp>
      <p:pic>
        <p:nvPicPr>
          <p:cNvPr id="409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888" y="3933825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928662" y="3286124"/>
            <a:ext cx="7315200" cy="64294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Defri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Kurniawan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M.Kom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sz="1400" dirty="0" smtClean="0"/>
              <a:t>				</a:t>
            </a:r>
          </a:p>
          <a:p>
            <a:pPr eaLnBrk="1" hangingPunct="1">
              <a:buFont typeface="Arial" charset="0"/>
              <a:buNone/>
            </a:pPr>
            <a:endParaRPr lang="en-US" sz="14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375" y="3071813"/>
            <a:ext cx="7643813" cy="1643062"/>
            <a:chOff x="714348" y="2714620"/>
            <a:chExt cx="7643866" cy="1643074"/>
          </a:xfrm>
        </p:grpSpPr>
        <p:sp>
          <p:nvSpPr>
            <p:cNvPr id="5" name="Rectangle 4"/>
            <p:cNvSpPr/>
            <p:nvPr/>
          </p:nvSpPr>
          <p:spPr>
            <a:xfrm>
              <a:off x="714348" y="2714620"/>
              <a:ext cx="1214446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 smtClean="0"/>
                <a:t>Sumber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14546" y="2714620"/>
              <a:ext cx="1428760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Transmiter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57620" y="3786190"/>
              <a:ext cx="1357322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System </a:t>
              </a:r>
              <a:r>
                <a:rPr lang="en-US" sz="2000" dirty="0" err="1"/>
                <a:t>Tansmisi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00694" y="2786058"/>
              <a:ext cx="114300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Receiver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29454" y="2786058"/>
              <a:ext cx="1428760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 smtClean="0"/>
                <a:t>Penerima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5" idx="3"/>
              <a:endCxn id="6" idx="1"/>
            </p:cNvCxnSpPr>
            <p:nvPr/>
          </p:nvCxnSpPr>
          <p:spPr>
            <a:xfrm>
              <a:off x="1928794" y="3000372"/>
              <a:ext cx="28575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643702" y="307181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6" idx="3"/>
              <a:endCxn id="7" idx="1"/>
            </p:cNvCxnSpPr>
            <p:nvPr/>
          </p:nvCxnSpPr>
          <p:spPr>
            <a:xfrm>
              <a:off x="3643306" y="3000372"/>
              <a:ext cx="214313" cy="1071570"/>
            </a:xfrm>
            <a:prstGeom prst="bentConnector3">
              <a:avLst>
                <a:gd name="adj1" fmla="val 3060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7" idx="3"/>
              <a:endCxn id="8" idx="1"/>
            </p:cNvCxnSpPr>
            <p:nvPr/>
          </p:nvCxnSpPr>
          <p:spPr>
            <a:xfrm flipV="1">
              <a:off x="5214942" y="3071810"/>
              <a:ext cx="285752" cy="100013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eft Brace 13"/>
            <p:cNvSpPr/>
            <p:nvPr/>
          </p:nvSpPr>
          <p:spPr>
            <a:xfrm rot="16200000">
              <a:off x="1928794" y="2428867"/>
              <a:ext cx="357191" cy="22145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6715140" y="2500307"/>
              <a:ext cx="357190" cy="221457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22" name="TextBox 15"/>
            <p:cNvSpPr txBox="1">
              <a:spLocks noChangeArrowheads="1"/>
            </p:cNvSpPr>
            <p:nvPr/>
          </p:nvSpPr>
          <p:spPr bwMode="auto">
            <a:xfrm>
              <a:off x="1428728" y="3714752"/>
              <a:ext cx="14028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alibri" pitchFamily="34" charset="0"/>
                </a:rPr>
                <a:t>Sumber</a:t>
              </a:r>
              <a:r>
                <a:rPr lang="en-US" dirty="0">
                  <a:latin typeface="Calibri" pitchFamily="34" charset="0"/>
                </a:rPr>
                <a:t> Data</a:t>
              </a:r>
            </a:p>
          </p:txBody>
        </p:sp>
        <p:sp>
          <p:nvSpPr>
            <p:cNvPr id="8223" name="TextBox 16"/>
            <p:cNvSpPr txBox="1">
              <a:spLocks noChangeArrowheads="1"/>
            </p:cNvSpPr>
            <p:nvPr/>
          </p:nvSpPr>
          <p:spPr bwMode="auto">
            <a:xfrm>
              <a:off x="6499956" y="3786190"/>
              <a:ext cx="13581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Tujuan Akhir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714500" y="2714625"/>
            <a:ext cx="714375" cy="214313"/>
            <a:chOff x="1000100" y="2714620"/>
            <a:chExt cx="714380" cy="215108"/>
          </a:xfrm>
        </p:grpSpPr>
        <p:cxnSp>
          <p:nvCxnSpPr>
            <p:cNvPr id="19" name="Elbow Connector 18"/>
            <p:cNvCxnSpPr/>
            <p:nvPr/>
          </p:nvCxnSpPr>
          <p:spPr>
            <a:xfrm flipV="1">
              <a:off x="1000100" y="2714620"/>
              <a:ext cx="357191" cy="21510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5400000" flipH="1" flipV="1">
              <a:off x="1249736" y="2820586"/>
              <a:ext cx="215108" cy="3175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flipV="1">
              <a:off x="1357291" y="2714620"/>
              <a:ext cx="357189" cy="21510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1571625" y="2406650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Sinyal Digital</a:t>
            </a:r>
          </a:p>
        </p:txBody>
      </p:sp>
      <p:sp>
        <p:nvSpPr>
          <p:cNvPr id="40" name="Freeform 39"/>
          <p:cNvSpPr/>
          <p:nvPr/>
        </p:nvSpPr>
        <p:spPr>
          <a:xfrm>
            <a:off x="3741738" y="3598863"/>
            <a:ext cx="508000" cy="288925"/>
          </a:xfrm>
          <a:custGeom>
            <a:avLst/>
            <a:gdLst>
              <a:gd name="connsiteX0" fmla="*/ 0 w 1551709"/>
              <a:gd name="connsiteY0" fmla="*/ 651164 h 707729"/>
              <a:gd name="connsiteX1" fmla="*/ 13854 w 1551709"/>
              <a:gd name="connsiteY1" fmla="*/ 318655 h 707729"/>
              <a:gd name="connsiteX2" fmla="*/ 27709 w 1551709"/>
              <a:gd name="connsiteY2" fmla="*/ 166255 h 707729"/>
              <a:gd name="connsiteX3" fmla="*/ 55418 w 1551709"/>
              <a:gd name="connsiteY3" fmla="*/ 124691 h 707729"/>
              <a:gd name="connsiteX4" fmla="*/ 166254 w 1551709"/>
              <a:gd name="connsiteY4" fmla="*/ 41564 h 707729"/>
              <a:gd name="connsiteX5" fmla="*/ 360218 w 1551709"/>
              <a:gd name="connsiteY5" fmla="*/ 55418 h 707729"/>
              <a:gd name="connsiteX6" fmla="*/ 387927 w 1551709"/>
              <a:gd name="connsiteY6" fmla="*/ 138546 h 707729"/>
              <a:gd name="connsiteX7" fmla="*/ 415636 w 1551709"/>
              <a:gd name="connsiteY7" fmla="*/ 180109 h 707729"/>
              <a:gd name="connsiteX8" fmla="*/ 429491 w 1551709"/>
              <a:gd name="connsiteY8" fmla="*/ 568037 h 707729"/>
              <a:gd name="connsiteX9" fmla="*/ 457200 w 1551709"/>
              <a:gd name="connsiteY9" fmla="*/ 609600 h 707729"/>
              <a:gd name="connsiteX10" fmla="*/ 498763 w 1551709"/>
              <a:gd name="connsiteY10" fmla="*/ 623455 h 707729"/>
              <a:gd name="connsiteX11" fmla="*/ 706582 w 1551709"/>
              <a:gd name="connsiteY11" fmla="*/ 609600 h 707729"/>
              <a:gd name="connsiteX12" fmla="*/ 762000 w 1551709"/>
              <a:gd name="connsiteY12" fmla="*/ 526473 h 707729"/>
              <a:gd name="connsiteX13" fmla="*/ 775854 w 1551709"/>
              <a:gd name="connsiteY13" fmla="*/ 484909 h 707729"/>
              <a:gd name="connsiteX14" fmla="*/ 748145 w 1551709"/>
              <a:gd name="connsiteY14" fmla="*/ 290946 h 707729"/>
              <a:gd name="connsiteX15" fmla="*/ 775854 w 1551709"/>
              <a:gd name="connsiteY15" fmla="*/ 55418 h 707729"/>
              <a:gd name="connsiteX16" fmla="*/ 803563 w 1551709"/>
              <a:gd name="connsiteY16" fmla="*/ 13855 h 707729"/>
              <a:gd name="connsiteX17" fmla="*/ 845127 w 1551709"/>
              <a:gd name="connsiteY17" fmla="*/ 0 h 707729"/>
              <a:gd name="connsiteX18" fmla="*/ 1052945 w 1551709"/>
              <a:gd name="connsiteY18" fmla="*/ 13855 h 707729"/>
              <a:gd name="connsiteX19" fmla="*/ 1094509 w 1551709"/>
              <a:gd name="connsiteY19" fmla="*/ 27709 h 707729"/>
              <a:gd name="connsiteX20" fmla="*/ 1122218 w 1551709"/>
              <a:gd name="connsiteY20" fmla="*/ 69273 h 707729"/>
              <a:gd name="connsiteX21" fmla="*/ 1136072 w 1551709"/>
              <a:gd name="connsiteY21" fmla="*/ 152400 h 707729"/>
              <a:gd name="connsiteX22" fmla="*/ 1149927 w 1551709"/>
              <a:gd name="connsiteY22" fmla="*/ 193964 h 707729"/>
              <a:gd name="connsiteX23" fmla="*/ 1163782 w 1551709"/>
              <a:gd name="connsiteY23" fmla="*/ 263237 h 707729"/>
              <a:gd name="connsiteX24" fmla="*/ 1177636 w 1551709"/>
              <a:gd name="connsiteY24" fmla="*/ 637309 h 707729"/>
              <a:gd name="connsiteX25" fmla="*/ 1219200 w 1551709"/>
              <a:gd name="connsiteY25" fmla="*/ 651164 h 707729"/>
              <a:gd name="connsiteX26" fmla="*/ 1246909 w 1551709"/>
              <a:gd name="connsiteY26" fmla="*/ 692728 h 707729"/>
              <a:gd name="connsiteX27" fmla="*/ 1399309 w 1551709"/>
              <a:gd name="connsiteY27" fmla="*/ 706582 h 707729"/>
              <a:gd name="connsiteX28" fmla="*/ 1440872 w 1551709"/>
              <a:gd name="connsiteY28" fmla="*/ 678873 h 707729"/>
              <a:gd name="connsiteX29" fmla="*/ 1454727 w 1551709"/>
              <a:gd name="connsiteY29" fmla="*/ 637309 h 707729"/>
              <a:gd name="connsiteX30" fmla="*/ 1551709 w 1551709"/>
              <a:gd name="connsiteY30" fmla="*/ 609600 h 707729"/>
              <a:gd name="connsiteX31" fmla="*/ 1537854 w 1551709"/>
              <a:gd name="connsiteY31" fmla="*/ 360218 h 707729"/>
              <a:gd name="connsiteX32" fmla="*/ 1510145 w 1551709"/>
              <a:gd name="connsiteY32" fmla="*/ 249382 h 707729"/>
              <a:gd name="connsiteX33" fmla="*/ 1510145 w 1551709"/>
              <a:gd name="connsiteY33" fmla="*/ 55418 h 70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51709" h="707729">
                <a:moveTo>
                  <a:pt x="0" y="651164"/>
                </a:moveTo>
                <a:cubicBezTo>
                  <a:pt x="4618" y="540328"/>
                  <a:pt x="7525" y="429407"/>
                  <a:pt x="13854" y="318655"/>
                </a:cubicBezTo>
                <a:cubicBezTo>
                  <a:pt x="16764" y="267729"/>
                  <a:pt x="17021" y="216132"/>
                  <a:pt x="27709" y="166255"/>
                </a:cubicBezTo>
                <a:cubicBezTo>
                  <a:pt x="31198" y="149973"/>
                  <a:pt x="44453" y="137222"/>
                  <a:pt x="55418" y="124691"/>
                </a:cubicBezTo>
                <a:cubicBezTo>
                  <a:pt x="120970" y="49774"/>
                  <a:pt x="99993" y="63650"/>
                  <a:pt x="166254" y="41564"/>
                </a:cubicBezTo>
                <a:cubicBezTo>
                  <a:pt x="230909" y="46182"/>
                  <a:pt x="300833" y="29437"/>
                  <a:pt x="360218" y="55418"/>
                </a:cubicBezTo>
                <a:cubicBezTo>
                  <a:pt x="386977" y="67125"/>
                  <a:pt x="371725" y="114243"/>
                  <a:pt x="387927" y="138546"/>
                </a:cubicBezTo>
                <a:lnTo>
                  <a:pt x="415636" y="180109"/>
                </a:lnTo>
                <a:cubicBezTo>
                  <a:pt x="420254" y="309418"/>
                  <a:pt x="417027" y="439247"/>
                  <a:pt x="429491" y="568037"/>
                </a:cubicBezTo>
                <a:cubicBezTo>
                  <a:pt x="431095" y="584610"/>
                  <a:pt x="444198" y="599198"/>
                  <a:pt x="457200" y="609600"/>
                </a:cubicBezTo>
                <a:cubicBezTo>
                  <a:pt x="468604" y="618723"/>
                  <a:pt x="484909" y="618837"/>
                  <a:pt x="498763" y="623455"/>
                </a:cubicBezTo>
                <a:lnTo>
                  <a:pt x="706582" y="609600"/>
                </a:lnTo>
                <a:cubicBezTo>
                  <a:pt x="737831" y="598087"/>
                  <a:pt x="762000" y="526473"/>
                  <a:pt x="762000" y="526473"/>
                </a:cubicBezTo>
                <a:cubicBezTo>
                  <a:pt x="766618" y="512618"/>
                  <a:pt x="775854" y="499513"/>
                  <a:pt x="775854" y="484909"/>
                </a:cubicBezTo>
                <a:cubicBezTo>
                  <a:pt x="775854" y="450224"/>
                  <a:pt x="755040" y="332315"/>
                  <a:pt x="748145" y="290946"/>
                </a:cubicBezTo>
                <a:cubicBezTo>
                  <a:pt x="750333" y="260313"/>
                  <a:pt x="744366" y="118394"/>
                  <a:pt x="775854" y="55418"/>
                </a:cubicBezTo>
                <a:cubicBezTo>
                  <a:pt x="783300" y="40525"/>
                  <a:pt x="790561" y="24257"/>
                  <a:pt x="803563" y="13855"/>
                </a:cubicBezTo>
                <a:cubicBezTo>
                  <a:pt x="814967" y="4732"/>
                  <a:pt x="831272" y="4618"/>
                  <a:pt x="845127" y="0"/>
                </a:cubicBezTo>
                <a:cubicBezTo>
                  <a:pt x="914400" y="4618"/>
                  <a:pt x="983943" y="6188"/>
                  <a:pt x="1052945" y="13855"/>
                </a:cubicBezTo>
                <a:cubicBezTo>
                  <a:pt x="1067460" y="15468"/>
                  <a:pt x="1083105" y="18586"/>
                  <a:pt x="1094509" y="27709"/>
                </a:cubicBezTo>
                <a:cubicBezTo>
                  <a:pt x="1107511" y="38111"/>
                  <a:pt x="1112982" y="55418"/>
                  <a:pt x="1122218" y="69273"/>
                </a:cubicBezTo>
                <a:cubicBezTo>
                  <a:pt x="1126836" y="96982"/>
                  <a:pt x="1129978" y="124978"/>
                  <a:pt x="1136072" y="152400"/>
                </a:cubicBezTo>
                <a:cubicBezTo>
                  <a:pt x="1139240" y="166656"/>
                  <a:pt x="1146385" y="179796"/>
                  <a:pt x="1149927" y="193964"/>
                </a:cubicBezTo>
                <a:cubicBezTo>
                  <a:pt x="1155638" y="216809"/>
                  <a:pt x="1159164" y="240146"/>
                  <a:pt x="1163782" y="263237"/>
                </a:cubicBezTo>
                <a:cubicBezTo>
                  <a:pt x="1168400" y="387928"/>
                  <a:pt x="1159990" y="513787"/>
                  <a:pt x="1177636" y="637309"/>
                </a:cubicBezTo>
                <a:cubicBezTo>
                  <a:pt x="1179701" y="651766"/>
                  <a:pt x="1207796" y="642041"/>
                  <a:pt x="1219200" y="651164"/>
                </a:cubicBezTo>
                <a:cubicBezTo>
                  <a:pt x="1232202" y="661566"/>
                  <a:pt x="1230994" y="687831"/>
                  <a:pt x="1246909" y="692728"/>
                </a:cubicBezTo>
                <a:cubicBezTo>
                  <a:pt x="1295663" y="707729"/>
                  <a:pt x="1348509" y="701964"/>
                  <a:pt x="1399309" y="706582"/>
                </a:cubicBezTo>
                <a:cubicBezTo>
                  <a:pt x="1413163" y="697346"/>
                  <a:pt x="1430470" y="691875"/>
                  <a:pt x="1440872" y="678873"/>
                </a:cubicBezTo>
                <a:cubicBezTo>
                  <a:pt x="1449995" y="667469"/>
                  <a:pt x="1444400" y="647636"/>
                  <a:pt x="1454727" y="637309"/>
                </a:cubicBezTo>
                <a:cubicBezTo>
                  <a:pt x="1461351" y="630686"/>
                  <a:pt x="1551232" y="609719"/>
                  <a:pt x="1551709" y="609600"/>
                </a:cubicBezTo>
                <a:cubicBezTo>
                  <a:pt x="1547091" y="526473"/>
                  <a:pt x="1547397" y="442925"/>
                  <a:pt x="1537854" y="360218"/>
                </a:cubicBezTo>
                <a:cubicBezTo>
                  <a:pt x="1533489" y="322387"/>
                  <a:pt x="1513593" y="287308"/>
                  <a:pt x="1510145" y="249382"/>
                </a:cubicBezTo>
                <a:cubicBezTo>
                  <a:pt x="1504291" y="184993"/>
                  <a:pt x="1510145" y="120073"/>
                  <a:pt x="1510145" y="554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500813" y="2798763"/>
            <a:ext cx="714375" cy="214312"/>
            <a:chOff x="1000100" y="2714620"/>
            <a:chExt cx="714380" cy="215108"/>
          </a:xfrm>
        </p:grpSpPr>
        <p:cxnSp>
          <p:nvCxnSpPr>
            <p:cNvPr id="42" name="Elbow Connector 41"/>
            <p:cNvCxnSpPr/>
            <p:nvPr/>
          </p:nvCxnSpPr>
          <p:spPr>
            <a:xfrm flipV="1">
              <a:off x="1000100" y="2714620"/>
              <a:ext cx="357189" cy="21510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5400000" flipH="1" flipV="1">
              <a:off x="1249737" y="2820586"/>
              <a:ext cx="215108" cy="3175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flipV="1">
              <a:off x="1357289" y="2714620"/>
              <a:ext cx="357191" cy="21510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1" name="TextBox 44"/>
          <p:cNvSpPr txBox="1">
            <a:spLocks noChangeArrowheads="1"/>
          </p:cNvSpPr>
          <p:nvPr/>
        </p:nvSpPr>
        <p:spPr bwMode="auto">
          <a:xfrm>
            <a:off x="6429375" y="2478088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Sinyal Digital</a:t>
            </a:r>
          </a:p>
        </p:txBody>
      </p:sp>
      <p:sp>
        <p:nvSpPr>
          <p:cNvPr id="8202" name="TextBox 45"/>
          <p:cNvSpPr txBox="1">
            <a:spLocks noChangeArrowheads="1"/>
          </p:cNvSpPr>
          <p:nvPr/>
        </p:nvSpPr>
        <p:spPr bwMode="auto">
          <a:xfrm>
            <a:off x="3714750" y="3143250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Sinyal </a:t>
            </a:r>
          </a:p>
          <a:p>
            <a:r>
              <a:rPr lang="en-US" sz="1400">
                <a:latin typeface="Calibri" pitchFamily="34" charset="0"/>
              </a:rPr>
              <a:t>Analog</a:t>
            </a:r>
          </a:p>
        </p:txBody>
      </p:sp>
      <p:sp>
        <p:nvSpPr>
          <p:cNvPr id="47" name="Freeform 46"/>
          <p:cNvSpPr/>
          <p:nvPr/>
        </p:nvSpPr>
        <p:spPr>
          <a:xfrm>
            <a:off x="5402263" y="4056063"/>
            <a:ext cx="506412" cy="288925"/>
          </a:xfrm>
          <a:custGeom>
            <a:avLst/>
            <a:gdLst>
              <a:gd name="connsiteX0" fmla="*/ 0 w 1551709"/>
              <a:gd name="connsiteY0" fmla="*/ 651164 h 707729"/>
              <a:gd name="connsiteX1" fmla="*/ 13854 w 1551709"/>
              <a:gd name="connsiteY1" fmla="*/ 318655 h 707729"/>
              <a:gd name="connsiteX2" fmla="*/ 27709 w 1551709"/>
              <a:gd name="connsiteY2" fmla="*/ 166255 h 707729"/>
              <a:gd name="connsiteX3" fmla="*/ 55418 w 1551709"/>
              <a:gd name="connsiteY3" fmla="*/ 124691 h 707729"/>
              <a:gd name="connsiteX4" fmla="*/ 166254 w 1551709"/>
              <a:gd name="connsiteY4" fmla="*/ 41564 h 707729"/>
              <a:gd name="connsiteX5" fmla="*/ 360218 w 1551709"/>
              <a:gd name="connsiteY5" fmla="*/ 55418 h 707729"/>
              <a:gd name="connsiteX6" fmla="*/ 387927 w 1551709"/>
              <a:gd name="connsiteY6" fmla="*/ 138546 h 707729"/>
              <a:gd name="connsiteX7" fmla="*/ 415636 w 1551709"/>
              <a:gd name="connsiteY7" fmla="*/ 180109 h 707729"/>
              <a:gd name="connsiteX8" fmla="*/ 429491 w 1551709"/>
              <a:gd name="connsiteY8" fmla="*/ 568037 h 707729"/>
              <a:gd name="connsiteX9" fmla="*/ 457200 w 1551709"/>
              <a:gd name="connsiteY9" fmla="*/ 609600 h 707729"/>
              <a:gd name="connsiteX10" fmla="*/ 498763 w 1551709"/>
              <a:gd name="connsiteY10" fmla="*/ 623455 h 707729"/>
              <a:gd name="connsiteX11" fmla="*/ 706582 w 1551709"/>
              <a:gd name="connsiteY11" fmla="*/ 609600 h 707729"/>
              <a:gd name="connsiteX12" fmla="*/ 762000 w 1551709"/>
              <a:gd name="connsiteY12" fmla="*/ 526473 h 707729"/>
              <a:gd name="connsiteX13" fmla="*/ 775854 w 1551709"/>
              <a:gd name="connsiteY13" fmla="*/ 484909 h 707729"/>
              <a:gd name="connsiteX14" fmla="*/ 748145 w 1551709"/>
              <a:gd name="connsiteY14" fmla="*/ 290946 h 707729"/>
              <a:gd name="connsiteX15" fmla="*/ 775854 w 1551709"/>
              <a:gd name="connsiteY15" fmla="*/ 55418 h 707729"/>
              <a:gd name="connsiteX16" fmla="*/ 803563 w 1551709"/>
              <a:gd name="connsiteY16" fmla="*/ 13855 h 707729"/>
              <a:gd name="connsiteX17" fmla="*/ 845127 w 1551709"/>
              <a:gd name="connsiteY17" fmla="*/ 0 h 707729"/>
              <a:gd name="connsiteX18" fmla="*/ 1052945 w 1551709"/>
              <a:gd name="connsiteY18" fmla="*/ 13855 h 707729"/>
              <a:gd name="connsiteX19" fmla="*/ 1094509 w 1551709"/>
              <a:gd name="connsiteY19" fmla="*/ 27709 h 707729"/>
              <a:gd name="connsiteX20" fmla="*/ 1122218 w 1551709"/>
              <a:gd name="connsiteY20" fmla="*/ 69273 h 707729"/>
              <a:gd name="connsiteX21" fmla="*/ 1136072 w 1551709"/>
              <a:gd name="connsiteY21" fmla="*/ 152400 h 707729"/>
              <a:gd name="connsiteX22" fmla="*/ 1149927 w 1551709"/>
              <a:gd name="connsiteY22" fmla="*/ 193964 h 707729"/>
              <a:gd name="connsiteX23" fmla="*/ 1163782 w 1551709"/>
              <a:gd name="connsiteY23" fmla="*/ 263237 h 707729"/>
              <a:gd name="connsiteX24" fmla="*/ 1177636 w 1551709"/>
              <a:gd name="connsiteY24" fmla="*/ 637309 h 707729"/>
              <a:gd name="connsiteX25" fmla="*/ 1219200 w 1551709"/>
              <a:gd name="connsiteY25" fmla="*/ 651164 h 707729"/>
              <a:gd name="connsiteX26" fmla="*/ 1246909 w 1551709"/>
              <a:gd name="connsiteY26" fmla="*/ 692728 h 707729"/>
              <a:gd name="connsiteX27" fmla="*/ 1399309 w 1551709"/>
              <a:gd name="connsiteY27" fmla="*/ 706582 h 707729"/>
              <a:gd name="connsiteX28" fmla="*/ 1440872 w 1551709"/>
              <a:gd name="connsiteY28" fmla="*/ 678873 h 707729"/>
              <a:gd name="connsiteX29" fmla="*/ 1454727 w 1551709"/>
              <a:gd name="connsiteY29" fmla="*/ 637309 h 707729"/>
              <a:gd name="connsiteX30" fmla="*/ 1551709 w 1551709"/>
              <a:gd name="connsiteY30" fmla="*/ 609600 h 707729"/>
              <a:gd name="connsiteX31" fmla="*/ 1537854 w 1551709"/>
              <a:gd name="connsiteY31" fmla="*/ 360218 h 707729"/>
              <a:gd name="connsiteX32" fmla="*/ 1510145 w 1551709"/>
              <a:gd name="connsiteY32" fmla="*/ 249382 h 707729"/>
              <a:gd name="connsiteX33" fmla="*/ 1510145 w 1551709"/>
              <a:gd name="connsiteY33" fmla="*/ 55418 h 70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51709" h="707729">
                <a:moveTo>
                  <a:pt x="0" y="651164"/>
                </a:moveTo>
                <a:cubicBezTo>
                  <a:pt x="4618" y="540328"/>
                  <a:pt x="7525" y="429407"/>
                  <a:pt x="13854" y="318655"/>
                </a:cubicBezTo>
                <a:cubicBezTo>
                  <a:pt x="16764" y="267729"/>
                  <a:pt x="17021" y="216132"/>
                  <a:pt x="27709" y="166255"/>
                </a:cubicBezTo>
                <a:cubicBezTo>
                  <a:pt x="31198" y="149973"/>
                  <a:pt x="44453" y="137222"/>
                  <a:pt x="55418" y="124691"/>
                </a:cubicBezTo>
                <a:cubicBezTo>
                  <a:pt x="120970" y="49774"/>
                  <a:pt x="99993" y="63650"/>
                  <a:pt x="166254" y="41564"/>
                </a:cubicBezTo>
                <a:cubicBezTo>
                  <a:pt x="230909" y="46182"/>
                  <a:pt x="300833" y="29437"/>
                  <a:pt x="360218" y="55418"/>
                </a:cubicBezTo>
                <a:cubicBezTo>
                  <a:pt x="386977" y="67125"/>
                  <a:pt x="371725" y="114243"/>
                  <a:pt x="387927" y="138546"/>
                </a:cubicBezTo>
                <a:lnTo>
                  <a:pt x="415636" y="180109"/>
                </a:lnTo>
                <a:cubicBezTo>
                  <a:pt x="420254" y="309418"/>
                  <a:pt x="417027" y="439247"/>
                  <a:pt x="429491" y="568037"/>
                </a:cubicBezTo>
                <a:cubicBezTo>
                  <a:pt x="431095" y="584610"/>
                  <a:pt x="444198" y="599198"/>
                  <a:pt x="457200" y="609600"/>
                </a:cubicBezTo>
                <a:cubicBezTo>
                  <a:pt x="468604" y="618723"/>
                  <a:pt x="484909" y="618837"/>
                  <a:pt x="498763" y="623455"/>
                </a:cubicBezTo>
                <a:lnTo>
                  <a:pt x="706582" y="609600"/>
                </a:lnTo>
                <a:cubicBezTo>
                  <a:pt x="737831" y="598087"/>
                  <a:pt x="762000" y="526473"/>
                  <a:pt x="762000" y="526473"/>
                </a:cubicBezTo>
                <a:cubicBezTo>
                  <a:pt x="766618" y="512618"/>
                  <a:pt x="775854" y="499513"/>
                  <a:pt x="775854" y="484909"/>
                </a:cubicBezTo>
                <a:cubicBezTo>
                  <a:pt x="775854" y="450224"/>
                  <a:pt x="755040" y="332315"/>
                  <a:pt x="748145" y="290946"/>
                </a:cubicBezTo>
                <a:cubicBezTo>
                  <a:pt x="750333" y="260313"/>
                  <a:pt x="744366" y="118394"/>
                  <a:pt x="775854" y="55418"/>
                </a:cubicBezTo>
                <a:cubicBezTo>
                  <a:pt x="783300" y="40525"/>
                  <a:pt x="790561" y="24257"/>
                  <a:pt x="803563" y="13855"/>
                </a:cubicBezTo>
                <a:cubicBezTo>
                  <a:pt x="814967" y="4732"/>
                  <a:pt x="831272" y="4618"/>
                  <a:pt x="845127" y="0"/>
                </a:cubicBezTo>
                <a:cubicBezTo>
                  <a:pt x="914400" y="4618"/>
                  <a:pt x="983943" y="6188"/>
                  <a:pt x="1052945" y="13855"/>
                </a:cubicBezTo>
                <a:cubicBezTo>
                  <a:pt x="1067460" y="15468"/>
                  <a:pt x="1083105" y="18586"/>
                  <a:pt x="1094509" y="27709"/>
                </a:cubicBezTo>
                <a:cubicBezTo>
                  <a:pt x="1107511" y="38111"/>
                  <a:pt x="1112982" y="55418"/>
                  <a:pt x="1122218" y="69273"/>
                </a:cubicBezTo>
                <a:cubicBezTo>
                  <a:pt x="1126836" y="96982"/>
                  <a:pt x="1129978" y="124978"/>
                  <a:pt x="1136072" y="152400"/>
                </a:cubicBezTo>
                <a:cubicBezTo>
                  <a:pt x="1139240" y="166656"/>
                  <a:pt x="1146385" y="179796"/>
                  <a:pt x="1149927" y="193964"/>
                </a:cubicBezTo>
                <a:cubicBezTo>
                  <a:pt x="1155638" y="216809"/>
                  <a:pt x="1159164" y="240146"/>
                  <a:pt x="1163782" y="263237"/>
                </a:cubicBezTo>
                <a:cubicBezTo>
                  <a:pt x="1168400" y="387928"/>
                  <a:pt x="1159990" y="513787"/>
                  <a:pt x="1177636" y="637309"/>
                </a:cubicBezTo>
                <a:cubicBezTo>
                  <a:pt x="1179701" y="651766"/>
                  <a:pt x="1207796" y="642041"/>
                  <a:pt x="1219200" y="651164"/>
                </a:cubicBezTo>
                <a:cubicBezTo>
                  <a:pt x="1232202" y="661566"/>
                  <a:pt x="1230994" y="687831"/>
                  <a:pt x="1246909" y="692728"/>
                </a:cubicBezTo>
                <a:cubicBezTo>
                  <a:pt x="1295663" y="707729"/>
                  <a:pt x="1348509" y="701964"/>
                  <a:pt x="1399309" y="706582"/>
                </a:cubicBezTo>
                <a:cubicBezTo>
                  <a:pt x="1413163" y="697346"/>
                  <a:pt x="1430470" y="691875"/>
                  <a:pt x="1440872" y="678873"/>
                </a:cubicBezTo>
                <a:cubicBezTo>
                  <a:pt x="1449995" y="667469"/>
                  <a:pt x="1444400" y="647636"/>
                  <a:pt x="1454727" y="637309"/>
                </a:cubicBezTo>
                <a:cubicBezTo>
                  <a:pt x="1461351" y="630686"/>
                  <a:pt x="1551232" y="609719"/>
                  <a:pt x="1551709" y="609600"/>
                </a:cubicBezTo>
                <a:cubicBezTo>
                  <a:pt x="1547091" y="526473"/>
                  <a:pt x="1547397" y="442925"/>
                  <a:pt x="1537854" y="360218"/>
                </a:cubicBezTo>
                <a:cubicBezTo>
                  <a:pt x="1533489" y="322387"/>
                  <a:pt x="1513593" y="287308"/>
                  <a:pt x="1510145" y="249382"/>
                </a:cubicBezTo>
                <a:cubicBezTo>
                  <a:pt x="1504291" y="184993"/>
                  <a:pt x="1510145" y="120073"/>
                  <a:pt x="1510145" y="554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4" name="TextBox 47"/>
          <p:cNvSpPr txBox="1">
            <a:spLocks noChangeArrowheads="1"/>
          </p:cNvSpPr>
          <p:nvPr/>
        </p:nvSpPr>
        <p:spPr bwMode="auto">
          <a:xfrm>
            <a:off x="5357813" y="4283075"/>
            <a:ext cx="857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Sinyal </a:t>
            </a:r>
          </a:p>
          <a:p>
            <a:r>
              <a:rPr lang="en-US" sz="1400">
                <a:latin typeface="Calibri" pitchFamily="34" charset="0"/>
              </a:rPr>
              <a:t>Analog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2976" y="5500702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Sistem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Transmisi</a:t>
            </a:r>
            <a:r>
              <a:rPr lang="en-US" sz="2000" dirty="0" smtClean="0"/>
              <a:t>;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transmisi</a:t>
            </a:r>
            <a:r>
              <a:rPr lang="en-US" sz="2000" dirty="0" smtClean="0"/>
              <a:t> 1 </a:t>
            </a:r>
            <a:r>
              <a:rPr lang="en-US" sz="2000" dirty="0" err="1" smtClean="0"/>
              <a:t>atau</a:t>
            </a:r>
            <a:r>
              <a:rPr lang="en-US" sz="2000" dirty="0" smtClean="0"/>
              <a:t> 2 </a:t>
            </a:r>
            <a:r>
              <a:rPr lang="en-US" sz="2000" dirty="0" err="1" smtClean="0"/>
              <a:t>arah</a:t>
            </a:r>
            <a:r>
              <a:rPr lang="en-US" sz="2000" dirty="0" smtClean="0"/>
              <a:t> (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media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4924"/>
            <a:ext cx="8153400" cy="4838720"/>
          </a:xfrm>
        </p:spPr>
        <p:txBody>
          <a:bodyPr/>
          <a:lstStyle/>
          <a:p>
            <a:pPr marL="0" indent="0">
              <a:buNone/>
            </a:pPr>
            <a:r>
              <a:rPr lang="it-IT" sz="3200" b="1" dirty="0" smtClean="0">
                <a:solidFill>
                  <a:srgbClr val="00B0F0"/>
                </a:solidFill>
              </a:rPr>
              <a:t>Perangkat Terminal data (</a:t>
            </a:r>
            <a:r>
              <a:rPr lang="it-IT" sz="3200" b="1" i="1" dirty="0" smtClean="0">
                <a:solidFill>
                  <a:srgbClr val="00B0F0"/>
                </a:solidFill>
              </a:rPr>
              <a:t>Data Terminal Equipment)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</a:p>
          <a:p>
            <a:pPr lvl="0"/>
            <a:r>
              <a:rPr lang="it-IT" dirty="0" smtClean="0"/>
              <a:t>Implementasi Komunikasi Data saat ini:</a:t>
            </a:r>
            <a:endParaRPr lang="en-US" dirty="0" smtClean="0"/>
          </a:p>
          <a:p>
            <a:pPr lvl="1"/>
            <a:r>
              <a:rPr lang="it-IT" dirty="0" smtClean="0"/>
              <a:t>Reservasi Tiket secara online</a:t>
            </a:r>
            <a:endParaRPr lang="en-US" dirty="0" smtClean="0"/>
          </a:p>
          <a:p>
            <a:pPr lvl="1"/>
            <a:r>
              <a:rPr lang="it-IT" dirty="0" smtClean="0"/>
              <a:t>Mesin ATM pada perbankan</a:t>
            </a:r>
            <a:endParaRPr lang="en-US" dirty="0" smtClean="0"/>
          </a:p>
          <a:p>
            <a:pPr lvl="1"/>
            <a:r>
              <a:rPr lang="it-IT" dirty="0" smtClean="0"/>
              <a:t>Bank dengan sistem online</a:t>
            </a:r>
            <a:endParaRPr lang="en-US" dirty="0" smtClean="0"/>
          </a:p>
          <a:p>
            <a:pPr lvl="1"/>
            <a:r>
              <a:rPr lang="it-IT" dirty="0" smtClean="0"/>
              <a:t>Internet &amp; E-mail</a:t>
            </a:r>
            <a:endParaRPr lang="en-US" dirty="0" smtClean="0"/>
          </a:p>
          <a:p>
            <a:pPr lvl="1"/>
            <a:r>
              <a:rPr lang="it-IT" dirty="0" smtClean="0"/>
              <a:t>Teleconference (audio/video)</a:t>
            </a:r>
            <a:endParaRPr lang="en-US" dirty="0" smtClean="0"/>
          </a:p>
          <a:p>
            <a:pPr lvl="1"/>
            <a:r>
              <a:rPr lang="it-IT" dirty="0" smtClean="0"/>
              <a:t>LAN / WAN / MAN</a:t>
            </a:r>
            <a:endParaRPr lang="en-US" dirty="0" smtClean="0"/>
          </a:p>
          <a:p>
            <a:pPr lvl="1"/>
            <a:r>
              <a:rPr lang="it-IT" dirty="0" smtClean="0"/>
              <a:t>GSM / CDMA </a:t>
            </a:r>
            <a:endParaRPr lang="en-US" dirty="0" smtClean="0"/>
          </a:p>
          <a:p>
            <a:pPr lvl="1"/>
            <a:r>
              <a:rPr lang="it-IT" dirty="0" smtClean="0"/>
              <a:t>GPS (Global Positioning System), dll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it-IT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pPr lvl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&amp; </a:t>
            </a:r>
            <a:r>
              <a:rPr lang="en-US" dirty="0" err="1" smtClean="0"/>
              <a:t>Periperal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</a:t>
            </a:r>
            <a:r>
              <a:rPr lang="en-US" dirty="0" smtClean="0"/>
              <a:t>&amp; </a:t>
            </a:r>
            <a:r>
              <a:rPr lang="en-US" dirty="0" err="1" smtClean="0"/>
              <a:t>Pheriperal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Media </a:t>
            </a:r>
            <a:r>
              <a:rPr lang="en-US" b="1" dirty="0" err="1" smtClean="0">
                <a:solidFill>
                  <a:srgbClr val="002060"/>
                </a:solidFill>
              </a:rPr>
              <a:t>Transmisi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Media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menghantarkan</a:t>
            </a:r>
            <a:r>
              <a:rPr lang="en-US" dirty="0" smtClean="0"/>
              <a:t> data/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(</a:t>
            </a:r>
            <a:r>
              <a:rPr lang="en-US" dirty="0" err="1" smtClean="0"/>
              <a:t>dua</a:t>
            </a:r>
            <a:r>
              <a:rPr lang="en-US" dirty="0" smtClean="0"/>
              <a:t>) </a:t>
            </a:r>
            <a:r>
              <a:rPr lang="en-US" dirty="0" err="1" smtClean="0"/>
              <a:t>yaitu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Kabel</a:t>
            </a:r>
            <a:r>
              <a:rPr lang="en-US" b="1" dirty="0" smtClean="0"/>
              <a:t> </a:t>
            </a:r>
          </a:p>
          <a:p>
            <a:pPr marL="514350" indent="-514350">
              <a:buAutoNum type="arabicPeriod"/>
            </a:pPr>
            <a:r>
              <a:rPr lang="en-US" b="1" dirty="0" err="1" smtClean="0"/>
              <a:t>Tanpa</a:t>
            </a:r>
            <a:r>
              <a:rPr lang="en-US" b="1" dirty="0" smtClean="0"/>
              <a:t> </a:t>
            </a:r>
            <a:r>
              <a:rPr lang="en-US" b="1" dirty="0" err="1" smtClean="0"/>
              <a:t>Kabel</a:t>
            </a:r>
            <a:r>
              <a:rPr lang="en-US" b="1" dirty="0" smtClean="0"/>
              <a:t> (</a:t>
            </a:r>
            <a:r>
              <a:rPr lang="en-US" b="1" i="1" dirty="0" smtClean="0"/>
              <a:t>Wireless</a:t>
            </a:r>
            <a:r>
              <a:rPr lang="en-US" b="1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&amp; </a:t>
            </a:r>
            <a:r>
              <a:rPr lang="en-US" dirty="0" err="1" smtClean="0"/>
              <a:t>Pheriperal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90682"/>
            <a:ext cx="4467228" cy="47244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Media </a:t>
            </a:r>
            <a:r>
              <a:rPr lang="en-US" b="1" dirty="0" err="1" smtClean="0">
                <a:solidFill>
                  <a:srgbClr val="002060"/>
                </a:solidFill>
              </a:rPr>
              <a:t>Transmisi</a:t>
            </a:r>
            <a:r>
              <a:rPr lang="en-US" b="1" dirty="0" smtClean="0">
                <a:solidFill>
                  <a:srgbClr val="002060"/>
                </a:solidFill>
              </a:rPr>
              <a:t>-&gt; </a:t>
            </a:r>
            <a:r>
              <a:rPr lang="en-US" b="1" dirty="0" err="1" smtClean="0">
                <a:solidFill>
                  <a:srgbClr val="002060"/>
                </a:solidFill>
              </a:rPr>
              <a:t>Kabel</a:t>
            </a:r>
            <a:r>
              <a:rPr lang="en-US" b="1" dirty="0" smtClean="0">
                <a:solidFill>
                  <a:srgbClr val="002060"/>
                </a:solidFill>
              </a:rPr>
              <a:t>-&gt; </a:t>
            </a:r>
            <a:r>
              <a:rPr lang="en-US" b="1" i="1" dirty="0" smtClean="0">
                <a:solidFill>
                  <a:srgbClr val="002060"/>
                </a:solidFill>
              </a:rPr>
              <a:t>Twisted Pair</a:t>
            </a:r>
            <a:r>
              <a:rPr lang="en-US" b="1" dirty="0" smtClean="0">
                <a:solidFill>
                  <a:srgbClr val="002060"/>
                </a:solidFill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</a:rPr>
              <a:t>Untiran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diuntir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2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i="1" dirty="0" smtClean="0"/>
              <a:t>twisted pair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STP &amp; UTP</a:t>
            </a:r>
          </a:p>
        </p:txBody>
      </p:sp>
      <p:pic>
        <p:nvPicPr>
          <p:cNvPr id="5127" name="Picture 7" descr="D:\JOB\NGAJAR\UDINUS\2013-FIK-TI Pengantar Teknologi Informasi (PTI)\Defri\PTI Teori\IMG\twis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811856"/>
            <a:ext cx="2071702" cy="1688978"/>
          </a:xfrm>
          <a:prstGeom prst="rect">
            <a:avLst/>
          </a:prstGeom>
          <a:noFill/>
        </p:spPr>
      </p:pic>
      <p:pic>
        <p:nvPicPr>
          <p:cNvPr id="5128" name="Picture 8" descr="D:\JOB\NGAJAR\UDINUS\2013-FIK-TI Pengantar Teknologi Informasi (PTI)\Defri\PTI Teori\IMG\twisted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8149" y="1714488"/>
            <a:ext cx="3428693" cy="3752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&amp; </a:t>
            </a:r>
            <a:r>
              <a:rPr lang="en-US" dirty="0" err="1" smtClean="0"/>
              <a:t>Pheriperal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4467228" cy="47244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Media </a:t>
            </a:r>
            <a:r>
              <a:rPr lang="en-US" b="1" dirty="0" err="1" smtClean="0">
                <a:solidFill>
                  <a:srgbClr val="002060"/>
                </a:solidFill>
              </a:rPr>
              <a:t>Transmisi</a:t>
            </a:r>
            <a:r>
              <a:rPr lang="en-US" b="1" dirty="0" smtClean="0">
                <a:solidFill>
                  <a:srgbClr val="002060"/>
                </a:solidFill>
              </a:rPr>
              <a:t>-&gt; </a:t>
            </a:r>
            <a:r>
              <a:rPr lang="en-US" b="1" dirty="0" err="1" smtClean="0">
                <a:solidFill>
                  <a:srgbClr val="002060"/>
                </a:solidFill>
              </a:rPr>
              <a:t>Kabel</a:t>
            </a:r>
            <a:r>
              <a:rPr lang="en-US" b="1" dirty="0" smtClean="0">
                <a:solidFill>
                  <a:srgbClr val="002060"/>
                </a:solidFill>
              </a:rPr>
              <a:t>-&gt; </a:t>
            </a:r>
            <a:r>
              <a:rPr lang="en-US" b="1" i="1" dirty="0" smtClean="0">
                <a:solidFill>
                  <a:srgbClr val="002060"/>
                </a:solidFill>
              </a:rPr>
              <a:t>Coaxial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dikelilingi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anyaman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isolasi</a:t>
            </a:r>
            <a:endParaRPr lang="en-US" dirty="0"/>
          </a:p>
        </p:txBody>
      </p:sp>
      <p:pic>
        <p:nvPicPr>
          <p:cNvPr id="5123" name="Picture 3" descr="D:\JOB\NGAJAR\UDINUS\2013-FIK-TI Pengantar Teknologi Informasi (PTI)\Defri\PTI Teori\IMG\Coaxial_C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643446"/>
            <a:ext cx="2928958" cy="1774319"/>
          </a:xfrm>
          <a:prstGeom prst="rect">
            <a:avLst/>
          </a:prstGeom>
          <a:noFill/>
        </p:spPr>
      </p:pic>
      <p:pic>
        <p:nvPicPr>
          <p:cNvPr id="5124" name="Picture 4" descr="D:\JOB\NGAJAR\UDINUS\2013-FIK-TI Pengantar Teknologi Informasi (PTI)\Defri\PTI Teori\IMG\coax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71678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&amp; </a:t>
            </a:r>
            <a:r>
              <a:rPr lang="en-US" dirty="0" err="1" smtClean="0"/>
              <a:t>Pheriperal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2004" cy="47244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Media </a:t>
            </a:r>
            <a:r>
              <a:rPr lang="en-US" b="1" dirty="0" err="1" smtClean="0">
                <a:solidFill>
                  <a:srgbClr val="002060"/>
                </a:solidFill>
              </a:rPr>
              <a:t>Transmisi</a:t>
            </a:r>
            <a:r>
              <a:rPr lang="en-US" b="1" dirty="0" smtClean="0">
                <a:solidFill>
                  <a:srgbClr val="002060"/>
                </a:solidFill>
              </a:rPr>
              <a:t>-&gt; </a:t>
            </a:r>
            <a:r>
              <a:rPr lang="en-US" b="1" dirty="0" err="1" smtClean="0">
                <a:solidFill>
                  <a:srgbClr val="002060"/>
                </a:solidFill>
              </a:rPr>
              <a:t>Kabel</a:t>
            </a:r>
            <a:r>
              <a:rPr lang="en-US" b="1" dirty="0" smtClean="0">
                <a:solidFill>
                  <a:srgbClr val="002060"/>
                </a:solidFill>
              </a:rPr>
              <a:t>-&gt; </a:t>
            </a:r>
            <a:r>
              <a:rPr lang="en-US" b="1" i="1" dirty="0" smtClean="0">
                <a:solidFill>
                  <a:srgbClr val="002060"/>
                </a:solidFill>
              </a:rPr>
              <a:t>Coaxial </a:t>
            </a:r>
          </a:p>
          <a:p>
            <a:r>
              <a:rPr lang="en-US" dirty="0" smtClean="0"/>
              <a:t>Coaxial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Thicknet</a:t>
            </a:r>
            <a:r>
              <a:rPr lang="en-US" dirty="0" smtClean="0"/>
              <a:t> (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) &amp; </a:t>
            </a:r>
            <a:r>
              <a:rPr lang="en-US" i="1" dirty="0" err="1" smtClean="0">
                <a:solidFill>
                  <a:srgbClr val="00B050"/>
                </a:solidFill>
              </a:rPr>
              <a:t>Thinnet</a:t>
            </a:r>
            <a:r>
              <a:rPr lang="en-US" dirty="0" smtClean="0"/>
              <a:t> (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0" name="Picture 2" descr="D:\JOB\NGAJAR\UDINUS\2013-FIK-TI Pengantar Teknologi Informasi (PTI)\Defri\PTI Teori\IMG\T.jpg"/>
          <p:cNvPicPr>
            <a:picLocks noChangeAspect="1" noChangeArrowheads="1"/>
          </p:cNvPicPr>
          <p:nvPr/>
        </p:nvPicPr>
        <p:blipFill>
          <a:blip r:embed="rId2"/>
          <a:srcRect l="2083" t="4286" r="2083" b="40000"/>
          <a:stretch>
            <a:fillRect/>
          </a:stretch>
        </p:blipFill>
        <p:spPr bwMode="auto">
          <a:xfrm>
            <a:off x="2071670" y="3286124"/>
            <a:ext cx="4714908" cy="2664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&amp; </a:t>
            </a:r>
            <a:r>
              <a:rPr lang="en-US" dirty="0" err="1" smtClean="0"/>
              <a:t>Pheriperal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4467228" cy="47244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Media </a:t>
            </a:r>
            <a:r>
              <a:rPr lang="en-US" b="1" dirty="0" err="1" smtClean="0">
                <a:solidFill>
                  <a:srgbClr val="002060"/>
                </a:solidFill>
              </a:rPr>
              <a:t>Transmisi</a:t>
            </a:r>
            <a:r>
              <a:rPr lang="en-US" b="1" dirty="0" smtClean="0">
                <a:solidFill>
                  <a:srgbClr val="002060"/>
                </a:solidFill>
              </a:rPr>
              <a:t>-&gt; </a:t>
            </a:r>
            <a:r>
              <a:rPr lang="en-US" b="1" dirty="0" err="1" smtClean="0">
                <a:solidFill>
                  <a:srgbClr val="002060"/>
                </a:solidFill>
              </a:rPr>
              <a:t>Kabel</a:t>
            </a:r>
            <a:r>
              <a:rPr lang="en-US" b="1" dirty="0" smtClean="0">
                <a:solidFill>
                  <a:srgbClr val="002060"/>
                </a:solidFill>
              </a:rPr>
              <a:t>-&gt; </a:t>
            </a:r>
            <a:r>
              <a:rPr lang="en-US" b="1" i="1" dirty="0" smtClean="0">
                <a:solidFill>
                  <a:srgbClr val="002060"/>
                </a:solidFill>
              </a:rPr>
              <a:t>Coaxial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err="1" smtClean="0"/>
              <a:t>Membutuhkan</a:t>
            </a:r>
            <a:r>
              <a:rPr lang="en-US" dirty="0" smtClean="0"/>
              <a:t> BNC</a:t>
            </a:r>
            <a:r>
              <a:rPr lang="en-US" i="1" dirty="0" smtClean="0"/>
              <a:t> Connector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menyambungkan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coaxial</a:t>
            </a:r>
            <a:endParaRPr lang="en-US" i="1" dirty="0"/>
          </a:p>
        </p:txBody>
      </p:sp>
      <p:pic>
        <p:nvPicPr>
          <p:cNvPr id="5125" name="Picture 5" descr="D:\JOB\NGAJAR\UDINUS\2013-FIK-TI Pengantar Teknologi Informasi (PTI)\Defri\PTI Teori\IMG\N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6345" y="4500570"/>
            <a:ext cx="3549765" cy="1928826"/>
          </a:xfrm>
          <a:prstGeom prst="rect">
            <a:avLst/>
          </a:prstGeom>
          <a:noFill/>
        </p:spPr>
      </p:pic>
      <p:pic>
        <p:nvPicPr>
          <p:cNvPr id="5126" name="Picture 6" descr="D:\JOB\NGAJAR\UDINUS\2013-FIK-TI Pengantar Teknologi Informasi (PTI)\Defri\PTI Teori\IMG\BNC.GIF"/>
          <p:cNvPicPr>
            <a:picLocks noChangeAspect="1" noChangeArrowheads="1"/>
          </p:cNvPicPr>
          <p:nvPr/>
        </p:nvPicPr>
        <p:blipFill>
          <a:blip r:embed="rId3"/>
          <a:srcRect t="10025"/>
          <a:stretch>
            <a:fillRect/>
          </a:stretch>
        </p:blipFill>
        <p:spPr bwMode="auto">
          <a:xfrm>
            <a:off x="5143504" y="1500174"/>
            <a:ext cx="3601310" cy="2643206"/>
          </a:xfrm>
          <a:prstGeom prst="rect">
            <a:avLst/>
          </a:prstGeom>
          <a:noFill/>
        </p:spPr>
      </p:pic>
      <p:pic>
        <p:nvPicPr>
          <p:cNvPr id="6146" name="Picture 2" descr="D:\JOB\NGAJAR\UDINUS\2013-FIK-TI Pengantar Teknologi Informasi (PTI)\Defri\PTI Teori\IMG\coaxi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7" y="4429132"/>
            <a:ext cx="2633131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&amp; </a:t>
            </a:r>
            <a:r>
              <a:rPr lang="en-US" dirty="0" err="1" smtClean="0"/>
              <a:t>Pheriperal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396186" cy="47244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Media </a:t>
            </a:r>
            <a:r>
              <a:rPr lang="en-US" b="1" dirty="0" err="1" smtClean="0">
                <a:solidFill>
                  <a:srgbClr val="002060"/>
                </a:solidFill>
              </a:rPr>
              <a:t>Transmisi</a:t>
            </a:r>
            <a:r>
              <a:rPr lang="en-US" b="1" dirty="0" smtClean="0">
                <a:solidFill>
                  <a:srgbClr val="002060"/>
                </a:solidFill>
              </a:rPr>
              <a:t>-&gt; </a:t>
            </a:r>
            <a:r>
              <a:rPr lang="en-US" b="1" dirty="0" err="1" smtClean="0">
                <a:solidFill>
                  <a:srgbClr val="002060"/>
                </a:solidFill>
              </a:rPr>
              <a:t>Kabel</a:t>
            </a:r>
            <a:r>
              <a:rPr lang="en-US" b="1" dirty="0" smtClean="0">
                <a:solidFill>
                  <a:srgbClr val="002060"/>
                </a:solidFill>
              </a:rPr>
              <a:t>-&gt; </a:t>
            </a:r>
            <a:r>
              <a:rPr lang="en-US" b="1" i="1" dirty="0" smtClean="0">
                <a:solidFill>
                  <a:srgbClr val="002060"/>
                </a:solidFill>
              </a:rPr>
              <a:t>Fiber Optic</a:t>
            </a:r>
            <a:endParaRPr lang="en-US" i="1" dirty="0" smtClean="0"/>
          </a:p>
          <a:p>
            <a:r>
              <a:rPr lang="en-US" i="1" dirty="0" smtClean="0"/>
              <a:t>Fiber optic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gelas</a:t>
            </a:r>
            <a:r>
              <a:rPr lang="en-US" dirty="0" smtClean="0"/>
              <a:t> fiber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menyalurkan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&amp; </a:t>
            </a:r>
            <a:r>
              <a:rPr lang="en-US" dirty="0" err="1" smtClean="0"/>
              <a:t>Pheriperal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2060973"/>
          <a:ext cx="8153400" cy="404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Pilihan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Thinnet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Thicknet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Twisted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Fiber Optic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Biaya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Harga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Lebih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mahal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twisted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Lebih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mahal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thinnet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Paling </a:t>
                      </a:r>
                      <a:r>
                        <a:rPr lang="en-US" dirty="0" err="1" smtClean="0"/>
                        <a:t>murah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Paling </a:t>
                      </a:r>
                      <a:r>
                        <a:rPr lang="en-US" dirty="0" err="1" smtClean="0"/>
                        <a:t>mahal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Jangkauan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185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500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100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2000 meter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Transmisi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10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10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&gt;1 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Fleksibilitas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Cukup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Kurang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Paling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Tidak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Kemudahan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Instalasi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Gampang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Gampang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Sangat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Gampang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Sulit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Ketahanan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terhadap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interferensi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Baik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Baik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Rentan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terpengaruh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interferensi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142873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Perbandingan</a:t>
            </a:r>
            <a:r>
              <a:rPr lang="en-US" dirty="0" smtClean="0"/>
              <a:t> Media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Media &amp; </a:t>
            </a:r>
            <a:r>
              <a:rPr lang="en-US" dirty="0" err="1" smtClean="0"/>
              <a:t>Periperal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r>
              <a:rPr lang="en-US" dirty="0" err="1" smtClean="0"/>
              <a:t>Jaringan</a:t>
            </a:r>
            <a:r>
              <a:rPr lang="en-US" dirty="0" smtClean="0"/>
              <a:t> &amp;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&amp; </a:t>
            </a:r>
            <a:r>
              <a:rPr lang="en-US" dirty="0" err="1" smtClean="0"/>
              <a:t>Pheriperal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6110302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Media </a:t>
            </a:r>
            <a:r>
              <a:rPr lang="en-US" b="1" dirty="0" err="1" smtClean="0">
                <a:solidFill>
                  <a:srgbClr val="002060"/>
                </a:solidFill>
              </a:rPr>
              <a:t>Transmisi</a:t>
            </a:r>
            <a:r>
              <a:rPr lang="en-US" b="1" dirty="0" smtClean="0">
                <a:solidFill>
                  <a:srgbClr val="002060"/>
                </a:solidFill>
              </a:rPr>
              <a:t>-&gt; </a:t>
            </a:r>
            <a:r>
              <a:rPr lang="en-US" b="1" dirty="0" err="1" smtClean="0">
                <a:solidFill>
                  <a:srgbClr val="002060"/>
                </a:solidFill>
              </a:rPr>
              <a:t>Tanpa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Kabel</a:t>
            </a:r>
            <a:r>
              <a:rPr lang="en-US" b="1" dirty="0" smtClean="0">
                <a:solidFill>
                  <a:srgbClr val="002060"/>
                </a:solidFill>
              </a:rPr>
              <a:t> (</a:t>
            </a:r>
            <a:r>
              <a:rPr lang="en-US" b="1" i="1" dirty="0" smtClean="0">
                <a:solidFill>
                  <a:srgbClr val="002060"/>
                </a:solidFill>
              </a:rPr>
              <a:t>Wireless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endParaRPr lang="en-US" dirty="0" smtClean="0"/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media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: </a:t>
            </a:r>
            <a:r>
              <a:rPr lang="en-US" dirty="0" err="1" smtClean="0"/>
              <a:t>telphone</a:t>
            </a:r>
            <a:r>
              <a:rPr lang="en-US" dirty="0" smtClean="0"/>
              <a:t> </a:t>
            </a:r>
            <a:r>
              <a:rPr lang="en-US" dirty="0" err="1" smtClean="0"/>
              <a:t>selular</a:t>
            </a:r>
            <a:r>
              <a:rPr lang="en-US" dirty="0" smtClean="0"/>
              <a:t>, radio, parabola, </a:t>
            </a:r>
            <a:r>
              <a:rPr lang="en-US" i="1" dirty="0" smtClean="0"/>
              <a:t>wireless adapter, </a:t>
            </a:r>
            <a:r>
              <a:rPr lang="en-US" i="1" dirty="0" err="1" smtClean="0"/>
              <a:t>bluetooth</a:t>
            </a:r>
            <a:r>
              <a:rPr lang="en-US" i="1" dirty="0" smtClean="0"/>
              <a:t> adapter, NIC wireless,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 r="2857"/>
          <a:stretch>
            <a:fillRect/>
          </a:stretch>
        </p:blipFill>
        <p:spPr>
          <a:xfrm>
            <a:off x="6000760" y="1785926"/>
            <a:ext cx="2643206" cy="1713379"/>
          </a:xfrm>
          <a:prstGeom prst="rect">
            <a:avLst/>
          </a:prstGeom>
          <a:ln/>
        </p:spPr>
      </p:pic>
      <p:sp>
        <p:nvSpPr>
          <p:cNvPr id="9" name="TextBox 8"/>
          <p:cNvSpPr txBox="1"/>
          <p:nvPr/>
        </p:nvSpPr>
        <p:spPr>
          <a:xfrm>
            <a:off x="6429388" y="357187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NIC Wireless</a:t>
            </a:r>
            <a:endParaRPr lang="en-US" sz="2000" dirty="0"/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71942"/>
            <a:ext cx="21336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643702" y="571501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Wi</a:t>
            </a:r>
            <a:r>
              <a:rPr lang="en-US" sz="2000" dirty="0" smtClean="0"/>
              <a:t> FI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JARINGAN &amp;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(Network)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Sistem komputer yang saling berhubungan, telepon, atau perangkat lain yang dapat berkomunikasi dengan yang lain dan berbagi aplikasi dan </a:t>
            </a:r>
            <a:r>
              <a:rPr lang="id-ID" dirty="0" smtClean="0"/>
              <a:t>data</a:t>
            </a:r>
            <a:r>
              <a:rPr lang="en-US" dirty="0" smtClean="0"/>
              <a:t> </a:t>
            </a:r>
          </a:p>
          <a:p>
            <a:pPr algn="r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(William,2010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Berbagi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informasi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sumber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daya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antara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komputer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berbeda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telah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menyebabkan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sistem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komputer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terhubung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r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(Brookshear,2011)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(Network)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Berbagi perangkat periferal</a:t>
            </a:r>
          </a:p>
          <a:p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id-ID" dirty="0" smtClean="0"/>
              <a:t>program </a:t>
            </a:r>
            <a:r>
              <a:rPr lang="id-ID" dirty="0" smtClean="0"/>
              <a:t>dan data</a:t>
            </a:r>
          </a:p>
          <a:p>
            <a:r>
              <a:rPr lang="en-US" dirty="0" smtClean="0"/>
              <a:t>K</a:t>
            </a:r>
            <a:r>
              <a:rPr lang="id-ID" dirty="0" smtClean="0"/>
              <a:t>omunikasi </a:t>
            </a:r>
            <a:r>
              <a:rPr lang="id-ID" dirty="0" smtClean="0"/>
              <a:t>yang lebih baik</a:t>
            </a:r>
          </a:p>
          <a:p>
            <a:r>
              <a:rPr lang="id-ID" dirty="0" smtClean="0"/>
              <a:t>Keamanan informasi</a:t>
            </a:r>
          </a:p>
          <a:p>
            <a:r>
              <a:rPr lang="id-ID" dirty="0" smtClean="0"/>
              <a:t>Akses ke database</a:t>
            </a:r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38200" y="1173163"/>
          <a:ext cx="7104063" cy="5399087"/>
        </p:xfrm>
        <a:graphic>
          <a:graphicData uri="http://schemas.openxmlformats.org/presentationml/2006/ole">
            <p:oleObj spid="_x0000_s3074" name="Visio" r:id="rId3" imgW="3955999" imgH="3007462" progId="">
              <p:embed/>
            </p:oleObj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43174" y="3500438"/>
            <a:ext cx="24833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CC0000"/>
                </a:solidFill>
              </a:rPr>
              <a:t>Beragam</a:t>
            </a:r>
            <a:r>
              <a:rPr lang="en-US" sz="2000" b="1" dirty="0">
                <a:solidFill>
                  <a:srgbClr val="CC0000"/>
                </a:solidFill>
              </a:rPr>
              <a:t> </a:t>
            </a:r>
            <a:r>
              <a:rPr lang="en-US" sz="2000" b="1" dirty="0" err="1">
                <a:solidFill>
                  <a:srgbClr val="CC0000"/>
                </a:solidFill>
              </a:rPr>
              <a:t>komputer</a:t>
            </a:r>
            <a:r>
              <a:rPr lang="id-ID" sz="2000" b="1" dirty="0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CC0000"/>
                </a:solidFill>
              </a:rPr>
              <a:t>Ingin</a:t>
            </a:r>
            <a:r>
              <a:rPr lang="en-US" sz="2000" b="1" dirty="0" smtClean="0">
                <a:solidFill>
                  <a:srgbClr val="CC0000"/>
                </a:solidFill>
              </a:rPr>
              <a:t> </a:t>
            </a:r>
            <a:r>
              <a:rPr lang="en-US" sz="2000" b="1" dirty="0" err="1">
                <a:solidFill>
                  <a:srgbClr val="CC0000"/>
                </a:solidFill>
              </a:rPr>
              <a:t>berkomunikasi</a:t>
            </a:r>
            <a:endParaRPr lang="en-US" sz="2000" b="1" dirty="0">
              <a:solidFill>
                <a:srgbClr val="CC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C0000"/>
                </a:solidFill>
              </a:rPr>
              <a:t>HOW?</a:t>
            </a:r>
            <a:endParaRPr lang="en-US" sz="2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9244"/>
            <a:ext cx="8153400" cy="4724400"/>
          </a:xfrm>
        </p:spPr>
        <p:txBody>
          <a:bodyPr/>
          <a:lstStyle/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agar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, data,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38200" y="1227884"/>
          <a:ext cx="6948510" cy="5280867"/>
        </p:xfrm>
        <a:graphic>
          <a:graphicData uri="http://schemas.openxmlformats.org/presentationml/2006/ole">
            <p:oleObj spid="_x0000_s4098" name="Visio" r:id="rId3" imgW="3955999" imgH="3007462" progId="">
              <p:embed/>
            </p:oleObj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57488" y="3643314"/>
            <a:ext cx="1922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00"/>
                </a:solidFill>
              </a:rPr>
              <a:t>PROTOKOL</a:t>
            </a:r>
          </a:p>
          <a:p>
            <a:pPr algn="ctr"/>
            <a:r>
              <a:rPr lang="en-US" sz="2000" b="1" dirty="0" smtClean="0">
                <a:solidFill>
                  <a:srgbClr val="CC0000"/>
                </a:solidFill>
              </a:rPr>
              <a:t>KOMUNIKASI</a:t>
            </a:r>
            <a:endParaRPr lang="en-US" sz="2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paling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TCP/IP</a:t>
            </a:r>
          </a:p>
          <a:p>
            <a:endParaRPr lang="en-US" dirty="0" smtClean="0"/>
          </a:p>
          <a:p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ARPA (</a:t>
            </a:r>
            <a:r>
              <a:rPr lang="en-US" i="1" dirty="0" smtClean="0"/>
              <a:t>Advance Research Project Agency</a:t>
            </a:r>
            <a:r>
              <a:rPr lang="en-US" dirty="0" smtClean="0"/>
              <a:t>) </a:t>
            </a:r>
            <a:r>
              <a:rPr lang="en-US" dirty="0" err="1" smtClean="0"/>
              <a:t>tahun</a:t>
            </a:r>
            <a:r>
              <a:rPr lang="en-US" dirty="0" smtClean="0"/>
              <a:t> 1969</a:t>
            </a:r>
          </a:p>
          <a:p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:</a:t>
            </a:r>
          </a:p>
          <a:p>
            <a:pPr lvl="1"/>
            <a:r>
              <a:rPr lang="en-US" sz="2800" dirty="0" err="1" smtClean="0"/>
              <a:t>Menghubungkan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operasi</a:t>
            </a:r>
            <a:endParaRPr lang="en-US" sz="2800" dirty="0" smtClean="0"/>
          </a:p>
          <a:p>
            <a:pPr lvl="1"/>
            <a:r>
              <a:rPr lang="en-US" sz="2800" dirty="0" err="1" smtClean="0"/>
              <a:t>Mendukung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kecepatan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endParaRPr lang="en-US" sz="2800" dirty="0" smtClean="0"/>
          </a:p>
          <a:p>
            <a:pPr lvl="1"/>
            <a:r>
              <a:rPr lang="en-US" sz="2800" dirty="0" err="1" smtClean="0"/>
              <a:t>Menangani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komplek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internet,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pesan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dikirim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melalui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hirarki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unit software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melakukan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tugas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tugas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sesuai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harus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dilakukan</a:t>
            </a:r>
            <a:endParaRPr lang="id-ID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2" y="2728961"/>
            <a:ext cx="8976684" cy="384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TCP/IP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Transmission Control Protocol/Internet Protocol,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(</a:t>
            </a:r>
            <a:r>
              <a:rPr lang="en-US" i="1" dirty="0" smtClean="0"/>
              <a:t>layers</a:t>
            </a:r>
            <a:r>
              <a:rPr lang="en-US" dirty="0" smtClean="0"/>
              <a:t>)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1538" y="3214686"/>
          <a:ext cx="2428892" cy="2497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8892"/>
              </a:tblGrid>
              <a:tr h="4994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</a:t>
                      </a:r>
                      <a:endParaRPr lang="en-US" b="1" dirty="0"/>
                    </a:p>
                  </a:txBody>
                  <a:tcPr/>
                </a:tc>
              </a:tr>
              <a:tr h="4994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Transport</a:t>
                      </a:r>
                      <a:endParaRPr lang="en-US" b="1" dirty="0"/>
                    </a:p>
                  </a:txBody>
                  <a:tcPr/>
                </a:tc>
              </a:tr>
              <a:tr h="4994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Internet</a:t>
                      </a:r>
                      <a:endParaRPr lang="en-US" b="1" dirty="0"/>
                    </a:p>
                  </a:txBody>
                  <a:tcPr/>
                </a:tc>
              </a:tr>
              <a:tr h="4994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Network Interface</a:t>
                      </a:r>
                      <a:endParaRPr lang="en-US" b="1" dirty="0"/>
                    </a:p>
                  </a:txBody>
                  <a:tcPr/>
                </a:tc>
              </a:tr>
              <a:tr h="4994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Physical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585789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Layers TCP/IP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4500570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Mengirim</a:t>
            </a:r>
            <a:r>
              <a:rPr lang="en-US" sz="2000" dirty="0" smtClean="0"/>
              <a:t> </a:t>
            </a:r>
            <a:r>
              <a:rPr lang="en-US" sz="2000" dirty="0" err="1" smtClean="0"/>
              <a:t>paket-paket</a:t>
            </a:r>
            <a:r>
              <a:rPr lang="en-US" sz="2000" dirty="0" smtClean="0"/>
              <a:t> data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2928934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, ex: FTP, HTTP, </a:t>
            </a:r>
            <a:r>
              <a:rPr lang="en-US" sz="2000" dirty="0" err="1" smtClean="0"/>
              <a:t>dll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3714752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Memecah</a:t>
            </a:r>
            <a:r>
              <a:rPr lang="en-US" sz="2000" dirty="0" smtClean="0"/>
              <a:t> data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paket-paket</a:t>
            </a:r>
            <a:r>
              <a:rPr lang="en-US" sz="2000" dirty="0" smtClean="0"/>
              <a:t> data &amp;, </a:t>
            </a:r>
            <a:r>
              <a:rPr lang="en-US" sz="2000" dirty="0" err="1" smtClean="0"/>
              <a:t>memeriksa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paket</a:t>
            </a:r>
            <a:r>
              <a:rPr lang="en-US" sz="2000" dirty="0" smtClean="0"/>
              <a:t> </a:t>
            </a:r>
            <a:r>
              <a:rPr lang="en-US" sz="2000" dirty="0" err="1" smtClean="0"/>
              <a:t>terkirim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5000636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rute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pengiriman</a:t>
            </a:r>
            <a:r>
              <a:rPr lang="en-US" sz="2000" dirty="0" smtClean="0"/>
              <a:t> </a:t>
            </a:r>
            <a:r>
              <a:rPr lang="en-US" sz="2000" dirty="0" err="1" smtClean="0"/>
              <a:t>paket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5500702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kabel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, </a:t>
            </a:r>
            <a:r>
              <a:rPr lang="en-US" sz="2000" dirty="0" err="1" smtClean="0"/>
              <a:t>mentransfer</a:t>
            </a:r>
            <a:r>
              <a:rPr lang="en-US" sz="2000" dirty="0" smtClean="0"/>
              <a:t>,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bit-bit </a:t>
            </a:r>
            <a:r>
              <a:rPr lang="en-US" sz="2000" dirty="0" err="1" smtClean="0"/>
              <a:t>dikodekan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PERANGKAT </a:t>
            </a:r>
            <a:r>
              <a:rPr lang="en-US" dirty="0" err="1" smtClean="0"/>
              <a:t>jaringan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  <a:endParaRPr lang="en-US" dirty="0" smtClean="0"/>
          </a:p>
          <a:p>
            <a:r>
              <a:rPr lang="en-US" i="1" dirty="0" smtClean="0"/>
              <a:t>NIC </a:t>
            </a:r>
            <a:endParaRPr lang="en-US" i="1" dirty="0" smtClean="0"/>
          </a:p>
          <a:p>
            <a:r>
              <a:rPr lang="en-US" i="1" dirty="0" smtClean="0"/>
              <a:t>Hub</a:t>
            </a:r>
          </a:p>
          <a:p>
            <a:r>
              <a:rPr lang="en-US" i="1" dirty="0" smtClean="0"/>
              <a:t>Switch</a:t>
            </a:r>
          </a:p>
          <a:p>
            <a:r>
              <a:rPr lang="en-US" i="1" dirty="0" smtClean="0"/>
              <a:t>Repeater</a:t>
            </a:r>
          </a:p>
          <a:p>
            <a:r>
              <a:rPr lang="en-US" i="1" dirty="0" smtClean="0"/>
              <a:t>Router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4895856" cy="47244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Network Interface Card</a:t>
            </a:r>
            <a:r>
              <a:rPr lang="en-US" b="1" dirty="0" smtClean="0">
                <a:solidFill>
                  <a:srgbClr val="002060"/>
                </a:solidFill>
              </a:rPr>
              <a:t> (NIC)</a:t>
            </a:r>
          </a:p>
          <a:p>
            <a:r>
              <a:rPr lang="en-US" i="1" dirty="0" smtClean="0"/>
              <a:t>Network Interface Card</a:t>
            </a:r>
            <a:r>
              <a:rPr lang="en-US" dirty="0" smtClean="0"/>
              <a:t> (NIC)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LAN card,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piranti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kompu</a:t>
            </a:r>
            <a:r>
              <a:rPr lang="id-ID" dirty="0" smtClean="0"/>
              <a:t>t</a:t>
            </a:r>
            <a:r>
              <a:rPr lang="en-US" dirty="0" err="1" smtClean="0"/>
              <a:t>er</a:t>
            </a:r>
            <a:r>
              <a:rPr lang="en-US" dirty="0" smtClean="0"/>
              <a:t> (PC) </a:t>
            </a:r>
            <a:r>
              <a:rPr lang="en-US" dirty="0" err="1" smtClean="0"/>
              <a:t>ke</a:t>
            </a:r>
            <a:r>
              <a:rPr lang="id-ID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i="1" dirty="0" smtClean="0"/>
              <a:t> wireless</a:t>
            </a:r>
            <a:r>
              <a:rPr lang="en-US" dirty="0" smtClean="0"/>
              <a:t> (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428736"/>
            <a:ext cx="35052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r="2857"/>
          <a:stretch>
            <a:fillRect/>
          </a:stretch>
        </p:blipFill>
        <p:spPr>
          <a:xfrm>
            <a:off x="6215074" y="4357694"/>
            <a:ext cx="2643206" cy="1713379"/>
          </a:xfrm>
          <a:prstGeom prst="rect">
            <a:avLst/>
          </a:prstGeom>
          <a:ln/>
        </p:spPr>
      </p:pic>
      <p:sp>
        <p:nvSpPr>
          <p:cNvPr id="6" name="TextBox 5"/>
          <p:cNvSpPr txBox="1"/>
          <p:nvPr/>
        </p:nvSpPr>
        <p:spPr>
          <a:xfrm>
            <a:off x="6643702" y="600076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NIC Wireless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385762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NIC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9244"/>
            <a:ext cx="4895856" cy="47244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Hub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err="1" smtClean="0"/>
              <a:t>Piranti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port (</a:t>
            </a:r>
            <a:r>
              <a:rPr lang="en-US" i="1" dirty="0" smtClean="0"/>
              <a:t>multi port</a:t>
            </a:r>
            <a:r>
              <a:rPr lang="en-US" dirty="0" smtClean="0"/>
              <a:t>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bintang</a:t>
            </a:r>
            <a:r>
              <a:rPr lang="id-ID" dirty="0" smtClean="0"/>
              <a:t> (</a:t>
            </a:r>
            <a:r>
              <a:rPr lang="id-ID" i="1" dirty="0" smtClean="0"/>
              <a:t>star</a:t>
            </a:r>
            <a:r>
              <a:rPr lang="id-ID" dirty="0" smtClean="0"/>
              <a:t>)</a:t>
            </a:r>
            <a:endParaRPr lang="en-US" dirty="0" smtClean="0"/>
          </a:p>
          <a:p>
            <a:r>
              <a:rPr lang="en-US" dirty="0" smtClean="0"/>
              <a:t>Hub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server</a:t>
            </a:r>
          </a:p>
          <a:p>
            <a:r>
              <a:rPr lang="en-US" dirty="0" smtClean="0"/>
              <a:t>Hub </a:t>
            </a:r>
            <a:r>
              <a:rPr lang="en-US" dirty="0" err="1" smtClean="0"/>
              <a:t>pasif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membagi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server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8130" name="Object 3"/>
          <p:cNvGraphicFramePr>
            <a:graphicFrameLocks noChangeAspect="1"/>
          </p:cNvGraphicFramePr>
          <p:nvPr/>
        </p:nvGraphicFramePr>
        <p:xfrm>
          <a:off x="5572132" y="2071678"/>
          <a:ext cx="3571868" cy="2749634"/>
        </p:xfrm>
        <a:graphic>
          <a:graphicData uri="http://schemas.openxmlformats.org/presentationml/2006/ole">
            <p:oleObj spid="_x0000_s39938" name="ABC FlowCharter" r:id="rId3" imgW="4660560" imgH="4188960" progId="">
              <p:embed/>
            </p:oleObj>
          </a:graphicData>
        </a:graphic>
      </p:graphicFrame>
      <p:pic>
        <p:nvPicPr>
          <p:cNvPr id="9" name="Picture 8" descr="cisc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85776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9244"/>
            <a:ext cx="4895856" cy="47244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Switch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Hub,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hub,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(broadcast). </a:t>
            </a:r>
            <a:endParaRPr lang="en-US" dirty="0" smtClean="0"/>
          </a:p>
          <a:p>
            <a:r>
              <a:rPr lang="en-US" dirty="0" smtClean="0"/>
              <a:t>Switch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routing,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9155" name="Picture 3" descr="D:\JOB\NGAJAR\UDINUS\2013-FIK-TI Pengantar Teknologi Informasi (PTI)\Defri\PTI Teori\IMG\swic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3116"/>
            <a:ext cx="3643306" cy="184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9244"/>
            <a:ext cx="8253442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Router</a:t>
            </a:r>
          </a:p>
          <a:p>
            <a:r>
              <a:rPr lang="sv-SE" dirty="0" smtClean="0"/>
              <a:t>Piranti yang digunakan untuk menghubungkan jaringan lokal (menghubungkan lebih dari satu LAN)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02" name="Picture 2" descr="D:\JOB\NGAJAR\UDINUS\2013-FIK-TI Pengantar Teknologi Informasi (PTI)\Defri\PTI Teori\IMG\ro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5214974" cy="3547088"/>
          </a:xfrm>
          <a:prstGeom prst="rect">
            <a:avLst/>
          </a:prstGeom>
          <a:noFill/>
        </p:spPr>
      </p:pic>
      <p:pic>
        <p:nvPicPr>
          <p:cNvPr id="51203" name="Picture 3" descr="D:\JOB\NGAJAR\UDINUS\2013-FIK-TI Pengantar Teknologi Informasi (PTI)\Defri\PTI Teori\IMG\rout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14686"/>
            <a:ext cx="282592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9244"/>
            <a:ext cx="3824286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Repeater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id-ID" dirty="0" smtClean="0"/>
              <a:t>c</a:t>
            </a:r>
            <a:r>
              <a:rPr lang="en-US" dirty="0" smtClean="0"/>
              <a:t>over </a:t>
            </a:r>
            <a:r>
              <a:rPr lang="en-US" dirty="0" err="1" smtClean="0"/>
              <a:t>daerah-daerah</a:t>
            </a:r>
            <a:r>
              <a:rPr lang="en-US" dirty="0" smtClean="0"/>
              <a:t> yang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Server (</a:t>
            </a:r>
            <a:r>
              <a:rPr lang="en-US" dirty="0" err="1" smtClean="0"/>
              <a:t>pemancar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memperjauh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Server (</a:t>
            </a:r>
            <a:r>
              <a:rPr lang="en-US" dirty="0" err="1" smtClean="0"/>
              <a:t>pemancar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2228" name="Picture 4" descr="D:\JOB\NGAJAR\UDINUS\2013-FIK-TI Pengantar Teknologi Informasi (PTI)\Defri\PTI Teori\IMG\repeate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14422"/>
            <a:ext cx="3064787" cy="2071691"/>
          </a:xfrm>
          <a:prstGeom prst="rect">
            <a:avLst/>
          </a:prstGeom>
          <a:noFill/>
        </p:spPr>
      </p:pic>
      <p:pic>
        <p:nvPicPr>
          <p:cNvPr id="54273" name="Picture 1" descr="D:\JOB\NGAJAR\UDINUS\2013-FIK-TI Pengantar Teknologi Informasi (PTI)\Defri\PTI Teori\IMG\repeat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286" y="3429000"/>
            <a:ext cx="5224714" cy="3076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KOMPUTER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Susunan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jaringan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komputer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dapat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diatur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berbagai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bentuk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disebut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topologi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Topologi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dasar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jaringan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komputer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Bus network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Ring network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Star network</a:t>
            </a:r>
          </a:p>
          <a:p>
            <a:pPr lvl="1">
              <a:buNone/>
            </a:pPr>
            <a:endParaRPr lang="id-ID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Network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Semua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node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dihubungkan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kabel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tunggal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disebut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“bus”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mempunyai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dua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buah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“endpoint”</a:t>
            </a:r>
          </a:p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perangkat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komunikasi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jaringan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mengirimkan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pesan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elektronik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perangkat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lainnya</a:t>
            </a:r>
            <a:endParaRPr lang="id-ID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4686"/>
            <a:ext cx="54673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3200" b="1" dirty="0" smtClean="0">
                <a:solidFill>
                  <a:srgbClr val="002060"/>
                </a:solidFill>
              </a:rPr>
              <a:t>Pengertian Komunikasi data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it-IT" sz="3200" dirty="0" smtClean="0"/>
              <a:t>Pengiriman data menggunakan transmisi elektronik dari terminal/</a:t>
            </a:r>
            <a:r>
              <a:rPr lang="it-IT" sz="3200" i="1" dirty="0" smtClean="0"/>
              <a:t>computer</a:t>
            </a:r>
            <a:r>
              <a:rPr lang="it-IT" sz="3200" dirty="0" smtClean="0"/>
              <a:t> satu ke terminal lain/</a:t>
            </a:r>
            <a:r>
              <a:rPr lang="it-IT" sz="3200" i="1" dirty="0" smtClean="0"/>
              <a:t>computer</a:t>
            </a:r>
            <a:r>
              <a:rPr lang="it-IT" sz="3200" dirty="0" smtClean="0"/>
              <a:t> lain</a:t>
            </a:r>
          </a:p>
          <a:p>
            <a:endParaRPr lang="it-IT" sz="3200" dirty="0" smtClean="0"/>
          </a:p>
          <a:p>
            <a:pPr lvl="0">
              <a:buNone/>
            </a:pPr>
            <a:r>
              <a:rPr lang="en-US" sz="3200" b="1" dirty="0" err="1" smtClean="0">
                <a:solidFill>
                  <a:srgbClr val="002060"/>
                </a:solidFill>
              </a:rPr>
              <a:t>Contoh</a:t>
            </a:r>
            <a:r>
              <a:rPr lang="en-US" sz="3200" b="1" dirty="0" smtClean="0">
                <a:solidFill>
                  <a:srgbClr val="002060"/>
                </a:solidFill>
              </a:rPr>
              <a:t> terminal data (yang </a:t>
            </a:r>
            <a:r>
              <a:rPr lang="en-US" sz="3200" b="1" dirty="0" err="1" smtClean="0">
                <a:solidFill>
                  <a:srgbClr val="002060"/>
                </a:solidFill>
              </a:rPr>
              <a:t>umum</a:t>
            </a:r>
            <a:r>
              <a:rPr lang="en-US" sz="3200" b="1" dirty="0" smtClean="0">
                <a:solidFill>
                  <a:srgbClr val="002060"/>
                </a:solidFill>
              </a:rPr>
              <a:t>)</a:t>
            </a:r>
            <a:r>
              <a:rPr lang="en-US" sz="3200" dirty="0" smtClean="0">
                <a:solidFill>
                  <a:srgbClr val="002060"/>
                </a:solidFill>
              </a:rPr>
              <a:t>:</a:t>
            </a:r>
            <a:r>
              <a:rPr lang="en-US" sz="3200" dirty="0" smtClean="0"/>
              <a:t> printer, monitor PC, keyboard, scanner, </a:t>
            </a:r>
            <a:r>
              <a:rPr lang="en-US" sz="3200" dirty="0" err="1" smtClean="0"/>
              <a:t>dll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Network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Semua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komputer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perangkat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komunikasi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dihubungkan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satu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kesinambungan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endpoint</a:t>
            </a:r>
            <a:endParaRPr lang="id-ID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13383"/>
            <a:ext cx="4934922" cy="37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Network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Semua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komputer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perangkat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komunikasi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dihubungkan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langsung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server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utama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Semua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pesan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elektronik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dihubungkan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melalui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hub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utama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tujuan</a:t>
            </a:r>
            <a:endParaRPr lang="id-ID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678" y="2816092"/>
            <a:ext cx="4153710" cy="36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JENIS JARINGAN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Jaringan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terdiri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gabungan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perangkat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komputer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media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penyimpanan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perangkat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komunikasi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dapat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dibagi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menjadi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beberapa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kategori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diberdasarkan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jangkauan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geografis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tujuannya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yakni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Wide Area Network (WAN)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Metropolitan Area Network (MAN)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Local Area Network (LAN)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Home Area Network (HAN)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Personal Area Network (PAN)</a:t>
            </a:r>
            <a:endParaRPr lang="id-ID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WAN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jaringan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komunikasi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mencakup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wilayah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geografis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luas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seperti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negara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seluruh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dunia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MAN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jaringan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komunikasi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mencakup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wilayah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kota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daerah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pinggiran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kota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LAN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LAN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menghubungkan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komputer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perangkat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area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geografis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terbatas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seperti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perkantoran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satu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gedung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beberapa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gedung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berdekatan</a:t>
            </a:r>
            <a:endParaRPr lang="id-ID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HAN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kabel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nirkabel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menghubungkan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perangkat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digital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wilayah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rumah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PAN</a:t>
            </a:r>
          </a:p>
          <a:p>
            <a:pPr lvl="1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Berbeda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HAN, PAN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kabel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PAN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wireless PAN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teknologi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nirkabel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jarak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dekat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menghubungkan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perangkat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elektronik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pribadi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ko-KR" smtClean="0">
              <a:ea typeface="Gulim" pitchFamily="34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27784" y="1340768"/>
            <a:ext cx="3888432" cy="461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2338390"/>
          </a:xfrm>
        </p:spPr>
        <p:txBody>
          <a:bodyPr/>
          <a:lstStyle/>
          <a:p>
            <a:pPr>
              <a:buNone/>
            </a:pPr>
            <a:r>
              <a:rPr lang="it-IT" sz="3200" b="1" dirty="0" smtClean="0">
                <a:solidFill>
                  <a:srgbClr val="002060"/>
                </a:solidFill>
              </a:rPr>
              <a:t>Elemen Komunikasi data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it-IT" sz="3200" dirty="0" smtClean="0"/>
              <a:t>Sumber Data</a:t>
            </a:r>
          </a:p>
          <a:p>
            <a:r>
              <a:rPr lang="it-IT" sz="3200" dirty="0" smtClean="0"/>
              <a:t>Media Transmisi</a:t>
            </a:r>
          </a:p>
          <a:p>
            <a:r>
              <a:rPr lang="it-IT" sz="3200" dirty="0" smtClean="0"/>
              <a:t>Penerima Data</a:t>
            </a:r>
          </a:p>
          <a:p>
            <a:endParaRPr lang="it-IT" sz="3200" dirty="0" smtClean="0"/>
          </a:p>
          <a:p>
            <a:endParaRPr lang="it-IT" sz="3200" dirty="0" smtClean="0"/>
          </a:p>
          <a:p>
            <a:pPr lvl="0">
              <a:buNone/>
            </a:pPr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42910" y="4714884"/>
            <a:ext cx="171451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Sumber</a:t>
            </a:r>
            <a:r>
              <a:rPr lang="en-US" b="1" dirty="0" smtClean="0"/>
              <a:t> Data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786182" y="4714884"/>
            <a:ext cx="171451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Media </a:t>
            </a:r>
            <a:r>
              <a:rPr lang="en-US" b="1" dirty="0" err="1" smtClean="0"/>
              <a:t>Transmisi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858016" y="4714884"/>
            <a:ext cx="171451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Penerima</a:t>
            </a:r>
            <a:r>
              <a:rPr lang="en-US" b="1" dirty="0" smtClean="0"/>
              <a:t> Data</a:t>
            </a:r>
            <a:endParaRPr lang="en-US" b="1" dirty="0"/>
          </a:p>
        </p:txBody>
      </p:sp>
      <p:cxnSp>
        <p:nvCxnSpPr>
          <p:cNvPr id="14" name="Straight Connector 13"/>
          <p:cNvCxnSpPr>
            <a:stCxn id="4" idx="3"/>
            <a:endCxn id="5" idx="1"/>
          </p:cNvCxnSpPr>
          <p:nvPr/>
        </p:nvCxnSpPr>
        <p:spPr>
          <a:xfrm>
            <a:off x="2357422" y="5250669"/>
            <a:ext cx="142876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29256" y="5286388"/>
            <a:ext cx="142876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57298"/>
            <a:ext cx="8153400" cy="4838720"/>
          </a:xfrm>
        </p:spPr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rgbClr val="002060"/>
                </a:solidFill>
              </a:rPr>
              <a:t>Sumber data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pt-BR" dirty="0" smtClean="0"/>
              <a:t>Elemen yang bertugas mengirimkan informasi/data </a:t>
            </a:r>
          </a:p>
          <a:p>
            <a:pPr lvl="1"/>
            <a:r>
              <a:rPr lang="pt-BR" sz="2000" dirty="0" smtClean="0"/>
              <a:t>Contoh: telepon, fax, terminal,dll</a:t>
            </a:r>
          </a:p>
          <a:p>
            <a:pPr lvl="0"/>
            <a:r>
              <a:rPr lang="pt-BR" dirty="0" smtClean="0"/>
              <a:t>Sumber Data dilengkapi oleh </a:t>
            </a:r>
            <a:r>
              <a:rPr lang="pt-BR" i="1" dirty="0" smtClean="0"/>
              <a:t>Transmitter</a:t>
            </a:r>
          </a:p>
          <a:p>
            <a:pPr lvl="1"/>
            <a:r>
              <a:rPr lang="en-US" dirty="0" smtClean="0"/>
              <a:t>Transmitter: </a:t>
            </a:r>
            <a:r>
              <a:rPr lang="en-US" dirty="0" err="1" smtClean="0"/>
              <a:t>mengubah</a:t>
            </a:r>
            <a:r>
              <a:rPr lang="en-US" dirty="0" smtClean="0"/>
              <a:t>/</a:t>
            </a:r>
            <a:r>
              <a:rPr lang="en-US" dirty="0" err="1" smtClean="0"/>
              <a:t>mengkodekan</a:t>
            </a:r>
            <a:r>
              <a:rPr lang="en-US" dirty="0" smtClean="0"/>
              <a:t> data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. </a:t>
            </a:r>
          </a:p>
          <a:p>
            <a:pPr lvl="0"/>
            <a:r>
              <a:rPr lang="pt-BR" dirty="0" smtClean="0"/>
              <a:t>Output Transmitter pada Sumber Data: </a:t>
            </a:r>
          </a:p>
          <a:p>
            <a:pPr lvl="1"/>
            <a:r>
              <a:rPr lang="pt-BR" sz="2000" dirty="0" smtClean="0"/>
              <a:t>pulsa listrik, gelombang elektromagnetik, pulsa digital</a:t>
            </a:r>
          </a:p>
          <a:p>
            <a:pPr lvl="1"/>
            <a:r>
              <a:rPr lang="pt-BR" sz="2000" dirty="0" smtClean="0"/>
              <a:t>contoh Transmitter: modem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it-IT" sz="20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28736"/>
            <a:ext cx="8153400" cy="5195910"/>
          </a:xfrm>
        </p:spPr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rgbClr val="002060"/>
                </a:solidFill>
              </a:rPr>
              <a:t>Media Transmisi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</a:p>
          <a:p>
            <a:pPr lvl="0"/>
            <a:r>
              <a:rPr lang="it-IT" dirty="0" smtClean="0"/>
              <a:t>Media yang digunakan untuk mengirimkan data dari sumber data ke penerima data</a:t>
            </a:r>
            <a:endParaRPr lang="en-US" dirty="0" smtClean="0"/>
          </a:p>
          <a:p>
            <a:pPr lvl="0"/>
            <a:r>
              <a:rPr lang="it-IT" dirty="0" smtClean="0"/>
              <a:t>Media Transmisi terdiri dari 2 katagori/jenis:</a:t>
            </a:r>
          </a:p>
          <a:p>
            <a:pPr lvl="1"/>
            <a:r>
              <a:rPr lang="it-IT" sz="2000" dirty="0" smtClean="0"/>
              <a:t>media transmisi fisik </a:t>
            </a:r>
          </a:p>
          <a:p>
            <a:pPr lvl="1"/>
            <a:r>
              <a:rPr lang="it-IT" sz="2000" dirty="0" smtClean="0"/>
              <a:t>media transmisi non fisik.</a:t>
            </a:r>
            <a:endParaRPr lang="en-US" sz="2000" dirty="0" smtClean="0"/>
          </a:p>
          <a:p>
            <a:pPr lvl="0"/>
            <a:r>
              <a:rPr lang="it-IT" dirty="0" smtClean="0"/>
              <a:t>Media Transmisi Fisik</a:t>
            </a:r>
          </a:p>
          <a:p>
            <a:pPr lvl="1"/>
            <a:r>
              <a:rPr lang="it-IT" sz="2000" dirty="0" smtClean="0"/>
              <a:t>contoh: kawat tembaga, kabel coaxial, kabel serat optic.</a:t>
            </a:r>
            <a:endParaRPr lang="en-US" sz="2000" dirty="0" smtClean="0"/>
          </a:p>
          <a:p>
            <a:r>
              <a:rPr lang="it-IT" dirty="0" smtClean="0"/>
              <a:t>Media Transmisi Non Fisik </a:t>
            </a:r>
          </a:p>
          <a:p>
            <a:pPr lvl="1"/>
            <a:r>
              <a:rPr lang="it-IT" sz="2000" dirty="0" smtClean="0"/>
              <a:t>contoh: gelombang elektromagnetik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it-IT" sz="20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4924"/>
            <a:ext cx="8153400" cy="4838720"/>
          </a:xfrm>
        </p:spPr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rgbClr val="002060"/>
                </a:solidFill>
              </a:rPr>
              <a:t>Penerima Data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</a:p>
          <a:p>
            <a:pPr lvl="0"/>
            <a:r>
              <a:rPr lang="it-IT" dirty="0" smtClean="0"/>
              <a:t>Elemen yang bertugas menerima informasi/data</a:t>
            </a:r>
            <a:r>
              <a:rPr lang="pt-BR" dirty="0" smtClean="0"/>
              <a:t> </a:t>
            </a:r>
          </a:p>
          <a:p>
            <a:pPr lvl="0"/>
            <a:r>
              <a:rPr lang="pt-BR" dirty="0" smtClean="0"/>
              <a:t>Contoh: telepon, fax, terminal, dll.</a:t>
            </a:r>
            <a:endParaRPr lang="en-US" dirty="0" smtClean="0"/>
          </a:p>
          <a:p>
            <a:r>
              <a:rPr lang="pt-BR" dirty="0" smtClean="0"/>
              <a:t>Penerima Data dilengkapi oleh </a:t>
            </a:r>
            <a:r>
              <a:rPr lang="pt-BR" i="1" dirty="0" smtClean="0"/>
              <a:t>Receiver</a:t>
            </a:r>
          </a:p>
          <a:p>
            <a:r>
              <a:rPr lang="en-US" dirty="0" smtClean="0"/>
              <a:t>Receiver :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pengkodekan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transmitter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destination.</a:t>
            </a:r>
          </a:p>
          <a:p>
            <a:pPr eaLnBrk="1" hangingPunct="1">
              <a:buFont typeface="Arial" charset="0"/>
              <a:buNone/>
            </a:pPr>
            <a:endParaRPr lang="en-US" sz="2400" i="1" dirty="0" smtClean="0"/>
          </a:p>
          <a:p>
            <a:pPr lvl="1"/>
            <a:endParaRPr lang="en-US" sz="2000" dirty="0" smtClean="0"/>
          </a:p>
          <a:p>
            <a:pPr lvl="1"/>
            <a:endParaRPr lang="it-IT" sz="20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714884"/>
            <a:ext cx="8367714" cy="714380"/>
          </a:xfrm>
        </p:spPr>
        <p:txBody>
          <a:bodyPr/>
          <a:lstStyle/>
          <a:p>
            <a:pPr>
              <a:buNone/>
            </a:pPr>
            <a:r>
              <a:rPr lang="it-IT" sz="3200" b="1" dirty="0" smtClean="0">
                <a:solidFill>
                  <a:srgbClr val="C00000"/>
                </a:solidFill>
              </a:rPr>
              <a:t>Penjabaran tiga </a:t>
            </a:r>
            <a:r>
              <a:rPr lang="en-US" sz="3200" b="1" dirty="0" err="1" smtClean="0">
                <a:solidFill>
                  <a:srgbClr val="C00000"/>
                </a:solidFill>
              </a:rPr>
              <a:t>elemen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utama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komunikasi</a:t>
            </a:r>
            <a:r>
              <a:rPr lang="en-US" sz="3200" b="1" dirty="0" smtClean="0">
                <a:solidFill>
                  <a:srgbClr val="C00000"/>
                </a:solidFill>
              </a:rPr>
              <a:t> data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" y="2714620"/>
            <a:ext cx="1285884" cy="8929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Sumber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57620" y="2643182"/>
            <a:ext cx="1571636" cy="10001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Media </a:t>
            </a:r>
            <a:r>
              <a:rPr lang="en-US" b="1" dirty="0" err="1" smtClean="0"/>
              <a:t>Transmisi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715272" y="2714620"/>
            <a:ext cx="1428760" cy="9286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Penerima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714480" y="2714620"/>
            <a:ext cx="1714512" cy="892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Transmitter</a:t>
            </a:r>
            <a:endParaRPr lang="en-US" b="1" i="1" dirty="0"/>
          </a:p>
        </p:txBody>
      </p:sp>
      <p:sp>
        <p:nvSpPr>
          <p:cNvPr id="12" name="Rectangle 11"/>
          <p:cNvSpPr/>
          <p:nvPr/>
        </p:nvSpPr>
        <p:spPr>
          <a:xfrm>
            <a:off x="5857884" y="2750339"/>
            <a:ext cx="1428760" cy="892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Receiver</a:t>
            </a:r>
            <a:endParaRPr lang="en-US" b="1" i="1" dirty="0"/>
          </a:p>
        </p:txBody>
      </p:sp>
      <p:cxnSp>
        <p:nvCxnSpPr>
          <p:cNvPr id="16" name="Straight Arrow Connector 15"/>
          <p:cNvCxnSpPr>
            <a:stCxn id="4" idx="3"/>
            <a:endCxn id="11" idx="1"/>
          </p:cNvCxnSpPr>
          <p:nvPr/>
        </p:nvCxnSpPr>
        <p:spPr>
          <a:xfrm>
            <a:off x="1285852" y="3161108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8992" y="3143248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29256" y="3141660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86644" y="3143248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">
  <a:themeElements>
    <a:clrScheme name="introduction 4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194293"/>
      </a:accent1>
      <a:accent2>
        <a:srgbClr val="9999CC"/>
      </a:accent2>
      <a:accent3>
        <a:srgbClr val="FFFFFF"/>
      </a:accent3>
      <a:accent4>
        <a:srgbClr val="000000"/>
      </a:accent4>
      <a:accent5>
        <a:srgbClr val="ABB0C8"/>
      </a:accent5>
      <a:accent6>
        <a:srgbClr val="8A8AB9"/>
      </a:accent6>
      <a:hlink>
        <a:srgbClr val="CCCCE6"/>
      </a:hlink>
      <a:folHlink>
        <a:srgbClr val="B2B2B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ductio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2">
        <a:dk1>
          <a:srgbClr val="000000"/>
        </a:dk1>
        <a:lt1>
          <a:srgbClr val="FFFFFF"/>
        </a:lt1>
        <a:dk2>
          <a:srgbClr val="005250"/>
        </a:dk2>
        <a:lt2>
          <a:srgbClr val="808080"/>
        </a:lt2>
        <a:accent1>
          <a:srgbClr val="008080"/>
        </a:accent1>
        <a:accent2>
          <a:srgbClr val="1CB094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189F86"/>
        </a:accent6>
        <a:hlink>
          <a:srgbClr val="99D1C2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3">
        <a:dk1>
          <a:srgbClr val="000000"/>
        </a:dk1>
        <a:lt1>
          <a:srgbClr val="F2F3C7"/>
        </a:lt1>
        <a:dk2>
          <a:srgbClr val="333300"/>
        </a:dk2>
        <a:lt2>
          <a:srgbClr val="808080"/>
        </a:lt2>
        <a:accent1>
          <a:srgbClr val="747660"/>
        </a:accent1>
        <a:accent2>
          <a:srgbClr val="A99B69"/>
        </a:accent2>
        <a:accent3>
          <a:srgbClr val="F7F8E0"/>
        </a:accent3>
        <a:accent4>
          <a:srgbClr val="000000"/>
        </a:accent4>
        <a:accent5>
          <a:srgbClr val="BCBDB6"/>
        </a:accent5>
        <a:accent6>
          <a:srgbClr val="998C5E"/>
        </a:accent6>
        <a:hlink>
          <a:srgbClr val="95916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194293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BB0C8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5">
        <a:dk1>
          <a:srgbClr val="000000"/>
        </a:dk1>
        <a:lt1>
          <a:srgbClr val="FFFFFF"/>
        </a:lt1>
        <a:dk2>
          <a:srgbClr val="4C0026"/>
        </a:dk2>
        <a:lt2>
          <a:srgbClr val="808080"/>
        </a:lt2>
        <a:accent1>
          <a:srgbClr val="7C1C45"/>
        </a:accent1>
        <a:accent2>
          <a:srgbClr val="C15D75"/>
        </a:accent2>
        <a:accent3>
          <a:srgbClr val="FFFFFF"/>
        </a:accent3>
        <a:accent4>
          <a:srgbClr val="000000"/>
        </a:accent4>
        <a:accent5>
          <a:srgbClr val="BFABB0"/>
        </a:accent5>
        <a:accent6>
          <a:srgbClr val="AF5369"/>
        </a:accent6>
        <a:hlink>
          <a:srgbClr val="C29D8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F:\My Documents\Teaching\2002\com336\introduction.ppt</Template>
  <TotalTime>7715</TotalTime>
  <Words>1246</Words>
  <Application>Microsoft Office PowerPoint</Application>
  <PresentationFormat>On-screen Show (4:3)</PresentationFormat>
  <Paragraphs>306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introduction</vt:lpstr>
      <vt:lpstr>Visio</vt:lpstr>
      <vt:lpstr>ABC FlowCharter</vt:lpstr>
      <vt:lpstr>Komunikasi Data &amp; Jaringan Komputer</vt:lpstr>
      <vt:lpstr>Content</vt:lpstr>
      <vt:lpstr>Konsep Komunikasi Data</vt:lpstr>
      <vt:lpstr>Konsep Komunikasi Data</vt:lpstr>
      <vt:lpstr>Konsep Komunikasi Data</vt:lpstr>
      <vt:lpstr>Konsep Komunikasi Data</vt:lpstr>
      <vt:lpstr>Konsep Komunikasi Data</vt:lpstr>
      <vt:lpstr>Konsep Komunikasi Data</vt:lpstr>
      <vt:lpstr>Konsep Komunikasi Data</vt:lpstr>
      <vt:lpstr>Konsep Komunikasi Data</vt:lpstr>
      <vt:lpstr>Konsep Komunikasi Data</vt:lpstr>
      <vt:lpstr>Media &amp; Periperal Komunikasi</vt:lpstr>
      <vt:lpstr>Media &amp; Pheriperal Komunikasi</vt:lpstr>
      <vt:lpstr>Media &amp; Pheriperal Komunikasi</vt:lpstr>
      <vt:lpstr>Media &amp; Pheriperal Komunikasi</vt:lpstr>
      <vt:lpstr>Media &amp; Pheriperal Komunikasi</vt:lpstr>
      <vt:lpstr>Media &amp; Pheriperal Komunikasi</vt:lpstr>
      <vt:lpstr>Media &amp; Pheriperal Komunikasi</vt:lpstr>
      <vt:lpstr>Media &amp; Pheriperal Komunikasi</vt:lpstr>
      <vt:lpstr>Media &amp; Pheriperal Komunikasi</vt:lpstr>
      <vt:lpstr>JARINGAN &amp; Protokol Komunikasi</vt:lpstr>
      <vt:lpstr>Pengertian Jaringan (Network)</vt:lpstr>
      <vt:lpstr>Keuntungan Jaringan (Network)</vt:lpstr>
      <vt:lpstr>Protokol Komunikasi</vt:lpstr>
      <vt:lpstr>Protokol Komunikasi</vt:lpstr>
      <vt:lpstr>Protokol Komunikasi</vt:lpstr>
      <vt:lpstr>Protokol Komunikasi</vt:lpstr>
      <vt:lpstr>Protokol Komunikasi</vt:lpstr>
      <vt:lpstr>Protokol Komunikasi</vt:lpstr>
      <vt:lpstr>PERANGKAT jaringan</vt:lpstr>
      <vt:lpstr>Perangkat Jaringan</vt:lpstr>
      <vt:lpstr>Perangkat Jaringan</vt:lpstr>
      <vt:lpstr>Perangkat Jaringan</vt:lpstr>
      <vt:lpstr>Perangkat Jaringan</vt:lpstr>
      <vt:lpstr>Perangkat Jaringan</vt:lpstr>
      <vt:lpstr>Perangkat Jaringan</vt:lpstr>
      <vt:lpstr>Topologi jaringan KOMPUTER</vt:lpstr>
      <vt:lpstr>Topologi Jaringan Komputer</vt:lpstr>
      <vt:lpstr>Bus Network</vt:lpstr>
      <vt:lpstr>Ring Network</vt:lpstr>
      <vt:lpstr>Star Network</vt:lpstr>
      <vt:lpstr>JENIS JARINGAN</vt:lpstr>
      <vt:lpstr>Jenis Jaringan</vt:lpstr>
      <vt:lpstr>Jenis Jaringan</vt:lpstr>
      <vt:lpstr>Jenis Jaringan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Asus</dc:creator>
  <cp:lastModifiedBy>USER</cp:lastModifiedBy>
  <cp:revision>505</cp:revision>
  <dcterms:created xsi:type="dcterms:W3CDTF">2002-09-04T12:52:44Z</dcterms:created>
  <dcterms:modified xsi:type="dcterms:W3CDTF">2016-12-19T03:15:10Z</dcterms:modified>
</cp:coreProperties>
</file>