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49"/>
  </p:notesMasterIdLst>
  <p:sldIdLst>
    <p:sldId id="286" r:id="rId2"/>
    <p:sldId id="307" r:id="rId3"/>
    <p:sldId id="276" r:id="rId4"/>
    <p:sldId id="306" r:id="rId5"/>
    <p:sldId id="308" r:id="rId6"/>
    <p:sldId id="309" r:id="rId7"/>
    <p:sldId id="310" r:id="rId8"/>
    <p:sldId id="316" r:id="rId9"/>
    <p:sldId id="334" r:id="rId10"/>
    <p:sldId id="331" r:id="rId11"/>
    <p:sldId id="332" r:id="rId12"/>
    <p:sldId id="337" r:id="rId13"/>
    <p:sldId id="336" r:id="rId14"/>
    <p:sldId id="338" r:id="rId15"/>
    <p:sldId id="340" r:id="rId16"/>
    <p:sldId id="339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60" r:id="rId32"/>
    <p:sldId id="355" r:id="rId33"/>
    <p:sldId id="356" r:id="rId34"/>
    <p:sldId id="357" r:id="rId35"/>
    <p:sldId id="361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8" r:id="rId44"/>
    <p:sldId id="329" r:id="rId45"/>
    <p:sldId id="362" r:id="rId46"/>
    <p:sldId id="326" r:id="rId47"/>
    <p:sldId id="318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0C0C0"/>
    <a:srgbClr val="1D208F"/>
    <a:srgbClr val="211E54"/>
    <a:srgbClr val="F4E59C"/>
    <a:srgbClr val="DDDDDD"/>
    <a:srgbClr val="B2B2B2"/>
    <a:srgbClr val="D476D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69" autoAdjust="0"/>
    <p:restoredTop sz="92966"/>
  </p:normalViewPr>
  <p:slideViewPr>
    <p:cSldViewPr>
      <p:cViewPr varScale="1">
        <p:scale>
          <a:sx n="65" d="100"/>
          <a:sy n="65" d="100"/>
        </p:scale>
        <p:origin x="11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3C41-C999-4660-A0C1-D93A84B107B8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6C32C-86F3-417A-80D9-E838267B3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6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6C32C-86F3-417A-80D9-E838267B3B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5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6E2B3E1-BA57-4E21-8B48-296918C1F5F7}" type="slidenum">
              <a:rPr lang="en-US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28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CAD1-E58C-4196-9097-90407A6A8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6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DBC7-9315-41BD-9C83-26A996D53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4449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DBC7-9315-41BD-9C83-26A996D53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21934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DBC7-9315-41BD-9C83-26A996D530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8834023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DBC7-9315-41BD-9C83-26A996D53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88447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DBC7-9315-41BD-9C83-26A996D530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6146105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DBC7-9315-41BD-9C83-26A996D53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30340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EFDA-2B34-4050-87FC-B35787FBFF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39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7E62-8AE3-4748-BAE1-B4584D2E0B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1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6E2A-F254-4152-A6FB-7E770DA69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D431-C930-42DF-813A-19EFE6A818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0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864C-3410-4070-B802-FACEF34DED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6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D1F6F-20DD-4A41-BBD6-97407832A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9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58EB-47A5-442F-9323-FCC1B228E9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5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024B1-C234-402F-B1BD-EC09970D61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0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DBAD-54ED-4E40-ADB6-C6FFED1543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4DBF-2DE1-4ADA-93A9-946FD8187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1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C9FDBC7-9315-41BD-9C83-26A996D53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958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FINITE STATE AUTOMATA</a:t>
            </a:r>
            <a:endParaRPr lang="en-US" sz="2800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038600"/>
            <a:ext cx="5181600" cy="457200"/>
          </a:xfrm>
        </p:spPr>
        <p:txBody>
          <a:bodyPr/>
          <a:lstStyle/>
          <a:p>
            <a:r>
              <a:rPr lang="en-US" dirty="0" err="1" smtClean="0"/>
              <a:t>Otomata</a:t>
            </a:r>
            <a:r>
              <a:rPr lang="en-US" dirty="0" smtClean="0"/>
              <a:t> &amp;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( Week 2 )</a:t>
            </a:r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gray">
          <a:xfrm>
            <a:off x="381000" y="5943600"/>
            <a:ext cx="3886200" cy="41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None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en-US" sz="1800" i="1" dirty="0" err="1" smtClean="0"/>
              <a:t>Nurul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Anisa</a:t>
            </a:r>
            <a:r>
              <a:rPr lang="en-US" sz="1800" i="1" dirty="0" smtClean="0"/>
              <a:t> Sri </a:t>
            </a:r>
            <a:r>
              <a:rPr lang="en-US" sz="1800" i="1" dirty="0" err="1" smtClean="0"/>
              <a:t>Winarsih</a:t>
            </a:r>
            <a:r>
              <a:rPr lang="en-US" sz="1800" i="1" dirty="0" smtClean="0"/>
              <a:t>, M. Cs</a:t>
            </a:r>
          </a:p>
          <a:p>
            <a:pPr algn="l"/>
            <a:r>
              <a:rPr lang="en-US" sz="1800" i="1" smtClean="0"/>
              <a:t>0812 2543 1994</a:t>
            </a:r>
            <a:endParaRPr lang="en-US" sz="1800" i="1" dirty="0"/>
          </a:p>
        </p:txBody>
      </p:sp>
      <p:pic>
        <p:nvPicPr>
          <p:cNvPr id="1026" name="Picture 2" descr="C:\Users\karima\Desktop\Logo_dinu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510992"/>
            <a:ext cx="1123950" cy="104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715000" y="6278880"/>
            <a:ext cx="1676400" cy="2743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15000" y="6324600"/>
            <a:ext cx="1676400" cy="4571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15000" y="6355081"/>
            <a:ext cx="1676400" cy="45719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91200" y="6400800"/>
            <a:ext cx="1676400" cy="4571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Implementasi</a:t>
            </a:r>
            <a:r>
              <a:rPr lang="en-US" dirty="0"/>
              <a:t> FSA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1600200"/>
            <a:ext cx="7696200" cy="123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1"/>
                </a:solidFill>
              </a:rPr>
              <a:t>Kita </a:t>
            </a:r>
            <a:r>
              <a:rPr lang="en-US" sz="2800" dirty="0" err="1" smtClean="0">
                <a:solidFill>
                  <a:schemeClr val="accent1"/>
                </a:solidFill>
              </a:rPr>
              <a:t>tentukan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</a:rPr>
              <a:t>kode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</a:rPr>
              <a:t>sesuai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</a:rPr>
              <a:t>dengan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</a:rPr>
              <a:t>kasus</a:t>
            </a:r>
            <a:r>
              <a:rPr lang="en-US" sz="2800" dirty="0" smtClean="0">
                <a:solidFill>
                  <a:schemeClr val="accent1"/>
                </a:solidFill>
              </a:rPr>
              <a:t> input yang </a:t>
            </a:r>
            <a:r>
              <a:rPr lang="en-US" sz="2800" dirty="0" err="1" smtClean="0">
                <a:solidFill>
                  <a:schemeClr val="accent1"/>
                </a:solidFill>
              </a:rPr>
              <a:t>berbeda</a:t>
            </a:r>
            <a:r>
              <a:rPr lang="en-US" sz="2800" dirty="0" smtClean="0">
                <a:solidFill>
                  <a:schemeClr val="accent1"/>
                </a:solidFill>
              </a:rPr>
              <a:t> :</a:t>
            </a:r>
          </a:p>
          <a:p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2743200"/>
            <a:ext cx="8458200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NEITHER</a:t>
            </a:r>
            <a:r>
              <a:rPr lang="en-US" sz="2800" dirty="0" smtClean="0"/>
              <a:t>	-  </a:t>
            </a:r>
            <a:r>
              <a:rPr lang="en-US" sz="2800" dirty="0" err="1" smtClean="0"/>
              <a:t>Tak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orang di </a:t>
            </a:r>
            <a:r>
              <a:rPr lang="en-US" sz="2800" dirty="0" err="1" smtClean="0"/>
              <a:t>depan</a:t>
            </a:r>
            <a:r>
              <a:rPr lang="en-US" sz="2800" dirty="0" smtClean="0"/>
              <a:t> &amp; di </a:t>
            </a:r>
            <a:r>
              <a:rPr lang="en-US" sz="2800" dirty="0" err="1" smtClean="0"/>
              <a:t>belakang</a:t>
            </a: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92D050"/>
                </a:solidFill>
              </a:rPr>
              <a:t>FRONT</a:t>
            </a:r>
            <a:r>
              <a:rPr lang="en-US" sz="2800" b="1" dirty="0" smtClean="0"/>
              <a:t> </a:t>
            </a:r>
            <a:r>
              <a:rPr lang="en-US" sz="2800" dirty="0" smtClean="0"/>
              <a:t>  	-  Orang di </a:t>
            </a:r>
            <a:r>
              <a:rPr lang="en-US" sz="2800" dirty="0" err="1" smtClean="0"/>
              <a:t>depan</a:t>
            </a:r>
            <a:r>
              <a:rPr lang="en-US" sz="2800" dirty="0" smtClean="0"/>
              <a:t> </a:t>
            </a:r>
            <a:r>
              <a:rPr lang="en-US" sz="2800" dirty="0" err="1" smtClean="0"/>
              <a:t>pintu</a:t>
            </a: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REAR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smtClean="0"/>
              <a:t>  	-  Orang di </a:t>
            </a:r>
            <a:r>
              <a:rPr lang="en-US" sz="2800" dirty="0" err="1" smtClean="0"/>
              <a:t>belakang</a:t>
            </a:r>
            <a:r>
              <a:rPr lang="en-US" sz="2800" dirty="0" smtClean="0"/>
              <a:t> </a:t>
            </a:r>
            <a:r>
              <a:rPr lang="en-US" sz="2800" dirty="0" err="1" smtClean="0"/>
              <a:t>pintu</a:t>
            </a: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62F0E"/>
                </a:solidFill>
              </a:rPr>
              <a:t>BOTH</a:t>
            </a: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/>
              <a:t>    	-  Orang di </a:t>
            </a:r>
            <a:r>
              <a:rPr lang="en-US" sz="2800" dirty="0" err="1" smtClean="0"/>
              <a:t>depan</a:t>
            </a:r>
            <a:r>
              <a:rPr lang="en-US" sz="2800" dirty="0" smtClean="0"/>
              <a:t> &amp; di </a:t>
            </a:r>
            <a:r>
              <a:rPr lang="en-US" sz="2800" dirty="0" err="1" smtClean="0"/>
              <a:t>belakang</a:t>
            </a:r>
            <a:r>
              <a:rPr lang="en-US" sz="2800" dirty="0" smtClean="0"/>
              <a:t> </a:t>
            </a:r>
            <a:r>
              <a:rPr lang="en-US" sz="2800" dirty="0" err="1" smtClean="0"/>
              <a:t>pintu</a:t>
            </a:r>
            <a:endParaRPr lang="en-US" sz="2400" dirty="0"/>
          </a:p>
        </p:txBody>
      </p:sp>
      <p:pic>
        <p:nvPicPr>
          <p:cNvPr id="12" name="Picture 20" descr="b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5181600"/>
            <a:ext cx="681038" cy="83820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</p:pic>
      <p:pic>
        <p:nvPicPr>
          <p:cNvPr id="13" name="Picture 19" descr="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5562600"/>
            <a:ext cx="433972" cy="53340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</p:pic>
      <p:sp>
        <p:nvSpPr>
          <p:cNvPr id="8" name="Rectangle 7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3786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Implementasi</a:t>
            </a:r>
            <a:r>
              <a:rPr lang="en-US" dirty="0"/>
              <a:t> FSA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1600200"/>
            <a:ext cx="76962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1"/>
                </a:solidFill>
              </a:rPr>
              <a:t>Kita </a:t>
            </a:r>
            <a:r>
              <a:rPr lang="en-US" sz="2400" dirty="0" err="1" smtClean="0">
                <a:solidFill>
                  <a:schemeClr val="accent1"/>
                </a:solidFill>
              </a:rPr>
              <a:t>bisa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mendesain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otomata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tersebut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sehingga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pintu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tidak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dapat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terbuka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jika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seseorang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masih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berada</a:t>
            </a:r>
            <a:r>
              <a:rPr lang="en-US" sz="2400" dirty="0" smtClean="0">
                <a:solidFill>
                  <a:schemeClr val="accent1"/>
                </a:solidFill>
              </a:rPr>
              <a:t> di </a:t>
            </a:r>
            <a:r>
              <a:rPr lang="en-US" sz="2400" dirty="0" err="1" smtClean="0">
                <a:solidFill>
                  <a:schemeClr val="accent1"/>
                </a:solidFill>
              </a:rPr>
              <a:t>belakang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pintu</a:t>
            </a:r>
            <a:r>
              <a:rPr lang="en-US" sz="2400" dirty="0" smtClean="0">
                <a:solidFill>
                  <a:schemeClr val="accent1"/>
                </a:solidFill>
              </a:rPr>
              <a:t>:</a:t>
            </a:r>
            <a:endParaRPr lang="en-US" sz="2000" dirty="0">
              <a:solidFill>
                <a:schemeClr val="accent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219200" y="2889250"/>
            <a:ext cx="6416040" cy="2673350"/>
            <a:chOff x="1143000" y="3124200"/>
            <a:chExt cx="6400800" cy="266700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6" name="Rounded Rectangle 15"/>
            <p:cNvSpPr/>
            <p:nvPr/>
          </p:nvSpPr>
          <p:spPr>
            <a:xfrm>
              <a:off x="1143000" y="3124200"/>
              <a:ext cx="6400800" cy="2667000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1447798" y="3354804"/>
              <a:ext cx="5980862" cy="2283996"/>
              <a:chOff x="1447798" y="3354804"/>
              <a:chExt cx="5980862" cy="2283996"/>
            </a:xfrm>
          </p:grpSpPr>
          <p:grpSp>
            <p:nvGrpSpPr>
              <p:cNvPr id="44" name="Group 31"/>
              <p:cNvGrpSpPr>
                <a:grpSpLocks/>
              </p:cNvGrpSpPr>
              <p:nvPr/>
            </p:nvGrpSpPr>
            <p:grpSpPr bwMode="auto">
              <a:xfrm>
                <a:off x="2312067" y="3354804"/>
                <a:ext cx="5116593" cy="2283996"/>
                <a:chOff x="672" y="968"/>
                <a:chExt cx="1828" cy="816"/>
              </a:xfrm>
            </p:grpSpPr>
            <p:sp>
              <p:nvSpPr>
                <p:cNvPr id="45" name="Freeform 4"/>
                <p:cNvSpPr>
                  <a:spLocks/>
                </p:cNvSpPr>
                <p:nvPr/>
              </p:nvSpPr>
              <p:spPr bwMode="auto">
                <a:xfrm>
                  <a:off x="1056" y="1248"/>
                  <a:ext cx="720" cy="200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576" y="8"/>
                    </a:cxn>
                    <a:cxn ang="0">
                      <a:pos x="1248" y="200"/>
                    </a:cxn>
                  </a:cxnLst>
                  <a:rect l="0" t="0" r="r" b="b"/>
                  <a:pathLst>
                    <a:path w="1248" h="200">
                      <a:moveTo>
                        <a:pt x="0" y="152"/>
                      </a:moveTo>
                      <a:cubicBezTo>
                        <a:pt x="184" y="76"/>
                        <a:pt x="368" y="0"/>
                        <a:pt x="576" y="8"/>
                      </a:cubicBezTo>
                      <a:cubicBezTo>
                        <a:pt x="784" y="16"/>
                        <a:pt x="1016" y="108"/>
                        <a:pt x="1248" y="200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Oval 5"/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384" cy="392"/>
                </a:xfrm>
                <a:prstGeom prst="ellipse">
                  <a:avLst/>
                </a:prstGeom>
                <a:solidFill>
                  <a:srgbClr val="C0C0C0"/>
                </a:solidFill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600" dirty="0" smtClean="0">
                      <a:latin typeface="Arial" pitchFamily="34" charset="0"/>
                    </a:rPr>
                    <a:t>open</a:t>
                  </a:r>
                  <a:endParaRPr lang="en-US" sz="1600" dirty="0">
                    <a:latin typeface="Arial" pitchFamily="34" charset="0"/>
                  </a:endParaRPr>
                </a:p>
              </p:txBody>
            </p:sp>
            <p:sp>
              <p:nvSpPr>
                <p:cNvPr id="4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262" y="1114"/>
                  <a:ext cx="317" cy="12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 type="none" w="lg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900" b="1" dirty="0" smtClean="0">
                      <a:solidFill>
                        <a:srgbClr val="92D050"/>
                      </a:solidFill>
                      <a:latin typeface="Arial" pitchFamily="34" charset="0"/>
                    </a:rPr>
                    <a:t>FRONT</a:t>
                  </a:r>
                  <a:endParaRPr lang="en-US" sz="900" b="1" dirty="0">
                    <a:solidFill>
                      <a:srgbClr val="92D05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1" name="Oval 10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384" cy="392"/>
                </a:xfrm>
                <a:prstGeom prst="ellipse">
                  <a:avLst/>
                </a:prstGeom>
                <a:solidFill>
                  <a:srgbClr val="C0C0C0"/>
                </a:solidFill>
                <a:ln w="25400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600" dirty="0" smtClean="0">
                      <a:latin typeface="Arial" pitchFamily="34" charset="0"/>
                    </a:rPr>
                    <a:t>closed</a:t>
                  </a:r>
                  <a:endParaRPr lang="en-US" sz="1600" dirty="0">
                    <a:latin typeface="Arial" pitchFamily="34" charset="0"/>
                  </a:endParaRPr>
                </a:p>
              </p:txBody>
            </p:sp>
            <p:sp>
              <p:nvSpPr>
                <p:cNvPr id="52" name="Freeform 11"/>
                <p:cNvSpPr>
                  <a:spLocks/>
                </p:cNvSpPr>
                <p:nvPr/>
              </p:nvSpPr>
              <p:spPr bwMode="auto">
                <a:xfrm rot="-10800000">
                  <a:off x="1056" y="1584"/>
                  <a:ext cx="720" cy="200"/>
                </a:xfrm>
                <a:custGeom>
                  <a:avLst/>
                  <a:gdLst/>
                  <a:ahLst/>
                  <a:cxnLst>
                    <a:cxn ang="0">
                      <a:pos x="0" y="152"/>
                    </a:cxn>
                    <a:cxn ang="0">
                      <a:pos x="576" y="8"/>
                    </a:cxn>
                    <a:cxn ang="0">
                      <a:pos x="1248" y="200"/>
                    </a:cxn>
                  </a:cxnLst>
                  <a:rect l="0" t="0" r="r" b="b"/>
                  <a:pathLst>
                    <a:path w="1248" h="200">
                      <a:moveTo>
                        <a:pt x="0" y="152"/>
                      </a:moveTo>
                      <a:cubicBezTo>
                        <a:pt x="184" y="76"/>
                        <a:pt x="368" y="0"/>
                        <a:pt x="576" y="8"/>
                      </a:cubicBezTo>
                      <a:cubicBezTo>
                        <a:pt x="784" y="16"/>
                        <a:pt x="1016" y="108"/>
                        <a:pt x="1248" y="200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12"/>
                <p:cNvSpPr>
                  <a:spLocks/>
                </p:cNvSpPr>
                <p:nvPr/>
              </p:nvSpPr>
              <p:spPr bwMode="auto">
                <a:xfrm>
                  <a:off x="672" y="974"/>
                  <a:ext cx="384" cy="320"/>
                </a:xfrm>
                <a:custGeom>
                  <a:avLst/>
                  <a:gdLst/>
                  <a:ahLst/>
                  <a:cxnLst>
                    <a:cxn ang="0">
                      <a:pos x="48" y="616"/>
                    </a:cxn>
                    <a:cxn ang="0">
                      <a:pos x="48" y="88"/>
                    </a:cxn>
                    <a:cxn ang="0">
                      <a:pos x="336" y="88"/>
                    </a:cxn>
                    <a:cxn ang="0">
                      <a:pos x="336" y="616"/>
                    </a:cxn>
                  </a:cxnLst>
                  <a:rect l="0" t="0" r="r" b="b"/>
                  <a:pathLst>
                    <a:path w="384" h="616">
                      <a:moveTo>
                        <a:pt x="48" y="616"/>
                      </a:moveTo>
                      <a:cubicBezTo>
                        <a:pt x="24" y="396"/>
                        <a:pt x="0" y="176"/>
                        <a:pt x="48" y="88"/>
                      </a:cubicBezTo>
                      <a:cubicBezTo>
                        <a:pt x="96" y="0"/>
                        <a:pt x="288" y="0"/>
                        <a:pt x="336" y="88"/>
                      </a:cubicBezTo>
                      <a:cubicBezTo>
                        <a:pt x="384" y="176"/>
                        <a:pt x="360" y="396"/>
                        <a:pt x="336" y="616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Freeform 14"/>
                <p:cNvSpPr>
                  <a:spLocks/>
                </p:cNvSpPr>
                <p:nvPr/>
              </p:nvSpPr>
              <p:spPr bwMode="auto">
                <a:xfrm>
                  <a:off x="1776" y="1024"/>
                  <a:ext cx="384" cy="320"/>
                </a:xfrm>
                <a:custGeom>
                  <a:avLst/>
                  <a:gdLst/>
                  <a:ahLst/>
                  <a:cxnLst>
                    <a:cxn ang="0">
                      <a:pos x="48" y="616"/>
                    </a:cxn>
                    <a:cxn ang="0">
                      <a:pos x="48" y="88"/>
                    </a:cxn>
                    <a:cxn ang="0">
                      <a:pos x="336" y="88"/>
                    </a:cxn>
                    <a:cxn ang="0">
                      <a:pos x="336" y="616"/>
                    </a:cxn>
                  </a:cxnLst>
                  <a:rect l="0" t="0" r="r" b="b"/>
                  <a:pathLst>
                    <a:path w="384" h="616">
                      <a:moveTo>
                        <a:pt x="48" y="616"/>
                      </a:moveTo>
                      <a:cubicBezTo>
                        <a:pt x="24" y="396"/>
                        <a:pt x="0" y="176"/>
                        <a:pt x="48" y="88"/>
                      </a:cubicBezTo>
                      <a:cubicBezTo>
                        <a:pt x="96" y="0"/>
                        <a:pt x="288" y="0"/>
                        <a:pt x="336" y="88"/>
                      </a:cubicBezTo>
                      <a:cubicBezTo>
                        <a:pt x="384" y="176"/>
                        <a:pt x="360" y="396"/>
                        <a:pt x="336" y="616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133" y="968"/>
                  <a:ext cx="367" cy="276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 type="none" w="lg" len="lg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r>
                    <a:rPr lang="en-US" sz="900" b="1" dirty="0" smtClean="0">
                      <a:solidFill>
                        <a:srgbClr val="92D050"/>
                      </a:solidFill>
                    </a:rPr>
                    <a:t>FRONT</a:t>
                  </a:r>
                  <a:endParaRPr lang="en-US" sz="900" dirty="0" smtClean="0">
                    <a:latin typeface="Arial" pitchFamily="34" charset="0"/>
                  </a:endParaRPr>
                </a:p>
                <a:p>
                  <a:r>
                    <a:rPr lang="en-US" sz="900" dirty="0" smtClean="0">
                      <a:solidFill>
                        <a:srgbClr val="FFC000"/>
                      </a:solidFill>
                    </a:rPr>
                    <a:t>REAR</a:t>
                  </a:r>
                  <a:endParaRPr lang="en-US" sz="900" dirty="0" smtClean="0"/>
                </a:p>
                <a:p>
                  <a:r>
                    <a:rPr lang="en-US" sz="900" b="1" dirty="0" smtClean="0">
                      <a:solidFill>
                        <a:srgbClr val="F62F0E"/>
                      </a:solidFill>
                    </a:rPr>
                    <a:t>BOTH</a:t>
                  </a:r>
                  <a:endParaRPr lang="en-US" sz="900" dirty="0">
                    <a:latin typeface="Arial" pitchFamily="34" charset="0"/>
                  </a:endParaRPr>
                </a:p>
              </p:txBody>
            </p:sp>
          </p:grpSp>
          <p:sp>
            <p:nvSpPr>
              <p:cNvPr id="71" name="Text Box 15"/>
              <p:cNvSpPr txBox="1">
                <a:spLocks noChangeArrowheads="1"/>
              </p:cNvSpPr>
              <p:nvPr/>
            </p:nvSpPr>
            <p:spPr bwMode="auto">
              <a:xfrm>
                <a:off x="1447798" y="3395022"/>
                <a:ext cx="1109870" cy="77278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900" dirty="0" smtClean="0">
                    <a:solidFill>
                      <a:srgbClr val="FFC000"/>
                    </a:solidFill>
                    <a:latin typeface="Arial" pitchFamily="34" charset="0"/>
                  </a:rPr>
                  <a:t>REAR</a:t>
                </a:r>
              </a:p>
              <a:p>
                <a:r>
                  <a:rPr lang="en-US" sz="900" b="1" dirty="0" smtClean="0">
                    <a:solidFill>
                      <a:srgbClr val="F62F0E"/>
                    </a:solidFill>
                  </a:rPr>
                  <a:t>BOTH</a:t>
                </a:r>
              </a:p>
              <a:p>
                <a:r>
                  <a:rPr lang="en-US" sz="900" b="1" dirty="0" smtClean="0">
                    <a:solidFill>
                      <a:srgbClr val="0070C0"/>
                    </a:solidFill>
                    <a:latin typeface="Arial" pitchFamily="34" charset="0"/>
                  </a:rPr>
                  <a:t>NEITHER</a:t>
                </a:r>
                <a:endParaRPr lang="en-US" sz="900" b="1" dirty="0">
                  <a:solidFill>
                    <a:srgbClr val="0070C0"/>
                  </a:solidFill>
                  <a:latin typeface="Arial" pitchFamily="34" charset="0"/>
                </a:endParaRPr>
              </a:p>
            </p:txBody>
          </p:sp>
          <p:sp>
            <p:nvSpPr>
              <p:cNvPr id="72" name="Text Box 8"/>
              <p:cNvSpPr txBox="1">
                <a:spLocks noChangeArrowheads="1"/>
              </p:cNvSpPr>
              <p:nvPr/>
            </p:nvSpPr>
            <p:spPr bwMode="auto">
              <a:xfrm>
                <a:off x="4038600" y="5211342"/>
                <a:ext cx="1051849" cy="35126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900" b="1" dirty="0" smtClean="0">
                    <a:solidFill>
                      <a:srgbClr val="0070C0"/>
                    </a:solidFill>
                  </a:rPr>
                  <a:t>NEITHER</a:t>
                </a:r>
                <a:endParaRPr lang="en-US" sz="900" dirty="0">
                  <a:latin typeface="Arial" pitchFamily="34" charset="0"/>
                </a:endParaRPr>
              </a:p>
            </p:txBody>
          </p:sp>
        </p:grpSp>
      </p:grpSp>
      <p:sp>
        <p:nvSpPr>
          <p:cNvPr id="23" name="Rectangle 22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7296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934200" cy="56356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Definisi</a:t>
            </a:r>
            <a:r>
              <a:rPr lang="en-US" sz="3600" dirty="0" smtClean="0"/>
              <a:t> formal FSA</a:t>
            </a:r>
            <a:endParaRPr lang="en-US" sz="2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2667000"/>
            <a:ext cx="8229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en-US" sz="28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1. </a:t>
            </a:r>
            <a:r>
              <a:rPr lang="en-US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en-US" sz="24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 =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himpunan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 state/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kedudukan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Arial" pitchFamily="34" charset="0"/>
            </a:endParaRPr>
          </a:p>
          <a:p>
            <a:pPr lvl="0" eaLnBrk="0" hangingPunct="0"/>
            <a:endParaRPr lang="en-US" sz="2400" b="1" dirty="0" smtClean="0">
              <a:cs typeface="Arial" pitchFamily="34" charset="0"/>
            </a:endParaRPr>
          </a:p>
          <a:p>
            <a:pPr lvl="0" eaLnBrk="0" hangingPunct="0"/>
            <a:r>
              <a:rPr lang="en-US" sz="24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	2. </a:t>
            </a:r>
            <a:r>
              <a:rPr lang="en-US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</a:t>
            </a:r>
            <a:r>
              <a:rPr lang="en-US" sz="24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 =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abjad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himpunan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simbol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 input</a:t>
            </a:r>
          </a:p>
          <a:p>
            <a:pPr lvl="0" eaLnBrk="0" hangingPunct="0"/>
            <a:endParaRPr lang="en-US" sz="2400" b="1" dirty="0" smtClean="0">
              <a:cs typeface="Arial" pitchFamily="34" charset="0"/>
            </a:endParaRPr>
          </a:p>
          <a:p>
            <a:pPr lvl="0" eaLnBrk="0" hangingPunct="0"/>
            <a:r>
              <a:rPr lang="en-US" sz="24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	3. </a:t>
            </a:r>
            <a:r>
              <a:rPr lang="en-US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</a:t>
            </a:r>
            <a:r>
              <a:rPr lang="en-US" sz="2400" i="1" dirty="0" smtClean="0"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=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transition function</a:t>
            </a:r>
          </a:p>
          <a:p>
            <a:pPr lvl="0" eaLnBrk="0" hangingPunct="0"/>
            <a:endParaRPr lang="en-US" sz="2400" b="1" dirty="0" smtClean="0">
              <a:cs typeface="Arial" pitchFamily="34" charset="0"/>
            </a:endParaRPr>
          </a:p>
          <a:p>
            <a:pPr lvl="0" eaLnBrk="0" hangingPunct="0"/>
            <a:r>
              <a:rPr lang="en-US" sz="24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	4. </a:t>
            </a:r>
            <a:r>
              <a:rPr lang="en-US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∈ Q</a:t>
            </a:r>
            <a:r>
              <a:rPr lang="en-US" sz="2400" i="1" dirty="0" smtClean="0"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=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start state</a:t>
            </a:r>
          </a:p>
          <a:p>
            <a:pPr lvl="0" eaLnBrk="0" hangingPunct="0"/>
            <a:endParaRPr lang="en-US" sz="2400" b="1" dirty="0" smtClean="0">
              <a:cs typeface="Arial" pitchFamily="34" charset="0"/>
            </a:endParaRPr>
          </a:p>
          <a:p>
            <a:pPr lvl="0" eaLnBrk="0" hangingPunct="0"/>
            <a:r>
              <a:rPr lang="en-US" sz="24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	5. </a:t>
            </a:r>
            <a:r>
              <a:rPr lang="en-US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 ⊆ Q </a:t>
            </a:r>
            <a:r>
              <a:rPr lang="en-US" sz="24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=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set of accept (or ﬁnal) states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14400" y="14478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800" dirty="0" err="1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 formal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FSA </a:t>
            </a:r>
            <a:r>
              <a:rPr lang="en-US" sz="2800" dirty="0" err="1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dinyatakan</a:t>
            </a:r>
            <a:r>
              <a:rPr lang="en-US" sz="28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 5-tuple </a:t>
            </a:r>
            <a:r>
              <a:rPr lang="en-US" sz="2800" dirty="0" err="1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</a:t>
            </a:r>
            <a:r>
              <a:rPr lang="en-US" sz="28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=</a:t>
            </a:r>
            <a:r>
              <a:rPr lang="en-US" sz="2800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en-US" sz="2800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Σ</a:t>
            </a:r>
            <a:r>
              <a:rPr lang="en-US" sz="2800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δ</a:t>
            </a:r>
            <a:r>
              <a:rPr lang="en-US" sz="2800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sz="2800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</a:t>
            </a:r>
            <a:r>
              <a:rPr lang="en-US" sz="2800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en-US" sz="28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: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6625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7200" y="3429000"/>
            <a:ext cx="8229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1"/>
                </a:solidFill>
              </a:rPr>
              <a:t>Figure above is called the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diagram </a:t>
            </a:r>
            <a:r>
              <a:rPr lang="en-US" sz="2000" dirty="0" smtClean="0">
                <a:solidFill>
                  <a:schemeClr val="accent1"/>
                </a:solidFill>
              </a:rPr>
              <a:t>of </a:t>
            </a:r>
            <a:r>
              <a:rPr lang="en-US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i="1" baseline="-25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i="1" kern="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1"/>
                </a:solidFill>
              </a:rPr>
              <a:t>It has three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states</a:t>
            </a:r>
            <a:r>
              <a:rPr lang="en-US" sz="2000" dirty="0" smtClean="0">
                <a:solidFill>
                  <a:schemeClr val="accent1"/>
                </a:solidFill>
              </a:rPr>
              <a:t>, labeled </a:t>
            </a:r>
            <a:r>
              <a:rPr lang="en-US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i="1" baseline="-25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q</a:t>
            </a:r>
            <a:r>
              <a:rPr lang="en-US" sz="2000" i="1" baseline="-25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solidFill>
                  <a:schemeClr val="accent1"/>
                </a:solidFill>
              </a:rPr>
              <a:t> and </a:t>
            </a:r>
            <a:r>
              <a:rPr lang="en-US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i="1" baseline="-25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1"/>
                </a:solidFill>
              </a:rPr>
              <a:t>The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 state</a:t>
            </a:r>
            <a:r>
              <a:rPr lang="en-US" sz="2000" dirty="0" smtClean="0">
                <a:solidFill>
                  <a:schemeClr val="accent1"/>
                </a:solidFill>
              </a:rPr>
              <a:t>, </a:t>
            </a:r>
            <a:r>
              <a:rPr lang="en-US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i="1" baseline="-25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chemeClr val="accent1"/>
                </a:solidFill>
              </a:rPr>
              <a:t>, indicated by the arrow pointing at it  from nowhere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1"/>
                </a:solidFill>
              </a:rPr>
              <a:t>The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 state</a:t>
            </a:r>
            <a:r>
              <a:rPr lang="en-US" sz="2000" dirty="0" smtClean="0">
                <a:solidFill>
                  <a:schemeClr val="accent1"/>
                </a:solidFill>
              </a:rPr>
              <a:t>, </a:t>
            </a:r>
            <a:r>
              <a:rPr lang="en-US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i="1" baseline="-25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accent1"/>
                </a:solidFill>
              </a:rPr>
              <a:t>, is the one with a double circle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1"/>
                </a:solidFill>
              </a:rPr>
              <a:t>The arrows going from one state to another are called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transitions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endParaRPr lang="en-US" sz="2000" dirty="0" smtClean="0"/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endParaRPr lang="en-US" sz="200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2133600" y="1387060"/>
            <a:ext cx="4495800" cy="1889540"/>
            <a:chOff x="2133600" y="1387060"/>
            <a:chExt cx="4495800" cy="188954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29" name="Snip Diagonal Corner Rectangle 28"/>
            <p:cNvSpPr/>
            <p:nvPr/>
          </p:nvSpPr>
          <p:spPr>
            <a:xfrm>
              <a:off x="2133600" y="1387060"/>
              <a:ext cx="4495800" cy="1889540"/>
            </a:xfrm>
            <a:prstGeom prst="snip2Diag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 Box 13"/>
            <p:cNvSpPr txBox="1">
              <a:spLocks noChangeArrowheads="1"/>
            </p:cNvSpPr>
            <p:nvPr/>
          </p:nvSpPr>
          <p:spPr bwMode="auto">
            <a:xfrm>
              <a:off x="3176104" y="1517373"/>
              <a:ext cx="426232" cy="263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en-US" sz="1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13"/>
            <p:cNvSpPr txBox="1">
              <a:spLocks noChangeArrowheads="1"/>
            </p:cNvSpPr>
            <p:nvPr/>
          </p:nvSpPr>
          <p:spPr bwMode="auto">
            <a:xfrm>
              <a:off x="4649883" y="1517373"/>
              <a:ext cx="426232" cy="263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en-US" sz="1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AutoShape 11"/>
            <p:cNvSpPr>
              <a:spLocks/>
            </p:cNvSpPr>
            <p:nvPr/>
          </p:nvSpPr>
          <p:spPr bwMode="auto">
            <a:xfrm rot="16200000" flipH="1">
              <a:off x="4299887" y="1631565"/>
              <a:ext cx="497153" cy="399084"/>
            </a:xfrm>
            <a:prstGeom prst="leftBracket">
              <a:avLst>
                <a:gd name="adj" fmla="val 50000"/>
              </a:avLst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2198757" y="1610783"/>
              <a:ext cx="4074997" cy="1340034"/>
              <a:chOff x="2198757" y="1610783"/>
              <a:chExt cx="4074997" cy="1340034"/>
            </a:xfrm>
          </p:grpSpPr>
          <p:sp>
            <p:nvSpPr>
              <p:cNvPr id="30" name="Oval 2"/>
              <p:cNvSpPr>
                <a:spLocks noChangeArrowheads="1"/>
              </p:cNvSpPr>
              <p:nvPr/>
            </p:nvSpPr>
            <p:spPr bwMode="auto">
              <a:xfrm>
                <a:off x="2739013" y="2055233"/>
                <a:ext cx="708577" cy="709055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1" name="Group 3"/>
              <p:cNvGrpSpPr>
                <a:grpSpLocks/>
              </p:cNvGrpSpPr>
              <p:nvPr/>
            </p:nvGrpSpPr>
            <p:grpSpPr bwMode="auto">
              <a:xfrm>
                <a:off x="4161054" y="2030783"/>
                <a:ext cx="760702" cy="761215"/>
                <a:chOff x="4749" y="9006"/>
                <a:chExt cx="1401" cy="1401"/>
              </a:xfrm>
              <a:noFill/>
            </p:grpSpPr>
            <p:sp>
              <p:nvSpPr>
                <p:cNvPr id="47" name="Oval 4"/>
                <p:cNvSpPr>
                  <a:spLocks noChangeArrowheads="1"/>
                </p:cNvSpPr>
                <p:nvPr/>
              </p:nvSpPr>
              <p:spPr bwMode="auto">
                <a:xfrm>
                  <a:off x="4749" y="9006"/>
                  <a:ext cx="1401" cy="1401"/>
                </a:xfrm>
                <a:prstGeom prst="ellipse">
                  <a:avLst/>
                </a:prstGeom>
                <a:grp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Oval 5"/>
                <p:cNvSpPr>
                  <a:spLocks noChangeArrowheads="1"/>
                </p:cNvSpPr>
                <p:nvPr/>
              </p:nvSpPr>
              <p:spPr bwMode="auto">
                <a:xfrm>
                  <a:off x="4824" y="9081"/>
                  <a:ext cx="1251" cy="1251"/>
                </a:xfrm>
                <a:prstGeom prst="ellipse">
                  <a:avLst/>
                </a:prstGeom>
                <a:grp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2" name="Oval 6"/>
              <p:cNvSpPr>
                <a:spLocks noChangeArrowheads="1"/>
              </p:cNvSpPr>
              <p:nvPr/>
            </p:nvSpPr>
            <p:spPr bwMode="auto">
              <a:xfrm>
                <a:off x="5594497" y="2084573"/>
                <a:ext cx="679257" cy="679715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 rot="590248">
                <a:off x="3439445" y="2162814"/>
                <a:ext cx="736812" cy="173324"/>
              </a:xfrm>
              <a:custGeom>
                <a:avLst/>
                <a:gdLst/>
                <a:ahLst/>
                <a:cxnLst>
                  <a:cxn ang="0">
                    <a:pos x="0" y="455"/>
                  </a:cxn>
                  <a:cxn ang="0">
                    <a:pos x="855" y="65"/>
                  </a:cxn>
                  <a:cxn ang="0">
                    <a:pos x="1935" y="65"/>
                  </a:cxn>
                </a:cxnLst>
                <a:rect l="0" t="0" r="r" b="b"/>
                <a:pathLst>
                  <a:path w="1935" h="455">
                    <a:moveTo>
                      <a:pt x="0" y="455"/>
                    </a:moveTo>
                    <a:cubicBezTo>
                      <a:pt x="266" y="292"/>
                      <a:pt x="533" y="130"/>
                      <a:pt x="855" y="65"/>
                    </a:cubicBezTo>
                    <a:cubicBezTo>
                      <a:pt x="1177" y="0"/>
                      <a:pt x="1755" y="63"/>
                      <a:pt x="1935" y="65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/>
              </p:cNvSpPr>
              <p:nvPr/>
            </p:nvSpPr>
            <p:spPr bwMode="auto">
              <a:xfrm rot="590248">
                <a:off x="4905467" y="2144340"/>
                <a:ext cx="736812" cy="173324"/>
              </a:xfrm>
              <a:custGeom>
                <a:avLst/>
                <a:gdLst/>
                <a:ahLst/>
                <a:cxnLst>
                  <a:cxn ang="0">
                    <a:pos x="0" y="455"/>
                  </a:cxn>
                  <a:cxn ang="0">
                    <a:pos x="855" y="65"/>
                  </a:cxn>
                  <a:cxn ang="0">
                    <a:pos x="1935" y="65"/>
                  </a:cxn>
                </a:cxnLst>
                <a:rect l="0" t="0" r="r" b="b"/>
                <a:pathLst>
                  <a:path w="1935" h="455">
                    <a:moveTo>
                      <a:pt x="0" y="455"/>
                    </a:moveTo>
                    <a:cubicBezTo>
                      <a:pt x="266" y="292"/>
                      <a:pt x="533" y="130"/>
                      <a:pt x="855" y="65"/>
                    </a:cubicBezTo>
                    <a:cubicBezTo>
                      <a:pt x="1177" y="0"/>
                      <a:pt x="1755" y="63"/>
                      <a:pt x="1935" y="65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/>
              </p:cNvSpPr>
              <p:nvPr/>
            </p:nvSpPr>
            <p:spPr bwMode="auto">
              <a:xfrm rot="11390248">
                <a:off x="4882119" y="2520873"/>
                <a:ext cx="736812" cy="173324"/>
              </a:xfrm>
              <a:custGeom>
                <a:avLst/>
                <a:gdLst/>
                <a:ahLst/>
                <a:cxnLst>
                  <a:cxn ang="0">
                    <a:pos x="0" y="455"/>
                  </a:cxn>
                  <a:cxn ang="0">
                    <a:pos x="855" y="65"/>
                  </a:cxn>
                  <a:cxn ang="0">
                    <a:pos x="1935" y="65"/>
                  </a:cxn>
                </a:cxnLst>
                <a:rect l="0" t="0" r="r" b="b"/>
                <a:pathLst>
                  <a:path w="1935" h="455">
                    <a:moveTo>
                      <a:pt x="0" y="455"/>
                    </a:moveTo>
                    <a:cubicBezTo>
                      <a:pt x="266" y="292"/>
                      <a:pt x="533" y="130"/>
                      <a:pt x="855" y="65"/>
                    </a:cubicBezTo>
                    <a:cubicBezTo>
                      <a:pt x="1177" y="0"/>
                      <a:pt x="1755" y="63"/>
                      <a:pt x="1935" y="65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AutoShape 10"/>
              <p:cNvSpPr>
                <a:spLocks/>
              </p:cNvSpPr>
              <p:nvPr/>
            </p:nvSpPr>
            <p:spPr bwMode="auto">
              <a:xfrm rot="16200000" flipH="1">
                <a:off x="2844724" y="1659818"/>
                <a:ext cx="497153" cy="399084"/>
              </a:xfrm>
              <a:prstGeom prst="leftBracket">
                <a:avLst>
                  <a:gd name="adj" fmla="val 50000"/>
                </a:avLst>
              </a:prstGeom>
              <a:noFill/>
              <a:ln w="28575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Text Box 12"/>
              <p:cNvSpPr txBox="1">
                <a:spLocks noChangeArrowheads="1"/>
              </p:cNvSpPr>
              <p:nvPr/>
            </p:nvSpPr>
            <p:spPr bwMode="auto">
              <a:xfrm>
                <a:off x="2945342" y="2162814"/>
                <a:ext cx="426232" cy="3421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q</a:t>
                </a:r>
                <a:r>
                  <a:rPr kumimoji="0" lang="en-US" sz="2000" b="1" i="1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Text Box 13"/>
              <p:cNvSpPr txBox="1">
                <a:spLocks noChangeArrowheads="1"/>
              </p:cNvSpPr>
              <p:nvPr/>
            </p:nvSpPr>
            <p:spPr bwMode="auto">
              <a:xfrm>
                <a:off x="4357066" y="2187264"/>
                <a:ext cx="426232" cy="3421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q</a:t>
                </a:r>
                <a:r>
                  <a:rPr kumimoji="0" lang="en-US" sz="2000" b="1" i="1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Text Box 13"/>
              <p:cNvSpPr txBox="1">
                <a:spLocks noChangeArrowheads="1"/>
              </p:cNvSpPr>
              <p:nvPr/>
            </p:nvSpPr>
            <p:spPr bwMode="auto">
              <a:xfrm>
                <a:off x="5065643" y="2687645"/>
                <a:ext cx="426232" cy="2631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0,1</a:t>
                </a:r>
                <a:endParaRPr kumimoji="0" lang="en-US" sz="14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Text Box 13"/>
              <p:cNvSpPr txBox="1">
                <a:spLocks noChangeArrowheads="1"/>
              </p:cNvSpPr>
              <p:nvPr/>
            </p:nvSpPr>
            <p:spPr bwMode="auto">
              <a:xfrm>
                <a:off x="5160663" y="1905767"/>
                <a:ext cx="426232" cy="2631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en-US" sz="14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Text Box 13"/>
              <p:cNvSpPr txBox="1">
                <a:spLocks noChangeArrowheads="1"/>
              </p:cNvSpPr>
              <p:nvPr/>
            </p:nvSpPr>
            <p:spPr bwMode="auto">
              <a:xfrm>
                <a:off x="3669432" y="1958513"/>
                <a:ext cx="426232" cy="26317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  <a:endParaRPr kumimoji="0" lang="en-US" sz="14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Text Box 14"/>
              <p:cNvSpPr txBox="1">
                <a:spLocks noChangeArrowheads="1"/>
              </p:cNvSpPr>
              <p:nvPr/>
            </p:nvSpPr>
            <p:spPr bwMode="auto">
              <a:xfrm>
                <a:off x="5762587" y="2205344"/>
                <a:ext cx="426232" cy="3421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q</a:t>
                </a:r>
                <a:r>
                  <a:rPr kumimoji="0" lang="en-US" sz="2000" b="1" i="1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3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6" name="AutoShape 15"/>
              <p:cNvCxnSpPr>
                <a:cxnSpLocks noChangeShapeType="1"/>
              </p:cNvCxnSpPr>
              <p:nvPr/>
            </p:nvCxnSpPr>
            <p:spPr bwMode="auto">
              <a:xfrm>
                <a:off x="2198757" y="2411270"/>
                <a:ext cx="540256" cy="0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27" name="Rectangle 26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934200" cy="56356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Definisi</a:t>
            </a:r>
            <a:r>
              <a:rPr lang="en-US" sz="3600" dirty="0" smtClean="0"/>
              <a:t> formal FSA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074976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2093913" y="5181600"/>
            <a:ext cx="1905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2133600" y="1447800"/>
            <a:ext cx="4495800" cy="1889540"/>
            <a:chOff x="2133600" y="1676400"/>
            <a:chExt cx="4495800" cy="1889540"/>
          </a:xfrm>
        </p:grpSpPr>
        <p:sp>
          <p:nvSpPr>
            <p:cNvPr id="22" name="Snip Diagonal Corner Rectangle 21"/>
            <p:cNvSpPr/>
            <p:nvPr/>
          </p:nvSpPr>
          <p:spPr>
            <a:xfrm>
              <a:off x="2133600" y="1676400"/>
              <a:ext cx="4495800" cy="1889540"/>
            </a:xfrm>
            <a:prstGeom prst="snip2DiagRect">
              <a:avLst/>
            </a:prstGeom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3176104" y="1806713"/>
              <a:ext cx="426232" cy="263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en-US" sz="1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13"/>
            <p:cNvSpPr txBox="1">
              <a:spLocks noChangeArrowheads="1"/>
            </p:cNvSpPr>
            <p:nvPr/>
          </p:nvSpPr>
          <p:spPr bwMode="auto">
            <a:xfrm>
              <a:off x="4649883" y="1806713"/>
              <a:ext cx="426232" cy="263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en-US" sz="1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2198757" y="1871870"/>
              <a:ext cx="4074997" cy="1368287"/>
              <a:chOff x="2198757" y="1871870"/>
              <a:chExt cx="4074997" cy="1368287"/>
            </a:xfrm>
          </p:grpSpPr>
          <p:sp>
            <p:nvSpPr>
              <p:cNvPr id="44034" name="Oval 2"/>
              <p:cNvSpPr>
                <a:spLocks noChangeArrowheads="1"/>
              </p:cNvSpPr>
              <p:nvPr/>
            </p:nvSpPr>
            <p:spPr bwMode="auto">
              <a:xfrm>
                <a:off x="2739013" y="2344573"/>
                <a:ext cx="708577" cy="709055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4035" name="Group 3"/>
              <p:cNvGrpSpPr>
                <a:grpSpLocks/>
              </p:cNvGrpSpPr>
              <p:nvPr/>
            </p:nvGrpSpPr>
            <p:grpSpPr bwMode="auto">
              <a:xfrm>
                <a:off x="4161054" y="2320123"/>
                <a:ext cx="760702" cy="761215"/>
                <a:chOff x="4749" y="9006"/>
                <a:chExt cx="1401" cy="1401"/>
              </a:xfrm>
              <a:noFill/>
            </p:grpSpPr>
            <p:sp>
              <p:nvSpPr>
                <p:cNvPr id="44036" name="Oval 4"/>
                <p:cNvSpPr>
                  <a:spLocks noChangeArrowheads="1"/>
                </p:cNvSpPr>
                <p:nvPr/>
              </p:nvSpPr>
              <p:spPr bwMode="auto">
                <a:xfrm>
                  <a:off x="4749" y="9006"/>
                  <a:ext cx="1401" cy="1401"/>
                </a:xfrm>
                <a:prstGeom prst="ellipse">
                  <a:avLst/>
                </a:prstGeom>
                <a:grp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037" name="Oval 5"/>
                <p:cNvSpPr>
                  <a:spLocks noChangeArrowheads="1"/>
                </p:cNvSpPr>
                <p:nvPr/>
              </p:nvSpPr>
              <p:spPr bwMode="auto">
                <a:xfrm>
                  <a:off x="4824" y="9081"/>
                  <a:ext cx="1251" cy="1251"/>
                </a:xfrm>
                <a:prstGeom prst="ellipse">
                  <a:avLst/>
                </a:prstGeom>
                <a:grp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4038" name="Oval 6"/>
              <p:cNvSpPr>
                <a:spLocks noChangeArrowheads="1"/>
              </p:cNvSpPr>
              <p:nvPr/>
            </p:nvSpPr>
            <p:spPr bwMode="auto">
              <a:xfrm>
                <a:off x="5594497" y="2373913"/>
                <a:ext cx="679257" cy="679715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9" name="Freeform 7"/>
              <p:cNvSpPr>
                <a:spLocks/>
              </p:cNvSpPr>
              <p:nvPr/>
            </p:nvSpPr>
            <p:spPr bwMode="auto">
              <a:xfrm rot="590248">
                <a:off x="3439445" y="2452154"/>
                <a:ext cx="736812" cy="173324"/>
              </a:xfrm>
              <a:custGeom>
                <a:avLst/>
                <a:gdLst/>
                <a:ahLst/>
                <a:cxnLst>
                  <a:cxn ang="0">
                    <a:pos x="0" y="455"/>
                  </a:cxn>
                  <a:cxn ang="0">
                    <a:pos x="855" y="65"/>
                  </a:cxn>
                  <a:cxn ang="0">
                    <a:pos x="1935" y="65"/>
                  </a:cxn>
                </a:cxnLst>
                <a:rect l="0" t="0" r="r" b="b"/>
                <a:pathLst>
                  <a:path w="1935" h="455">
                    <a:moveTo>
                      <a:pt x="0" y="455"/>
                    </a:moveTo>
                    <a:cubicBezTo>
                      <a:pt x="266" y="292"/>
                      <a:pt x="533" y="130"/>
                      <a:pt x="855" y="65"/>
                    </a:cubicBezTo>
                    <a:cubicBezTo>
                      <a:pt x="1177" y="0"/>
                      <a:pt x="1755" y="63"/>
                      <a:pt x="1935" y="65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40" name="Freeform 8"/>
              <p:cNvSpPr>
                <a:spLocks/>
              </p:cNvSpPr>
              <p:nvPr/>
            </p:nvSpPr>
            <p:spPr bwMode="auto">
              <a:xfrm rot="590248">
                <a:off x="4905467" y="2433680"/>
                <a:ext cx="736812" cy="173324"/>
              </a:xfrm>
              <a:custGeom>
                <a:avLst/>
                <a:gdLst/>
                <a:ahLst/>
                <a:cxnLst>
                  <a:cxn ang="0">
                    <a:pos x="0" y="455"/>
                  </a:cxn>
                  <a:cxn ang="0">
                    <a:pos x="855" y="65"/>
                  </a:cxn>
                  <a:cxn ang="0">
                    <a:pos x="1935" y="65"/>
                  </a:cxn>
                </a:cxnLst>
                <a:rect l="0" t="0" r="r" b="b"/>
                <a:pathLst>
                  <a:path w="1935" h="455">
                    <a:moveTo>
                      <a:pt x="0" y="455"/>
                    </a:moveTo>
                    <a:cubicBezTo>
                      <a:pt x="266" y="292"/>
                      <a:pt x="533" y="130"/>
                      <a:pt x="855" y="65"/>
                    </a:cubicBezTo>
                    <a:cubicBezTo>
                      <a:pt x="1177" y="0"/>
                      <a:pt x="1755" y="63"/>
                      <a:pt x="1935" y="65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41" name="Freeform 9"/>
              <p:cNvSpPr>
                <a:spLocks/>
              </p:cNvSpPr>
              <p:nvPr/>
            </p:nvSpPr>
            <p:spPr bwMode="auto">
              <a:xfrm rot="11390248">
                <a:off x="4882119" y="2810213"/>
                <a:ext cx="736812" cy="173324"/>
              </a:xfrm>
              <a:custGeom>
                <a:avLst/>
                <a:gdLst/>
                <a:ahLst/>
                <a:cxnLst>
                  <a:cxn ang="0">
                    <a:pos x="0" y="455"/>
                  </a:cxn>
                  <a:cxn ang="0">
                    <a:pos x="855" y="65"/>
                  </a:cxn>
                  <a:cxn ang="0">
                    <a:pos x="1935" y="65"/>
                  </a:cxn>
                </a:cxnLst>
                <a:rect l="0" t="0" r="r" b="b"/>
                <a:pathLst>
                  <a:path w="1935" h="455">
                    <a:moveTo>
                      <a:pt x="0" y="455"/>
                    </a:moveTo>
                    <a:cubicBezTo>
                      <a:pt x="266" y="292"/>
                      <a:pt x="533" y="130"/>
                      <a:pt x="855" y="65"/>
                    </a:cubicBezTo>
                    <a:cubicBezTo>
                      <a:pt x="1177" y="0"/>
                      <a:pt x="1755" y="63"/>
                      <a:pt x="1935" y="65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42" name="AutoShape 10"/>
              <p:cNvSpPr>
                <a:spLocks/>
              </p:cNvSpPr>
              <p:nvPr/>
            </p:nvSpPr>
            <p:spPr bwMode="auto">
              <a:xfrm rot="16200000" flipH="1">
                <a:off x="2844724" y="1949158"/>
                <a:ext cx="497153" cy="399084"/>
              </a:xfrm>
              <a:prstGeom prst="leftBracket">
                <a:avLst>
                  <a:gd name="adj" fmla="val 50000"/>
                </a:avLst>
              </a:prstGeom>
              <a:noFill/>
              <a:ln w="28575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44" name="Text Box 12"/>
              <p:cNvSpPr txBox="1">
                <a:spLocks noChangeArrowheads="1"/>
              </p:cNvSpPr>
              <p:nvPr/>
            </p:nvSpPr>
            <p:spPr bwMode="auto">
              <a:xfrm>
                <a:off x="2945342" y="2452154"/>
                <a:ext cx="426232" cy="3421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q</a:t>
                </a:r>
                <a:r>
                  <a:rPr kumimoji="0" lang="en-US" sz="2000" b="1" i="1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045" name="Text Box 13"/>
              <p:cNvSpPr txBox="1">
                <a:spLocks noChangeArrowheads="1"/>
              </p:cNvSpPr>
              <p:nvPr/>
            </p:nvSpPr>
            <p:spPr bwMode="auto">
              <a:xfrm>
                <a:off x="4357066" y="2476604"/>
                <a:ext cx="426232" cy="3421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q</a:t>
                </a:r>
                <a:r>
                  <a:rPr kumimoji="0" lang="en-US" sz="2000" b="1" i="1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 Box 13"/>
              <p:cNvSpPr txBox="1">
                <a:spLocks noChangeArrowheads="1"/>
              </p:cNvSpPr>
              <p:nvPr/>
            </p:nvSpPr>
            <p:spPr bwMode="auto">
              <a:xfrm>
                <a:off x="5065643" y="2976985"/>
                <a:ext cx="426232" cy="2631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0,1</a:t>
                </a:r>
                <a:endParaRPr kumimoji="0" lang="en-US" sz="14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 Box 13"/>
              <p:cNvSpPr txBox="1">
                <a:spLocks noChangeArrowheads="1"/>
              </p:cNvSpPr>
              <p:nvPr/>
            </p:nvSpPr>
            <p:spPr bwMode="auto">
              <a:xfrm>
                <a:off x="5160663" y="2195107"/>
                <a:ext cx="426232" cy="2631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en-US" sz="14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Text Box 13"/>
              <p:cNvSpPr txBox="1">
                <a:spLocks noChangeArrowheads="1"/>
              </p:cNvSpPr>
              <p:nvPr/>
            </p:nvSpPr>
            <p:spPr bwMode="auto">
              <a:xfrm>
                <a:off x="3669432" y="2247853"/>
                <a:ext cx="426232" cy="26317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  <a:endParaRPr kumimoji="0" lang="en-US" sz="14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043" name="AutoShape 11"/>
              <p:cNvSpPr>
                <a:spLocks/>
              </p:cNvSpPr>
              <p:nvPr/>
            </p:nvSpPr>
            <p:spPr bwMode="auto">
              <a:xfrm rot="16200000" flipH="1">
                <a:off x="4299887" y="1920905"/>
                <a:ext cx="497153" cy="399084"/>
              </a:xfrm>
              <a:prstGeom prst="leftBracket">
                <a:avLst>
                  <a:gd name="adj" fmla="val 50000"/>
                </a:avLst>
              </a:prstGeom>
              <a:noFill/>
              <a:ln w="28575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46" name="Text Box 14"/>
              <p:cNvSpPr txBox="1">
                <a:spLocks noChangeArrowheads="1"/>
              </p:cNvSpPr>
              <p:nvPr/>
            </p:nvSpPr>
            <p:spPr bwMode="auto">
              <a:xfrm>
                <a:off x="5762587" y="2494684"/>
                <a:ext cx="426232" cy="3421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q</a:t>
                </a:r>
                <a:r>
                  <a:rPr kumimoji="0" lang="en-US" sz="2000" b="1" i="1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3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4047" name="AutoShape 15"/>
              <p:cNvCxnSpPr>
                <a:cxnSpLocks noChangeShapeType="1"/>
              </p:cNvCxnSpPr>
              <p:nvPr/>
            </p:nvCxnSpPr>
            <p:spPr bwMode="auto">
              <a:xfrm>
                <a:off x="2198757" y="2700610"/>
                <a:ext cx="540256" cy="0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1143000" y="3505200"/>
            <a:ext cx="6629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We can describe formally by writing </a:t>
            </a:r>
            <a:r>
              <a:rPr lang="en-US" i="1" dirty="0" smtClean="0"/>
              <a:t>M</a:t>
            </a:r>
            <a:r>
              <a:rPr lang="en-US" i="1" baseline="-25000" dirty="0" smtClean="0"/>
              <a:t>1</a:t>
            </a:r>
            <a:r>
              <a:rPr lang="en-US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=</a:t>
            </a:r>
            <a:r>
              <a:rPr lang="en-US" i="1" dirty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en-US" i="1" dirty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n-US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Σ</a:t>
            </a:r>
            <a:r>
              <a:rPr lang="en-US" i="1" dirty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n-US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δ</a:t>
            </a:r>
            <a:r>
              <a:rPr lang="en-US" i="1" dirty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n-US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q</a:t>
            </a:r>
            <a:r>
              <a:rPr lang="en-US" i="1" baseline="-25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en-US" i="1" dirty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n-US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</a:t>
            </a:r>
            <a:r>
              <a:rPr lang="en-US" i="1" dirty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)), </a:t>
            </a:r>
            <a:r>
              <a:rPr lang="en-US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where:</a:t>
            </a:r>
            <a:endParaRPr lang="en-US" dirty="0" smtClean="0">
              <a:solidFill>
                <a:schemeClr val="accent1"/>
              </a:solidFill>
              <a:cs typeface="Arial" pitchFamily="34" charset="0"/>
            </a:endParaRPr>
          </a:p>
          <a:p>
            <a:pPr lvl="0" eaLnBrk="0" hangingPunct="0"/>
            <a:r>
              <a:rPr lang="en-US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1. </a:t>
            </a:r>
            <a:r>
              <a:rPr lang="en-US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en-US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 = {</a:t>
            </a:r>
            <a:r>
              <a:rPr lang="en-US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q</a:t>
            </a:r>
            <a:r>
              <a:rPr lang="en-US" i="1" baseline="-25000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q</a:t>
            </a:r>
            <a:r>
              <a:rPr lang="en-US" i="1" baseline="-25000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}</a:t>
            </a:r>
            <a:endParaRPr lang="en-US" b="1" dirty="0" smtClean="0">
              <a:cs typeface="Arial" pitchFamily="34" charset="0"/>
            </a:endParaRPr>
          </a:p>
          <a:p>
            <a:pPr lvl="0" eaLnBrk="0" hangingPunct="0"/>
            <a:r>
              <a:rPr lang="en-US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2. </a:t>
            </a:r>
            <a:r>
              <a:rPr lang="en-US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</a:t>
            </a:r>
            <a:r>
              <a:rPr lang="en-US" dirty="0" smtClean="0">
                <a:ea typeface="Calibri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= {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0, 1</a:t>
            </a:r>
            <a:r>
              <a:rPr lang="en-US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}</a:t>
            </a:r>
            <a:endParaRPr lang="en-US" b="1" dirty="0" smtClean="0">
              <a:cs typeface="Arial" pitchFamily="34" charset="0"/>
            </a:endParaRPr>
          </a:p>
          <a:p>
            <a:pPr lvl="0" eaLnBrk="0" hangingPunct="0"/>
            <a:r>
              <a:rPr lang="en-US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3. </a:t>
            </a:r>
            <a:r>
              <a:rPr lang="en-US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</a:t>
            </a:r>
            <a:r>
              <a:rPr lang="en-US" i="1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is described as </a:t>
            </a:r>
          </a:p>
          <a:p>
            <a:pPr lvl="0" eaLnBrk="0" hangingPunct="0"/>
            <a:endParaRPr lang="en-US" dirty="0" smtClean="0">
              <a:solidFill>
                <a:schemeClr val="accent1"/>
              </a:solidFill>
              <a:ea typeface="Calibri" pitchFamily="34" charset="0"/>
              <a:cs typeface="Arial" pitchFamily="34" charset="0"/>
            </a:endParaRPr>
          </a:p>
          <a:p>
            <a:pPr lvl="0" eaLnBrk="0" hangingPunct="0"/>
            <a:endParaRPr lang="en-US" dirty="0" smtClean="0">
              <a:solidFill>
                <a:schemeClr val="accent1"/>
              </a:solidFill>
              <a:ea typeface="Calibri" pitchFamily="34" charset="0"/>
              <a:cs typeface="Arial" pitchFamily="34" charset="0"/>
            </a:endParaRPr>
          </a:p>
          <a:p>
            <a:pPr lvl="0" eaLnBrk="0" hangingPunct="0"/>
            <a:endParaRPr lang="en-US" dirty="0" smtClean="0">
              <a:solidFill>
                <a:schemeClr val="accent1"/>
              </a:solidFill>
              <a:ea typeface="Calibri" pitchFamily="34" charset="0"/>
              <a:cs typeface="Arial" pitchFamily="34" charset="0"/>
            </a:endParaRPr>
          </a:p>
          <a:p>
            <a:pPr lvl="0" eaLnBrk="0" hangingPunct="0"/>
            <a:r>
              <a:rPr lang="en-US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4. </a:t>
            </a:r>
            <a:r>
              <a:rPr lang="en-US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is the start state</a:t>
            </a:r>
            <a:r>
              <a:rPr lang="en-US" b="1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, </a:t>
            </a:r>
            <a:r>
              <a:rPr lang="en-US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and</a:t>
            </a:r>
            <a:endParaRPr lang="en-US" dirty="0" smtClean="0">
              <a:solidFill>
                <a:schemeClr val="accent1"/>
              </a:solidFill>
              <a:cs typeface="Arial" pitchFamily="34" charset="0"/>
            </a:endParaRPr>
          </a:p>
          <a:p>
            <a:pPr lvl="0" eaLnBrk="0" hangingPunct="0"/>
            <a:r>
              <a:rPr lang="en-US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5. </a:t>
            </a:r>
            <a:r>
              <a:rPr lang="en-US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lang="en-US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=</a:t>
            </a:r>
            <a:r>
              <a:rPr lang="en-US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{q</a:t>
            </a:r>
            <a:r>
              <a:rPr lang="en-US" i="1" baseline="-25000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}</a:t>
            </a:r>
            <a:endParaRPr lang="en-US" b="1" dirty="0" smtClean="0">
              <a:cs typeface="Arial" pitchFamily="34" charset="0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033187"/>
              </p:ext>
            </p:extLst>
          </p:nvPr>
        </p:nvGraphicFramePr>
        <p:xfrm>
          <a:off x="3486040" y="4114800"/>
          <a:ext cx="1619360" cy="1376172"/>
        </p:xfrm>
        <a:graphic>
          <a:graphicData uri="http://schemas.openxmlformats.org/drawingml/2006/table">
            <a:tbl>
              <a:tblPr/>
              <a:tblGrid>
                <a:gridCol w="529908"/>
                <a:gridCol w="533400"/>
                <a:gridCol w="556052"/>
              </a:tblGrid>
              <a:tr h="34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387" marR="12238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122387" marR="122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22387" marR="122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q</a:t>
                      </a:r>
                      <a:r>
                        <a:rPr lang="en-US" sz="1600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387" marR="12238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q1</a:t>
                      </a:r>
                      <a:endParaRPr lang="en-US" sz="16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2387" marR="122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q</a:t>
                      </a:r>
                      <a:r>
                        <a:rPr lang="en-US" sz="1600" b="0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387" marR="12238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q</a:t>
                      </a:r>
                      <a:r>
                        <a:rPr lang="en-US" sz="1600" b="0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387" marR="12238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q</a:t>
                      </a:r>
                      <a:r>
                        <a:rPr lang="en-US" sz="1600" b="0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387" marR="122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q</a:t>
                      </a:r>
                      <a:r>
                        <a:rPr lang="en-US" sz="1600" b="0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387" marR="122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q</a:t>
                      </a:r>
                      <a:r>
                        <a:rPr lang="en-US" sz="1600" b="0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387" marR="12238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q</a:t>
                      </a:r>
                      <a:r>
                        <a:rPr lang="en-US" sz="1600" b="0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387" marR="122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q</a:t>
                      </a:r>
                      <a:r>
                        <a:rPr lang="en-US" sz="1600" b="0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387" marR="122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934200" cy="56356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Contoh</a:t>
            </a:r>
            <a:r>
              <a:rPr lang="en-US" sz="3600" dirty="0" smtClean="0"/>
              <a:t> FSA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515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2093913" y="5410200"/>
            <a:ext cx="1905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1752600"/>
            <a:ext cx="7924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Using our formal notation for automatic door controller, we have:</a:t>
            </a:r>
          </a:p>
          <a:p>
            <a:endParaRPr lang="en-US" sz="2400" dirty="0" smtClean="0">
              <a:solidFill>
                <a:schemeClr val="accent1"/>
              </a:solidFill>
            </a:endParaRPr>
          </a:p>
          <a:p>
            <a:pPr lvl="0" eaLnBrk="0" hangingPunct="0"/>
            <a:endParaRPr lang="en-US" sz="2000" dirty="0" smtClean="0">
              <a:solidFill>
                <a:schemeClr val="accent1"/>
              </a:solidFill>
              <a:ea typeface="Calibri" pitchFamily="34" charset="0"/>
              <a:cs typeface="Arial" pitchFamily="34" charset="0"/>
            </a:endParaRPr>
          </a:p>
          <a:p>
            <a:pPr lvl="0" eaLnBrk="0" hangingPunct="0"/>
            <a:r>
              <a:rPr lang="en-US" sz="20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1. </a:t>
            </a:r>
            <a:r>
              <a:rPr lang="en-US" sz="2000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en-US" sz="20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 = {</a:t>
            </a:r>
            <a:r>
              <a:rPr lang="en-US" sz="2000" dirty="0" smtClean="0">
                <a:solidFill>
                  <a:schemeClr val="accent1"/>
                </a:solidFill>
                <a:cs typeface="Arial" pitchFamily="34" charset="0"/>
              </a:rPr>
              <a:t>closed, open</a:t>
            </a:r>
            <a:r>
              <a:rPr lang="en-US" sz="20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}</a:t>
            </a:r>
            <a:endParaRPr lang="en-US" sz="2000" b="1" dirty="0" smtClean="0">
              <a:cs typeface="Arial" pitchFamily="34" charset="0"/>
            </a:endParaRPr>
          </a:p>
          <a:p>
            <a:pPr lvl="0" eaLnBrk="0" hangingPunct="0"/>
            <a:r>
              <a:rPr lang="en-US" sz="20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2. </a:t>
            </a:r>
            <a:r>
              <a:rPr lang="en-US" sz="2000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</a:t>
            </a:r>
            <a:r>
              <a:rPr lang="en-US" sz="20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 = {</a:t>
            </a:r>
            <a:r>
              <a:rPr lang="en-US" sz="2000" b="1" dirty="0" smtClean="0">
                <a:solidFill>
                  <a:schemeClr val="accent1"/>
                </a:solidFill>
                <a:cs typeface="Arial" pitchFamily="34" charset="0"/>
              </a:rPr>
              <a:t>NEITHER</a:t>
            </a:r>
            <a:r>
              <a:rPr lang="en-US" sz="2000" dirty="0" smtClean="0">
                <a:solidFill>
                  <a:schemeClr val="accent1"/>
                </a:solidFill>
                <a:cs typeface="Arial" pitchFamily="34" charset="0"/>
              </a:rPr>
              <a:t>, </a:t>
            </a:r>
            <a:r>
              <a:rPr lang="en-US" sz="2000" b="1" dirty="0" smtClean="0">
                <a:solidFill>
                  <a:srgbClr val="FFC000"/>
                </a:solidFill>
                <a:cs typeface="Arial" pitchFamily="34" charset="0"/>
              </a:rPr>
              <a:t>REAR</a:t>
            </a:r>
            <a:r>
              <a:rPr lang="en-US" sz="2000" b="1" dirty="0" smtClean="0">
                <a:solidFill>
                  <a:schemeClr val="accent1"/>
                </a:solidFill>
                <a:cs typeface="Arial" pitchFamily="34" charset="0"/>
              </a:rPr>
              <a:t>, </a:t>
            </a:r>
            <a:r>
              <a:rPr lang="en-US" sz="2000" b="1" dirty="0" smtClean="0">
                <a:solidFill>
                  <a:srgbClr val="92D050"/>
                </a:solidFill>
                <a:cs typeface="Arial" pitchFamily="34" charset="0"/>
              </a:rPr>
              <a:t>FRONT</a:t>
            </a:r>
            <a:r>
              <a:rPr lang="en-US" sz="2000" b="1" dirty="0" smtClean="0">
                <a:solidFill>
                  <a:schemeClr val="accent1"/>
                </a:solidFill>
                <a:cs typeface="Arial" pitchFamily="34" charset="0"/>
              </a:rPr>
              <a:t>, </a:t>
            </a:r>
            <a:r>
              <a:rPr lang="en-US" sz="2000" b="1" dirty="0" smtClean="0">
                <a:solidFill>
                  <a:srgbClr val="F62F0E"/>
                </a:solidFill>
                <a:cs typeface="Arial" pitchFamily="34" charset="0"/>
              </a:rPr>
              <a:t>BOTH</a:t>
            </a:r>
            <a:r>
              <a:rPr lang="en-US" sz="20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}</a:t>
            </a:r>
            <a:endParaRPr lang="en-US" sz="2000" b="1" dirty="0" smtClean="0">
              <a:cs typeface="Arial" pitchFamily="34" charset="0"/>
            </a:endParaRPr>
          </a:p>
          <a:p>
            <a:pPr lvl="0" eaLnBrk="0" hangingPunct="0"/>
            <a:r>
              <a:rPr lang="en-US" sz="20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3. </a:t>
            </a:r>
            <a:r>
              <a:rPr lang="en-US" sz="2000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</a:t>
            </a:r>
            <a:r>
              <a:rPr lang="en-US" sz="2000" i="1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is described as </a:t>
            </a:r>
          </a:p>
          <a:p>
            <a:pPr lvl="0" eaLnBrk="0" hangingPunct="0"/>
            <a:endParaRPr lang="en-US" sz="2000" dirty="0" smtClean="0">
              <a:solidFill>
                <a:schemeClr val="accent1"/>
              </a:solidFill>
              <a:ea typeface="Calibri" pitchFamily="34" charset="0"/>
              <a:cs typeface="Arial" pitchFamily="34" charset="0"/>
            </a:endParaRPr>
          </a:p>
          <a:p>
            <a:pPr lvl="0" eaLnBrk="0" hangingPunct="0"/>
            <a:endParaRPr lang="en-US" sz="2000" dirty="0" smtClean="0">
              <a:solidFill>
                <a:schemeClr val="accent1"/>
              </a:solidFill>
              <a:ea typeface="Calibri" pitchFamily="34" charset="0"/>
              <a:cs typeface="Arial" pitchFamily="34" charset="0"/>
            </a:endParaRPr>
          </a:p>
          <a:p>
            <a:pPr lvl="0" eaLnBrk="0" hangingPunct="0"/>
            <a:r>
              <a:rPr lang="en-US" sz="20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4. </a:t>
            </a:r>
            <a:r>
              <a:rPr lang="en-US" sz="2000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= </a:t>
            </a:r>
            <a:r>
              <a:rPr lang="en-US" sz="20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closed</a:t>
            </a:r>
            <a:endParaRPr lang="en-US" sz="2000" b="1" dirty="0" smtClean="0">
              <a:solidFill>
                <a:schemeClr val="accent1"/>
              </a:solidFill>
              <a:cs typeface="Arial" pitchFamily="34" charset="0"/>
            </a:endParaRPr>
          </a:p>
          <a:p>
            <a:pPr lvl="0" eaLnBrk="0" hangingPunct="0"/>
            <a:r>
              <a:rPr lang="en-US" sz="2000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5. </a:t>
            </a:r>
            <a:r>
              <a:rPr lang="en-US" sz="2000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 </a:t>
            </a:r>
            <a:r>
              <a:rPr lang="en-US" sz="2000" i="1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=</a:t>
            </a:r>
            <a:r>
              <a:rPr lang="en-US" sz="2000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{}</a:t>
            </a:r>
          </a:p>
          <a:p>
            <a:pPr eaLnBrk="0" hangingPunct="0"/>
            <a:r>
              <a:rPr lang="en-US" sz="2000" dirty="0" smtClean="0">
                <a:solidFill>
                  <a:schemeClr val="accent1"/>
                </a:solidFill>
                <a:cs typeface="Arial" pitchFamily="34" charset="0"/>
              </a:rPr>
              <a:t>The start state is indicated with the </a:t>
            </a:r>
            <a:r>
              <a:rPr lang="en-US" sz="2000" dirty="0" smtClean="0">
                <a:solidFill>
                  <a:schemeClr val="accent1"/>
                </a:solidFill>
                <a:latin typeface="Times New Roman" pitchFamily="18" charset="0"/>
              </a:rPr>
              <a:t>“</a:t>
            </a:r>
            <a:r>
              <a:rPr lang="en-US" sz="2000" dirty="0" smtClean="0">
                <a:solidFill>
                  <a:schemeClr val="accent1"/>
                </a:solidFill>
                <a:latin typeface="Wingdings" pitchFamily="2" charset="2"/>
              </a:rPr>
              <a:t>à</a:t>
            </a:r>
            <a:r>
              <a:rPr lang="en-US" sz="2000" dirty="0" smtClean="0">
                <a:solidFill>
                  <a:schemeClr val="accent1"/>
                </a:solidFill>
                <a:cs typeface="Arial" pitchFamily="34" charset="0"/>
              </a:rPr>
              <a:t>”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 lvl="0" eaLnBrk="0" hangingPunct="0"/>
            <a:endParaRPr lang="en-US" sz="2400" b="1" dirty="0" smtClean="0">
              <a:cs typeface="Arial" pitchFamily="34" charset="0"/>
            </a:endParaRPr>
          </a:p>
        </p:txBody>
      </p:sp>
      <p:pic>
        <p:nvPicPr>
          <p:cNvPr id="9" name="Picture 1" descr="C:\Users\rayyahidayat\Pictures\Captur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886200"/>
            <a:ext cx="2971800" cy="945128"/>
          </a:xfrm>
          <a:prstGeom prst="rect">
            <a:avLst/>
          </a:prstGeom>
          <a:noFill/>
          <a:effectLst/>
        </p:spPr>
      </p:pic>
      <p:pic>
        <p:nvPicPr>
          <p:cNvPr id="41" name="Picture 2" descr="C:\Users\rayyahidayat\Pictures\Capturex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354730"/>
            <a:ext cx="3268170" cy="1409798"/>
          </a:xfrm>
          <a:prstGeom prst="rect">
            <a:avLst/>
          </a:prstGeom>
          <a:noFill/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934200" cy="56356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Contoh</a:t>
            </a:r>
            <a:r>
              <a:rPr lang="en-US" sz="3600" dirty="0" smtClean="0"/>
              <a:t> FSA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019800" y="3198812"/>
            <a:ext cx="38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8844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Contoh</a:t>
            </a:r>
            <a:r>
              <a:rPr lang="en-US" sz="3600" dirty="0" smtClean="0"/>
              <a:t> FSA</a:t>
            </a:r>
            <a:endParaRPr lang="en-US" sz="2000" dirty="0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2093913" y="5410200"/>
            <a:ext cx="1905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45946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State diagram of finite automaton </a:t>
            </a:r>
            <a:r>
              <a:rPr lang="en-US" i="1" dirty="0" smtClean="0">
                <a:solidFill>
                  <a:schemeClr val="accent1"/>
                </a:solidFill>
              </a:rPr>
              <a:t>M</a:t>
            </a:r>
            <a:r>
              <a:rPr lang="en-US" i="1" baseline="-25000" dirty="0" smtClean="0">
                <a:solidFill>
                  <a:schemeClr val="accent1"/>
                </a:solidFill>
              </a:rPr>
              <a:t>2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:</a:t>
            </a:r>
            <a:endParaRPr lang="en-US" baseline="-25000" dirty="0">
              <a:solidFill>
                <a:schemeClr val="accent1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2362200" y="2057400"/>
            <a:ext cx="4267200" cy="1793462"/>
            <a:chOff x="1676400" y="2001078"/>
            <a:chExt cx="4267200" cy="1793462"/>
          </a:xfrm>
        </p:grpSpPr>
        <p:sp>
          <p:nvSpPr>
            <p:cNvPr id="48" name="Snip Diagonal Corner Rectangle 47"/>
            <p:cNvSpPr/>
            <p:nvPr/>
          </p:nvSpPr>
          <p:spPr>
            <a:xfrm>
              <a:off x="1676400" y="2001078"/>
              <a:ext cx="4267200" cy="1793462"/>
            </a:xfrm>
            <a:prstGeom prst="snip2DiagRect">
              <a:avLst/>
            </a:prstGeom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2209800" y="2133600"/>
              <a:ext cx="2877358" cy="1416205"/>
              <a:chOff x="5791200" y="1371600"/>
              <a:chExt cx="2877358" cy="1416205"/>
            </a:xfrm>
          </p:grpSpPr>
          <p:sp>
            <p:nvSpPr>
              <p:cNvPr id="25" name="Oval 2"/>
              <p:cNvSpPr>
                <a:spLocks noChangeArrowheads="1"/>
              </p:cNvSpPr>
              <p:nvPr/>
            </p:nvSpPr>
            <p:spPr bwMode="auto">
              <a:xfrm>
                <a:off x="6331456" y="1909460"/>
                <a:ext cx="708577" cy="709055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6" name="Group 3"/>
              <p:cNvGrpSpPr>
                <a:grpSpLocks/>
              </p:cNvGrpSpPr>
              <p:nvPr/>
            </p:nvGrpSpPr>
            <p:grpSpPr bwMode="auto">
              <a:xfrm>
                <a:off x="7753497" y="1885010"/>
                <a:ext cx="760702" cy="761215"/>
                <a:chOff x="4749" y="9006"/>
                <a:chExt cx="1401" cy="1401"/>
              </a:xfrm>
              <a:noFill/>
            </p:grpSpPr>
            <p:sp>
              <p:nvSpPr>
                <p:cNvPr id="27" name="Oval 4"/>
                <p:cNvSpPr>
                  <a:spLocks noChangeArrowheads="1"/>
                </p:cNvSpPr>
                <p:nvPr/>
              </p:nvSpPr>
              <p:spPr bwMode="auto">
                <a:xfrm>
                  <a:off x="4749" y="9006"/>
                  <a:ext cx="1401" cy="1401"/>
                </a:xfrm>
                <a:prstGeom prst="ellipse">
                  <a:avLst/>
                </a:prstGeom>
                <a:grp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Oval 5"/>
                <p:cNvSpPr>
                  <a:spLocks noChangeArrowheads="1"/>
                </p:cNvSpPr>
                <p:nvPr/>
              </p:nvSpPr>
              <p:spPr bwMode="auto">
                <a:xfrm>
                  <a:off x="4824" y="9081"/>
                  <a:ext cx="1251" cy="1251"/>
                </a:xfrm>
                <a:prstGeom prst="ellipse">
                  <a:avLst/>
                </a:prstGeom>
                <a:grp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0" name="Freeform 7"/>
              <p:cNvSpPr>
                <a:spLocks/>
              </p:cNvSpPr>
              <p:nvPr/>
            </p:nvSpPr>
            <p:spPr bwMode="auto">
              <a:xfrm rot="590248">
                <a:off x="7031888" y="2017041"/>
                <a:ext cx="736812" cy="173324"/>
              </a:xfrm>
              <a:custGeom>
                <a:avLst/>
                <a:gdLst/>
                <a:ahLst/>
                <a:cxnLst>
                  <a:cxn ang="0">
                    <a:pos x="0" y="455"/>
                  </a:cxn>
                  <a:cxn ang="0">
                    <a:pos x="855" y="65"/>
                  </a:cxn>
                  <a:cxn ang="0">
                    <a:pos x="1935" y="65"/>
                  </a:cxn>
                </a:cxnLst>
                <a:rect l="0" t="0" r="r" b="b"/>
                <a:pathLst>
                  <a:path w="1935" h="455">
                    <a:moveTo>
                      <a:pt x="0" y="455"/>
                    </a:moveTo>
                    <a:cubicBezTo>
                      <a:pt x="266" y="292"/>
                      <a:pt x="533" y="130"/>
                      <a:pt x="855" y="65"/>
                    </a:cubicBezTo>
                    <a:cubicBezTo>
                      <a:pt x="1177" y="0"/>
                      <a:pt x="1755" y="63"/>
                      <a:pt x="1935" y="65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AutoShape 10"/>
              <p:cNvSpPr>
                <a:spLocks/>
              </p:cNvSpPr>
              <p:nvPr/>
            </p:nvSpPr>
            <p:spPr bwMode="auto">
              <a:xfrm rot="16200000" flipH="1">
                <a:off x="6437167" y="1514045"/>
                <a:ext cx="497153" cy="399084"/>
              </a:xfrm>
              <a:prstGeom prst="leftBracket">
                <a:avLst>
                  <a:gd name="adj" fmla="val 50000"/>
                </a:avLst>
              </a:prstGeom>
              <a:noFill/>
              <a:ln w="28575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Text Box 12"/>
              <p:cNvSpPr txBox="1">
                <a:spLocks noChangeArrowheads="1"/>
              </p:cNvSpPr>
              <p:nvPr/>
            </p:nvSpPr>
            <p:spPr bwMode="auto">
              <a:xfrm>
                <a:off x="6537785" y="2017041"/>
                <a:ext cx="426232" cy="3421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q</a:t>
                </a:r>
                <a:r>
                  <a:rPr kumimoji="0" lang="en-US" sz="2000" b="1" i="1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Text Box 13"/>
              <p:cNvSpPr txBox="1">
                <a:spLocks noChangeArrowheads="1"/>
              </p:cNvSpPr>
              <p:nvPr/>
            </p:nvSpPr>
            <p:spPr bwMode="auto">
              <a:xfrm>
                <a:off x="7949509" y="2041491"/>
                <a:ext cx="426232" cy="3421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q</a:t>
                </a:r>
                <a:r>
                  <a:rPr kumimoji="0" lang="en-US" sz="2000" b="1" i="1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Text Box 13"/>
              <p:cNvSpPr txBox="1">
                <a:spLocks noChangeArrowheads="1"/>
              </p:cNvSpPr>
              <p:nvPr/>
            </p:nvSpPr>
            <p:spPr bwMode="auto">
              <a:xfrm>
                <a:off x="6768547" y="1371600"/>
                <a:ext cx="426232" cy="2631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en-US" sz="14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Text Box 13"/>
              <p:cNvSpPr txBox="1">
                <a:spLocks noChangeArrowheads="1"/>
              </p:cNvSpPr>
              <p:nvPr/>
            </p:nvSpPr>
            <p:spPr bwMode="auto">
              <a:xfrm>
                <a:off x="8242326" y="1371600"/>
                <a:ext cx="426232" cy="2631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  <a:endParaRPr kumimoji="0" lang="en-US" sz="14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Text Box 13"/>
              <p:cNvSpPr txBox="1">
                <a:spLocks noChangeArrowheads="1"/>
              </p:cNvSpPr>
              <p:nvPr/>
            </p:nvSpPr>
            <p:spPr bwMode="auto">
              <a:xfrm>
                <a:off x="7261875" y="1752600"/>
                <a:ext cx="426232" cy="26317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  <a:endParaRPr kumimoji="0" lang="en-US" sz="14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AutoShape 11"/>
              <p:cNvSpPr>
                <a:spLocks/>
              </p:cNvSpPr>
              <p:nvPr/>
            </p:nvSpPr>
            <p:spPr bwMode="auto">
              <a:xfrm rot="16200000" flipH="1">
                <a:off x="7892330" y="1485792"/>
                <a:ext cx="497153" cy="399084"/>
              </a:xfrm>
              <a:prstGeom prst="leftBracket">
                <a:avLst>
                  <a:gd name="adj" fmla="val 50000"/>
                </a:avLst>
              </a:prstGeom>
              <a:noFill/>
              <a:ln w="28575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43" name="AutoShape 15"/>
              <p:cNvCxnSpPr>
                <a:cxnSpLocks noChangeShapeType="1"/>
              </p:cNvCxnSpPr>
              <p:nvPr/>
            </p:nvCxnSpPr>
            <p:spPr bwMode="auto">
              <a:xfrm>
                <a:off x="5791200" y="2265497"/>
                <a:ext cx="540256" cy="0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45" name="Freeform 9"/>
              <p:cNvSpPr>
                <a:spLocks/>
              </p:cNvSpPr>
              <p:nvPr/>
            </p:nvSpPr>
            <p:spPr bwMode="auto">
              <a:xfrm rot="11390248">
                <a:off x="7019790" y="2347670"/>
                <a:ext cx="736812" cy="173324"/>
              </a:xfrm>
              <a:custGeom>
                <a:avLst/>
                <a:gdLst/>
                <a:ahLst/>
                <a:cxnLst>
                  <a:cxn ang="0">
                    <a:pos x="0" y="455"/>
                  </a:cxn>
                  <a:cxn ang="0">
                    <a:pos x="855" y="65"/>
                  </a:cxn>
                  <a:cxn ang="0">
                    <a:pos x="1935" y="65"/>
                  </a:cxn>
                </a:cxnLst>
                <a:rect l="0" t="0" r="r" b="b"/>
                <a:pathLst>
                  <a:path w="1935" h="455">
                    <a:moveTo>
                      <a:pt x="0" y="455"/>
                    </a:moveTo>
                    <a:cubicBezTo>
                      <a:pt x="266" y="292"/>
                      <a:pt x="533" y="130"/>
                      <a:pt x="855" y="65"/>
                    </a:cubicBezTo>
                    <a:cubicBezTo>
                      <a:pt x="1177" y="0"/>
                      <a:pt x="1755" y="63"/>
                      <a:pt x="1935" y="65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Text Box 13"/>
              <p:cNvSpPr txBox="1">
                <a:spLocks noChangeArrowheads="1"/>
              </p:cNvSpPr>
              <p:nvPr/>
            </p:nvSpPr>
            <p:spPr bwMode="auto">
              <a:xfrm>
                <a:off x="7269968" y="2480028"/>
                <a:ext cx="426232" cy="30777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en-US" sz="14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1143000" y="3733800"/>
            <a:ext cx="6629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>
              <a:solidFill>
                <a:schemeClr val="accent1"/>
              </a:solidFill>
              <a:ea typeface="Calibri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In the formal description </a:t>
            </a:r>
            <a:r>
              <a:rPr lang="en-US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dirty="0" smtClean="0">
                <a:ea typeface="Calibri" pitchFamily="34" charset="0"/>
                <a:cs typeface="Arial" pitchFamily="34" charset="0"/>
              </a:rPr>
              <a:t> =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({</a:t>
            </a:r>
            <a:r>
              <a:rPr lang="en-US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n-US" i="1" baseline="-25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}, {0, 1},</a:t>
            </a:r>
            <a:r>
              <a:rPr lang="en-US" i="1" baseline="-25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δ, q</a:t>
            </a:r>
            <a:r>
              <a:rPr lang="en-US" i="1" baseline="-25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})</a:t>
            </a:r>
            <a:r>
              <a:rPr lang="en-US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the transition function </a:t>
            </a:r>
            <a:r>
              <a:rPr lang="en-US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</a:t>
            </a:r>
            <a:r>
              <a:rPr lang="en-US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ea typeface="Calibri" pitchFamily="34" charset="0"/>
                <a:cs typeface="Arial" pitchFamily="34" charset="0"/>
              </a:rPr>
              <a:t> is</a:t>
            </a:r>
            <a:endParaRPr lang="en-US" dirty="0" smtClean="0">
              <a:solidFill>
                <a:schemeClr val="accent1"/>
              </a:solidFill>
              <a:cs typeface="Arial" pitchFamily="34" charset="0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3505200" y="4495800"/>
          <a:ext cx="1619360" cy="1032129"/>
        </p:xfrm>
        <a:graphic>
          <a:graphicData uri="http://schemas.openxmlformats.org/drawingml/2006/table">
            <a:tbl>
              <a:tblPr/>
              <a:tblGrid>
                <a:gridCol w="529908"/>
                <a:gridCol w="533400"/>
                <a:gridCol w="556052"/>
              </a:tblGrid>
              <a:tr h="34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387" marR="12238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122387" marR="122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22387" marR="122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q</a:t>
                      </a:r>
                      <a:r>
                        <a:rPr lang="en-US" sz="1600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387" marR="12238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q1</a:t>
                      </a:r>
                      <a:endParaRPr lang="en-US" sz="16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2387" marR="122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q</a:t>
                      </a:r>
                      <a:r>
                        <a:rPr lang="en-US" sz="1600" b="0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387" marR="12238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q</a:t>
                      </a:r>
                      <a:r>
                        <a:rPr lang="en-US" sz="1600" b="0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387" marR="12238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q</a:t>
                      </a:r>
                      <a:r>
                        <a:rPr lang="en-US" sz="1600" b="0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387" marR="122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q</a:t>
                      </a:r>
                      <a:r>
                        <a:rPr lang="en-US" sz="1600" b="0" i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387" marR="122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9035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5270976" y="2653615"/>
            <a:ext cx="1268960" cy="1295400"/>
          </a:xfrm>
          <a:prstGeom prst="ellipse">
            <a:avLst/>
          </a:prstGeom>
          <a:ln w="28575">
            <a:headEnd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400" dirty="0">
              <a:latin typeface="Arial" pitchFamily="34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~ transition function</a:t>
            </a:r>
            <a:endParaRPr lang="en-US" sz="2000" dirty="0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368179" y="2750011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>
                <a:latin typeface="Arial" pitchFamily="34" charset="0"/>
              </a:rPr>
              <a:t>q</a:t>
            </a:r>
            <a:r>
              <a:rPr lang="en-US" sz="2400" i="1" baseline="-25000" dirty="0" smtClean="0">
                <a:latin typeface="Arial" pitchFamily="34" charset="0"/>
              </a:rPr>
              <a:t>2</a:t>
            </a:r>
            <a:endParaRPr lang="en-US" sz="2400" i="1" baseline="-25000" dirty="0">
              <a:latin typeface="Arial" pitchFamily="34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235867" y="2671930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>
                <a:latin typeface="Arial" pitchFamily="34" charset="0"/>
              </a:rPr>
              <a:t>q</a:t>
            </a:r>
            <a:r>
              <a:rPr lang="en-US" sz="2400" i="1" baseline="-25000" dirty="0" smtClean="0">
                <a:latin typeface="Arial" pitchFamily="34" charset="0"/>
              </a:rPr>
              <a:t>1</a:t>
            </a:r>
            <a:endParaRPr lang="en-US" sz="2400" i="1" baseline="-25000" dirty="0">
              <a:latin typeface="Arial" pitchFamily="34" charset="0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1981200" y="1905000"/>
            <a:ext cx="1329487" cy="895685"/>
            <a:chOff x="1981200" y="1999999"/>
            <a:chExt cx="1329487" cy="895685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235867" y="1999999"/>
              <a:ext cx="1074820" cy="895685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1981200" y="2133600"/>
              <a:ext cx="53340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0</a:t>
              </a:r>
              <a:endParaRPr lang="en-US" sz="2000" dirty="0">
                <a:latin typeface="Arial" pitchFamily="34" charset="0"/>
              </a:endParaRPr>
            </a:p>
          </p:txBody>
        </p:sp>
      </p:grp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438400" y="4572000"/>
          <a:ext cx="381000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70000"/>
                <a:gridCol w="1270000"/>
                <a:gridCol w="1270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q</a:t>
                      </a:r>
                      <a:r>
                        <a:rPr lang="en-US" sz="1800" i="1" baseline="-25000" dirty="0" smtClean="0"/>
                        <a:t>1</a:t>
                      </a:r>
                      <a:endParaRPr lang="en-US" sz="1800" i="1" baseline="-25000" dirty="0">
                        <a:latin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q</a:t>
                      </a:r>
                      <a:r>
                        <a:rPr lang="en-US" sz="1800" i="1" baseline="-25000" dirty="0" smtClean="0"/>
                        <a:t>2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1447800" y="3257801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9876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5270976" y="2653615"/>
            <a:ext cx="1268960" cy="1295400"/>
          </a:xfrm>
          <a:prstGeom prst="ellipse">
            <a:avLst/>
          </a:prstGeom>
          <a:ln w="28575">
            <a:headEnd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400" dirty="0">
              <a:latin typeface="Arial" pitchFamily="34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~ transition function</a:t>
            </a:r>
            <a:endParaRPr lang="en-US" sz="2000" dirty="0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368179" y="2750011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2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235867" y="2671930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endParaRPr lang="en-US" sz="2400" i="1" baseline="-25000" dirty="0"/>
          </a:p>
        </p:txBody>
      </p:sp>
      <p:grpSp>
        <p:nvGrpSpPr>
          <p:cNvPr id="2" name="Group 18"/>
          <p:cNvGrpSpPr/>
          <p:nvPr/>
        </p:nvGrpSpPr>
        <p:grpSpPr>
          <a:xfrm>
            <a:off x="1981200" y="1905000"/>
            <a:ext cx="1329487" cy="895685"/>
            <a:chOff x="1981200" y="1999999"/>
            <a:chExt cx="1329487" cy="895685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235867" y="1999999"/>
              <a:ext cx="1074820" cy="895685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1981200" y="2133600"/>
              <a:ext cx="53340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0</a:t>
              </a:r>
              <a:endParaRPr lang="en-US" sz="2000" dirty="0">
                <a:latin typeface="Arial" pitchFamily="34" charset="0"/>
              </a:endParaRPr>
            </a:p>
          </p:txBody>
        </p:sp>
      </p:grp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438400" y="4572000"/>
          <a:ext cx="381000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70000"/>
                <a:gridCol w="1270000"/>
                <a:gridCol w="1270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Arial" pitchFamily="34" charset="0"/>
                        </a:rPr>
                        <a:t>q</a:t>
                      </a:r>
                      <a:r>
                        <a:rPr lang="en-US" sz="1800" i="1" baseline="-25000" dirty="0" smtClean="0">
                          <a:latin typeface="Arial" pitchFamily="34" charset="0"/>
                        </a:rPr>
                        <a:t>1</a:t>
                      </a:r>
                      <a:endParaRPr lang="en-US" sz="1800" i="1" baseline="-25000" dirty="0">
                        <a:latin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Arial" pitchFamily="34" charset="0"/>
                        </a:rPr>
                        <a:t>q</a:t>
                      </a:r>
                      <a:r>
                        <a:rPr lang="en-US" sz="1800" i="1" baseline="-25000" dirty="0" smtClean="0">
                          <a:latin typeface="Arial" pitchFamily="34" charset="0"/>
                        </a:rPr>
                        <a:t>1</a:t>
                      </a:r>
                      <a:endParaRPr lang="en-US" sz="1800" i="1" baseline="-25000" dirty="0">
                        <a:latin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Arial" pitchFamily="34" charset="0"/>
                        </a:rPr>
                        <a:t>q</a:t>
                      </a:r>
                      <a:r>
                        <a:rPr lang="en-US" sz="1800" i="1" baseline="-25000" dirty="0" smtClean="0">
                          <a:latin typeface="Arial" pitchFamily="34" charset="0"/>
                        </a:rPr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447800" y="3257801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8128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5270976" y="2653615"/>
            <a:ext cx="1268960" cy="1295400"/>
          </a:xfrm>
          <a:prstGeom prst="ellipse">
            <a:avLst/>
          </a:prstGeom>
          <a:ln w="28575">
            <a:headEnd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400" dirty="0">
              <a:latin typeface="Arial" pitchFamily="34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~ transition function</a:t>
            </a:r>
            <a:endParaRPr lang="en-US" sz="2000" dirty="0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368179" y="2750011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2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235867" y="2671930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endParaRPr lang="en-US" sz="2400" i="1" baseline="-25000" dirty="0"/>
          </a:p>
        </p:txBody>
      </p:sp>
      <p:grpSp>
        <p:nvGrpSpPr>
          <p:cNvPr id="2" name="Group 18"/>
          <p:cNvGrpSpPr/>
          <p:nvPr/>
        </p:nvGrpSpPr>
        <p:grpSpPr>
          <a:xfrm>
            <a:off x="1981200" y="1905000"/>
            <a:ext cx="1329487" cy="895685"/>
            <a:chOff x="1981200" y="1999999"/>
            <a:chExt cx="1329487" cy="895685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235867" y="1999999"/>
              <a:ext cx="1074820" cy="895685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1981200" y="2133600"/>
              <a:ext cx="53340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0</a:t>
              </a:r>
              <a:endParaRPr lang="en-US" sz="2000" dirty="0">
                <a:latin typeface="Arial" pitchFamily="34" charset="0"/>
              </a:endParaRPr>
            </a:p>
          </p:txBody>
        </p:sp>
      </p:grp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438400" y="4572000"/>
          <a:ext cx="381000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70000"/>
                <a:gridCol w="1270000"/>
                <a:gridCol w="1270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Arial" pitchFamily="34" charset="0"/>
                        </a:rPr>
                        <a:t>q</a:t>
                      </a:r>
                      <a:r>
                        <a:rPr lang="en-US" sz="1800" i="1" baseline="-25000" dirty="0" smtClean="0">
                          <a:latin typeface="Arial" pitchFamily="34" charset="0"/>
                        </a:rPr>
                        <a:t>1</a:t>
                      </a:r>
                      <a:endParaRPr lang="en-US" sz="1800" i="1" baseline="-25000" dirty="0">
                        <a:latin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Arial" pitchFamily="34" charset="0"/>
                        </a:rPr>
                        <a:t>q</a:t>
                      </a:r>
                      <a:r>
                        <a:rPr lang="en-US" sz="1800" i="1" baseline="-25000" dirty="0" smtClean="0">
                          <a:latin typeface="Arial" pitchFamily="34" charset="0"/>
                        </a:rPr>
                        <a:t>1</a:t>
                      </a:r>
                      <a:endParaRPr lang="en-US" sz="1800" i="1" baseline="-25000" dirty="0">
                        <a:latin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Arial" pitchFamily="34" charset="0"/>
                        </a:rPr>
                        <a:t>q</a:t>
                      </a:r>
                      <a:r>
                        <a:rPr lang="en-US" sz="1800" i="1" baseline="-25000" dirty="0" smtClean="0">
                          <a:latin typeface="Arial" pitchFamily="34" charset="0"/>
                        </a:rPr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3" name="Group 14"/>
          <p:cNvGrpSpPr/>
          <p:nvPr/>
        </p:nvGrpSpPr>
        <p:grpSpPr>
          <a:xfrm>
            <a:off x="3267145" y="2191001"/>
            <a:ext cx="2015288" cy="910106"/>
            <a:chOff x="3267145" y="2286000"/>
            <a:chExt cx="2015288" cy="910106"/>
          </a:xfrm>
        </p:grpSpPr>
        <p:sp>
          <p:nvSpPr>
            <p:cNvPr id="12" name="Freeform 4"/>
            <p:cNvSpPr>
              <a:spLocks/>
            </p:cNvSpPr>
            <p:nvPr/>
          </p:nvSpPr>
          <p:spPr bwMode="auto">
            <a:xfrm>
              <a:off x="3267145" y="2636303"/>
              <a:ext cx="2015288" cy="559803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576" y="8"/>
                </a:cxn>
                <a:cxn ang="0">
                  <a:pos x="1248" y="200"/>
                </a:cxn>
              </a:cxnLst>
              <a:rect l="0" t="0" r="r" b="b"/>
              <a:pathLst>
                <a:path w="1248" h="200">
                  <a:moveTo>
                    <a:pt x="0" y="152"/>
                  </a:moveTo>
                  <a:cubicBezTo>
                    <a:pt x="184" y="76"/>
                    <a:pt x="368" y="0"/>
                    <a:pt x="576" y="8"/>
                  </a:cubicBezTo>
                  <a:cubicBezTo>
                    <a:pt x="784" y="16"/>
                    <a:pt x="1016" y="108"/>
                    <a:pt x="1248" y="20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4038600" y="2286000"/>
              <a:ext cx="327484" cy="40025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1</a:t>
              </a:r>
              <a:endParaRPr lang="en-US" sz="2000" dirty="0">
                <a:latin typeface="Arial" pitchFamily="34" charset="0"/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>
            <a:off x="1447800" y="3257801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4450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altLang="x-none" dirty="0"/>
              <a:t>Finite State Automata (FSA)</a:t>
            </a:r>
          </a:p>
          <a:p>
            <a:pPr lvl="2"/>
            <a:r>
              <a:rPr lang="en-US" altLang="x-none" dirty="0"/>
              <a:t>Deterministic Finite Automata</a:t>
            </a:r>
          </a:p>
          <a:p>
            <a:pPr lvl="2"/>
            <a:r>
              <a:rPr lang="en-US" altLang="x-none" dirty="0"/>
              <a:t>Non-Deterministic Finite Automata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x-none" dirty="0" err="1"/>
              <a:t>Ekuivalensi</a:t>
            </a:r>
            <a:r>
              <a:rPr lang="en-US" altLang="x-none" dirty="0"/>
              <a:t> NFA-DFA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x-none" dirty="0" err="1"/>
              <a:t>Reduksi</a:t>
            </a:r>
            <a:r>
              <a:rPr lang="en-US" altLang="x-none" dirty="0"/>
              <a:t> State </a:t>
            </a:r>
            <a:r>
              <a:rPr lang="en-US" altLang="x-none" dirty="0" err="1"/>
              <a:t>pada</a:t>
            </a:r>
            <a:r>
              <a:rPr lang="en-US" altLang="x-none" dirty="0"/>
              <a:t> NFA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x-none" dirty="0"/>
              <a:t>NFA </a:t>
            </a:r>
            <a:r>
              <a:rPr lang="en-US" altLang="x-none" dirty="0" err="1"/>
              <a:t>dengan</a:t>
            </a:r>
            <a:r>
              <a:rPr lang="en-US" altLang="x-none" dirty="0"/>
              <a:t> </a:t>
            </a:r>
            <a:r>
              <a:rPr lang="en-US" dirty="0">
                <a:sym typeface="Symbol" charset="2"/>
              </a:rPr>
              <a:t></a:t>
            </a:r>
            <a:r>
              <a:rPr lang="en-US" dirty="0"/>
              <a:t> </a:t>
            </a:r>
            <a:r>
              <a:rPr lang="en-US" altLang="x-none" dirty="0"/>
              <a:t>-move</a:t>
            </a:r>
          </a:p>
          <a:p>
            <a:pPr lvl="1"/>
            <a:r>
              <a:rPr lang="en-US" altLang="x-none" dirty="0"/>
              <a:t>UTS</a:t>
            </a:r>
          </a:p>
          <a:p>
            <a:pPr marL="914400" lvl="1" indent="-457200">
              <a:buFont typeface="+mj-lt"/>
              <a:buAutoNum type="arabicPeriod" startAt="5"/>
            </a:pPr>
            <a:r>
              <a:rPr lang="en-US" altLang="x-none" dirty="0" err="1"/>
              <a:t>Aturan</a:t>
            </a:r>
            <a:r>
              <a:rPr lang="en-US" altLang="x-none" dirty="0"/>
              <a:t> </a:t>
            </a:r>
            <a:r>
              <a:rPr lang="en-US" altLang="x-none" dirty="0" err="1"/>
              <a:t>Produksi</a:t>
            </a:r>
            <a:r>
              <a:rPr lang="en-US" altLang="x-none" dirty="0"/>
              <a:t> </a:t>
            </a:r>
            <a:r>
              <a:rPr lang="en-US" altLang="x-none" dirty="0" err="1"/>
              <a:t>dari</a:t>
            </a:r>
            <a:r>
              <a:rPr lang="en-US" altLang="x-none" dirty="0"/>
              <a:t> FSA</a:t>
            </a:r>
          </a:p>
          <a:p>
            <a:pPr marL="914400" lvl="1" indent="-457200">
              <a:buFont typeface="+mj-lt"/>
              <a:buAutoNum type="arabicPeriod" startAt="5"/>
            </a:pPr>
            <a:r>
              <a:rPr lang="en-US" altLang="x-none" dirty="0"/>
              <a:t>FSA </a:t>
            </a:r>
            <a:r>
              <a:rPr lang="en-US" altLang="x-none" dirty="0" err="1"/>
              <a:t>dengan</a:t>
            </a:r>
            <a:r>
              <a:rPr lang="en-US" altLang="x-none" dirty="0"/>
              <a:t> Output</a:t>
            </a:r>
          </a:p>
          <a:p>
            <a:pPr lvl="1"/>
            <a:r>
              <a:rPr lang="en-US" altLang="x-none" dirty="0"/>
              <a:t>UAS</a:t>
            </a:r>
          </a:p>
        </p:txBody>
      </p:sp>
      <p:pic>
        <p:nvPicPr>
          <p:cNvPr id="4" name="Picture 2" descr="C:\Users\karima\Desktop\Logo_dinu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5730067"/>
            <a:ext cx="1123950" cy="104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83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5270976" y="2653615"/>
            <a:ext cx="1268960" cy="1295400"/>
          </a:xfrm>
          <a:prstGeom prst="ellipse">
            <a:avLst/>
          </a:prstGeom>
          <a:ln w="28575">
            <a:headEnd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400" dirty="0">
              <a:latin typeface="Arial" pitchFamily="34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~ transition function</a:t>
            </a:r>
            <a:endParaRPr lang="en-US" sz="2000" dirty="0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368179" y="2750011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2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235867" y="2671930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endParaRPr lang="en-US" sz="2400" i="1" baseline="-25000" dirty="0"/>
          </a:p>
        </p:txBody>
      </p:sp>
      <p:grpSp>
        <p:nvGrpSpPr>
          <p:cNvPr id="2" name="Group 18"/>
          <p:cNvGrpSpPr/>
          <p:nvPr/>
        </p:nvGrpSpPr>
        <p:grpSpPr>
          <a:xfrm>
            <a:off x="1981200" y="1905000"/>
            <a:ext cx="1329487" cy="895685"/>
            <a:chOff x="1981200" y="1999999"/>
            <a:chExt cx="1329487" cy="895685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235867" y="1999999"/>
              <a:ext cx="1074820" cy="895685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1981200" y="2133600"/>
              <a:ext cx="53340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0</a:t>
              </a:r>
              <a:endParaRPr lang="en-US" sz="2000" dirty="0">
                <a:latin typeface="Arial" pitchFamily="34" charset="0"/>
              </a:endParaRPr>
            </a:p>
          </p:txBody>
        </p:sp>
      </p:grp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438400" y="4572000"/>
          <a:ext cx="381000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70000"/>
                <a:gridCol w="1270000"/>
                <a:gridCol w="1270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latin typeface="Arial" pitchFamily="34" charset="0"/>
                        </a:rPr>
                        <a:t>q</a:t>
                      </a:r>
                      <a:r>
                        <a:rPr lang="en-US" sz="1800" i="1" baseline="-25000" dirty="0" smtClean="0">
                          <a:latin typeface="Arial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Arial" pitchFamily="34" charset="0"/>
                        </a:rPr>
                        <a:t>q</a:t>
                      </a:r>
                      <a:r>
                        <a:rPr lang="en-US" sz="1800" i="1" baseline="-25000" dirty="0" smtClean="0">
                          <a:latin typeface="Arial" pitchFamily="34" charset="0"/>
                        </a:rPr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Arial" pitchFamily="34" charset="0"/>
                        </a:rPr>
                        <a:t>q</a:t>
                      </a:r>
                      <a:r>
                        <a:rPr lang="en-US" sz="1800" i="1" baseline="-25000" dirty="0" smtClean="0">
                          <a:latin typeface="Arial" pitchFamily="34" charset="0"/>
                        </a:rPr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Arial" pitchFamily="34" charset="0"/>
                        </a:rPr>
                        <a:t>q</a:t>
                      </a:r>
                      <a:r>
                        <a:rPr lang="en-US" sz="1800" i="1" baseline="-25000" dirty="0" smtClean="0">
                          <a:latin typeface="Arial" pitchFamily="34" charset="0"/>
                        </a:rPr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3" name="Group 14"/>
          <p:cNvGrpSpPr/>
          <p:nvPr/>
        </p:nvGrpSpPr>
        <p:grpSpPr>
          <a:xfrm>
            <a:off x="3267145" y="2191001"/>
            <a:ext cx="2015288" cy="910106"/>
            <a:chOff x="3267145" y="2286000"/>
            <a:chExt cx="2015288" cy="910106"/>
          </a:xfrm>
        </p:grpSpPr>
        <p:sp>
          <p:nvSpPr>
            <p:cNvPr id="12" name="Freeform 4"/>
            <p:cNvSpPr>
              <a:spLocks/>
            </p:cNvSpPr>
            <p:nvPr/>
          </p:nvSpPr>
          <p:spPr bwMode="auto">
            <a:xfrm>
              <a:off x="3267145" y="2636303"/>
              <a:ext cx="2015288" cy="559803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576" y="8"/>
                </a:cxn>
                <a:cxn ang="0">
                  <a:pos x="1248" y="200"/>
                </a:cxn>
              </a:cxnLst>
              <a:rect l="0" t="0" r="r" b="b"/>
              <a:pathLst>
                <a:path w="1248" h="200">
                  <a:moveTo>
                    <a:pt x="0" y="152"/>
                  </a:moveTo>
                  <a:cubicBezTo>
                    <a:pt x="184" y="76"/>
                    <a:pt x="368" y="0"/>
                    <a:pt x="576" y="8"/>
                  </a:cubicBezTo>
                  <a:cubicBezTo>
                    <a:pt x="784" y="16"/>
                    <a:pt x="1016" y="108"/>
                    <a:pt x="1248" y="20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4038600" y="2286000"/>
              <a:ext cx="327484" cy="40025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1</a:t>
              </a:r>
              <a:endParaRPr lang="en-US" sz="2000" dirty="0">
                <a:latin typeface="Arial" pitchFamily="34" charset="0"/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>
            <a:off x="1447800" y="3257801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141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5270976" y="2653615"/>
            <a:ext cx="1268960" cy="1295400"/>
          </a:xfrm>
          <a:prstGeom prst="ellipse">
            <a:avLst/>
          </a:prstGeom>
          <a:ln w="28575">
            <a:headEnd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400" dirty="0">
              <a:latin typeface="Arial" pitchFamily="34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~ transition function</a:t>
            </a:r>
            <a:endParaRPr lang="en-US" sz="2000" dirty="0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368179" y="2750011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2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235867" y="2671930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endParaRPr lang="en-US" sz="2400" dirty="0">
              <a:latin typeface="Arial" pitchFamily="34" charset="0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1981200" y="1905000"/>
            <a:ext cx="1329487" cy="895685"/>
            <a:chOff x="1981200" y="1999999"/>
            <a:chExt cx="1329487" cy="895685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235867" y="1999999"/>
              <a:ext cx="1074820" cy="895685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1981200" y="2133600"/>
              <a:ext cx="53340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0</a:t>
              </a:r>
              <a:endParaRPr lang="en-US" sz="2000" dirty="0">
                <a:latin typeface="Arial" pitchFamily="34" charset="0"/>
              </a:endParaRPr>
            </a:p>
          </p:txBody>
        </p:sp>
      </p:grp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438400" y="4572000"/>
          <a:ext cx="381000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70000"/>
                <a:gridCol w="1270000"/>
                <a:gridCol w="1270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q</a:t>
                      </a:r>
                      <a:r>
                        <a:rPr lang="en-US" sz="1800" i="1" baseline="-25000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q</a:t>
                      </a:r>
                      <a:r>
                        <a:rPr lang="en-US" sz="1800" i="1" baseline="-25000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Arial" pitchFamily="34" charset="0"/>
                        </a:rPr>
                        <a:t>q</a:t>
                      </a:r>
                      <a:r>
                        <a:rPr lang="en-US" sz="1800" i="1" baseline="-25000" dirty="0" smtClean="0">
                          <a:latin typeface="Arial" pitchFamily="34" charset="0"/>
                        </a:rPr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Arial" pitchFamily="34" charset="0"/>
                        </a:rPr>
                        <a:t>q</a:t>
                      </a:r>
                      <a:r>
                        <a:rPr lang="en-US" sz="1800" i="1" baseline="-25000" dirty="0" smtClean="0">
                          <a:latin typeface="Arial" pitchFamily="34" charset="0"/>
                        </a:rPr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3" name="Group 14"/>
          <p:cNvGrpSpPr/>
          <p:nvPr/>
        </p:nvGrpSpPr>
        <p:grpSpPr>
          <a:xfrm>
            <a:off x="3267145" y="2191001"/>
            <a:ext cx="2015288" cy="910106"/>
            <a:chOff x="3267145" y="2286000"/>
            <a:chExt cx="2015288" cy="910106"/>
          </a:xfrm>
        </p:grpSpPr>
        <p:sp>
          <p:nvSpPr>
            <p:cNvPr id="12" name="Freeform 4"/>
            <p:cNvSpPr>
              <a:spLocks/>
            </p:cNvSpPr>
            <p:nvPr/>
          </p:nvSpPr>
          <p:spPr bwMode="auto">
            <a:xfrm>
              <a:off x="3267145" y="2636303"/>
              <a:ext cx="2015288" cy="559803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576" y="8"/>
                </a:cxn>
                <a:cxn ang="0">
                  <a:pos x="1248" y="200"/>
                </a:cxn>
              </a:cxnLst>
              <a:rect l="0" t="0" r="r" b="b"/>
              <a:pathLst>
                <a:path w="1248" h="200">
                  <a:moveTo>
                    <a:pt x="0" y="152"/>
                  </a:moveTo>
                  <a:cubicBezTo>
                    <a:pt x="184" y="76"/>
                    <a:pt x="368" y="0"/>
                    <a:pt x="576" y="8"/>
                  </a:cubicBezTo>
                  <a:cubicBezTo>
                    <a:pt x="784" y="16"/>
                    <a:pt x="1016" y="108"/>
                    <a:pt x="1248" y="20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4038600" y="2286000"/>
              <a:ext cx="327484" cy="40025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1</a:t>
              </a:r>
              <a:endParaRPr lang="en-US" sz="2000" dirty="0">
                <a:latin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38715" y="3623701"/>
            <a:ext cx="2194424" cy="610186"/>
            <a:chOff x="3138715" y="3718700"/>
            <a:chExt cx="2194424" cy="610186"/>
          </a:xfrm>
        </p:grpSpPr>
        <p:sp>
          <p:nvSpPr>
            <p:cNvPr id="15" name="Freeform 14"/>
            <p:cNvSpPr>
              <a:spLocks/>
            </p:cNvSpPr>
            <p:nvPr/>
          </p:nvSpPr>
          <p:spPr bwMode="auto">
            <a:xfrm rot="10800000">
              <a:off x="3138715" y="3718700"/>
              <a:ext cx="2194424" cy="610186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576" y="8"/>
                </a:cxn>
                <a:cxn ang="0">
                  <a:pos x="1248" y="200"/>
                </a:cxn>
              </a:cxnLst>
              <a:rect l="0" t="0" r="r" b="b"/>
              <a:pathLst>
                <a:path w="1248" h="200">
                  <a:moveTo>
                    <a:pt x="0" y="152"/>
                  </a:moveTo>
                  <a:cubicBezTo>
                    <a:pt x="184" y="76"/>
                    <a:pt x="368" y="0"/>
                    <a:pt x="576" y="8"/>
                  </a:cubicBezTo>
                  <a:cubicBezTo>
                    <a:pt x="784" y="16"/>
                    <a:pt x="1016" y="108"/>
                    <a:pt x="1248" y="20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4267200" y="3733800"/>
              <a:ext cx="327334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0</a:t>
              </a:r>
              <a:endParaRPr lang="en-US" sz="2000" dirty="0">
                <a:latin typeface="Arial" pitchFamily="34" charset="0"/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>
            <a:off x="1447800" y="3257801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9432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5270976" y="2653615"/>
            <a:ext cx="1268960" cy="1295400"/>
          </a:xfrm>
          <a:prstGeom prst="ellipse">
            <a:avLst/>
          </a:prstGeom>
          <a:ln w="28575">
            <a:headEnd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400" dirty="0">
              <a:latin typeface="Arial" pitchFamily="34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~ transition function</a:t>
            </a:r>
            <a:endParaRPr lang="en-US" sz="2000" dirty="0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368179" y="2750011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2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235867" y="2671930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endParaRPr lang="en-US" sz="2400" dirty="0">
              <a:latin typeface="Arial" pitchFamily="34" charset="0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1981200" y="1905000"/>
            <a:ext cx="1329487" cy="895685"/>
            <a:chOff x="1981200" y="1999999"/>
            <a:chExt cx="1329487" cy="895685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235867" y="1999999"/>
              <a:ext cx="1074820" cy="895685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1981200" y="2133600"/>
              <a:ext cx="53340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0</a:t>
              </a:r>
              <a:endParaRPr lang="en-US" sz="2000" dirty="0">
                <a:latin typeface="Arial" pitchFamily="34" charset="0"/>
              </a:endParaRPr>
            </a:p>
          </p:txBody>
        </p:sp>
      </p:grp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438400" y="4572000"/>
          <a:ext cx="381000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70000"/>
                <a:gridCol w="1270000"/>
                <a:gridCol w="1270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q</a:t>
                      </a:r>
                      <a:r>
                        <a:rPr lang="en-US" sz="1800" i="1" baseline="-25000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q</a:t>
                      </a:r>
                      <a:r>
                        <a:rPr lang="en-US" sz="1800" i="1" baseline="-25000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Arial" pitchFamily="34" charset="0"/>
                        </a:rPr>
                        <a:t>q</a:t>
                      </a:r>
                      <a:r>
                        <a:rPr lang="en-US" sz="1800" i="1" baseline="-25000" dirty="0" smtClean="0">
                          <a:latin typeface="Arial" pitchFamily="34" charset="0"/>
                        </a:rPr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Arial" pitchFamily="34" charset="0"/>
                        </a:rPr>
                        <a:t>q</a:t>
                      </a:r>
                      <a:r>
                        <a:rPr lang="en-US" sz="1800" i="1" baseline="-25000" dirty="0" smtClean="0">
                          <a:latin typeface="Arial" pitchFamily="34" charset="0"/>
                        </a:rPr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q</a:t>
                      </a:r>
                      <a:r>
                        <a:rPr lang="en-US" sz="1800" i="1" baseline="-25000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3" name="Group 14"/>
          <p:cNvGrpSpPr/>
          <p:nvPr/>
        </p:nvGrpSpPr>
        <p:grpSpPr>
          <a:xfrm>
            <a:off x="3267145" y="2191001"/>
            <a:ext cx="2015288" cy="910106"/>
            <a:chOff x="3267145" y="2286000"/>
            <a:chExt cx="2015288" cy="910106"/>
          </a:xfrm>
        </p:grpSpPr>
        <p:sp>
          <p:nvSpPr>
            <p:cNvPr id="12" name="Freeform 4"/>
            <p:cNvSpPr>
              <a:spLocks/>
            </p:cNvSpPr>
            <p:nvPr/>
          </p:nvSpPr>
          <p:spPr bwMode="auto">
            <a:xfrm>
              <a:off x="3267145" y="2636303"/>
              <a:ext cx="2015288" cy="559803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576" y="8"/>
                </a:cxn>
                <a:cxn ang="0">
                  <a:pos x="1248" y="200"/>
                </a:cxn>
              </a:cxnLst>
              <a:rect l="0" t="0" r="r" b="b"/>
              <a:pathLst>
                <a:path w="1248" h="200">
                  <a:moveTo>
                    <a:pt x="0" y="152"/>
                  </a:moveTo>
                  <a:cubicBezTo>
                    <a:pt x="184" y="76"/>
                    <a:pt x="368" y="0"/>
                    <a:pt x="576" y="8"/>
                  </a:cubicBezTo>
                  <a:cubicBezTo>
                    <a:pt x="784" y="16"/>
                    <a:pt x="1016" y="108"/>
                    <a:pt x="1248" y="20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4038600" y="2286000"/>
              <a:ext cx="327484" cy="40025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1</a:t>
              </a:r>
              <a:endParaRPr lang="en-US" sz="2000" dirty="0">
                <a:latin typeface="Arial" pitchFamily="34" charset="0"/>
              </a:endParaRPr>
            </a:p>
          </p:txBody>
        </p:sp>
      </p:grpSp>
      <p:sp>
        <p:nvSpPr>
          <p:cNvPr id="15" name="Freeform 14"/>
          <p:cNvSpPr>
            <a:spLocks/>
          </p:cNvSpPr>
          <p:nvPr/>
        </p:nvSpPr>
        <p:spPr bwMode="auto">
          <a:xfrm rot="10800000">
            <a:off x="3138715" y="3623701"/>
            <a:ext cx="2194424" cy="610186"/>
          </a:xfrm>
          <a:custGeom>
            <a:avLst/>
            <a:gdLst/>
            <a:ahLst/>
            <a:cxnLst>
              <a:cxn ang="0">
                <a:pos x="0" y="152"/>
              </a:cxn>
              <a:cxn ang="0">
                <a:pos x="576" y="8"/>
              </a:cxn>
              <a:cxn ang="0">
                <a:pos x="1248" y="200"/>
              </a:cxn>
            </a:cxnLst>
            <a:rect l="0" t="0" r="r" b="b"/>
            <a:pathLst>
              <a:path w="1248" h="200">
                <a:moveTo>
                  <a:pt x="0" y="152"/>
                </a:moveTo>
                <a:cubicBezTo>
                  <a:pt x="184" y="76"/>
                  <a:pt x="368" y="0"/>
                  <a:pt x="576" y="8"/>
                </a:cubicBezTo>
                <a:cubicBezTo>
                  <a:pt x="784" y="16"/>
                  <a:pt x="1016" y="108"/>
                  <a:pt x="1248" y="20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267200" y="3638801"/>
            <a:ext cx="327334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0</a:t>
            </a:r>
            <a:endParaRPr lang="en-US" sz="2000" dirty="0">
              <a:latin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447800" y="3257801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26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5270976" y="2653615"/>
            <a:ext cx="1268960" cy="1295400"/>
          </a:xfrm>
          <a:prstGeom prst="ellipse">
            <a:avLst/>
          </a:prstGeom>
          <a:ln w="28575">
            <a:headEnd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400" dirty="0">
              <a:latin typeface="Arial" pitchFamily="34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~ transition function</a:t>
            </a:r>
            <a:endParaRPr lang="en-US" sz="2000" dirty="0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368179" y="2750011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2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235867" y="2671930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endParaRPr lang="en-US" sz="2400" dirty="0">
              <a:latin typeface="Arial" pitchFamily="34" charset="0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1981200" y="1905000"/>
            <a:ext cx="1329487" cy="895685"/>
            <a:chOff x="1981200" y="1999999"/>
            <a:chExt cx="1329487" cy="895685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235867" y="1999999"/>
              <a:ext cx="1074820" cy="895685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1981200" y="2133600"/>
              <a:ext cx="53340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0</a:t>
              </a:r>
              <a:endParaRPr lang="en-US" sz="2000" dirty="0">
                <a:latin typeface="Arial" pitchFamily="34" charset="0"/>
              </a:endParaRPr>
            </a:p>
          </p:txBody>
        </p:sp>
      </p:grp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438400" y="4572000"/>
          <a:ext cx="381000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70000"/>
                <a:gridCol w="1270000"/>
                <a:gridCol w="1270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q</a:t>
                      </a:r>
                      <a:r>
                        <a:rPr lang="en-US" sz="1800" i="1" baseline="-25000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q</a:t>
                      </a:r>
                      <a:r>
                        <a:rPr lang="en-US" sz="1800" i="1" baseline="-25000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Arial" pitchFamily="34" charset="0"/>
                        </a:rPr>
                        <a:t>q</a:t>
                      </a:r>
                      <a:r>
                        <a:rPr lang="en-US" sz="1800" i="1" baseline="-25000" dirty="0" smtClean="0">
                          <a:latin typeface="Arial" pitchFamily="34" charset="0"/>
                        </a:rPr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Arial" pitchFamily="34" charset="0"/>
                        </a:rPr>
                        <a:t>q</a:t>
                      </a:r>
                      <a:r>
                        <a:rPr lang="en-US" sz="1800" i="1" baseline="-25000" dirty="0" smtClean="0">
                          <a:latin typeface="Arial" pitchFamily="34" charset="0"/>
                        </a:rPr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q</a:t>
                      </a:r>
                      <a:r>
                        <a:rPr lang="en-US" sz="1800" i="1" baseline="-25000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3" name="Group 14"/>
          <p:cNvGrpSpPr/>
          <p:nvPr/>
        </p:nvGrpSpPr>
        <p:grpSpPr>
          <a:xfrm>
            <a:off x="3267145" y="2191001"/>
            <a:ext cx="2015288" cy="910106"/>
            <a:chOff x="3267145" y="2286000"/>
            <a:chExt cx="2015288" cy="910106"/>
          </a:xfrm>
        </p:grpSpPr>
        <p:sp>
          <p:nvSpPr>
            <p:cNvPr id="12" name="Freeform 4"/>
            <p:cNvSpPr>
              <a:spLocks/>
            </p:cNvSpPr>
            <p:nvPr/>
          </p:nvSpPr>
          <p:spPr bwMode="auto">
            <a:xfrm>
              <a:off x="3267145" y="2636303"/>
              <a:ext cx="2015288" cy="559803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576" y="8"/>
                </a:cxn>
                <a:cxn ang="0">
                  <a:pos x="1248" y="200"/>
                </a:cxn>
              </a:cxnLst>
              <a:rect l="0" t="0" r="r" b="b"/>
              <a:pathLst>
                <a:path w="1248" h="200">
                  <a:moveTo>
                    <a:pt x="0" y="152"/>
                  </a:moveTo>
                  <a:cubicBezTo>
                    <a:pt x="184" y="76"/>
                    <a:pt x="368" y="0"/>
                    <a:pt x="576" y="8"/>
                  </a:cubicBezTo>
                  <a:cubicBezTo>
                    <a:pt x="784" y="16"/>
                    <a:pt x="1016" y="108"/>
                    <a:pt x="1248" y="20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4038600" y="2286000"/>
              <a:ext cx="327484" cy="40025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1</a:t>
              </a:r>
              <a:endParaRPr lang="en-US" sz="2000" dirty="0">
                <a:latin typeface="Arial" pitchFamily="34" charset="0"/>
              </a:endParaRPr>
            </a:p>
          </p:txBody>
        </p:sp>
      </p:grpSp>
      <p:sp>
        <p:nvSpPr>
          <p:cNvPr id="15" name="Freeform 14"/>
          <p:cNvSpPr>
            <a:spLocks/>
          </p:cNvSpPr>
          <p:nvPr/>
        </p:nvSpPr>
        <p:spPr bwMode="auto">
          <a:xfrm rot="10800000">
            <a:off x="3138715" y="3623701"/>
            <a:ext cx="2194424" cy="610186"/>
          </a:xfrm>
          <a:custGeom>
            <a:avLst/>
            <a:gdLst/>
            <a:ahLst/>
            <a:cxnLst>
              <a:cxn ang="0">
                <a:pos x="0" y="152"/>
              </a:cxn>
              <a:cxn ang="0">
                <a:pos x="576" y="8"/>
              </a:cxn>
              <a:cxn ang="0">
                <a:pos x="1248" y="200"/>
              </a:cxn>
            </a:cxnLst>
            <a:rect l="0" t="0" r="r" b="b"/>
            <a:pathLst>
              <a:path w="1248" h="200">
                <a:moveTo>
                  <a:pt x="0" y="152"/>
                </a:moveTo>
                <a:cubicBezTo>
                  <a:pt x="184" y="76"/>
                  <a:pt x="368" y="0"/>
                  <a:pt x="576" y="8"/>
                </a:cubicBezTo>
                <a:cubicBezTo>
                  <a:pt x="784" y="16"/>
                  <a:pt x="1016" y="108"/>
                  <a:pt x="1248" y="20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267200" y="3638801"/>
            <a:ext cx="327334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0</a:t>
            </a:r>
            <a:endParaRPr lang="en-US" sz="2000" dirty="0">
              <a:latin typeface="Arial" pitchFamily="34" charset="0"/>
            </a:endParaRPr>
          </a:p>
        </p:txBody>
      </p:sp>
      <p:grpSp>
        <p:nvGrpSpPr>
          <p:cNvPr id="20" name="Group 18"/>
          <p:cNvGrpSpPr/>
          <p:nvPr/>
        </p:nvGrpSpPr>
        <p:grpSpPr>
          <a:xfrm>
            <a:off x="5105400" y="1986977"/>
            <a:ext cx="1329487" cy="799556"/>
            <a:chOff x="1981200" y="1999999"/>
            <a:chExt cx="1329487" cy="895685"/>
          </a:xfrm>
        </p:grpSpPr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235867" y="1999999"/>
              <a:ext cx="1074820" cy="895685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1981200" y="2133600"/>
              <a:ext cx="533400" cy="448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1</a:t>
              </a:r>
              <a:endParaRPr lang="en-US" sz="2000" dirty="0">
                <a:latin typeface="Arial" pitchFamily="34" charset="0"/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>
            <a:off x="1447800" y="3257801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5121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5270976" y="2653615"/>
            <a:ext cx="1268960" cy="1295400"/>
          </a:xfrm>
          <a:prstGeom prst="ellipse">
            <a:avLst/>
          </a:prstGeom>
          <a:ln w="28575">
            <a:headEnd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400" dirty="0">
              <a:latin typeface="Arial" pitchFamily="34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~ transition function</a:t>
            </a:r>
            <a:endParaRPr lang="en-US" sz="2000" dirty="0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368179" y="2750011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2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235867" y="2671930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endParaRPr lang="en-US" sz="2400" dirty="0">
              <a:latin typeface="Arial" pitchFamily="34" charset="0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1981200" y="1905000"/>
            <a:ext cx="1329487" cy="895685"/>
            <a:chOff x="1981200" y="1999999"/>
            <a:chExt cx="1329487" cy="895685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235867" y="1999999"/>
              <a:ext cx="1074820" cy="895685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1981200" y="2133600"/>
              <a:ext cx="53340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0</a:t>
              </a:r>
              <a:endParaRPr lang="en-US" sz="2000" dirty="0">
                <a:latin typeface="Arial" pitchFamily="34" charset="0"/>
              </a:endParaRPr>
            </a:p>
          </p:txBody>
        </p:sp>
      </p:grp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438400" y="4572000"/>
          <a:ext cx="381000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70000"/>
                <a:gridCol w="1270000"/>
                <a:gridCol w="1270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q</a:t>
                      </a:r>
                      <a:r>
                        <a:rPr lang="en-US" sz="1800" i="1" baseline="-25000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q</a:t>
                      </a:r>
                      <a:r>
                        <a:rPr lang="en-US" sz="1800" i="1" baseline="-25000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Arial" pitchFamily="34" charset="0"/>
                        </a:rPr>
                        <a:t>q</a:t>
                      </a:r>
                      <a:r>
                        <a:rPr lang="en-US" sz="1800" i="1" baseline="-25000" dirty="0" smtClean="0">
                          <a:latin typeface="Arial" pitchFamily="34" charset="0"/>
                        </a:rPr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Arial" pitchFamily="34" charset="0"/>
                        </a:rPr>
                        <a:t>q</a:t>
                      </a:r>
                      <a:r>
                        <a:rPr lang="en-US" sz="1800" i="1" baseline="-25000" dirty="0" smtClean="0">
                          <a:latin typeface="Arial" pitchFamily="34" charset="0"/>
                        </a:rPr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q</a:t>
                      </a:r>
                      <a:r>
                        <a:rPr lang="en-US" sz="1800" i="1" baseline="-25000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latin typeface="Arial" pitchFamily="34" charset="0"/>
                        </a:rPr>
                        <a:t>q</a:t>
                      </a:r>
                      <a:r>
                        <a:rPr lang="en-US" sz="1800" i="1" baseline="-25000" dirty="0" smtClean="0">
                          <a:latin typeface="Arial" pitchFamily="34" charset="0"/>
                        </a:rPr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3" name="Group 14"/>
          <p:cNvGrpSpPr/>
          <p:nvPr/>
        </p:nvGrpSpPr>
        <p:grpSpPr>
          <a:xfrm>
            <a:off x="3267145" y="2191001"/>
            <a:ext cx="2015288" cy="910106"/>
            <a:chOff x="3267145" y="2286000"/>
            <a:chExt cx="2015288" cy="910106"/>
          </a:xfrm>
        </p:grpSpPr>
        <p:sp>
          <p:nvSpPr>
            <p:cNvPr id="12" name="Freeform 4"/>
            <p:cNvSpPr>
              <a:spLocks/>
            </p:cNvSpPr>
            <p:nvPr/>
          </p:nvSpPr>
          <p:spPr bwMode="auto">
            <a:xfrm>
              <a:off x="3267145" y="2636303"/>
              <a:ext cx="2015288" cy="559803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576" y="8"/>
                </a:cxn>
                <a:cxn ang="0">
                  <a:pos x="1248" y="200"/>
                </a:cxn>
              </a:cxnLst>
              <a:rect l="0" t="0" r="r" b="b"/>
              <a:pathLst>
                <a:path w="1248" h="200">
                  <a:moveTo>
                    <a:pt x="0" y="152"/>
                  </a:moveTo>
                  <a:cubicBezTo>
                    <a:pt x="184" y="76"/>
                    <a:pt x="368" y="0"/>
                    <a:pt x="576" y="8"/>
                  </a:cubicBezTo>
                  <a:cubicBezTo>
                    <a:pt x="784" y="16"/>
                    <a:pt x="1016" y="108"/>
                    <a:pt x="1248" y="20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4038600" y="2286000"/>
              <a:ext cx="327484" cy="40025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1</a:t>
              </a:r>
              <a:endParaRPr lang="en-US" sz="2000" dirty="0">
                <a:latin typeface="Arial" pitchFamily="34" charset="0"/>
              </a:endParaRPr>
            </a:p>
          </p:txBody>
        </p:sp>
      </p:grpSp>
      <p:sp>
        <p:nvSpPr>
          <p:cNvPr id="15" name="Freeform 14"/>
          <p:cNvSpPr>
            <a:spLocks/>
          </p:cNvSpPr>
          <p:nvPr/>
        </p:nvSpPr>
        <p:spPr bwMode="auto">
          <a:xfrm rot="10800000">
            <a:off x="3138715" y="3623701"/>
            <a:ext cx="2194424" cy="610186"/>
          </a:xfrm>
          <a:custGeom>
            <a:avLst/>
            <a:gdLst/>
            <a:ahLst/>
            <a:cxnLst>
              <a:cxn ang="0">
                <a:pos x="0" y="152"/>
              </a:cxn>
              <a:cxn ang="0">
                <a:pos x="576" y="8"/>
              </a:cxn>
              <a:cxn ang="0">
                <a:pos x="1248" y="200"/>
              </a:cxn>
            </a:cxnLst>
            <a:rect l="0" t="0" r="r" b="b"/>
            <a:pathLst>
              <a:path w="1248" h="200">
                <a:moveTo>
                  <a:pt x="0" y="152"/>
                </a:moveTo>
                <a:cubicBezTo>
                  <a:pt x="184" y="76"/>
                  <a:pt x="368" y="0"/>
                  <a:pt x="576" y="8"/>
                </a:cubicBezTo>
                <a:cubicBezTo>
                  <a:pt x="784" y="16"/>
                  <a:pt x="1016" y="108"/>
                  <a:pt x="1248" y="20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267200" y="3638801"/>
            <a:ext cx="327334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0</a:t>
            </a:r>
            <a:endParaRPr lang="en-US" sz="2000" dirty="0">
              <a:latin typeface="Arial" pitchFamily="34" charset="0"/>
            </a:endParaRPr>
          </a:p>
        </p:txBody>
      </p:sp>
      <p:grpSp>
        <p:nvGrpSpPr>
          <p:cNvPr id="4" name="Group 18"/>
          <p:cNvGrpSpPr/>
          <p:nvPr/>
        </p:nvGrpSpPr>
        <p:grpSpPr>
          <a:xfrm>
            <a:off x="5105400" y="1986977"/>
            <a:ext cx="1329487" cy="799556"/>
            <a:chOff x="1981200" y="1999999"/>
            <a:chExt cx="1329487" cy="895685"/>
          </a:xfrm>
        </p:grpSpPr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235867" y="1999999"/>
              <a:ext cx="1074820" cy="895685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1981200" y="2133600"/>
              <a:ext cx="533400" cy="448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1</a:t>
              </a:r>
              <a:endParaRPr lang="en-US" sz="2000" dirty="0">
                <a:latin typeface="Arial" pitchFamily="34" charset="0"/>
              </a:endParaRPr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>
            <a:off x="1447800" y="3257801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645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79209" y="232036"/>
            <a:ext cx="6377940" cy="12930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 of Finite Automaton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1461868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Feed the string input </a:t>
            </a:r>
            <a:r>
              <a:rPr lang="en-US" sz="2400" b="1" dirty="0" smtClean="0"/>
              <a:t>1101</a:t>
            </a:r>
            <a:r>
              <a:rPr lang="en-US" sz="2400" dirty="0" smtClean="0">
                <a:solidFill>
                  <a:schemeClr val="accent1"/>
                </a:solidFill>
              </a:rPr>
              <a:t>, reject or accept?</a:t>
            </a:r>
            <a:endParaRPr lang="en-US" sz="2400" baseline="-25000" dirty="0">
              <a:solidFill>
                <a:schemeClr val="accent1"/>
              </a:solidFill>
            </a:endParaRPr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5270976" y="3372727"/>
            <a:ext cx="1268960" cy="1295400"/>
          </a:xfrm>
          <a:prstGeom prst="ellipse">
            <a:avLst/>
          </a:prstGeom>
          <a:ln w="28575">
            <a:headEnd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400" dirty="0">
              <a:latin typeface="Arial" pitchFamily="34" charset="0"/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368179" y="3469123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2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235867" y="3391042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endParaRPr lang="en-US" sz="2400" dirty="0">
              <a:latin typeface="Arial" pitchFamily="34" charset="0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1981200" y="2624112"/>
            <a:ext cx="1329487" cy="895685"/>
            <a:chOff x="1981200" y="1999999"/>
            <a:chExt cx="1329487" cy="895685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235867" y="1999999"/>
              <a:ext cx="1074820" cy="895685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1981200" y="2133600"/>
              <a:ext cx="53340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0</a:t>
              </a:r>
              <a:endParaRPr lang="en-US" sz="2000" dirty="0">
                <a:latin typeface="Arial" pitchFamily="34" charset="0"/>
              </a:endParaRPr>
            </a:p>
          </p:txBody>
        </p:sp>
      </p:grpSp>
      <p:grpSp>
        <p:nvGrpSpPr>
          <p:cNvPr id="3" name="Group 14"/>
          <p:cNvGrpSpPr/>
          <p:nvPr/>
        </p:nvGrpSpPr>
        <p:grpSpPr>
          <a:xfrm>
            <a:off x="3267145" y="2910113"/>
            <a:ext cx="2015288" cy="910106"/>
            <a:chOff x="3267145" y="2286000"/>
            <a:chExt cx="2015288" cy="910106"/>
          </a:xfrm>
        </p:grpSpPr>
        <p:sp>
          <p:nvSpPr>
            <p:cNvPr id="12" name="Freeform 4"/>
            <p:cNvSpPr>
              <a:spLocks/>
            </p:cNvSpPr>
            <p:nvPr/>
          </p:nvSpPr>
          <p:spPr bwMode="auto">
            <a:xfrm>
              <a:off x="3267145" y="2636303"/>
              <a:ext cx="2015288" cy="559803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576" y="8"/>
                </a:cxn>
                <a:cxn ang="0">
                  <a:pos x="1248" y="200"/>
                </a:cxn>
              </a:cxnLst>
              <a:rect l="0" t="0" r="r" b="b"/>
              <a:pathLst>
                <a:path w="1248" h="200">
                  <a:moveTo>
                    <a:pt x="0" y="152"/>
                  </a:moveTo>
                  <a:cubicBezTo>
                    <a:pt x="184" y="76"/>
                    <a:pt x="368" y="0"/>
                    <a:pt x="576" y="8"/>
                  </a:cubicBezTo>
                  <a:cubicBezTo>
                    <a:pt x="784" y="16"/>
                    <a:pt x="1016" y="108"/>
                    <a:pt x="1248" y="20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4038600" y="2286000"/>
              <a:ext cx="327484" cy="40025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1</a:t>
              </a:r>
              <a:endParaRPr lang="en-US" sz="2000" dirty="0">
                <a:latin typeface="Arial" pitchFamily="34" charset="0"/>
              </a:endParaRPr>
            </a:p>
          </p:txBody>
        </p:sp>
      </p:grpSp>
      <p:sp>
        <p:nvSpPr>
          <p:cNvPr id="15" name="Freeform 14"/>
          <p:cNvSpPr>
            <a:spLocks/>
          </p:cNvSpPr>
          <p:nvPr/>
        </p:nvSpPr>
        <p:spPr bwMode="auto">
          <a:xfrm rot="10800000">
            <a:off x="3138715" y="4342813"/>
            <a:ext cx="2194424" cy="610186"/>
          </a:xfrm>
          <a:custGeom>
            <a:avLst/>
            <a:gdLst/>
            <a:ahLst/>
            <a:cxnLst>
              <a:cxn ang="0">
                <a:pos x="0" y="152"/>
              </a:cxn>
              <a:cxn ang="0">
                <a:pos x="576" y="8"/>
              </a:cxn>
              <a:cxn ang="0">
                <a:pos x="1248" y="200"/>
              </a:cxn>
            </a:cxnLst>
            <a:rect l="0" t="0" r="r" b="b"/>
            <a:pathLst>
              <a:path w="1248" h="200">
                <a:moveTo>
                  <a:pt x="0" y="152"/>
                </a:moveTo>
                <a:cubicBezTo>
                  <a:pt x="184" y="76"/>
                  <a:pt x="368" y="0"/>
                  <a:pt x="576" y="8"/>
                </a:cubicBezTo>
                <a:cubicBezTo>
                  <a:pt x="784" y="16"/>
                  <a:pt x="1016" y="108"/>
                  <a:pt x="1248" y="20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267200" y="4357913"/>
            <a:ext cx="327334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0</a:t>
            </a:r>
            <a:endParaRPr lang="en-US" sz="2000" dirty="0">
              <a:latin typeface="Arial" pitchFamily="34" charset="0"/>
            </a:endParaRPr>
          </a:p>
        </p:txBody>
      </p:sp>
      <p:grpSp>
        <p:nvGrpSpPr>
          <p:cNvPr id="4" name="Group 18"/>
          <p:cNvGrpSpPr/>
          <p:nvPr/>
        </p:nvGrpSpPr>
        <p:grpSpPr>
          <a:xfrm>
            <a:off x="5105400" y="2706089"/>
            <a:ext cx="1329487" cy="799556"/>
            <a:chOff x="1981200" y="1999999"/>
            <a:chExt cx="1329487" cy="895685"/>
          </a:xfrm>
        </p:grpSpPr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235867" y="1999999"/>
              <a:ext cx="1074820" cy="895685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1981200" y="2133600"/>
              <a:ext cx="533400" cy="448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1</a:t>
              </a:r>
              <a:endParaRPr lang="en-US" sz="2000" dirty="0">
                <a:latin typeface="Arial" pitchFamily="34" charset="0"/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>
            <a:off x="1447800" y="3960811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257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097" y="249688"/>
            <a:ext cx="6377940" cy="12930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 of Finite Automaton</a:t>
            </a:r>
            <a:endParaRPr lang="en-US" sz="2000" dirty="0"/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5270976" y="3372727"/>
            <a:ext cx="1268960" cy="1295400"/>
          </a:xfrm>
          <a:prstGeom prst="ellipse">
            <a:avLst/>
          </a:prstGeom>
          <a:ln w="28575">
            <a:headEnd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400" dirty="0">
              <a:latin typeface="Arial" pitchFamily="34" charset="0"/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368179" y="3469123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2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235867" y="3391042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endParaRPr lang="en-US" sz="2400" dirty="0">
              <a:latin typeface="Arial" pitchFamily="34" charset="0"/>
            </a:endParaRPr>
          </a:p>
        </p:txBody>
      </p:sp>
      <p:grpSp>
        <p:nvGrpSpPr>
          <p:cNvPr id="3" name="Group 18"/>
          <p:cNvGrpSpPr/>
          <p:nvPr/>
        </p:nvGrpSpPr>
        <p:grpSpPr>
          <a:xfrm>
            <a:off x="1981200" y="2624112"/>
            <a:ext cx="1329487" cy="895685"/>
            <a:chOff x="1981200" y="1999999"/>
            <a:chExt cx="1329487" cy="895685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235867" y="1999999"/>
              <a:ext cx="1074820" cy="895685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1981200" y="2133600"/>
              <a:ext cx="53340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0</a:t>
              </a:r>
              <a:endParaRPr lang="en-US" sz="2000" dirty="0">
                <a:latin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267145" y="2910113"/>
            <a:ext cx="2015288" cy="910106"/>
            <a:chOff x="3267145" y="2757714"/>
            <a:chExt cx="2015288" cy="910106"/>
          </a:xfrm>
        </p:grpSpPr>
        <p:sp>
          <p:nvSpPr>
            <p:cNvPr id="12" name="Freeform 4"/>
            <p:cNvSpPr>
              <a:spLocks/>
            </p:cNvSpPr>
            <p:nvPr/>
          </p:nvSpPr>
          <p:spPr bwMode="auto">
            <a:xfrm>
              <a:off x="3267145" y="3108017"/>
              <a:ext cx="2015288" cy="559803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576" y="8"/>
                </a:cxn>
                <a:cxn ang="0">
                  <a:pos x="1248" y="200"/>
                </a:cxn>
              </a:cxnLst>
              <a:rect l="0" t="0" r="r" b="b"/>
              <a:pathLst>
                <a:path w="1248" h="200">
                  <a:moveTo>
                    <a:pt x="0" y="152"/>
                  </a:moveTo>
                  <a:cubicBezTo>
                    <a:pt x="184" y="76"/>
                    <a:pt x="368" y="0"/>
                    <a:pt x="576" y="8"/>
                  </a:cubicBezTo>
                  <a:cubicBezTo>
                    <a:pt x="784" y="16"/>
                    <a:pt x="1016" y="108"/>
                    <a:pt x="1248" y="200"/>
                  </a:cubicBezTo>
                </a:path>
              </a:pathLst>
            </a:custGeom>
            <a:noFill/>
            <a:ln w="25400" cap="flat" cmpd="sng">
              <a:solidFill>
                <a:srgbClr val="F62F0E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4038600" y="2757714"/>
              <a:ext cx="327484" cy="40025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</a:rPr>
                <a:t>1</a:t>
              </a:r>
              <a:endParaRPr lang="en-US" sz="2000" dirty="0">
                <a:solidFill>
                  <a:srgbClr val="FF0000"/>
                </a:solidFill>
                <a:latin typeface="Arial" pitchFamily="34" charset="0"/>
              </a:endParaRPr>
            </a:p>
          </p:txBody>
        </p:sp>
      </p:grpSp>
      <p:sp>
        <p:nvSpPr>
          <p:cNvPr id="15" name="Freeform 14"/>
          <p:cNvSpPr>
            <a:spLocks/>
          </p:cNvSpPr>
          <p:nvPr/>
        </p:nvSpPr>
        <p:spPr bwMode="auto">
          <a:xfrm rot="10800000">
            <a:off x="3138715" y="4342813"/>
            <a:ext cx="2194424" cy="610186"/>
          </a:xfrm>
          <a:custGeom>
            <a:avLst/>
            <a:gdLst/>
            <a:ahLst/>
            <a:cxnLst>
              <a:cxn ang="0">
                <a:pos x="0" y="152"/>
              </a:cxn>
              <a:cxn ang="0">
                <a:pos x="576" y="8"/>
              </a:cxn>
              <a:cxn ang="0">
                <a:pos x="1248" y="200"/>
              </a:cxn>
            </a:cxnLst>
            <a:rect l="0" t="0" r="r" b="b"/>
            <a:pathLst>
              <a:path w="1248" h="200">
                <a:moveTo>
                  <a:pt x="0" y="152"/>
                </a:moveTo>
                <a:cubicBezTo>
                  <a:pt x="184" y="76"/>
                  <a:pt x="368" y="0"/>
                  <a:pt x="576" y="8"/>
                </a:cubicBezTo>
                <a:cubicBezTo>
                  <a:pt x="784" y="16"/>
                  <a:pt x="1016" y="108"/>
                  <a:pt x="1248" y="20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267200" y="4357913"/>
            <a:ext cx="327334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0</a:t>
            </a:r>
            <a:endParaRPr lang="en-US" sz="2000" dirty="0">
              <a:latin typeface="Arial" pitchFamily="34" charset="0"/>
            </a:endParaRPr>
          </a:p>
        </p:txBody>
      </p:sp>
      <p:grpSp>
        <p:nvGrpSpPr>
          <p:cNvPr id="5" name="Group 18"/>
          <p:cNvGrpSpPr/>
          <p:nvPr/>
        </p:nvGrpSpPr>
        <p:grpSpPr>
          <a:xfrm>
            <a:off x="5105400" y="2706089"/>
            <a:ext cx="1329487" cy="799556"/>
            <a:chOff x="1981200" y="1999999"/>
            <a:chExt cx="1329487" cy="895685"/>
          </a:xfrm>
        </p:grpSpPr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235867" y="1999999"/>
              <a:ext cx="1074820" cy="895685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1981200" y="2133600"/>
              <a:ext cx="533400" cy="448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1</a:t>
              </a:r>
              <a:endParaRPr lang="en-US" sz="2000" dirty="0">
                <a:latin typeface="Arial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57200" y="1455003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Feed the string input </a:t>
            </a:r>
            <a:r>
              <a:rPr lang="en-US" sz="2400" b="1" dirty="0" smtClean="0"/>
              <a:t>1101</a:t>
            </a:r>
            <a:r>
              <a:rPr lang="en-US" sz="2400" dirty="0" smtClean="0">
                <a:solidFill>
                  <a:schemeClr val="accent1"/>
                </a:solidFill>
              </a:rPr>
              <a:t>, reject or accept?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Read </a:t>
            </a:r>
            <a:r>
              <a:rPr lang="en-US" sz="2400" dirty="0" smtClean="0">
                <a:solidFill>
                  <a:schemeClr val="accent1"/>
                </a:solidFill>
                <a:sym typeface="Symbol"/>
              </a:rPr>
              <a:t>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smtClean="0">
                <a:solidFill>
                  <a:srgbClr val="F62F0E"/>
                </a:solidFill>
              </a:rPr>
              <a:t>1</a:t>
            </a:r>
            <a:r>
              <a:rPr lang="en-US" sz="2400" b="1" dirty="0" smtClean="0"/>
              <a:t> </a:t>
            </a:r>
            <a:r>
              <a:rPr lang="en-US" sz="2400" dirty="0" smtClean="0"/>
              <a:t>1 0 1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447800" y="3962399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304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5037" y="265126"/>
            <a:ext cx="6377940" cy="12930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 of Finite Automaton</a:t>
            </a:r>
            <a:endParaRPr lang="en-US" sz="2000" dirty="0"/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5270976" y="3372727"/>
            <a:ext cx="1268960" cy="1295400"/>
          </a:xfrm>
          <a:prstGeom prst="ellipse">
            <a:avLst/>
          </a:prstGeom>
          <a:ln w="28575">
            <a:headEnd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400" dirty="0">
              <a:latin typeface="Arial" pitchFamily="34" charset="0"/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368179" y="3469123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2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235867" y="3391042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endParaRPr lang="en-US" sz="2400" dirty="0">
              <a:latin typeface="Arial" pitchFamily="34" charset="0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1981200" y="2624112"/>
            <a:ext cx="1329487" cy="895685"/>
            <a:chOff x="1981200" y="1999999"/>
            <a:chExt cx="1329487" cy="895685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235867" y="1999999"/>
              <a:ext cx="1074820" cy="895685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1981200" y="2133600"/>
              <a:ext cx="53340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0</a:t>
              </a:r>
              <a:endParaRPr lang="en-US" sz="2000" dirty="0">
                <a:latin typeface="Arial" pitchFamily="34" charset="0"/>
              </a:endParaRPr>
            </a:p>
          </p:txBody>
        </p:sp>
      </p:grpSp>
      <p:grpSp>
        <p:nvGrpSpPr>
          <p:cNvPr id="3" name="Group 23"/>
          <p:cNvGrpSpPr/>
          <p:nvPr/>
        </p:nvGrpSpPr>
        <p:grpSpPr>
          <a:xfrm>
            <a:off x="3267145" y="2910113"/>
            <a:ext cx="2015288" cy="910106"/>
            <a:chOff x="3267145" y="2757714"/>
            <a:chExt cx="2015288" cy="910106"/>
          </a:xfrm>
        </p:grpSpPr>
        <p:sp>
          <p:nvSpPr>
            <p:cNvPr id="12" name="Freeform 4"/>
            <p:cNvSpPr>
              <a:spLocks/>
            </p:cNvSpPr>
            <p:nvPr/>
          </p:nvSpPr>
          <p:spPr bwMode="auto">
            <a:xfrm>
              <a:off x="3267145" y="3108017"/>
              <a:ext cx="2015288" cy="559803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576" y="8"/>
                </a:cxn>
                <a:cxn ang="0">
                  <a:pos x="1248" y="200"/>
                </a:cxn>
              </a:cxnLst>
              <a:rect l="0" t="0" r="r" b="b"/>
              <a:pathLst>
                <a:path w="1248" h="200">
                  <a:moveTo>
                    <a:pt x="0" y="152"/>
                  </a:moveTo>
                  <a:cubicBezTo>
                    <a:pt x="184" y="76"/>
                    <a:pt x="368" y="0"/>
                    <a:pt x="576" y="8"/>
                  </a:cubicBezTo>
                  <a:cubicBezTo>
                    <a:pt x="784" y="16"/>
                    <a:pt x="1016" y="108"/>
                    <a:pt x="1248" y="200"/>
                  </a:cubicBezTo>
                </a:path>
              </a:pathLst>
            </a:custGeom>
            <a:noFill/>
            <a:ln w="25400" cap="flat" cmpd="sng">
              <a:solidFill>
                <a:srgbClr val="F62F0E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4038600" y="2757714"/>
              <a:ext cx="327484" cy="40025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</a:rPr>
                <a:t>1</a:t>
              </a:r>
              <a:endParaRPr lang="en-US" sz="2000" dirty="0">
                <a:solidFill>
                  <a:srgbClr val="FF0000"/>
                </a:solidFill>
                <a:latin typeface="Arial" pitchFamily="34" charset="0"/>
              </a:endParaRPr>
            </a:p>
          </p:txBody>
        </p:sp>
      </p:grpSp>
      <p:sp>
        <p:nvSpPr>
          <p:cNvPr id="15" name="Freeform 14"/>
          <p:cNvSpPr>
            <a:spLocks/>
          </p:cNvSpPr>
          <p:nvPr/>
        </p:nvSpPr>
        <p:spPr bwMode="auto">
          <a:xfrm rot="10800000">
            <a:off x="3138715" y="4342813"/>
            <a:ext cx="2194424" cy="610186"/>
          </a:xfrm>
          <a:custGeom>
            <a:avLst/>
            <a:gdLst/>
            <a:ahLst/>
            <a:cxnLst>
              <a:cxn ang="0">
                <a:pos x="0" y="152"/>
              </a:cxn>
              <a:cxn ang="0">
                <a:pos x="576" y="8"/>
              </a:cxn>
              <a:cxn ang="0">
                <a:pos x="1248" y="200"/>
              </a:cxn>
            </a:cxnLst>
            <a:rect l="0" t="0" r="r" b="b"/>
            <a:pathLst>
              <a:path w="1248" h="200">
                <a:moveTo>
                  <a:pt x="0" y="152"/>
                </a:moveTo>
                <a:cubicBezTo>
                  <a:pt x="184" y="76"/>
                  <a:pt x="368" y="0"/>
                  <a:pt x="576" y="8"/>
                </a:cubicBezTo>
                <a:cubicBezTo>
                  <a:pt x="784" y="16"/>
                  <a:pt x="1016" y="108"/>
                  <a:pt x="1248" y="20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267200" y="4357913"/>
            <a:ext cx="327334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0</a:t>
            </a:r>
            <a:endParaRPr lang="en-US" sz="2000" dirty="0">
              <a:latin typeface="Arial" pitchFamily="34" charset="0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360067" y="2706089"/>
            <a:ext cx="1074820" cy="799556"/>
          </a:xfrm>
          <a:custGeom>
            <a:avLst/>
            <a:gdLst/>
            <a:ahLst/>
            <a:cxnLst>
              <a:cxn ang="0">
                <a:pos x="48" y="616"/>
              </a:cxn>
              <a:cxn ang="0">
                <a:pos x="48" y="88"/>
              </a:cxn>
              <a:cxn ang="0">
                <a:pos x="336" y="88"/>
              </a:cxn>
              <a:cxn ang="0">
                <a:pos x="336" y="616"/>
              </a:cxn>
            </a:cxnLst>
            <a:rect l="0" t="0" r="r" b="b"/>
            <a:pathLst>
              <a:path w="384" h="616">
                <a:moveTo>
                  <a:pt x="48" y="616"/>
                </a:moveTo>
                <a:cubicBezTo>
                  <a:pt x="24" y="396"/>
                  <a:pt x="0" y="176"/>
                  <a:pt x="48" y="88"/>
                </a:cubicBezTo>
                <a:cubicBezTo>
                  <a:pt x="96" y="0"/>
                  <a:pt x="288" y="0"/>
                  <a:pt x="336" y="88"/>
                </a:cubicBezTo>
                <a:cubicBezTo>
                  <a:pt x="384" y="176"/>
                  <a:pt x="360" y="396"/>
                  <a:pt x="336" y="616"/>
                </a:cubicBezTo>
              </a:path>
            </a:pathLst>
          </a:custGeom>
          <a:noFill/>
          <a:ln w="25400" cap="flat" cmpd="sng">
            <a:solidFill>
              <a:srgbClr val="F62F0E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5105400" y="2825351"/>
            <a:ext cx="533400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1</a:t>
            </a:r>
            <a:endParaRPr lang="en-US" sz="20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" y="1455003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Feed the string input </a:t>
            </a:r>
            <a:r>
              <a:rPr lang="en-US" sz="2400" b="1" dirty="0" smtClean="0"/>
              <a:t>1101</a:t>
            </a:r>
            <a:r>
              <a:rPr lang="en-US" sz="2400" dirty="0" smtClean="0">
                <a:solidFill>
                  <a:schemeClr val="accent1"/>
                </a:solidFill>
              </a:rPr>
              <a:t>, reject or accept?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Read </a:t>
            </a:r>
            <a:r>
              <a:rPr lang="en-US" sz="2400" dirty="0" smtClean="0">
                <a:solidFill>
                  <a:schemeClr val="accent1"/>
                </a:solidFill>
                <a:sym typeface="Symbol"/>
              </a:rPr>
              <a:t>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/>
              <a:t>1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1 </a:t>
            </a:r>
            <a:r>
              <a:rPr lang="en-US" sz="2400" dirty="0" smtClean="0"/>
              <a:t>0 1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447800" y="3962399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3339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16817" y="197362"/>
            <a:ext cx="6377940" cy="12930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 of Finite Automaton</a:t>
            </a:r>
            <a:endParaRPr lang="en-US" sz="2000" dirty="0"/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5270976" y="3372727"/>
            <a:ext cx="1268960" cy="1295400"/>
          </a:xfrm>
          <a:prstGeom prst="ellipse">
            <a:avLst/>
          </a:prstGeom>
          <a:ln w="28575">
            <a:headEnd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400" dirty="0">
              <a:latin typeface="Arial" pitchFamily="34" charset="0"/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368179" y="3469123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2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235867" y="3391042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endParaRPr lang="en-US" sz="2400" dirty="0">
              <a:latin typeface="Arial" pitchFamily="34" charset="0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1981200" y="2624112"/>
            <a:ext cx="1329487" cy="895685"/>
            <a:chOff x="1981200" y="1999999"/>
            <a:chExt cx="1329487" cy="895685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235867" y="1999999"/>
              <a:ext cx="1074820" cy="895685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1981200" y="2133600"/>
              <a:ext cx="53340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0</a:t>
              </a:r>
              <a:endParaRPr lang="en-US" sz="2000" dirty="0">
                <a:latin typeface="Arial" pitchFamily="34" charset="0"/>
              </a:endParaRPr>
            </a:p>
          </p:txBody>
        </p:sp>
      </p:grpSp>
      <p:grpSp>
        <p:nvGrpSpPr>
          <p:cNvPr id="3" name="Group 23"/>
          <p:cNvGrpSpPr/>
          <p:nvPr/>
        </p:nvGrpSpPr>
        <p:grpSpPr>
          <a:xfrm>
            <a:off x="3267145" y="2910113"/>
            <a:ext cx="2015288" cy="910106"/>
            <a:chOff x="3267145" y="2757714"/>
            <a:chExt cx="2015288" cy="910106"/>
          </a:xfrm>
        </p:grpSpPr>
        <p:sp>
          <p:nvSpPr>
            <p:cNvPr id="12" name="Freeform 4"/>
            <p:cNvSpPr>
              <a:spLocks/>
            </p:cNvSpPr>
            <p:nvPr/>
          </p:nvSpPr>
          <p:spPr bwMode="auto">
            <a:xfrm>
              <a:off x="3267145" y="3108017"/>
              <a:ext cx="2015288" cy="559803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576" y="8"/>
                </a:cxn>
                <a:cxn ang="0">
                  <a:pos x="1248" y="200"/>
                </a:cxn>
              </a:cxnLst>
              <a:rect l="0" t="0" r="r" b="b"/>
              <a:pathLst>
                <a:path w="1248" h="200">
                  <a:moveTo>
                    <a:pt x="0" y="152"/>
                  </a:moveTo>
                  <a:cubicBezTo>
                    <a:pt x="184" y="76"/>
                    <a:pt x="368" y="0"/>
                    <a:pt x="576" y="8"/>
                  </a:cubicBezTo>
                  <a:cubicBezTo>
                    <a:pt x="784" y="16"/>
                    <a:pt x="1016" y="108"/>
                    <a:pt x="1248" y="200"/>
                  </a:cubicBezTo>
                </a:path>
              </a:pathLst>
            </a:custGeom>
            <a:noFill/>
            <a:ln w="25400" cap="flat" cmpd="sng">
              <a:solidFill>
                <a:srgbClr val="F62F0E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4038600" y="2757714"/>
              <a:ext cx="327484" cy="40025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</a:rPr>
                <a:t>1</a:t>
              </a:r>
              <a:endParaRPr lang="en-US" sz="2000" dirty="0">
                <a:solidFill>
                  <a:srgbClr val="FF0000"/>
                </a:solidFill>
                <a:latin typeface="Arial" pitchFamily="34" charset="0"/>
              </a:endParaRPr>
            </a:p>
          </p:txBody>
        </p:sp>
      </p:grpSp>
      <p:sp>
        <p:nvSpPr>
          <p:cNvPr id="15" name="Freeform 14"/>
          <p:cNvSpPr>
            <a:spLocks/>
          </p:cNvSpPr>
          <p:nvPr/>
        </p:nvSpPr>
        <p:spPr bwMode="auto">
          <a:xfrm rot="10800000">
            <a:off x="3138715" y="4342813"/>
            <a:ext cx="2194424" cy="610186"/>
          </a:xfrm>
          <a:custGeom>
            <a:avLst/>
            <a:gdLst/>
            <a:ahLst/>
            <a:cxnLst>
              <a:cxn ang="0">
                <a:pos x="0" y="152"/>
              </a:cxn>
              <a:cxn ang="0">
                <a:pos x="576" y="8"/>
              </a:cxn>
              <a:cxn ang="0">
                <a:pos x="1248" y="200"/>
              </a:cxn>
            </a:cxnLst>
            <a:rect l="0" t="0" r="r" b="b"/>
            <a:pathLst>
              <a:path w="1248" h="200">
                <a:moveTo>
                  <a:pt x="0" y="152"/>
                </a:moveTo>
                <a:cubicBezTo>
                  <a:pt x="184" y="76"/>
                  <a:pt x="368" y="0"/>
                  <a:pt x="576" y="8"/>
                </a:cubicBezTo>
                <a:cubicBezTo>
                  <a:pt x="784" y="16"/>
                  <a:pt x="1016" y="108"/>
                  <a:pt x="1248" y="200"/>
                </a:cubicBezTo>
              </a:path>
            </a:pathLst>
          </a:custGeom>
          <a:noFill/>
          <a:ln w="25400" cap="flat" cmpd="sng">
            <a:solidFill>
              <a:srgbClr val="F62F0E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267200" y="4357913"/>
            <a:ext cx="327334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62F0E"/>
                </a:solidFill>
                <a:latin typeface="Arial" pitchFamily="34" charset="0"/>
              </a:rPr>
              <a:t>0</a:t>
            </a:r>
            <a:endParaRPr lang="en-US" sz="2000" dirty="0">
              <a:solidFill>
                <a:srgbClr val="F62F0E"/>
              </a:solidFill>
              <a:latin typeface="Arial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105400" y="2706089"/>
            <a:ext cx="1329487" cy="799556"/>
            <a:chOff x="5105400" y="2553690"/>
            <a:chExt cx="1329487" cy="799556"/>
          </a:xfrm>
        </p:grpSpPr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5360067" y="2553690"/>
              <a:ext cx="1074820" cy="799556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rgbClr val="F62F0E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5105400" y="2672952"/>
              <a:ext cx="53340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</a:rPr>
                <a:t>1</a:t>
              </a:r>
              <a:endParaRPr lang="en-US" sz="2000" dirty="0">
                <a:solidFill>
                  <a:srgbClr val="FF0000"/>
                </a:solidFill>
                <a:latin typeface="Arial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57200" y="1455003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Feed the string input </a:t>
            </a:r>
            <a:r>
              <a:rPr lang="en-US" sz="2400" b="1" dirty="0" smtClean="0"/>
              <a:t>1101</a:t>
            </a:r>
            <a:r>
              <a:rPr lang="en-US" sz="2400" dirty="0" smtClean="0">
                <a:solidFill>
                  <a:schemeClr val="accent1"/>
                </a:solidFill>
              </a:rPr>
              <a:t>, reject or accept?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Read </a:t>
            </a:r>
            <a:r>
              <a:rPr lang="en-US" sz="2400" dirty="0" smtClean="0">
                <a:solidFill>
                  <a:schemeClr val="accent1"/>
                </a:solidFill>
                <a:sym typeface="Symbol"/>
              </a:rPr>
              <a:t>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/>
              <a:t>1</a:t>
            </a:r>
            <a:r>
              <a:rPr lang="en-US" sz="2400" b="1" dirty="0" smtClean="0"/>
              <a:t> </a:t>
            </a:r>
            <a:r>
              <a:rPr lang="en-US" sz="2400" dirty="0" smtClean="0"/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 0 </a:t>
            </a:r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447800" y="3962399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166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85060" y="161975"/>
            <a:ext cx="6377940" cy="12930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 of Finite Automaton</a:t>
            </a:r>
            <a:endParaRPr lang="en-US" sz="2000" dirty="0"/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5270976" y="3372727"/>
            <a:ext cx="1268960" cy="1295400"/>
          </a:xfrm>
          <a:prstGeom prst="ellipse">
            <a:avLst/>
          </a:prstGeom>
          <a:ln w="28575">
            <a:headEnd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400" dirty="0">
              <a:latin typeface="Arial" pitchFamily="34" charset="0"/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368179" y="3469123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2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235867" y="3391042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endParaRPr lang="en-US" sz="2400" dirty="0">
              <a:latin typeface="Arial" pitchFamily="34" charset="0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1981200" y="2624112"/>
            <a:ext cx="1329487" cy="895685"/>
            <a:chOff x="1981200" y="1999999"/>
            <a:chExt cx="1329487" cy="895685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235867" y="1999999"/>
              <a:ext cx="1074820" cy="895685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1981200" y="2133600"/>
              <a:ext cx="53340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0</a:t>
              </a:r>
              <a:endParaRPr lang="en-US" sz="2000" dirty="0">
                <a:latin typeface="Arial" pitchFamily="34" charset="0"/>
              </a:endParaRPr>
            </a:p>
          </p:txBody>
        </p:sp>
      </p:grpSp>
      <p:sp>
        <p:nvSpPr>
          <p:cNvPr id="12" name="Freeform 4"/>
          <p:cNvSpPr>
            <a:spLocks/>
          </p:cNvSpPr>
          <p:nvPr/>
        </p:nvSpPr>
        <p:spPr bwMode="auto">
          <a:xfrm>
            <a:off x="3267145" y="3260416"/>
            <a:ext cx="2015288" cy="559803"/>
          </a:xfrm>
          <a:custGeom>
            <a:avLst/>
            <a:gdLst/>
            <a:ahLst/>
            <a:cxnLst>
              <a:cxn ang="0">
                <a:pos x="0" y="152"/>
              </a:cxn>
              <a:cxn ang="0">
                <a:pos x="576" y="8"/>
              </a:cxn>
              <a:cxn ang="0">
                <a:pos x="1248" y="200"/>
              </a:cxn>
            </a:cxnLst>
            <a:rect l="0" t="0" r="r" b="b"/>
            <a:pathLst>
              <a:path w="1248" h="200">
                <a:moveTo>
                  <a:pt x="0" y="152"/>
                </a:moveTo>
                <a:cubicBezTo>
                  <a:pt x="184" y="76"/>
                  <a:pt x="368" y="0"/>
                  <a:pt x="576" y="8"/>
                </a:cubicBezTo>
                <a:cubicBezTo>
                  <a:pt x="784" y="16"/>
                  <a:pt x="1016" y="108"/>
                  <a:pt x="1248" y="200"/>
                </a:cubicBezTo>
              </a:path>
            </a:pathLst>
          </a:custGeom>
          <a:noFill/>
          <a:ln w="25400" cap="flat" cmpd="sng">
            <a:solidFill>
              <a:srgbClr val="00B05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038600" y="2910113"/>
            <a:ext cx="327484" cy="400259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</a:rPr>
              <a:t>1</a:t>
            </a:r>
            <a:endParaRPr lang="en-US" sz="2000" dirty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 rot="10800000">
            <a:off x="3138715" y="4342813"/>
            <a:ext cx="2194424" cy="610186"/>
          </a:xfrm>
          <a:custGeom>
            <a:avLst/>
            <a:gdLst/>
            <a:ahLst/>
            <a:cxnLst>
              <a:cxn ang="0">
                <a:pos x="0" y="152"/>
              </a:cxn>
              <a:cxn ang="0">
                <a:pos x="576" y="8"/>
              </a:cxn>
              <a:cxn ang="0">
                <a:pos x="1248" y="200"/>
              </a:cxn>
            </a:cxnLst>
            <a:rect l="0" t="0" r="r" b="b"/>
            <a:pathLst>
              <a:path w="1248" h="200">
                <a:moveTo>
                  <a:pt x="0" y="152"/>
                </a:moveTo>
                <a:cubicBezTo>
                  <a:pt x="184" y="76"/>
                  <a:pt x="368" y="0"/>
                  <a:pt x="576" y="8"/>
                </a:cubicBezTo>
                <a:cubicBezTo>
                  <a:pt x="784" y="16"/>
                  <a:pt x="1016" y="108"/>
                  <a:pt x="1248" y="200"/>
                </a:cubicBezTo>
              </a:path>
            </a:pathLst>
          </a:custGeom>
          <a:noFill/>
          <a:ln w="25400" cap="flat" cmpd="sng">
            <a:solidFill>
              <a:srgbClr val="F62F0E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267200" y="4357913"/>
            <a:ext cx="327334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62F0E"/>
                </a:solidFill>
                <a:latin typeface="Arial" pitchFamily="34" charset="0"/>
              </a:rPr>
              <a:t>0</a:t>
            </a:r>
            <a:endParaRPr lang="en-US" sz="2000" dirty="0">
              <a:solidFill>
                <a:srgbClr val="F62F0E"/>
              </a:solidFill>
              <a:latin typeface="Arial" pitchFamily="34" charset="0"/>
            </a:endParaRPr>
          </a:p>
        </p:txBody>
      </p:sp>
      <p:grpSp>
        <p:nvGrpSpPr>
          <p:cNvPr id="4" name="Group 23"/>
          <p:cNvGrpSpPr/>
          <p:nvPr/>
        </p:nvGrpSpPr>
        <p:grpSpPr>
          <a:xfrm>
            <a:off x="5105400" y="2706089"/>
            <a:ext cx="1329487" cy="799556"/>
            <a:chOff x="5105400" y="2553690"/>
            <a:chExt cx="1329487" cy="799556"/>
          </a:xfrm>
        </p:grpSpPr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5360067" y="2553690"/>
              <a:ext cx="1074820" cy="799556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rgbClr val="F62F0E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5105400" y="2672952"/>
              <a:ext cx="53340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</a:rPr>
                <a:t>1</a:t>
              </a:r>
              <a:endParaRPr lang="en-US" sz="2000" dirty="0">
                <a:solidFill>
                  <a:srgbClr val="FF0000"/>
                </a:solidFill>
                <a:latin typeface="Arial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57200" y="1455003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Feed the string input </a:t>
            </a:r>
            <a:r>
              <a:rPr lang="en-US" sz="2400" b="1" dirty="0" smtClean="0"/>
              <a:t>1101</a:t>
            </a:r>
            <a:r>
              <a:rPr lang="en-US" sz="2400" dirty="0" smtClean="0">
                <a:solidFill>
                  <a:schemeClr val="accent1"/>
                </a:solidFill>
              </a:rPr>
              <a:t>, reject or accept?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Read </a:t>
            </a:r>
            <a:r>
              <a:rPr lang="en-US" sz="2400" dirty="0" smtClean="0">
                <a:solidFill>
                  <a:schemeClr val="accent1"/>
                </a:solidFill>
                <a:sym typeface="Symbol"/>
              </a:rPr>
              <a:t>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/>
              <a:t>1</a:t>
            </a:r>
            <a:r>
              <a:rPr lang="en-US" sz="2400" b="1" dirty="0" smtClean="0"/>
              <a:t> </a:t>
            </a:r>
            <a:r>
              <a:rPr lang="en-US" sz="2400" dirty="0" smtClean="0"/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0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1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447800" y="3962399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614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Contents</a:t>
            </a:r>
          </a:p>
        </p:txBody>
      </p:sp>
      <p:grpSp>
        <p:nvGrpSpPr>
          <p:cNvPr id="41048" name="Group 88"/>
          <p:cNvGrpSpPr>
            <a:grpSpLocks/>
          </p:cNvGrpSpPr>
          <p:nvPr/>
        </p:nvGrpSpPr>
        <p:grpSpPr bwMode="auto">
          <a:xfrm>
            <a:off x="990600" y="1947863"/>
            <a:ext cx="762000" cy="665162"/>
            <a:chOff x="1110" y="2656"/>
            <a:chExt cx="1549" cy="1351"/>
          </a:xfrm>
        </p:grpSpPr>
        <p:sp>
          <p:nvSpPr>
            <p:cNvPr id="41049" name="AutoShape 89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0" name="AutoShape 90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1" name="AutoShape 91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052" name="Group 92"/>
          <p:cNvGrpSpPr>
            <a:grpSpLocks/>
          </p:cNvGrpSpPr>
          <p:nvPr/>
        </p:nvGrpSpPr>
        <p:grpSpPr bwMode="auto">
          <a:xfrm>
            <a:off x="990600" y="2862263"/>
            <a:ext cx="762000" cy="665162"/>
            <a:chOff x="3174" y="2656"/>
            <a:chExt cx="1549" cy="1351"/>
          </a:xfrm>
        </p:grpSpPr>
        <p:sp>
          <p:nvSpPr>
            <p:cNvPr id="41053" name="AutoShape 93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4" name="AutoShape 94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5" name="AutoShape 95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56" name="Line 96"/>
          <p:cNvSpPr>
            <a:spLocks noChangeShapeType="1"/>
          </p:cNvSpPr>
          <p:nvPr/>
        </p:nvSpPr>
        <p:spPr bwMode="auto">
          <a:xfrm>
            <a:off x="1600200" y="2557463"/>
            <a:ext cx="4038600" cy="48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7" name="Text Box 97"/>
          <p:cNvSpPr txBox="1">
            <a:spLocks noChangeArrowheads="1"/>
          </p:cNvSpPr>
          <p:nvPr/>
        </p:nvSpPr>
        <p:spPr bwMode="auto">
          <a:xfrm>
            <a:off x="2362200" y="1970088"/>
            <a:ext cx="31268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/>
              <a:t>Finite State Automata</a:t>
            </a:r>
            <a:endParaRPr lang="en-US" sz="2400" dirty="0"/>
          </a:p>
        </p:txBody>
      </p:sp>
      <p:sp>
        <p:nvSpPr>
          <p:cNvPr id="41058" name="Text Box 98"/>
          <p:cNvSpPr txBox="1">
            <a:spLocks noChangeArrowheads="1"/>
          </p:cNvSpPr>
          <p:nvPr/>
        </p:nvSpPr>
        <p:spPr bwMode="gray">
          <a:xfrm>
            <a:off x="1187450" y="20462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/>
              <a:t>1</a:t>
            </a:r>
          </a:p>
        </p:txBody>
      </p:sp>
      <p:sp>
        <p:nvSpPr>
          <p:cNvPr id="41059" name="Line 99"/>
          <p:cNvSpPr>
            <a:spLocks noChangeShapeType="1"/>
          </p:cNvSpPr>
          <p:nvPr/>
        </p:nvSpPr>
        <p:spPr bwMode="auto">
          <a:xfrm>
            <a:off x="1600200" y="3471863"/>
            <a:ext cx="3609735" cy="48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0" name="Text Box 100"/>
          <p:cNvSpPr txBox="1">
            <a:spLocks noChangeArrowheads="1"/>
          </p:cNvSpPr>
          <p:nvPr/>
        </p:nvSpPr>
        <p:spPr bwMode="auto">
          <a:xfrm>
            <a:off x="2362200" y="2884488"/>
            <a:ext cx="26997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err="1" smtClean="0"/>
              <a:t>Implementasi</a:t>
            </a:r>
            <a:r>
              <a:rPr lang="en-US" sz="2400" dirty="0" smtClean="0"/>
              <a:t> FSA</a:t>
            </a:r>
            <a:endParaRPr lang="en-US" sz="2400" dirty="0"/>
          </a:p>
        </p:txBody>
      </p:sp>
      <p:sp>
        <p:nvSpPr>
          <p:cNvPr id="41061" name="Text Box 101"/>
          <p:cNvSpPr txBox="1">
            <a:spLocks noChangeArrowheads="1"/>
          </p:cNvSpPr>
          <p:nvPr/>
        </p:nvSpPr>
        <p:spPr bwMode="gray">
          <a:xfrm>
            <a:off x="1187450" y="29606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/>
              <a:t>2</a:t>
            </a:r>
          </a:p>
        </p:txBody>
      </p:sp>
      <p:grpSp>
        <p:nvGrpSpPr>
          <p:cNvPr id="41062" name="Group 102"/>
          <p:cNvGrpSpPr>
            <a:grpSpLocks/>
          </p:cNvGrpSpPr>
          <p:nvPr/>
        </p:nvGrpSpPr>
        <p:grpSpPr bwMode="auto">
          <a:xfrm>
            <a:off x="990600" y="3754438"/>
            <a:ext cx="762000" cy="665162"/>
            <a:chOff x="1110" y="2656"/>
            <a:chExt cx="1549" cy="1351"/>
          </a:xfrm>
        </p:grpSpPr>
        <p:sp>
          <p:nvSpPr>
            <p:cNvPr id="41063" name="AutoShape 103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4" name="AutoShape 104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5" name="AutoShape 105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066" name="Group 106"/>
          <p:cNvGrpSpPr>
            <a:grpSpLocks/>
          </p:cNvGrpSpPr>
          <p:nvPr/>
        </p:nvGrpSpPr>
        <p:grpSpPr bwMode="auto">
          <a:xfrm>
            <a:off x="990600" y="4668838"/>
            <a:ext cx="762000" cy="665162"/>
            <a:chOff x="3174" y="2656"/>
            <a:chExt cx="1549" cy="1351"/>
          </a:xfrm>
        </p:grpSpPr>
        <p:sp>
          <p:nvSpPr>
            <p:cNvPr id="41067" name="AutoShape 107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8" name="AutoShape 108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9" name="AutoShape 109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70" name="Line 110"/>
          <p:cNvSpPr>
            <a:spLocks noChangeShapeType="1"/>
          </p:cNvSpPr>
          <p:nvPr/>
        </p:nvSpPr>
        <p:spPr bwMode="auto">
          <a:xfrm>
            <a:off x="1600199" y="4364038"/>
            <a:ext cx="5840313" cy="48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1" name="Text Box 111"/>
          <p:cNvSpPr txBox="1">
            <a:spLocks noChangeArrowheads="1"/>
          </p:cNvSpPr>
          <p:nvPr/>
        </p:nvSpPr>
        <p:spPr bwMode="auto">
          <a:xfrm>
            <a:off x="2362200" y="3776663"/>
            <a:ext cx="50783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/>
              <a:t>Deterministic Finite Automata (DFA)</a:t>
            </a:r>
            <a:endParaRPr lang="en-US" sz="2400" dirty="0"/>
          </a:p>
        </p:txBody>
      </p:sp>
      <p:sp>
        <p:nvSpPr>
          <p:cNvPr id="41072" name="Text Box 112"/>
          <p:cNvSpPr txBox="1">
            <a:spLocks noChangeArrowheads="1"/>
          </p:cNvSpPr>
          <p:nvPr/>
        </p:nvSpPr>
        <p:spPr bwMode="gray">
          <a:xfrm>
            <a:off x="1187450" y="38528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/>
              <a:t>3</a:t>
            </a:r>
          </a:p>
        </p:txBody>
      </p:sp>
      <p:sp>
        <p:nvSpPr>
          <p:cNvPr id="41073" name="Line 113"/>
          <p:cNvSpPr>
            <a:spLocks noChangeShapeType="1"/>
          </p:cNvSpPr>
          <p:nvPr/>
        </p:nvSpPr>
        <p:spPr bwMode="auto">
          <a:xfrm>
            <a:off x="1600200" y="5278438"/>
            <a:ext cx="6457470" cy="48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4" name="Text Box 114"/>
          <p:cNvSpPr txBox="1">
            <a:spLocks noChangeArrowheads="1"/>
          </p:cNvSpPr>
          <p:nvPr/>
        </p:nvSpPr>
        <p:spPr bwMode="auto">
          <a:xfrm>
            <a:off x="2362200" y="4691063"/>
            <a:ext cx="56954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/>
              <a:t>Non-deterministic Finite Automata (NFA)</a:t>
            </a:r>
            <a:endParaRPr lang="en-US" sz="2400" dirty="0"/>
          </a:p>
        </p:txBody>
      </p:sp>
      <p:sp>
        <p:nvSpPr>
          <p:cNvPr id="41075" name="Text Box 115"/>
          <p:cNvSpPr txBox="1">
            <a:spLocks noChangeArrowheads="1"/>
          </p:cNvSpPr>
          <p:nvPr/>
        </p:nvSpPr>
        <p:spPr bwMode="gray">
          <a:xfrm>
            <a:off x="1187450" y="47672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/>
              <a:t>4</a:t>
            </a:r>
          </a:p>
        </p:txBody>
      </p:sp>
      <p:pic>
        <p:nvPicPr>
          <p:cNvPr id="31" name="Picture 2" descr="C:\Users\karima\Desktop\Logo_dinu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5730067"/>
            <a:ext cx="1123950" cy="104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85060" y="161975"/>
            <a:ext cx="6377940" cy="12930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 of Finite Automaton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" y="1455003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Feed the string input </a:t>
            </a:r>
            <a:r>
              <a:rPr lang="en-US" sz="2400" b="1" dirty="0" smtClean="0"/>
              <a:t>1101</a:t>
            </a:r>
            <a:r>
              <a:rPr lang="en-US" sz="2400" dirty="0" smtClean="0">
                <a:solidFill>
                  <a:schemeClr val="accent1"/>
                </a:solidFill>
              </a:rPr>
              <a:t>, reject or accept?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Read </a:t>
            </a:r>
            <a:r>
              <a:rPr lang="en-US" sz="2400" dirty="0" smtClean="0">
                <a:solidFill>
                  <a:schemeClr val="accent1"/>
                </a:solidFill>
                <a:sym typeface="Symbol"/>
              </a:rPr>
              <a:t>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smtClean="0"/>
              <a:t>1 1 0 </a:t>
            </a:r>
            <a:r>
              <a:rPr lang="en-US" sz="2400" b="1" dirty="0" smtClean="0">
                <a:solidFill>
                  <a:srgbClr val="00B050"/>
                </a:solidFill>
              </a:rPr>
              <a:t>1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400" y="4960203"/>
            <a:ext cx="8077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The strings is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accepted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because </a:t>
            </a:r>
            <a:r>
              <a:rPr lang="en-US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i="1" baseline="-25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baseline="-250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is an accept state.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Thus </a:t>
            </a:r>
            <a:r>
              <a:rPr lang="en-US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>
                <a:solidFill>
                  <a:schemeClr val="accent1"/>
                </a:solidFill>
              </a:rPr>
              <a:t>(</a:t>
            </a:r>
            <a:r>
              <a:rPr lang="en-US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i="1" baseline="-25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accent1"/>
                </a:solidFill>
              </a:rPr>
              <a:t>) = { </a:t>
            </a:r>
            <a:r>
              <a:rPr lang="en-US" sz="2800" dirty="0" smtClean="0">
                <a:solidFill>
                  <a:schemeClr val="accent1"/>
                </a:solidFill>
                <a:latin typeface="Pristina" pitchFamily="66" charset="0"/>
                <a:sym typeface="Symbol"/>
              </a:rPr>
              <a:t>w</a:t>
            </a:r>
            <a:r>
              <a:rPr lang="en-US" sz="2400" dirty="0" smtClean="0">
                <a:solidFill>
                  <a:schemeClr val="accent1"/>
                </a:solidFill>
                <a:sym typeface="Symbol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| </a:t>
            </a:r>
            <a:r>
              <a:rPr lang="en-US" sz="2800" dirty="0" smtClean="0">
                <a:solidFill>
                  <a:schemeClr val="accent1"/>
                </a:solidFill>
                <a:latin typeface="Pristina" pitchFamily="66" charset="0"/>
                <a:sym typeface="Symbol"/>
              </a:rPr>
              <a:t>w</a:t>
            </a:r>
            <a:r>
              <a:rPr lang="en-US" sz="2400" dirty="0" smtClean="0">
                <a:solidFill>
                  <a:schemeClr val="accent1"/>
                </a:solidFill>
                <a:sym typeface="Symbol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ends in a 1 }</a:t>
            </a:r>
          </a:p>
        </p:txBody>
      </p:sp>
      <p:sp>
        <p:nvSpPr>
          <p:cNvPr id="26" name="Oval 5"/>
          <p:cNvSpPr>
            <a:spLocks noChangeArrowheads="1"/>
          </p:cNvSpPr>
          <p:nvPr/>
        </p:nvSpPr>
        <p:spPr bwMode="auto">
          <a:xfrm>
            <a:off x="5270976" y="3372727"/>
            <a:ext cx="1268960" cy="1295400"/>
          </a:xfrm>
          <a:prstGeom prst="ellipse">
            <a:avLst/>
          </a:prstGeom>
          <a:ln w="28575">
            <a:headEnd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400" dirty="0">
              <a:latin typeface="Arial" pitchFamily="34" charset="0"/>
            </a:endParaRPr>
          </a:p>
        </p:txBody>
      </p:sp>
      <p:sp>
        <p:nvSpPr>
          <p:cNvPr id="27" name="Oval 5"/>
          <p:cNvSpPr>
            <a:spLocks noChangeArrowheads="1"/>
          </p:cNvSpPr>
          <p:nvPr/>
        </p:nvSpPr>
        <p:spPr bwMode="auto">
          <a:xfrm>
            <a:off x="5368179" y="3469123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2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2235867" y="3391042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endParaRPr lang="en-US" sz="2400" dirty="0">
              <a:latin typeface="Arial" pitchFamily="34" charset="0"/>
            </a:endParaRPr>
          </a:p>
        </p:txBody>
      </p:sp>
      <p:grpSp>
        <p:nvGrpSpPr>
          <p:cNvPr id="29" name="Group 18"/>
          <p:cNvGrpSpPr/>
          <p:nvPr/>
        </p:nvGrpSpPr>
        <p:grpSpPr>
          <a:xfrm>
            <a:off x="1981200" y="2624112"/>
            <a:ext cx="1329487" cy="895685"/>
            <a:chOff x="1981200" y="1999999"/>
            <a:chExt cx="1329487" cy="895685"/>
          </a:xfrm>
        </p:grpSpPr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235867" y="1999999"/>
              <a:ext cx="1074820" cy="895685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Text Box 15"/>
            <p:cNvSpPr txBox="1">
              <a:spLocks noChangeArrowheads="1"/>
            </p:cNvSpPr>
            <p:nvPr/>
          </p:nvSpPr>
          <p:spPr bwMode="auto">
            <a:xfrm>
              <a:off x="1981200" y="2133600"/>
              <a:ext cx="53340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0</a:t>
              </a:r>
              <a:endParaRPr lang="en-US" sz="2000" dirty="0">
                <a:latin typeface="Arial" pitchFamily="34" charset="0"/>
              </a:endParaRPr>
            </a:p>
          </p:txBody>
        </p:sp>
      </p:grpSp>
      <p:sp>
        <p:nvSpPr>
          <p:cNvPr id="32" name="Freeform 4"/>
          <p:cNvSpPr>
            <a:spLocks/>
          </p:cNvSpPr>
          <p:nvPr/>
        </p:nvSpPr>
        <p:spPr bwMode="auto">
          <a:xfrm>
            <a:off x="3267145" y="3260416"/>
            <a:ext cx="2015288" cy="559803"/>
          </a:xfrm>
          <a:custGeom>
            <a:avLst/>
            <a:gdLst/>
            <a:ahLst/>
            <a:cxnLst>
              <a:cxn ang="0">
                <a:pos x="0" y="152"/>
              </a:cxn>
              <a:cxn ang="0">
                <a:pos x="576" y="8"/>
              </a:cxn>
              <a:cxn ang="0">
                <a:pos x="1248" y="200"/>
              </a:cxn>
            </a:cxnLst>
            <a:rect l="0" t="0" r="r" b="b"/>
            <a:pathLst>
              <a:path w="1248" h="200">
                <a:moveTo>
                  <a:pt x="0" y="152"/>
                </a:moveTo>
                <a:cubicBezTo>
                  <a:pt x="184" y="76"/>
                  <a:pt x="368" y="0"/>
                  <a:pt x="576" y="8"/>
                </a:cubicBezTo>
                <a:cubicBezTo>
                  <a:pt x="784" y="16"/>
                  <a:pt x="1016" y="108"/>
                  <a:pt x="1248" y="200"/>
                </a:cubicBezTo>
              </a:path>
            </a:pathLst>
          </a:custGeom>
          <a:noFill/>
          <a:ln w="25400" cap="flat" cmpd="sng">
            <a:solidFill>
              <a:srgbClr val="00B05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4038600" y="2910113"/>
            <a:ext cx="327484" cy="400259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</a:rPr>
              <a:t>1</a:t>
            </a:r>
            <a:endParaRPr lang="en-US" sz="2000" dirty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 rot="10800000">
            <a:off x="3138715" y="4342813"/>
            <a:ext cx="2194424" cy="610186"/>
          </a:xfrm>
          <a:custGeom>
            <a:avLst/>
            <a:gdLst/>
            <a:ahLst/>
            <a:cxnLst>
              <a:cxn ang="0">
                <a:pos x="0" y="152"/>
              </a:cxn>
              <a:cxn ang="0">
                <a:pos x="576" y="8"/>
              </a:cxn>
              <a:cxn ang="0">
                <a:pos x="1248" y="200"/>
              </a:cxn>
            </a:cxnLst>
            <a:rect l="0" t="0" r="r" b="b"/>
            <a:pathLst>
              <a:path w="1248" h="200">
                <a:moveTo>
                  <a:pt x="0" y="152"/>
                </a:moveTo>
                <a:cubicBezTo>
                  <a:pt x="184" y="76"/>
                  <a:pt x="368" y="0"/>
                  <a:pt x="576" y="8"/>
                </a:cubicBezTo>
                <a:cubicBezTo>
                  <a:pt x="784" y="16"/>
                  <a:pt x="1016" y="108"/>
                  <a:pt x="1248" y="200"/>
                </a:cubicBezTo>
              </a:path>
            </a:pathLst>
          </a:custGeom>
          <a:noFill/>
          <a:ln w="25400" cap="flat" cmpd="sng">
            <a:solidFill>
              <a:schemeClr val="tx1">
                <a:lumMod val="9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4267200" y="4357913"/>
            <a:ext cx="327334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0</a:t>
            </a:r>
            <a:endParaRPr lang="en-US" sz="2000" dirty="0">
              <a:solidFill>
                <a:schemeClr val="tx1">
                  <a:lumMod val="95000"/>
                </a:schemeClr>
              </a:solidFill>
              <a:latin typeface="Arial" pitchFamily="34" charset="0"/>
            </a:endParaRPr>
          </a:p>
        </p:txBody>
      </p:sp>
      <p:sp>
        <p:nvSpPr>
          <p:cNvPr id="37" name="Freeform 36"/>
          <p:cNvSpPr>
            <a:spLocks/>
          </p:cNvSpPr>
          <p:nvPr/>
        </p:nvSpPr>
        <p:spPr bwMode="auto">
          <a:xfrm>
            <a:off x="5360067" y="2706089"/>
            <a:ext cx="1074820" cy="799556"/>
          </a:xfrm>
          <a:custGeom>
            <a:avLst/>
            <a:gdLst/>
            <a:ahLst/>
            <a:cxnLst>
              <a:cxn ang="0">
                <a:pos x="48" y="616"/>
              </a:cxn>
              <a:cxn ang="0">
                <a:pos x="48" y="88"/>
              </a:cxn>
              <a:cxn ang="0">
                <a:pos x="336" y="88"/>
              </a:cxn>
              <a:cxn ang="0">
                <a:pos x="336" y="616"/>
              </a:cxn>
            </a:cxnLst>
            <a:rect l="0" t="0" r="r" b="b"/>
            <a:pathLst>
              <a:path w="384" h="616">
                <a:moveTo>
                  <a:pt x="48" y="616"/>
                </a:moveTo>
                <a:cubicBezTo>
                  <a:pt x="24" y="396"/>
                  <a:pt x="0" y="176"/>
                  <a:pt x="48" y="88"/>
                </a:cubicBezTo>
                <a:cubicBezTo>
                  <a:pt x="96" y="0"/>
                  <a:pt x="288" y="0"/>
                  <a:pt x="336" y="88"/>
                </a:cubicBezTo>
                <a:cubicBezTo>
                  <a:pt x="384" y="176"/>
                  <a:pt x="360" y="396"/>
                  <a:pt x="336" y="616"/>
                </a:cubicBezTo>
              </a:path>
            </a:pathLst>
          </a:custGeom>
          <a:noFill/>
          <a:ln w="25400" cap="flat" cmpd="sng">
            <a:solidFill>
              <a:schemeClr val="tx1">
                <a:lumMod val="9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5105400" y="2825351"/>
            <a:ext cx="533400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1</a:t>
            </a:r>
            <a:endParaRPr lang="en-US" sz="2000" dirty="0">
              <a:solidFill>
                <a:schemeClr val="tx1">
                  <a:lumMod val="95000"/>
                </a:schemeClr>
              </a:solidFill>
              <a:latin typeface="Arial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447800" y="3962399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7985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PEMBUKTIAN  1101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1101 </a:t>
            </a:r>
            <a:r>
              <a:rPr lang="en-US" dirty="0" err="1"/>
              <a:t>d</a:t>
            </a:r>
            <a:r>
              <a:rPr lang="en-US" dirty="0" err="1" smtClean="0"/>
              <a:t>iterima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Final State</a:t>
            </a:r>
            <a:endParaRPr lang="en-US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682408" y="3599080"/>
            <a:ext cx="625646" cy="655101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070054" y="3599080"/>
            <a:ext cx="625646" cy="655101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2</a:t>
            </a:r>
            <a:endParaRPr lang="en-US" sz="2400" dirty="0">
              <a:latin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308054" y="3954071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2482508" y="3526520"/>
            <a:ext cx="533400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1</a:t>
            </a:r>
            <a:endParaRPr lang="en-US" sz="2000" dirty="0">
              <a:solidFill>
                <a:schemeClr val="tx1">
                  <a:lumMod val="95000"/>
                </a:schemeClr>
              </a:solidFill>
              <a:latin typeface="Arial" pitchFamily="34" charset="0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457700" y="3626520"/>
            <a:ext cx="625646" cy="655101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2</a:t>
            </a:r>
            <a:endParaRPr lang="en-US" sz="2400" dirty="0"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695700" y="3981511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870154" y="3553960"/>
            <a:ext cx="533400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1</a:t>
            </a:r>
            <a:endParaRPr lang="en-US" sz="2000" dirty="0">
              <a:solidFill>
                <a:schemeClr val="tx1">
                  <a:lumMod val="95000"/>
                </a:schemeClr>
              </a:solidFill>
              <a:latin typeface="Arial" pitchFamily="34" charset="0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845346" y="3653960"/>
            <a:ext cx="625646" cy="655101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/>
              <a:t>1</a:t>
            </a:r>
            <a:endParaRPr lang="en-US" sz="2400" dirty="0">
              <a:latin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083346" y="4008951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257800" y="3581400"/>
            <a:ext cx="533400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0</a:t>
            </a:r>
            <a:endParaRPr lang="en-US" sz="2000" dirty="0">
              <a:solidFill>
                <a:schemeClr val="tx1">
                  <a:lumMod val="95000"/>
                </a:schemeClr>
              </a:solidFill>
              <a:latin typeface="Arial" pitchFamily="34" charset="0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242747" y="3653959"/>
            <a:ext cx="625646" cy="655101"/>
          </a:xfrm>
          <a:prstGeom prst="ellipse">
            <a:avLst/>
          </a:prstGeom>
          <a:solidFill>
            <a:srgbClr val="C0C0C0"/>
          </a:solidFill>
          <a:ln w="762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2</a:t>
            </a:r>
            <a:endParaRPr lang="en-US" sz="2400" dirty="0">
              <a:latin typeface="Arial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480747" y="4008950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6655201" y="3581399"/>
            <a:ext cx="533400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1</a:t>
            </a:r>
            <a:endParaRPr lang="en-US" sz="2000" dirty="0">
              <a:solidFill>
                <a:schemeClr val="tx1">
                  <a:lumMod val="95000"/>
                </a:schemeClr>
              </a:solidFill>
              <a:latin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893335" y="3947476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85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85060" y="223919"/>
            <a:ext cx="6377940" cy="12930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 of Finite Automaton</a:t>
            </a:r>
            <a:endParaRPr lang="en-US" sz="2000" dirty="0"/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5270976" y="3372727"/>
            <a:ext cx="1268960" cy="1295400"/>
          </a:xfrm>
          <a:prstGeom prst="ellipse">
            <a:avLst/>
          </a:prstGeom>
          <a:ln w="28575">
            <a:headEnd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400" dirty="0">
              <a:latin typeface="Arial" pitchFamily="34" charset="0"/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368179" y="3469123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2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235867" y="3391042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endParaRPr lang="en-US" sz="2400" dirty="0">
              <a:latin typeface="Arial" pitchFamily="34" charset="0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1981200" y="2624112"/>
            <a:ext cx="1329487" cy="895685"/>
            <a:chOff x="1981200" y="1999999"/>
            <a:chExt cx="1329487" cy="895685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235867" y="1999999"/>
              <a:ext cx="1074820" cy="895685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1981200" y="2133600"/>
              <a:ext cx="53340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0</a:t>
              </a:r>
              <a:endParaRPr lang="en-US" sz="2000" dirty="0">
                <a:latin typeface="Arial" pitchFamily="34" charset="0"/>
              </a:endParaRPr>
            </a:p>
          </p:txBody>
        </p:sp>
      </p:grpSp>
      <p:grpSp>
        <p:nvGrpSpPr>
          <p:cNvPr id="3" name="Group 23"/>
          <p:cNvGrpSpPr/>
          <p:nvPr/>
        </p:nvGrpSpPr>
        <p:grpSpPr>
          <a:xfrm>
            <a:off x="3267145" y="2910113"/>
            <a:ext cx="2015288" cy="910106"/>
            <a:chOff x="3267145" y="2757714"/>
            <a:chExt cx="2015288" cy="910106"/>
          </a:xfrm>
        </p:grpSpPr>
        <p:sp>
          <p:nvSpPr>
            <p:cNvPr id="12" name="Freeform 4"/>
            <p:cNvSpPr>
              <a:spLocks/>
            </p:cNvSpPr>
            <p:nvPr/>
          </p:nvSpPr>
          <p:spPr bwMode="auto">
            <a:xfrm>
              <a:off x="3267145" y="3108017"/>
              <a:ext cx="2015288" cy="559803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576" y="8"/>
                </a:cxn>
                <a:cxn ang="0">
                  <a:pos x="1248" y="200"/>
                </a:cxn>
              </a:cxnLst>
              <a:rect l="0" t="0" r="r" b="b"/>
              <a:pathLst>
                <a:path w="1248" h="200">
                  <a:moveTo>
                    <a:pt x="0" y="152"/>
                  </a:moveTo>
                  <a:cubicBezTo>
                    <a:pt x="184" y="76"/>
                    <a:pt x="368" y="0"/>
                    <a:pt x="576" y="8"/>
                  </a:cubicBezTo>
                  <a:cubicBezTo>
                    <a:pt x="784" y="16"/>
                    <a:pt x="1016" y="108"/>
                    <a:pt x="1248" y="200"/>
                  </a:cubicBezTo>
                </a:path>
              </a:pathLst>
            </a:custGeom>
            <a:noFill/>
            <a:ln w="25400" cap="flat" cmpd="sng">
              <a:solidFill>
                <a:srgbClr val="F62F0E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4038600" y="2757714"/>
              <a:ext cx="327484" cy="40025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</a:rPr>
                <a:t>1</a:t>
              </a:r>
              <a:endParaRPr lang="en-US" sz="2000" dirty="0">
                <a:solidFill>
                  <a:srgbClr val="FF0000"/>
                </a:solidFill>
                <a:latin typeface="Arial" pitchFamily="34" charset="0"/>
              </a:endParaRPr>
            </a:p>
          </p:txBody>
        </p:sp>
      </p:grpSp>
      <p:sp>
        <p:nvSpPr>
          <p:cNvPr id="15" name="Freeform 14"/>
          <p:cNvSpPr>
            <a:spLocks/>
          </p:cNvSpPr>
          <p:nvPr/>
        </p:nvSpPr>
        <p:spPr bwMode="auto">
          <a:xfrm rot="10800000">
            <a:off x="3138715" y="4342813"/>
            <a:ext cx="2194424" cy="610186"/>
          </a:xfrm>
          <a:custGeom>
            <a:avLst/>
            <a:gdLst/>
            <a:ahLst/>
            <a:cxnLst>
              <a:cxn ang="0">
                <a:pos x="0" y="152"/>
              </a:cxn>
              <a:cxn ang="0">
                <a:pos x="576" y="8"/>
              </a:cxn>
              <a:cxn ang="0">
                <a:pos x="1248" y="200"/>
              </a:cxn>
            </a:cxnLst>
            <a:rect l="0" t="0" r="r" b="b"/>
            <a:pathLst>
              <a:path w="1248" h="200">
                <a:moveTo>
                  <a:pt x="0" y="152"/>
                </a:moveTo>
                <a:cubicBezTo>
                  <a:pt x="184" y="76"/>
                  <a:pt x="368" y="0"/>
                  <a:pt x="576" y="8"/>
                </a:cubicBezTo>
                <a:cubicBezTo>
                  <a:pt x="784" y="16"/>
                  <a:pt x="1016" y="108"/>
                  <a:pt x="1248" y="20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267200" y="4357913"/>
            <a:ext cx="327334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0</a:t>
            </a:r>
            <a:endParaRPr lang="en-US" sz="2000" dirty="0">
              <a:latin typeface="Arial" pitchFamily="34" charset="0"/>
            </a:endParaRPr>
          </a:p>
        </p:txBody>
      </p:sp>
      <p:grpSp>
        <p:nvGrpSpPr>
          <p:cNvPr id="4" name="Group 18"/>
          <p:cNvGrpSpPr/>
          <p:nvPr/>
        </p:nvGrpSpPr>
        <p:grpSpPr>
          <a:xfrm>
            <a:off x="5105400" y="2706089"/>
            <a:ext cx="1329487" cy="799556"/>
            <a:chOff x="1981200" y="1999999"/>
            <a:chExt cx="1329487" cy="895685"/>
          </a:xfrm>
        </p:grpSpPr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235867" y="1999999"/>
              <a:ext cx="1074820" cy="895685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1981200" y="2133600"/>
              <a:ext cx="533400" cy="448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1</a:t>
              </a:r>
              <a:endParaRPr lang="en-US" sz="2000" dirty="0">
                <a:latin typeface="Arial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57200" y="146186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Feed the string input </a:t>
            </a:r>
            <a:r>
              <a:rPr lang="en-US" sz="2400" b="1" dirty="0" smtClean="0"/>
              <a:t>110</a:t>
            </a:r>
            <a:r>
              <a:rPr lang="en-US" sz="2400" dirty="0" smtClean="0">
                <a:solidFill>
                  <a:schemeClr val="accent1"/>
                </a:solidFill>
              </a:rPr>
              <a:t>, reject or accept?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Read </a:t>
            </a:r>
            <a:r>
              <a:rPr lang="en-US" sz="2400" dirty="0" smtClean="0">
                <a:solidFill>
                  <a:schemeClr val="accent1"/>
                </a:solidFill>
                <a:sym typeface="Symbol"/>
              </a:rPr>
              <a:t>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1 </a:t>
            </a:r>
            <a:r>
              <a:rPr lang="en-US" sz="2400" dirty="0" smtClean="0"/>
              <a:t>1 0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447800" y="3962399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064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190002"/>
            <a:ext cx="6377940" cy="12930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 of Finite Automaton</a:t>
            </a:r>
            <a:endParaRPr lang="en-US" sz="2000" dirty="0"/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5270976" y="3372727"/>
            <a:ext cx="1268960" cy="1295400"/>
          </a:xfrm>
          <a:prstGeom prst="ellipse">
            <a:avLst/>
          </a:prstGeom>
          <a:ln w="28575">
            <a:headEnd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400" dirty="0">
              <a:latin typeface="Arial" pitchFamily="34" charset="0"/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368179" y="3469123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2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235867" y="3391042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endParaRPr lang="en-US" sz="2400" dirty="0">
              <a:latin typeface="Arial" pitchFamily="34" charset="0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1981200" y="2624112"/>
            <a:ext cx="1329487" cy="895685"/>
            <a:chOff x="1981200" y="1999999"/>
            <a:chExt cx="1329487" cy="895685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235867" y="1999999"/>
              <a:ext cx="1074820" cy="895685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1981200" y="2133600"/>
              <a:ext cx="53340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0</a:t>
              </a:r>
              <a:endParaRPr lang="en-US" sz="2000" dirty="0">
                <a:latin typeface="Arial" pitchFamily="34" charset="0"/>
              </a:endParaRPr>
            </a:p>
          </p:txBody>
        </p:sp>
      </p:grpSp>
      <p:grpSp>
        <p:nvGrpSpPr>
          <p:cNvPr id="3" name="Group 23"/>
          <p:cNvGrpSpPr/>
          <p:nvPr/>
        </p:nvGrpSpPr>
        <p:grpSpPr>
          <a:xfrm>
            <a:off x="3267145" y="2910113"/>
            <a:ext cx="2015288" cy="910106"/>
            <a:chOff x="3267145" y="2757714"/>
            <a:chExt cx="2015288" cy="910106"/>
          </a:xfrm>
        </p:grpSpPr>
        <p:sp>
          <p:nvSpPr>
            <p:cNvPr id="12" name="Freeform 4"/>
            <p:cNvSpPr>
              <a:spLocks/>
            </p:cNvSpPr>
            <p:nvPr/>
          </p:nvSpPr>
          <p:spPr bwMode="auto">
            <a:xfrm>
              <a:off x="3267145" y="3108017"/>
              <a:ext cx="2015288" cy="559803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576" y="8"/>
                </a:cxn>
                <a:cxn ang="0">
                  <a:pos x="1248" y="200"/>
                </a:cxn>
              </a:cxnLst>
              <a:rect l="0" t="0" r="r" b="b"/>
              <a:pathLst>
                <a:path w="1248" h="200">
                  <a:moveTo>
                    <a:pt x="0" y="152"/>
                  </a:moveTo>
                  <a:cubicBezTo>
                    <a:pt x="184" y="76"/>
                    <a:pt x="368" y="0"/>
                    <a:pt x="576" y="8"/>
                  </a:cubicBezTo>
                  <a:cubicBezTo>
                    <a:pt x="784" y="16"/>
                    <a:pt x="1016" y="108"/>
                    <a:pt x="1248" y="200"/>
                  </a:cubicBezTo>
                </a:path>
              </a:pathLst>
            </a:custGeom>
            <a:noFill/>
            <a:ln w="25400" cap="flat" cmpd="sng">
              <a:solidFill>
                <a:srgbClr val="F62F0E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4038600" y="2757714"/>
              <a:ext cx="327484" cy="40025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</a:rPr>
                <a:t>1</a:t>
              </a:r>
              <a:endParaRPr lang="en-US" sz="2000" dirty="0">
                <a:solidFill>
                  <a:srgbClr val="FF0000"/>
                </a:solidFill>
                <a:latin typeface="Arial" pitchFamily="34" charset="0"/>
              </a:endParaRPr>
            </a:p>
          </p:txBody>
        </p:sp>
      </p:grpSp>
      <p:sp>
        <p:nvSpPr>
          <p:cNvPr id="15" name="Freeform 14"/>
          <p:cNvSpPr>
            <a:spLocks/>
          </p:cNvSpPr>
          <p:nvPr/>
        </p:nvSpPr>
        <p:spPr bwMode="auto">
          <a:xfrm rot="10800000">
            <a:off x="3138715" y="4342813"/>
            <a:ext cx="2194424" cy="610186"/>
          </a:xfrm>
          <a:custGeom>
            <a:avLst/>
            <a:gdLst/>
            <a:ahLst/>
            <a:cxnLst>
              <a:cxn ang="0">
                <a:pos x="0" y="152"/>
              </a:cxn>
              <a:cxn ang="0">
                <a:pos x="576" y="8"/>
              </a:cxn>
              <a:cxn ang="0">
                <a:pos x="1248" y="200"/>
              </a:cxn>
            </a:cxnLst>
            <a:rect l="0" t="0" r="r" b="b"/>
            <a:pathLst>
              <a:path w="1248" h="200">
                <a:moveTo>
                  <a:pt x="0" y="152"/>
                </a:moveTo>
                <a:cubicBezTo>
                  <a:pt x="184" y="76"/>
                  <a:pt x="368" y="0"/>
                  <a:pt x="576" y="8"/>
                </a:cubicBezTo>
                <a:cubicBezTo>
                  <a:pt x="784" y="16"/>
                  <a:pt x="1016" y="108"/>
                  <a:pt x="1248" y="20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267200" y="4357913"/>
            <a:ext cx="327334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0</a:t>
            </a:r>
            <a:endParaRPr lang="en-US" sz="2000" dirty="0">
              <a:latin typeface="Arial" pitchFamily="34" charset="0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360067" y="2706089"/>
            <a:ext cx="1074820" cy="799556"/>
          </a:xfrm>
          <a:custGeom>
            <a:avLst/>
            <a:gdLst/>
            <a:ahLst/>
            <a:cxnLst>
              <a:cxn ang="0">
                <a:pos x="48" y="616"/>
              </a:cxn>
              <a:cxn ang="0">
                <a:pos x="48" y="88"/>
              </a:cxn>
              <a:cxn ang="0">
                <a:pos x="336" y="88"/>
              </a:cxn>
              <a:cxn ang="0">
                <a:pos x="336" y="616"/>
              </a:cxn>
            </a:cxnLst>
            <a:rect l="0" t="0" r="r" b="b"/>
            <a:pathLst>
              <a:path w="384" h="616">
                <a:moveTo>
                  <a:pt x="48" y="616"/>
                </a:moveTo>
                <a:cubicBezTo>
                  <a:pt x="24" y="396"/>
                  <a:pt x="0" y="176"/>
                  <a:pt x="48" y="88"/>
                </a:cubicBezTo>
                <a:cubicBezTo>
                  <a:pt x="96" y="0"/>
                  <a:pt x="288" y="0"/>
                  <a:pt x="336" y="88"/>
                </a:cubicBezTo>
                <a:cubicBezTo>
                  <a:pt x="384" y="176"/>
                  <a:pt x="360" y="396"/>
                  <a:pt x="336" y="616"/>
                </a:cubicBezTo>
              </a:path>
            </a:pathLst>
          </a:custGeom>
          <a:noFill/>
          <a:ln w="25400" cap="flat" cmpd="sng">
            <a:solidFill>
              <a:srgbClr val="F62F0E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5105400" y="2825351"/>
            <a:ext cx="533400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1</a:t>
            </a:r>
            <a:endParaRPr lang="en-US" sz="2000" dirty="0">
              <a:solidFill>
                <a:srgbClr val="FF0000"/>
              </a:solidFill>
              <a:latin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447800" y="3962399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7200" y="146186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Feed the string input </a:t>
            </a:r>
            <a:r>
              <a:rPr lang="en-US" sz="2400" b="1" dirty="0" smtClean="0"/>
              <a:t>110</a:t>
            </a:r>
            <a:r>
              <a:rPr lang="en-US" sz="2400" dirty="0" smtClean="0">
                <a:solidFill>
                  <a:schemeClr val="accent1"/>
                </a:solidFill>
              </a:rPr>
              <a:t>, reject or accept?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Read </a:t>
            </a:r>
            <a:r>
              <a:rPr lang="en-US" sz="2400" dirty="0" smtClean="0">
                <a:solidFill>
                  <a:schemeClr val="accent1"/>
                </a:solidFill>
                <a:sym typeface="Symbol"/>
              </a:rPr>
              <a:t>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/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62F0E"/>
                </a:solidFill>
              </a:rPr>
              <a:t>1</a:t>
            </a:r>
            <a:r>
              <a:rPr lang="en-US" sz="2400" dirty="0" smtClean="0"/>
              <a:t> 0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6348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2368" y="265470"/>
            <a:ext cx="6377940" cy="12930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 of Finite Automaton</a:t>
            </a:r>
            <a:endParaRPr lang="en-US" sz="2000" dirty="0"/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5270976" y="3372727"/>
            <a:ext cx="1268960" cy="1295400"/>
          </a:xfrm>
          <a:prstGeom prst="ellipse">
            <a:avLst/>
          </a:prstGeom>
          <a:ln w="28575">
            <a:headEnd/>
            <a:tailEnd type="non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400" dirty="0">
              <a:latin typeface="Arial" pitchFamily="34" charset="0"/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368179" y="3469123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2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235867" y="3391042"/>
            <a:ext cx="1074820" cy="1097215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endParaRPr lang="en-US" sz="2400" dirty="0">
              <a:latin typeface="Arial" pitchFamily="34" charset="0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1981200" y="2624112"/>
            <a:ext cx="1329487" cy="895685"/>
            <a:chOff x="1981200" y="1999999"/>
            <a:chExt cx="1329487" cy="895685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235867" y="1999999"/>
              <a:ext cx="1074820" cy="895685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1981200" y="2133600"/>
              <a:ext cx="53340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0</a:t>
              </a:r>
              <a:endParaRPr lang="en-US" sz="2000" dirty="0">
                <a:latin typeface="Arial" pitchFamily="34" charset="0"/>
              </a:endParaRPr>
            </a:p>
          </p:txBody>
        </p:sp>
      </p:grpSp>
      <p:grpSp>
        <p:nvGrpSpPr>
          <p:cNvPr id="3" name="Group 23"/>
          <p:cNvGrpSpPr/>
          <p:nvPr/>
        </p:nvGrpSpPr>
        <p:grpSpPr>
          <a:xfrm>
            <a:off x="3267145" y="2910113"/>
            <a:ext cx="2015288" cy="910106"/>
            <a:chOff x="3267145" y="2757714"/>
            <a:chExt cx="2015288" cy="910106"/>
          </a:xfrm>
        </p:grpSpPr>
        <p:sp>
          <p:nvSpPr>
            <p:cNvPr id="12" name="Freeform 4"/>
            <p:cNvSpPr>
              <a:spLocks/>
            </p:cNvSpPr>
            <p:nvPr/>
          </p:nvSpPr>
          <p:spPr bwMode="auto">
            <a:xfrm>
              <a:off x="3267145" y="3108017"/>
              <a:ext cx="2015288" cy="559803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576" y="8"/>
                </a:cxn>
                <a:cxn ang="0">
                  <a:pos x="1248" y="200"/>
                </a:cxn>
              </a:cxnLst>
              <a:rect l="0" t="0" r="r" b="b"/>
              <a:pathLst>
                <a:path w="1248" h="200">
                  <a:moveTo>
                    <a:pt x="0" y="152"/>
                  </a:moveTo>
                  <a:cubicBezTo>
                    <a:pt x="184" y="76"/>
                    <a:pt x="368" y="0"/>
                    <a:pt x="576" y="8"/>
                  </a:cubicBezTo>
                  <a:cubicBezTo>
                    <a:pt x="784" y="16"/>
                    <a:pt x="1016" y="108"/>
                    <a:pt x="1248" y="200"/>
                  </a:cubicBezTo>
                </a:path>
              </a:pathLst>
            </a:custGeom>
            <a:noFill/>
            <a:ln w="25400" cap="flat" cmpd="sng">
              <a:solidFill>
                <a:srgbClr val="F62F0E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4038600" y="2757714"/>
              <a:ext cx="327484" cy="40025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</a:rPr>
                <a:t>1</a:t>
              </a:r>
              <a:endParaRPr lang="en-US" sz="2000" dirty="0">
                <a:solidFill>
                  <a:srgbClr val="FF0000"/>
                </a:solidFill>
                <a:latin typeface="Arial" pitchFamily="34" charset="0"/>
              </a:endParaRPr>
            </a:p>
          </p:txBody>
        </p:sp>
      </p:grpSp>
      <p:sp>
        <p:nvSpPr>
          <p:cNvPr id="15" name="Freeform 14"/>
          <p:cNvSpPr>
            <a:spLocks/>
          </p:cNvSpPr>
          <p:nvPr/>
        </p:nvSpPr>
        <p:spPr bwMode="auto">
          <a:xfrm rot="10800000">
            <a:off x="3138715" y="4342813"/>
            <a:ext cx="2194424" cy="610186"/>
          </a:xfrm>
          <a:custGeom>
            <a:avLst/>
            <a:gdLst/>
            <a:ahLst/>
            <a:cxnLst>
              <a:cxn ang="0">
                <a:pos x="0" y="152"/>
              </a:cxn>
              <a:cxn ang="0">
                <a:pos x="576" y="8"/>
              </a:cxn>
              <a:cxn ang="0">
                <a:pos x="1248" y="200"/>
              </a:cxn>
            </a:cxnLst>
            <a:rect l="0" t="0" r="r" b="b"/>
            <a:pathLst>
              <a:path w="1248" h="200">
                <a:moveTo>
                  <a:pt x="0" y="152"/>
                </a:moveTo>
                <a:cubicBezTo>
                  <a:pt x="184" y="76"/>
                  <a:pt x="368" y="0"/>
                  <a:pt x="576" y="8"/>
                </a:cubicBezTo>
                <a:cubicBezTo>
                  <a:pt x="784" y="16"/>
                  <a:pt x="1016" y="108"/>
                  <a:pt x="1248" y="200"/>
                </a:cubicBezTo>
              </a:path>
            </a:pathLst>
          </a:custGeom>
          <a:noFill/>
          <a:ln w="25400" cap="flat" cmpd="sng">
            <a:solidFill>
              <a:srgbClr val="00B05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267200" y="4357913"/>
            <a:ext cx="327334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</a:rPr>
              <a:t>0</a:t>
            </a:r>
            <a:endParaRPr lang="en-US" sz="2000" dirty="0">
              <a:solidFill>
                <a:srgbClr val="00B050"/>
              </a:solidFill>
              <a:latin typeface="Arial" pitchFamily="34" charset="0"/>
            </a:endParaRPr>
          </a:p>
        </p:txBody>
      </p:sp>
      <p:grpSp>
        <p:nvGrpSpPr>
          <p:cNvPr id="4" name="Group 23"/>
          <p:cNvGrpSpPr/>
          <p:nvPr/>
        </p:nvGrpSpPr>
        <p:grpSpPr>
          <a:xfrm>
            <a:off x="5105400" y="2706089"/>
            <a:ext cx="1329487" cy="799556"/>
            <a:chOff x="5105400" y="2553690"/>
            <a:chExt cx="1329487" cy="799556"/>
          </a:xfrm>
        </p:grpSpPr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5360067" y="2553690"/>
              <a:ext cx="1074820" cy="799556"/>
            </a:xfrm>
            <a:custGeom>
              <a:avLst/>
              <a:gdLst/>
              <a:ahLst/>
              <a:cxnLst>
                <a:cxn ang="0">
                  <a:pos x="48" y="616"/>
                </a:cxn>
                <a:cxn ang="0">
                  <a:pos x="48" y="88"/>
                </a:cxn>
                <a:cxn ang="0">
                  <a:pos x="336" y="88"/>
                </a:cxn>
                <a:cxn ang="0">
                  <a:pos x="336" y="616"/>
                </a:cxn>
              </a:cxnLst>
              <a:rect l="0" t="0" r="r" b="b"/>
              <a:pathLst>
                <a:path w="384" h="616">
                  <a:moveTo>
                    <a:pt x="48" y="616"/>
                  </a:moveTo>
                  <a:cubicBezTo>
                    <a:pt x="24" y="396"/>
                    <a:pt x="0" y="176"/>
                    <a:pt x="48" y="88"/>
                  </a:cubicBezTo>
                  <a:cubicBezTo>
                    <a:pt x="96" y="0"/>
                    <a:pt x="288" y="0"/>
                    <a:pt x="336" y="88"/>
                  </a:cubicBezTo>
                  <a:cubicBezTo>
                    <a:pt x="384" y="176"/>
                    <a:pt x="360" y="396"/>
                    <a:pt x="336" y="616"/>
                  </a:cubicBezTo>
                </a:path>
              </a:pathLst>
            </a:custGeom>
            <a:noFill/>
            <a:ln w="25400" cap="flat" cmpd="sng">
              <a:solidFill>
                <a:srgbClr val="F62F0E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5105400" y="2672952"/>
              <a:ext cx="53340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</a:rPr>
                <a:t>1</a:t>
              </a:r>
              <a:endParaRPr lang="en-US" sz="2000" dirty="0">
                <a:solidFill>
                  <a:srgbClr val="FF0000"/>
                </a:solidFill>
                <a:latin typeface="Arial" pitchFamily="34" charset="0"/>
              </a:endParaRPr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>
            <a:off x="1447800" y="3962399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9600" y="510093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Strings </a:t>
            </a:r>
            <a:r>
              <a:rPr lang="en-US" sz="2400" b="1" dirty="0" smtClean="0"/>
              <a:t>110</a:t>
            </a:r>
            <a:r>
              <a:rPr lang="en-US" sz="2400" dirty="0" smtClean="0">
                <a:solidFill>
                  <a:schemeClr val="accent1"/>
                </a:solidFill>
              </a:rPr>
              <a:t> leaves </a:t>
            </a:r>
            <a:r>
              <a:rPr lang="en-US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i="1" baseline="-25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accent1"/>
                </a:solidFill>
              </a:rPr>
              <a:t> in state </a:t>
            </a:r>
            <a:r>
              <a:rPr lang="en-US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i="1" baseline="-25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chemeClr val="accent1"/>
                </a:solidFill>
              </a:rPr>
              <a:t>, so it is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rejected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" y="146186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Feed the string input </a:t>
            </a:r>
            <a:r>
              <a:rPr lang="en-US" sz="2400" b="1" dirty="0" smtClean="0"/>
              <a:t>110</a:t>
            </a:r>
            <a:r>
              <a:rPr lang="en-US" sz="2400" dirty="0" smtClean="0">
                <a:solidFill>
                  <a:schemeClr val="accent1"/>
                </a:solidFill>
              </a:rPr>
              <a:t>, reject or accept?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Read </a:t>
            </a:r>
            <a:r>
              <a:rPr lang="en-US" sz="2400" dirty="0" smtClean="0">
                <a:solidFill>
                  <a:schemeClr val="accent1"/>
                </a:solidFill>
                <a:sym typeface="Symbol"/>
              </a:rPr>
              <a:t>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/>
              <a:t>1 1 </a:t>
            </a:r>
            <a:r>
              <a:rPr lang="en-US" sz="2400" b="1" dirty="0" smtClean="0">
                <a:solidFill>
                  <a:srgbClr val="00B050"/>
                </a:solidFill>
              </a:rPr>
              <a:t>0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175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PEMBUKTIAN  110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110 </a:t>
            </a:r>
            <a:r>
              <a:rPr lang="en-US" dirty="0" err="1" smtClean="0"/>
              <a:t>tidak</a:t>
            </a:r>
            <a:r>
              <a:rPr lang="en-US" smtClean="0"/>
              <a:t> diterima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Final State</a:t>
            </a:r>
            <a:endParaRPr lang="en-US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27054" y="3550320"/>
            <a:ext cx="625646" cy="655101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314700" y="3550320"/>
            <a:ext cx="625646" cy="655101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2</a:t>
            </a:r>
            <a:endParaRPr lang="en-US" sz="2400" dirty="0">
              <a:latin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52700" y="3905311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2727154" y="3477760"/>
            <a:ext cx="533400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1</a:t>
            </a:r>
            <a:endParaRPr lang="en-US" sz="2000" dirty="0">
              <a:solidFill>
                <a:schemeClr val="tx1">
                  <a:lumMod val="95000"/>
                </a:schemeClr>
              </a:solidFill>
              <a:latin typeface="Arial" pitchFamily="34" charset="0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702346" y="3577760"/>
            <a:ext cx="625646" cy="655101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2</a:t>
            </a:r>
            <a:endParaRPr lang="en-US" sz="2400" dirty="0">
              <a:latin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940346" y="3932751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114800" y="3505200"/>
            <a:ext cx="533400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1</a:t>
            </a:r>
            <a:endParaRPr lang="en-US" sz="2000" dirty="0">
              <a:solidFill>
                <a:schemeClr val="tx1">
                  <a:lumMod val="95000"/>
                </a:schemeClr>
              </a:solidFill>
              <a:latin typeface="Arial" pitchFamily="34" charset="0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089992" y="3605200"/>
            <a:ext cx="625646" cy="655101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/>
              <a:t>1</a:t>
            </a:r>
            <a:endParaRPr lang="en-US" sz="2400" dirty="0">
              <a:latin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327992" y="3960191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502446" y="3532640"/>
            <a:ext cx="533400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0</a:t>
            </a:r>
            <a:endParaRPr lang="en-US" sz="2000" dirty="0">
              <a:solidFill>
                <a:schemeClr val="tx1">
                  <a:lumMod val="95000"/>
                </a:schemeClr>
              </a:solidFill>
              <a:latin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143000" y="3875661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05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Deterministic Finite Automata (DFA)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Dari </a:t>
            </a:r>
            <a:r>
              <a:rPr lang="en-US" dirty="0" err="1" smtClean="0"/>
              <a:t>suatu</a:t>
            </a:r>
            <a:r>
              <a:rPr lang="en-US" dirty="0" smtClean="0"/>
              <a:t> state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state </a:t>
            </a:r>
            <a:r>
              <a:rPr lang="en-US" dirty="0" err="1" smtClean="0"/>
              <a:t>berikutnya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example….</a:t>
            </a:r>
            <a:endParaRPr lang="en-US" dirty="0"/>
          </a:p>
        </p:txBody>
      </p:sp>
      <p:pic>
        <p:nvPicPr>
          <p:cNvPr id="4" name="Picture 2" descr="C:\Users\karima\Desktop\Logo_dinu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5730067"/>
            <a:ext cx="1123950" cy="104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9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8719" y="-13252"/>
            <a:ext cx="6377940" cy="1293028"/>
          </a:xfrm>
        </p:spPr>
        <p:txBody>
          <a:bodyPr/>
          <a:lstStyle/>
          <a:p>
            <a:r>
              <a:rPr lang="en-US" sz="3200" dirty="0" smtClean="0"/>
              <a:t>Deterministic Finite Automata (DFA)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6365" y="1673558"/>
            <a:ext cx="4953000" cy="5181600"/>
          </a:xfrm>
        </p:spPr>
        <p:txBody>
          <a:bodyPr/>
          <a:lstStyle/>
          <a:p>
            <a:r>
              <a:rPr lang="en-US" dirty="0"/>
              <a:t>M = (Q, ∑, </a:t>
            </a:r>
            <a:r>
              <a:rPr lang="el-GR" dirty="0"/>
              <a:t>δ, </a:t>
            </a:r>
            <a:r>
              <a:rPr lang="en-US" dirty="0"/>
              <a:t>S, F</a:t>
            </a:r>
            <a:r>
              <a:rPr lang="en-US" dirty="0" smtClean="0"/>
              <a:t>),</a:t>
            </a:r>
          </a:p>
          <a:p>
            <a:pPr lvl="1"/>
            <a:r>
              <a:rPr lang="en-US" dirty="0" smtClean="0"/>
              <a:t>Q = {q1, q2, q3}</a:t>
            </a:r>
          </a:p>
          <a:p>
            <a:pPr lvl="1"/>
            <a:r>
              <a:rPr lang="en-US" dirty="0" smtClean="0"/>
              <a:t>∑ = {0,1}</a:t>
            </a:r>
          </a:p>
          <a:p>
            <a:pPr lvl="1"/>
            <a:r>
              <a:rPr lang="en-US" dirty="0" smtClean="0"/>
              <a:t>S = q1</a:t>
            </a:r>
          </a:p>
          <a:p>
            <a:pPr lvl="1"/>
            <a:r>
              <a:rPr lang="en-US" dirty="0" smtClean="0"/>
              <a:t>F = {q3}</a:t>
            </a:r>
          </a:p>
          <a:p>
            <a:pPr lvl="1"/>
            <a:r>
              <a:rPr lang="el-GR" dirty="0" smtClean="0"/>
              <a:t>δ</a:t>
            </a:r>
            <a:r>
              <a:rPr lang="en-US" dirty="0" smtClean="0"/>
              <a:t>  =  </a:t>
            </a:r>
          </a:p>
          <a:p>
            <a:pPr lvl="1"/>
            <a:endParaRPr lang="en-US" dirty="0"/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039857" y="2624126"/>
            <a:ext cx="277567" cy="32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id-ID" sz="1100" b="1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1</a:t>
            </a:r>
            <a:endParaRPr kumimoji="0" lang="en-US" sz="11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3205639" y="2624126"/>
            <a:ext cx="277567" cy="32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id-ID" sz="1100" b="1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1</a:t>
            </a:r>
            <a:endParaRPr kumimoji="0" lang="en-US" sz="11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Donut 19"/>
          <p:cNvSpPr/>
          <p:nvPr/>
        </p:nvSpPr>
        <p:spPr>
          <a:xfrm>
            <a:off x="3039098" y="3169825"/>
            <a:ext cx="610648" cy="610648"/>
          </a:xfrm>
          <a:prstGeom prst="donut">
            <a:avLst>
              <a:gd name="adj" fmla="val 9570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solidFill>
                  <a:srgbClr val="FFFF00"/>
                </a:solidFill>
              </a:rPr>
              <a:t>q₃</a:t>
            </a:r>
            <a:endParaRPr lang="id-ID" sz="1400" dirty="0">
              <a:solidFill>
                <a:srgbClr val="FFFF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817803" y="3169825"/>
            <a:ext cx="610648" cy="61064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solidFill>
                  <a:srgbClr val="FFFF00"/>
                </a:solidFill>
              </a:rPr>
              <a:t>q₂</a:t>
            </a:r>
            <a:endParaRPr lang="id-ID" sz="1400" dirty="0">
              <a:solidFill>
                <a:srgbClr val="FFFF00"/>
              </a:solidFill>
            </a:endParaRPr>
          </a:p>
        </p:txBody>
      </p:sp>
      <p:cxnSp>
        <p:nvCxnSpPr>
          <p:cNvPr id="22" name="Curved Connector 21"/>
          <p:cNvCxnSpPr>
            <a:stCxn id="21" idx="1"/>
            <a:endCxn id="21" idx="7"/>
          </p:cNvCxnSpPr>
          <p:nvPr/>
        </p:nvCxnSpPr>
        <p:spPr>
          <a:xfrm rot="5400000" flipH="1" flipV="1">
            <a:off x="2123127" y="3043355"/>
            <a:ext cx="1234" cy="431794"/>
          </a:xfrm>
          <a:prstGeom prst="curvedConnector3">
            <a:avLst>
              <a:gd name="adj1" fmla="val 29752402"/>
            </a:avLst>
          </a:prstGeom>
          <a:noFill/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2594991" y="3169824"/>
            <a:ext cx="277567" cy="32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  <a:endParaRPr kumimoji="0" lang="en-US" sz="11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Arrow Connector 23"/>
          <p:cNvCxnSpPr>
            <a:stCxn id="21" idx="6"/>
            <a:endCxn id="20" idx="2"/>
          </p:cNvCxnSpPr>
          <p:nvPr/>
        </p:nvCxnSpPr>
        <p:spPr>
          <a:xfrm>
            <a:off x="2428451" y="3475148"/>
            <a:ext cx="610648" cy="1234"/>
          </a:xfrm>
          <a:prstGeom prst="straightConnector1">
            <a:avLst/>
          </a:prstGeom>
          <a:noFill/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52021" y="3179260"/>
            <a:ext cx="610648" cy="61064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solidFill>
                  <a:srgbClr val="FFFF00"/>
                </a:solidFill>
              </a:rPr>
              <a:t>q₁</a:t>
            </a:r>
            <a:endParaRPr lang="id-ID" sz="1400" dirty="0">
              <a:solidFill>
                <a:srgbClr val="FFFF00"/>
              </a:solidFill>
            </a:endParaRPr>
          </a:p>
        </p:txBody>
      </p:sp>
      <p:cxnSp>
        <p:nvCxnSpPr>
          <p:cNvPr id="26" name="Straight Arrow Connector 25"/>
          <p:cNvCxnSpPr>
            <a:stCxn id="25" idx="6"/>
            <a:endCxn id="21" idx="2"/>
          </p:cNvCxnSpPr>
          <p:nvPr/>
        </p:nvCxnSpPr>
        <p:spPr>
          <a:xfrm flipV="1">
            <a:off x="1262669" y="3475148"/>
            <a:ext cx="555134" cy="9435"/>
          </a:xfrm>
          <a:prstGeom prst="straightConnector1">
            <a:avLst/>
          </a:prstGeom>
          <a:noFill/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1373695" y="3179261"/>
            <a:ext cx="277567" cy="2616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id-ID" sz="1100" b="1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1</a:t>
            </a:r>
            <a:endParaRPr kumimoji="0" lang="en-US" sz="11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52400" y="3456827"/>
            <a:ext cx="499621" cy="1234"/>
          </a:xfrm>
          <a:prstGeom prst="straightConnector1">
            <a:avLst/>
          </a:prstGeom>
          <a:noFill/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20" idx="1"/>
            <a:endCxn id="20" idx="7"/>
          </p:cNvCxnSpPr>
          <p:nvPr/>
        </p:nvCxnSpPr>
        <p:spPr>
          <a:xfrm rot="5400000" flipH="1" flipV="1">
            <a:off x="3344422" y="3043355"/>
            <a:ext cx="1234" cy="431794"/>
          </a:xfrm>
          <a:prstGeom prst="curvedConnector3">
            <a:avLst>
              <a:gd name="adj1" fmla="val 28941445"/>
            </a:avLst>
          </a:prstGeom>
          <a:noFill/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5400000" flipH="1" flipV="1">
            <a:off x="922814" y="3073773"/>
            <a:ext cx="1234" cy="431794"/>
          </a:xfrm>
          <a:prstGeom prst="curvedConnector3">
            <a:avLst>
              <a:gd name="adj1" fmla="val 28941445"/>
            </a:avLst>
          </a:prstGeom>
          <a:noFill/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874075" y="2725717"/>
            <a:ext cx="277567" cy="32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  <a:endParaRPr kumimoji="0" lang="en-US" sz="11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hape 33"/>
          <p:cNvCxnSpPr>
            <a:stCxn id="20" idx="4"/>
            <a:endCxn id="25" idx="4"/>
          </p:cNvCxnSpPr>
          <p:nvPr/>
        </p:nvCxnSpPr>
        <p:spPr>
          <a:xfrm rot="5400000">
            <a:off x="2146166" y="2591651"/>
            <a:ext cx="9435" cy="2387077"/>
          </a:xfrm>
          <a:prstGeom prst="curvedConnector3">
            <a:avLst>
              <a:gd name="adj1" fmla="val 1982721"/>
            </a:avLst>
          </a:prstGeom>
          <a:noFill/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1984343" y="3947013"/>
            <a:ext cx="277567" cy="32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  <a:endParaRPr kumimoji="0" lang="en-US" sz="11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660903"/>
              </p:ext>
            </p:extLst>
          </p:nvPr>
        </p:nvGraphicFramePr>
        <p:xfrm>
          <a:off x="4515506" y="4512546"/>
          <a:ext cx="3352800" cy="149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/>
                <a:gridCol w="1117600"/>
                <a:gridCol w="1117600"/>
              </a:tblGrid>
              <a:tr h="37361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δ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  <a:tr h="37361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q1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q1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q2</a:t>
                      </a:r>
                      <a:endParaRPr lang="en-US" b="1" dirty="0"/>
                    </a:p>
                  </a:txBody>
                  <a:tcPr/>
                </a:tc>
              </a:tr>
              <a:tr h="37361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q2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q3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q2</a:t>
                      </a:r>
                      <a:endParaRPr lang="en-US" b="1" dirty="0"/>
                    </a:p>
                  </a:txBody>
                  <a:tcPr/>
                </a:tc>
              </a:tr>
              <a:tr h="37361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q3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q1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q3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Deterministic Finite Automata (DFA)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state </a:t>
            </a:r>
            <a:r>
              <a:rPr lang="en-US" dirty="0" err="1" smtClean="0"/>
              <a:t>dan</a:t>
            </a:r>
            <a:r>
              <a:rPr lang="en-US" dirty="0" smtClean="0"/>
              <a:t> input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state </a:t>
            </a:r>
            <a:r>
              <a:rPr lang="en-US" dirty="0" err="1" smtClean="0"/>
              <a:t>berikutnya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string x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/>
              <a:t>Bila</a:t>
            </a:r>
            <a:r>
              <a:rPr lang="en-US" dirty="0"/>
              <a:t> </a:t>
            </a:r>
            <a:r>
              <a:rPr lang="el-GR" dirty="0"/>
              <a:t>δ</a:t>
            </a:r>
            <a:r>
              <a:rPr lang="en-US" dirty="0"/>
              <a:t> (</a:t>
            </a:r>
            <a:r>
              <a:rPr lang="en-US" dirty="0" err="1"/>
              <a:t>S,x</a:t>
            </a:r>
            <a:r>
              <a:rPr lang="en-US" dirty="0"/>
              <a:t>)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state </a:t>
            </a:r>
            <a:r>
              <a:rPr lang="en-US" dirty="0" err="1"/>
              <a:t>akhir</a:t>
            </a:r>
            <a:r>
              <a:rPr lang="en-US" dirty="0" smtClean="0"/>
              <a:t>.</a:t>
            </a:r>
          </a:p>
          <a:p>
            <a:r>
              <a:rPr lang="en-US" sz="2800" dirty="0" err="1" smtClean="0">
                <a:solidFill>
                  <a:schemeClr val="tx2"/>
                </a:solidFill>
              </a:rPr>
              <a:t>Bila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>
                <a:solidFill>
                  <a:schemeClr val="tx2"/>
                </a:solidFill>
              </a:rPr>
              <a:t>M </a:t>
            </a:r>
            <a:r>
              <a:rPr lang="en-US" sz="2800" dirty="0" err="1">
                <a:solidFill>
                  <a:schemeClr val="tx2"/>
                </a:solidFill>
              </a:rPr>
              <a:t>adalah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sebuah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bahasa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FSA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>
                <a:solidFill>
                  <a:schemeClr val="tx2"/>
                </a:solidFill>
              </a:rPr>
              <a:t>M </a:t>
            </a:r>
            <a:r>
              <a:rPr lang="en-US" sz="2400" dirty="0">
                <a:solidFill>
                  <a:schemeClr val="tx2"/>
                </a:solidFill>
              </a:rPr>
              <a:t>= (Q, ∑, </a:t>
            </a:r>
            <a:r>
              <a:rPr lang="el-GR" sz="2400" dirty="0">
                <a:solidFill>
                  <a:schemeClr val="tx2"/>
                </a:solidFill>
              </a:rPr>
              <a:t>δ, </a:t>
            </a:r>
            <a:r>
              <a:rPr lang="en-US" sz="2400" dirty="0">
                <a:solidFill>
                  <a:schemeClr val="tx2"/>
                </a:solidFill>
              </a:rPr>
              <a:t>S, </a:t>
            </a:r>
            <a:r>
              <a:rPr lang="en-US" sz="2400" dirty="0" smtClean="0">
                <a:solidFill>
                  <a:schemeClr val="tx2"/>
                </a:solidFill>
              </a:rPr>
              <a:t>F)</a:t>
            </a:r>
          </a:p>
          <a:p>
            <a:pPr lvl="1"/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 L(M)</a:t>
            </a:r>
          </a:p>
          <a:p>
            <a:pPr marL="457200" lvl="1" indent="0">
              <a:buNone/>
            </a:pPr>
            <a:r>
              <a:rPr lang="en-US" dirty="0"/>
              <a:t>   </a:t>
            </a:r>
            <a:r>
              <a:rPr lang="en-US" dirty="0" smtClean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smtClean="0"/>
              <a:t>{ x </a:t>
            </a:r>
            <a:r>
              <a:rPr lang="en-US" dirty="0"/>
              <a:t>| </a:t>
            </a:r>
            <a:r>
              <a:rPr lang="el-GR" dirty="0"/>
              <a:t>δ</a:t>
            </a:r>
            <a:r>
              <a:rPr lang="en-US" dirty="0"/>
              <a:t>(</a:t>
            </a:r>
            <a:r>
              <a:rPr lang="en-US" dirty="0" err="1"/>
              <a:t>S,x</a:t>
            </a:r>
            <a:r>
              <a:rPr lang="en-US" dirty="0"/>
              <a:t>)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smtClean="0"/>
              <a:t>F }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4" name="Picture 2" descr="C:\Users\karima\Desktop\Logo_dinu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5730067"/>
            <a:ext cx="1123950" cy="104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9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Non-deterministic </a:t>
            </a:r>
            <a:r>
              <a:rPr lang="en-US" sz="3200" dirty="0"/>
              <a:t>Finite Automata </a:t>
            </a:r>
            <a:r>
              <a:rPr lang="en-US" sz="3200" dirty="0" smtClean="0"/>
              <a:t>(NFA</a:t>
            </a:r>
            <a:r>
              <a:rPr lang="en-US" sz="32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state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state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input yang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Dari </a:t>
            </a:r>
            <a:r>
              <a:rPr lang="en-US" dirty="0" err="1" smtClean="0"/>
              <a:t>suatu</a:t>
            </a:r>
            <a:r>
              <a:rPr lang="en-US" dirty="0" smtClean="0"/>
              <a:t> state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0,1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busur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(</a:t>
            </a:r>
            <a:r>
              <a:rPr lang="en-US" dirty="0" err="1" smtClean="0"/>
              <a:t>transisi</a:t>
            </a:r>
            <a:r>
              <a:rPr lang="en-US" dirty="0" smtClean="0"/>
              <a:t>) </a:t>
            </a:r>
            <a:r>
              <a:rPr lang="en-US" dirty="0" err="1" smtClean="0"/>
              <a:t>berlabel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input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 ……..</a:t>
            </a:r>
            <a:endParaRPr lang="en-US" dirty="0"/>
          </a:p>
        </p:txBody>
      </p:sp>
      <p:pic>
        <p:nvPicPr>
          <p:cNvPr id="4" name="Picture 2" descr="C:\Users\karima\Desktop\Logo_dinu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5730067"/>
            <a:ext cx="1123950" cy="104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9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State Automata (FSA)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</a:t>
            </a:r>
            <a:r>
              <a:rPr lang="en-US" sz="2400" dirty="0" err="1" smtClean="0"/>
              <a:t>uatu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abstrak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merepresentasikan</a:t>
            </a:r>
            <a:r>
              <a:rPr lang="en-US" sz="2400" dirty="0" smtClean="0"/>
              <a:t> 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diskrit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 FSA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Hasil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tidaknya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.</a:t>
            </a:r>
          </a:p>
        </p:txBody>
      </p:sp>
      <p:pic>
        <p:nvPicPr>
          <p:cNvPr id="4" name="Picture 2" descr="C:\Users\karima\Desktop\Logo_dinu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5730067"/>
            <a:ext cx="1123950" cy="104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04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Non-deterministic </a:t>
            </a:r>
            <a:r>
              <a:rPr lang="en-US" sz="3200" dirty="0"/>
              <a:t>Finite Automata </a:t>
            </a:r>
            <a:r>
              <a:rPr lang="en-US" sz="3200" dirty="0" smtClean="0"/>
              <a:t>(NFA</a:t>
            </a:r>
            <a:r>
              <a:rPr lang="en-US" sz="32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219200"/>
            <a:ext cx="4191000" cy="5181600"/>
          </a:xfrm>
        </p:spPr>
        <p:txBody>
          <a:bodyPr/>
          <a:lstStyle/>
          <a:p>
            <a:r>
              <a:rPr lang="en-US" dirty="0"/>
              <a:t>M = (Q, ∑, </a:t>
            </a:r>
            <a:r>
              <a:rPr lang="el-GR" dirty="0"/>
              <a:t>δ, </a:t>
            </a:r>
            <a:r>
              <a:rPr lang="en-US" dirty="0"/>
              <a:t>S, F),</a:t>
            </a:r>
          </a:p>
          <a:p>
            <a:pPr lvl="1"/>
            <a:r>
              <a:rPr lang="en-US" dirty="0"/>
              <a:t>Q = </a:t>
            </a:r>
            <a:r>
              <a:rPr lang="en-US" dirty="0" smtClean="0"/>
              <a:t>{………….}</a:t>
            </a:r>
            <a:endParaRPr lang="en-US" dirty="0"/>
          </a:p>
          <a:p>
            <a:pPr lvl="1"/>
            <a:r>
              <a:rPr lang="en-US" dirty="0"/>
              <a:t>∑ = </a:t>
            </a:r>
            <a:r>
              <a:rPr lang="en-US" dirty="0" smtClean="0"/>
              <a:t>{…..}</a:t>
            </a:r>
            <a:endParaRPr lang="en-US" dirty="0"/>
          </a:p>
          <a:p>
            <a:pPr lvl="1"/>
            <a:r>
              <a:rPr lang="en-US" dirty="0"/>
              <a:t>S = </a:t>
            </a:r>
            <a:r>
              <a:rPr lang="en-US" dirty="0" smtClean="0"/>
              <a:t>….</a:t>
            </a:r>
            <a:endParaRPr lang="en-US" dirty="0"/>
          </a:p>
          <a:p>
            <a:pPr lvl="1"/>
            <a:r>
              <a:rPr lang="en-US" dirty="0"/>
              <a:t>F = </a:t>
            </a:r>
            <a:r>
              <a:rPr lang="en-US" dirty="0" smtClean="0"/>
              <a:t>….</a:t>
            </a:r>
            <a:endParaRPr lang="en-US" dirty="0"/>
          </a:p>
          <a:p>
            <a:pPr lvl="1"/>
            <a:r>
              <a:rPr lang="el-GR" dirty="0"/>
              <a:t>δ</a:t>
            </a:r>
            <a:r>
              <a:rPr lang="en-US" dirty="0"/>
              <a:t> </a:t>
            </a:r>
            <a:r>
              <a:rPr lang="en-US" dirty="0" smtClean="0"/>
              <a:t>= ….</a:t>
            </a:r>
            <a:endParaRPr lang="en-US" dirty="0"/>
          </a:p>
          <a:p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838199" y="1997232"/>
            <a:ext cx="3733800" cy="3062340"/>
            <a:chOff x="838199" y="1997232"/>
            <a:chExt cx="3733800" cy="3062340"/>
          </a:xfrm>
        </p:grpSpPr>
        <p:sp>
          <p:nvSpPr>
            <p:cNvPr id="21" name="Oval 20"/>
            <p:cNvSpPr/>
            <p:nvPr/>
          </p:nvSpPr>
          <p:spPr>
            <a:xfrm>
              <a:off x="2544208" y="3940789"/>
              <a:ext cx="783192" cy="780229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dirty="0" smtClean="0">
                  <a:solidFill>
                    <a:srgbClr val="FFFF00"/>
                  </a:solidFill>
                </a:rPr>
                <a:t>q₃</a:t>
              </a:r>
              <a:endParaRPr lang="id-ID" sz="1600" dirty="0">
                <a:solidFill>
                  <a:srgbClr val="FFFF00"/>
                </a:solidFill>
              </a:endParaRPr>
            </a:p>
          </p:txBody>
        </p:sp>
        <p:cxnSp>
          <p:nvCxnSpPr>
            <p:cNvPr id="23" name="Straight Arrow Connector 22"/>
            <p:cNvCxnSpPr>
              <a:stCxn id="21" idx="6"/>
              <a:endCxn id="35" idx="4"/>
            </p:cNvCxnSpPr>
            <p:nvPr/>
          </p:nvCxnSpPr>
          <p:spPr>
            <a:xfrm flipV="1">
              <a:off x="3327400" y="3533248"/>
              <a:ext cx="853005" cy="797657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31" idx="4"/>
              <a:endCxn id="21" idx="2"/>
            </p:cNvCxnSpPr>
            <p:nvPr/>
          </p:nvCxnSpPr>
          <p:spPr>
            <a:xfrm>
              <a:off x="1799390" y="3533248"/>
              <a:ext cx="744818" cy="797657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13"/>
            <p:cNvSpPr txBox="1">
              <a:spLocks noChangeArrowheads="1"/>
            </p:cNvSpPr>
            <p:nvPr/>
          </p:nvSpPr>
          <p:spPr bwMode="auto">
            <a:xfrm>
              <a:off x="1621391" y="2114653"/>
              <a:ext cx="4130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FF0000"/>
                  </a:solidFill>
                  <a:latin typeface="Times New Roman" pitchFamily="18" charset="0"/>
                  <a:cs typeface="Arial" pitchFamily="34" charset="0"/>
                </a:rPr>
                <a:t>b</a:t>
              </a:r>
              <a:endParaRPr kumimoji="0" lang="en-US" sz="1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7" name="Straight Arrow Connector 26"/>
            <p:cNvCxnSpPr>
              <a:stCxn id="31" idx="6"/>
              <a:endCxn id="35" idx="2"/>
            </p:cNvCxnSpPr>
            <p:nvPr/>
          </p:nvCxnSpPr>
          <p:spPr>
            <a:xfrm>
              <a:off x="2190986" y="3143134"/>
              <a:ext cx="1597822" cy="0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/>
            <p:nvPr/>
          </p:nvCxnSpPr>
          <p:spPr>
            <a:xfrm rot="5400000" flipH="1" flipV="1">
              <a:off x="4160796" y="2523266"/>
              <a:ext cx="1577" cy="553801"/>
            </a:xfrm>
            <a:prstGeom prst="curvedConnector3">
              <a:avLst>
                <a:gd name="adj1" fmla="val 28941445"/>
              </a:avLst>
            </a:prstGeom>
            <a:noFill/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13"/>
            <p:cNvSpPr txBox="1">
              <a:spLocks noChangeArrowheads="1"/>
            </p:cNvSpPr>
            <p:nvPr/>
          </p:nvSpPr>
          <p:spPr bwMode="auto">
            <a:xfrm>
              <a:off x="3896801" y="3809376"/>
              <a:ext cx="3559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Times New Roman" pitchFamily="18" charset="0"/>
                  <a:cs typeface="Arial" pitchFamily="34" charset="0"/>
                </a:rPr>
                <a:t>b</a:t>
              </a:r>
              <a:endParaRPr kumimoji="0" lang="en-US" sz="1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 Box 13"/>
            <p:cNvSpPr txBox="1">
              <a:spLocks noChangeArrowheads="1"/>
            </p:cNvSpPr>
            <p:nvPr/>
          </p:nvSpPr>
          <p:spPr bwMode="auto">
            <a:xfrm>
              <a:off x="3997569" y="1997232"/>
              <a:ext cx="3759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FF0000"/>
                  </a:solidFill>
                  <a:latin typeface="Times New Roman" pitchFamily="18" charset="0"/>
                  <a:cs typeface="Arial" pitchFamily="34" charset="0"/>
                </a:rPr>
                <a:t>a</a:t>
              </a:r>
              <a:endParaRPr kumimoji="0" lang="en-US" sz="1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1407793" y="2753021"/>
              <a:ext cx="783192" cy="780229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dirty="0" smtClean="0">
                  <a:solidFill>
                    <a:srgbClr val="FFFF00"/>
                  </a:solidFill>
                </a:rPr>
                <a:t>q₁</a:t>
              </a:r>
              <a:endParaRPr lang="id-ID" sz="1600" dirty="0">
                <a:solidFill>
                  <a:srgbClr val="FFFF00"/>
                </a:solidFill>
              </a:endParaRPr>
            </a:p>
          </p:txBody>
        </p:sp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2793113" y="2753021"/>
              <a:ext cx="4385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Arial" pitchFamily="34" charset="0"/>
                </a:rPr>
                <a:t>a</a:t>
              </a:r>
              <a:endParaRPr kumimoji="0" lang="en-US" sz="1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3" name="Curved Connector 32"/>
            <p:cNvCxnSpPr>
              <a:stCxn id="31" idx="1"/>
              <a:endCxn id="31" idx="7"/>
            </p:cNvCxnSpPr>
            <p:nvPr/>
          </p:nvCxnSpPr>
          <p:spPr>
            <a:xfrm rot="5400000" flipH="1" flipV="1">
              <a:off x="1799393" y="2590382"/>
              <a:ext cx="1577" cy="553801"/>
            </a:xfrm>
            <a:prstGeom prst="curvedConnector3">
              <a:avLst>
                <a:gd name="adj1" fmla="val 26508384"/>
              </a:avLst>
            </a:prstGeom>
            <a:noFill/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838199" y="3118149"/>
              <a:ext cx="569594" cy="1577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Donut 34"/>
            <p:cNvSpPr/>
            <p:nvPr/>
          </p:nvSpPr>
          <p:spPr>
            <a:xfrm>
              <a:off x="3788807" y="2753021"/>
              <a:ext cx="783192" cy="780229"/>
            </a:xfrm>
            <a:prstGeom prst="donut">
              <a:avLst>
                <a:gd name="adj" fmla="val 9570"/>
              </a:avLst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dirty="0" smtClean="0">
                  <a:solidFill>
                    <a:srgbClr val="FFFF00"/>
                  </a:solidFill>
                </a:rPr>
                <a:t>q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2</a:t>
              </a:r>
              <a:endParaRPr lang="id-ID" sz="1600" baseline="-25000" dirty="0">
                <a:solidFill>
                  <a:srgbClr val="FFFF00"/>
                </a:solidFill>
              </a:endParaRPr>
            </a:p>
          </p:txBody>
        </p:sp>
        <p:sp>
          <p:nvSpPr>
            <p:cNvPr id="43" name="Text Box 13"/>
            <p:cNvSpPr txBox="1">
              <a:spLocks noChangeArrowheads="1"/>
            </p:cNvSpPr>
            <p:nvPr/>
          </p:nvSpPr>
          <p:spPr bwMode="auto">
            <a:xfrm>
              <a:off x="1706860" y="3809377"/>
              <a:ext cx="3759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FF0000"/>
                  </a:solidFill>
                  <a:latin typeface="Times New Roman" pitchFamily="18" charset="0"/>
                  <a:cs typeface="Arial" pitchFamily="34" charset="0"/>
                </a:rPr>
                <a:t>a</a:t>
              </a:r>
              <a:endParaRPr kumimoji="0" lang="en-US" sz="1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4" name="Curved Connector 43"/>
            <p:cNvCxnSpPr/>
            <p:nvPr/>
          </p:nvCxnSpPr>
          <p:spPr>
            <a:xfrm rot="5400000" flipH="1" flipV="1">
              <a:off x="2919678" y="4412129"/>
              <a:ext cx="1577" cy="553801"/>
            </a:xfrm>
            <a:prstGeom prst="curvedConnector3">
              <a:avLst>
                <a:gd name="adj1" fmla="val -26299524"/>
              </a:avLst>
            </a:prstGeom>
            <a:noFill/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 Box 13"/>
            <p:cNvSpPr txBox="1">
              <a:spLocks noChangeArrowheads="1"/>
            </p:cNvSpPr>
            <p:nvPr/>
          </p:nvSpPr>
          <p:spPr bwMode="auto">
            <a:xfrm>
              <a:off x="3306011" y="4721018"/>
              <a:ext cx="3759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FF0000"/>
                  </a:solidFill>
                  <a:latin typeface="Times New Roman" pitchFamily="18" charset="0"/>
                  <a:cs typeface="Arial" pitchFamily="34" charset="0"/>
                </a:rPr>
                <a:t>a</a:t>
              </a:r>
              <a:endParaRPr kumimoji="0" lang="en-US" sz="1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7" name="Curved Connector 46"/>
            <p:cNvCxnSpPr>
              <a:stCxn id="35" idx="3"/>
              <a:endCxn id="31" idx="5"/>
            </p:cNvCxnSpPr>
            <p:nvPr/>
          </p:nvCxnSpPr>
          <p:spPr>
            <a:xfrm rot="5400000">
              <a:off x="2989927" y="2505385"/>
              <a:ext cx="15896" cy="1827215"/>
            </a:xfrm>
            <a:prstGeom prst="curvedConnector3">
              <a:avLst>
                <a:gd name="adj1" fmla="val 1874039"/>
              </a:avLst>
            </a:prstGeom>
            <a:noFill/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 Box 13"/>
            <p:cNvSpPr txBox="1">
              <a:spLocks noChangeArrowheads="1"/>
            </p:cNvSpPr>
            <p:nvPr/>
          </p:nvSpPr>
          <p:spPr bwMode="auto">
            <a:xfrm>
              <a:off x="2779924" y="3427883"/>
              <a:ext cx="3559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Times New Roman" pitchFamily="18" charset="0"/>
                  <a:cs typeface="Arial" pitchFamily="34" charset="0"/>
                </a:rPr>
                <a:t>b</a:t>
              </a:r>
              <a:endParaRPr kumimoji="0" lang="en-US" sz="1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087786"/>
              </p:ext>
            </p:extLst>
          </p:nvPr>
        </p:nvGraphicFramePr>
        <p:xfrm>
          <a:off x="5105400" y="4220528"/>
          <a:ext cx="3352800" cy="149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/>
                <a:gridCol w="1117600"/>
                <a:gridCol w="1117600"/>
              </a:tblGrid>
              <a:tr h="37361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δ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/>
                </a:tc>
              </a:tr>
              <a:tr h="37361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/>
                </a:tc>
              </a:tr>
              <a:tr h="37361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/>
                </a:tc>
              </a:tr>
              <a:tr h="37361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Non-deterministic </a:t>
            </a:r>
            <a:r>
              <a:rPr lang="en-US" sz="3200" dirty="0"/>
              <a:t>Finite Automata </a:t>
            </a:r>
            <a:r>
              <a:rPr lang="en-US" sz="3200" dirty="0" smtClean="0"/>
              <a:t>(NFA</a:t>
            </a:r>
            <a:r>
              <a:rPr lang="en-US" sz="32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string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DFA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sehubungan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input string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state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state </a:t>
            </a:r>
            <a:r>
              <a:rPr lang="en-US" dirty="0" err="1" smtClean="0"/>
              <a:t>akhir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NFA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dicoba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yang </a:t>
            </a:r>
            <a:r>
              <a:rPr lang="en-US" dirty="0" err="1" smtClean="0"/>
              <a:t>mencapai</a:t>
            </a:r>
            <a:r>
              <a:rPr lang="en-US" dirty="0" smtClean="0"/>
              <a:t> state </a:t>
            </a:r>
            <a:r>
              <a:rPr lang="en-US" dirty="0" err="1" smtClean="0"/>
              <a:t>akhir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string x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NFA, </a:t>
            </a:r>
            <a:r>
              <a:rPr lang="en-US" dirty="0"/>
              <a:t>M = (Q, ∑, </a:t>
            </a:r>
            <a:r>
              <a:rPr lang="el-GR" dirty="0"/>
              <a:t>δ, </a:t>
            </a:r>
            <a:r>
              <a:rPr lang="en-US" dirty="0"/>
              <a:t>S, F)</a:t>
            </a:r>
          </a:p>
          <a:p>
            <a:pPr lvl="1"/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/>
              <a:t>{x | </a:t>
            </a:r>
            <a:r>
              <a:rPr lang="el-GR" dirty="0"/>
              <a:t>δ</a:t>
            </a:r>
            <a:r>
              <a:rPr lang="en-US" dirty="0"/>
              <a:t>(</a:t>
            </a:r>
            <a:r>
              <a:rPr lang="en-US" dirty="0" err="1"/>
              <a:t>S,x</a:t>
            </a:r>
            <a:r>
              <a:rPr lang="en-US" dirty="0"/>
              <a:t>)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state di </a:t>
            </a:r>
            <a:r>
              <a:rPr lang="en-US" dirty="0" err="1" smtClean="0"/>
              <a:t>dalam</a:t>
            </a:r>
            <a:r>
              <a:rPr lang="en-US" dirty="0" smtClean="0"/>
              <a:t> F}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2" descr="C:\Users\karima\Desktop\Logo_dinu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5730067"/>
            <a:ext cx="1123950" cy="104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9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Comparison DFA - NFA</a:t>
            </a:r>
            <a:endParaRPr lang="id-ID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435837"/>
              </p:ext>
            </p:extLst>
          </p:nvPr>
        </p:nvGraphicFramePr>
        <p:xfrm>
          <a:off x="544757" y="1752600"/>
          <a:ext cx="7972452" cy="2153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4704"/>
                <a:gridCol w="4337748"/>
              </a:tblGrid>
              <a:tr h="377572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rgbClr val="000000"/>
                          </a:solidFill>
                        </a:rPr>
                        <a:t>DFA</a:t>
                      </a:r>
                      <a:endParaRPr lang="id-ID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rgbClr val="000000"/>
                          </a:solidFill>
                        </a:rPr>
                        <a:t>NFA</a:t>
                      </a:r>
                      <a:endParaRPr lang="id-ID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6034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rgbClr val="000000"/>
                          </a:solidFill>
                        </a:rPr>
                        <a:t>Langkah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</a:rPr>
                        <a:t>berikutnya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</a:rPr>
                        <a:t>dapat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</a:rPr>
                        <a:t>ditentukan</a:t>
                      </a:r>
                      <a:endParaRPr lang="en-US" sz="1600" baseline="0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Beberapa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pilihan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mungkin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ada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untuk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keadaan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selanjutnya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pada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titik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mana</a:t>
                      </a:r>
                      <a:r>
                        <a:rPr lang="en-US" sz="1600" dirty="0" smtClean="0"/>
                        <a:t> pun</a:t>
                      </a:r>
                      <a:endParaRPr lang="en-US" sz="1600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603405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0000"/>
                          </a:solidFill>
                        </a:rPr>
                        <a:t>Mempunya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 1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</a:rPr>
                        <a:t>panah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</a:rPr>
                        <a:t>transisi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</a:rPr>
                        <a:t>tiap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</a:rPr>
                        <a:t>simbol</a:t>
                      </a:r>
                      <a:endParaRPr lang="en-US" sz="1600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0000"/>
                          </a:solidFill>
                        </a:rPr>
                        <a:t>Memiliki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</a:rPr>
                        <a:t>lebih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</a:rPr>
                        <a:t>dari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</a:rPr>
                        <a:t>panah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</a:rPr>
                        <a:t>transisi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</a:rPr>
                        <a:t>untuk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</a:rPr>
                        <a:t>tiap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</a:rPr>
                        <a:t>simbol</a:t>
                      </a:r>
                      <a:endParaRPr lang="en-US" sz="1600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959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Label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</a:rPr>
                        <a:t>dari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</a:rPr>
                        <a:t>alfabet</a:t>
                      </a:r>
                      <a:endParaRPr lang="en-US" sz="1600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Label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</a:rPr>
                        <a:t>dari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 alphabet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</a:rPr>
                        <a:t>dan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l-GR" sz="1600" baseline="0" dirty="0" smtClean="0">
                          <a:solidFill>
                            <a:srgbClr val="000000"/>
                          </a:solidFill>
                        </a:rPr>
                        <a:t>ε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(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</a:rPr>
                        <a:t>kosong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1600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2316053" y="4643446"/>
            <a:ext cx="277567" cy="32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id-ID" sz="1100" b="1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1</a:t>
            </a:r>
            <a:endParaRPr kumimoji="0" lang="en-US" sz="11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3481835" y="4643446"/>
            <a:ext cx="277567" cy="32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id-ID" sz="1100" b="1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1</a:t>
            </a:r>
            <a:endParaRPr kumimoji="0" lang="en-US" sz="11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Donut 38"/>
          <p:cNvSpPr/>
          <p:nvPr/>
        </p:nvSpPr>
        <p:spPr>
          <a:xfrm>
            <a:off x="3315294" y="5189145"/>
            <a:ext cx="610648" cy="610648"/>
          </a:xfrm>
          <a:prstGeom prst="donut">
            <a:avLst>
              <a:gd name="adj" fmla="val 9570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solidFill>
                  <a:srgbClr val="FFFF00"/>
                </a:solidFill>
              </a:rPr>
              <a:t>q₃</a:t>
            </a:r>
            <a:endParaRPr lang="id-ID" sz="1400" dirty="0">
              <a:solidFill>
                <a:srgbClr val="FFFF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2093999" y="5189145"/>
            <a:ext cx="610648" cy="61064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solidFill>
                  <a:srgbClr val="FFFF00"/>
                </a:solidFill>
              </a:rPr>
              <a:t>q₂</a:t>
            </a:r>
            <a:endParaRPr lang="id-ID" sz="1400" dirty="0">
              <a:solidFill>
                <a:srgbClr val="FFFF00"/>
              </a:solidFill>
            </a:endParaRPr>
          </a:p>
        </p:txBody>
      </p:sp>
      <p:cxnSp>
        <p:nvCxnSpPr>
          <p:cNvPr id="41" name="Curved Connector 40"/>
          <p:cNvCxnSpPr>
            <a:stCxn id="40" idx="1"/>
            <a:endCxn id="40" idx="7"/>
          </p:cNvCxnSpPr>
          <p:nvPr/>
        </p:nvCxnSpPr>
        <p:spPr>
          <a:xfrm rot="5400000" flipH="1" flipV="1">
            <a:off x="2399323" y="5062675"/>
            <a:ext cx="1234" cy="431794"/>
          </a:xfrm>
          <a:prstGeom prst="curvedConnector3">
            <a:avLst>
              <a:gd name="adj1" fmla="val 29752402"/>
            </a:avLst>
          </a:prstGeom>
          <a:noFill/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2871187" y="5189144"/>
            <a:ext cx="277567" cy="32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  <a:endParaRPr kumimoji="0" lang="en-US" sz="11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Straight Arrow Connector 42"/>
          <p:cNvCxnSpPr>
            <a:stCxn id="40" idx="6"/>
            <a:endCxn id="39" idx="2"/>
          </p:cNvCxnSpPr>
          <p:nvPr/>
        </p:nvCxnSpPr>
        <p:spPr>
          <a:xfrm>
            <a:off x="2704647" y="5494468"/>
            <a:ext cx="610648" cy="1234"/>
          </a:xfrm>
          <a:prstGeom prst="straightConnector1">
            <a:avLst/>
          </a:prstGeom>
          <a:noFill/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928217" y="5198580"/>
            <a:ext cx="610648" cy="61064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solidFill>
                  <a:srgbClr val="FFFF00"/>
                </a:solidFill>
              </a:rPr>
              <a:t>q₁</a:t>
            </a:r>
            <a:endParaRPr lang="id-ID" sz="1400" dirty="0">
              <a:solidFill>
                <a:srgbClr val="FFFF00"/>
              </a:solidFill>
            </a:endParaRPr>
          </a:p>
        </p:txBody>
      </p:sp>
      <p:cxnSp>
        <p:nvCxnSpPr>
          <p:cNvPr id="45" name="Straight Arrow Connector 44"/>
          <p:cNvCxnSpPr>
            <a:stCxn id="44" idx="6"/>
            <a:endCxn id="40" idx="2"/>
          </p:cNvCxnSpPr>
          <p:nvPr/>
        </p:nvCxnSpPr>
        <p:spPr>
          <a:xfrm flipV="1">
            <a:off x="1538865" y="5494468"/>
            <a:ext cx="555134" cy="9435"/>
          </a:xfrm>
          <a:prstGeom prst="straightConnector1">
            <a:avLst/>
          </a:prstGeom>
          <a:noFill/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1649891" y="5198581"/>
            <a:ext cx="277567" cy="2616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id-ID" sz="1100" b="1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1</a:t>
            </a:r>
            <a:endParaRPr kumimoji="0" lang="en-US" sz="11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8596" y="5476147"/>
            <a:ext cx="499621" cy="1234"/>
          </a:xfrm>
          <a:prstGeom prst="straightConnector1">
            <a:avLst/>
          </a:prstGeom>
          <a:noFill/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39" idx="1"/>
            <a:endCxn id="39" idx="7"/>
          </p:cNvCxnSpPr>
          <p:nvPr/>
        </p:nvCxnSpPr>
        <p:spPr>
          <a:xfrm rot="5400000" flipH="1" flipV="1">
            <a:off x="3620618" y="5062675"/>
            <a:ext cx="1234" cy="431794"/>
          </a:xfrm>
          <a:prstGeom prst="curvedConnector3">
            <a:avLst>
              <a:gd name="adj1" fmla="val 28941445"/>
            </a:avLst>
          </a:prstGeom>
          <a:noFill/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/>
          <p:nvPr/>
        </p:nvCxnSpPr>
        <p:spPr>
          <a:xfrm rot="5400000" flipH="1" flipV="1">
            <a:off x="1199010" y="5093093"/>
            <a:ext cx="1234" cy="431794"/>
          </a:xfrm>
          <a:prstGeom prst="curvedConnector3">
            <a:avLst>
              <a:gd name="adj1" fmla="val 28941445"/>
            </a:avLst>
          </a:prstGeom>
          <a:noFill/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1150271" y="4745037"/>
            <a:ext cx="277567" cy="32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  <a:endParaRPr kumimoji="0" lang="en-US" sz="11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Shape 33"/>
          <p:cNvCxnSpPr>
            <a:stCxn id="39" idx="4"/>
            <a:endCxn id="44" idx="4"/>
          </p:cNvCxnSpPr>
          <p:nvPr/>
        </p:nvCxnSpPr>
        <p:spPr>
          <a:xfrm rot="5400000">
            <a:off x="2422362" y="4610971"/>
            <a:ext cx="9435" cy="2387077"/>
          </a:xfrm>
          <a:prstGeom prst="curvedConnector3">
            <a:avLst>
              <a:gd name="adj1" fmla="val 1982721"/>
            </a:avLst>
          </a:prstGeom>
          <a:noFill/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2260539" y="5966333"/>
            <a:ext cx="277567" cy="32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  <a:endParaRPr kumimoji="0" lang="en-US" sz="11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760594" y="4122972"/>
            <a:ext cx="3164206" cy="2506428"/>
            <a:chOff x="838199" y="1997232"/>
            <a:chExt cx="3733800" cy="3062340"/>
          </a:xfrm>
        </p:grpSpPr>
        <p:sp>
          <p:nvSpPr>
            <p:cNvPr id="53" name="Oval 52"/>
            <p:cNvSpPr/>
            <p:nvPr/>
          </p:nvSpPr>
          <p:spPr>
            <a:xfrm>
              <a:off x="2544208" y="3940789"/>
              <a:ext cx="783192" cy="780229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dirty="0" smtClean="0">
                  <a:solidFill>
                    <a:srgbClr val="FFFF00"/>
                  </a:solidFill>
                </a:rPr>
                <a:t>q₃</a:t>
              </a:r>
              <a:endParaRPr lang="id-ID" sz="1600" dirty="0">
                <a:solidFill>
                  <a:srgbClr val="FFFF00"/>
                </a:solidFill>
              </a:endParaRPr>
            </a:p>
          </p:txBody>
        </p:sp>
        <p:cxnSp>
          <p:nvCxnSpPr>
            <p:cNvPr id="69" name="Straight Arrow Connector 68"/>
            <p:cNvCxnSpPr>
              <a:stCxn id="53" idx="6"/>
              <a:endCxn id="80" idx="4"/>
            </p:cNvCxnSpPr>
            <p:nvPr/>
          </p:nvCxnSpPr>
          <p:spPr>
            <a:xfrm flipV="1">
              <a:off x="3327400" y="3533248"/>
              <a:ext cx="853005" cy="797657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76" idx="4"/>
              <a:endCxn id="53" idx="2"/>
            </p:cNvCxnSpPr>
            <p:nvPr/>
          </p:nvCxnSpPr>
          <p:spPr>
            <a:xfrm>
              <a:off x="1799390" y="3533248"/>
              <a:ext cx="744818" cy="797657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 Box 13"/>
            <p:cNvSpPr txBox="1">
              <a:spLocks noChangeArrowheads="1"/>
            </p:cNvSpPr>
            <p:nvPr/>
          </p:nvSpPr>
          <p:spPr bwMode="auto">
            <a:xfrm>
              <a:off x="1621391" y="2114653"/>
              <a:ext cx="4130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FF0000"/>
                  </a:solidFill>
                  <a:latin typeface="Times New Roman" pitchFamily="18" charset="0"/>
                  <a:cs typeface="Arial" pitchFamily="34" charset="0"/>
                </a:rPr>
                <a:t>b</a:t>
              </a:r>
              <a:endParaRPr kumimoji="0" lang="en-US" sz="1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2" name="Straight Arrow Connector 71"/>
            <p:cNvCxnSpPr>
              <a:stCxn id="76" idx="6"/>
              <a:endCxn id="80" idx="2"/>
            </p:cNvCxnSpPr>
            <p:nvPr/>
          </p:nvCxnSpPr>
          <p:spPr>
            <a:xfrm>
              <a:off x="2190986" y="3143134"/>
              <a:ext cx="1597822" cy="0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urved Connector 72"/>
            <p:cNvCxnSpPr/>
            <p:nvPr/>
          </p:nvCxnSpPr>
          <p:spPr>
            <a:xfrm rot="5400000" flipH="1" flipV="1">
              <a:off x="4160796" y="2523266"/>
              <a:ext cx="1577" cy="553801"/>
            </a:xfrm>
            <a:prstGeom prst="curvedConnector3">
              <a:avLst>
                <a:gd name="adj1" fmla="val 28941445"/>
              </a:avLst>
            </a:prstGeom>
            <a:noFill/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 Box 13"/>
            <p:cNvSpPr txBox="1">
              <a:spLocks noChangeArrowheads="1"/>
            </p:cNvSpPr>
            <p:nvPr/>
          </p:nvSpPr>
          <p:spPr bwMode="auto">
            <a:xfrm>
              <a:off x="3896801" y="3809376"/>
              <a:ext cx="3559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Times New Roman" pitchFamily="18" charset="0"/>
                  <a:cs typeface="Arial" pitchFamily="34" charset="0"/>
                </a:rPr>
                <a:t>b</a:t>
              </a:r>
              <a:endParaRPr kumimoji="0" lang="en-US" sz="1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Text Box 13"/>
            <p:cNvSpPr txBox="1">
              <a:spLocks noChangeArrowheads="1"/>
            </p:cNvSpPr>
            <p:nvPr/>
          </p:nvSpPr>
          <p:spPr bwMode="auto">
            <a:xfrm>
              <a:off x="3997569" y="1997232"/>
              <a:ext cx="3759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FF0000"/>
                  </a:solidFill>
                  <a:latin typeface="Times New Roman" pitchFamily="18" charset="0"/>
                  <a:cs typeface="Arial" pitchFamily="34" charset="0"/>
                </a:rPr>
                <a:t>a</a:t>
              </a:r>
              <a:endParaRPr kumimoji="0" lang="en-US" sz="1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1407793" y="2753021"/>
              <a:ext cx="783192" cy="780229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dirty="0" smtClean="0">
                  <a:solidFill>
                    <a:srgbClr val="FFFF00"/>
                  </a:solidFill>
                </a:rPr>
                <a:t>q₁</a:t>
              </a:r>
              <a:endParaRPr lang="id-ID" sz="1600" dirty="0">
                <a:solidFill>
                  <a:srgbClr val="FFFF00"/>
                </a:solidFill>
              </a:endParaRPr>
            </a:p>
          </p:txBody>
        </p:sp>
        <p:sp>
          <p:nvSpPr>
            <p:cNvPr id="77" name="Text Box 13"/>
            <p:cNvSpPr txBox="1">
              <a:spLocks noChangeArrowheads="1"/>
            </p:cNvSpPr>
            <p:nvPr/>
          </p:nvSpPr>
          <p:spPr bwMode="auto">
            <a:xfrm>
              <a:off x="2793113" y="2753021"/>
              <a:ext cx="4385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Arial" pitchFamily="34" charset="0"/>
                </a:rPr>
                <a:t>a</a:t>
              </a:r>
              <a:endParaRPr kumimoji="0" lang="en-US" sz="1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8" name="Curved Connector 77"/>
            <p:cNvCxnSpPr>
              <a:stCxn id="76" idx="1"/>
              <a:endCxn id="76" idx="7"/>
            </p:cNvCxnSpPr>
            <p:nvPr/>
          </p:nvCxnSpPr>
          <p:spPr>
            <a:xfrm rot="5400000" flipH="1" flipV="1">
              <a:off x="1799393" y="2590382"/>
              <a:ext cx="1577" cy="553801"/>
            </a:xfrm>
            <a:prstGeom prst="curvedConnector3">
              <a:avLst>
                <a:gd name="adj1" fmla="val 26508384"/>
              </a:avLst>
            </a:prstGeom>
            <a:noFill/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838199" y="3118149"/>
              <a:ext cx="569594" cy="1577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Donut 79"/>
            <p:cNvSpPr/>
            <p:nvPr/>
          </p:nvSpPr>
          <p:spPr>
            <a:xfrm>
              <a:off x="3788807" y="2753021"/>
              <a:ext cx="783192" cy="780229"/>
            </a:xfrm>
            <a:prstGeom prst="donut">
              <a:avLst>
                <a:gd name="adj" fmla="val 9570"/>
              </a:avLst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dirty="0" smtClean="0">
                  <a:solidFill>
                    <a:srgbClr val="FFFF00"/>
                  </a:solidFill>
                </a:rPr>
                <a:t>q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2</a:t>
              </a:r>
              <a:endParaRPr lang="id-ID" sz="1600" baseline="-25000" dirty="0">
                <a:solidFill>
                  <a:srgbClr val="FFFF00"/>
                </a:solidFill>
              </a:endParaRPr>
            </a:p>
          </p:txBody>
        </p:sp>
        <p:sp>
          <p:nvSpPr>
            <p:cNvPr id="81" name="Text Box 13"/>
            <p:cNvSpPr txBox="1">
              <a:spLocks noChangeArrowheads="1"/>
            </p:cNvSpPr>
            <p:nvPr/>
          </p:nvSpPr>
          <p:spPr bwMode="auto">
            <a:xfrm>
              <a:off x="1706860" y="3809377"/>
              <a:ext cx="3759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FF0000"/>
                  </a:solidFill>
                  <a:latin typeface="Times New Roman" pitchFamily="18" charset="0"/>
                  <a:cs typeface="Arial" pitchFamily="34" charset="0"/>
                </a:rPr>
                <a:t>a</a:t>
              </a:r>
              <a:endParaRPr kumimoji="0" lang="en-US" sz="1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2" name="Curved Connector 81"/>
            <p:cNvCxnSpPr/>
            <p:nvPr/>
          </p:nvCxnSpPr>
          <p:spPr>
            <a:xfrm rot="5400000" flipH="1" flipV="1">
              <a:off x="2919678" y="4412129"/>
              <a:ext cx="1577" cy="553801"/>
            </a:xfrm>
            <a:prstGeom prst="curvedConnector3">
              <a:avLst>
                <a:gd name="adj1" fmla="val -26299524"/>
              </a:avLst>
            </a:prstGeom>
            <a:noFill/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 Box 13"/>
            <p:cNvSpPr txBox="1">
              <a:spLocks noChangeArrowheads="1"/>
            </p:cNvSpPr>
            <p:nvPr/>
          </p:nvSpPr>
          <p:spPr bwMode="auto">
            <a:xfrm>
              <a:off x="3306011" y="4721018"/>
              <a:ext cx="3759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FF0000"/>
                  </a:solidFill>
                  <a:latin typeface="Times New Roman" pitchFamily="18" charset="0"/>
                  <a:cs typeface="Arial" pitchFamily="34" charset="0"/>
                </a:rPr>
                <a:t>a</a:t>
              </a:r>
              <a:endParaRPr kumimoji="0" lang="en-US" sz="1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4" name="Curved Connector 83"/>
            <p:cNvCxnSpPr>
              <a:stCxn id="80" idx="3"/>
              <a:endCxn id="76" idx="5"/>
            </p:cNvCxnSpPr>
            <p:nvPr/>
          </p:nvCxnSpPr>
          <p:spPr>
            <a:xfrm rot="5400000">
              <a:off x="2989927" y="2505385"/>
              <a:ext cx="15896" cy="1827215"/>
            </a:xfrm>
            <a:prstGeom prst="curvedConnector3">
              <a:avLst>
                <a:gd name="adj1" fmla="val 1874039"/>
              </a:avLst>
            </a:prstGeom>
            <a:noFill/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 Box 13"/>
            <p:cNvSpPr txBox="1">
              <a:spLocks noChangeArrowheads="1"/>
            </p:cNvSpPr>
            <p:nvPr/>
          </p:nvSpPr>
          <p:spPr bwMode="auto">
            <a:xfrm>
              <a:off x="2779924" y="3427883"/>
              <a:ext cx="3559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Times New Roman" pitchFamily="18" charset="0"/>
                  <a:cs typeface="Arial" pitchFamily="34" charset="0"/>
                </a:rPr>
                <a:t>b</a:t>
              </a:r>
              <a:endParaRPr kumimoji="0" lang="en-US" sz="1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4" name="Rectangle 53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2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Exersice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4267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Gambarlah</a:t>
            </a:r>
            <a:r>
              <a:rPr lang="en-US" dirty="0" smtClean="0">
                <a:solidFill>
                  <a:schemeClr val="bg1"/>
                </a:solidFill>
              </a:rPr>
              <a:t> diagram </a:t>
            </a:r>
            <a:r>
              <a:rPr lang="en-US" dirty="0" err="1" smtClean="0">
                <a:solidFill>
                  <a:schemeClr val="bg1"/>
                </a:solidFill>
              </a:rPr>
              <a:t>transisi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NFA </a:t>
            </a:r>
            <a:r>
              <a:rPr lang="en-US" dirty="0" err="1" smtClean="0">
                <a:solidFill>
                  <a:schemeClr val="bg1"/>
                </a:solidFill>
              </a:rPr>
              <a:t>berikut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Q </a:t>
            </a:r>
            <a:r>
              <a:rPr lang="en-US" dirty="0" smtClean="0">
                <a:solidFill>
                  <a:schemeClr val="bg1"/>
                </a:solidFill>
              </a:rPr>
              <a:t>= { q0, q1, q2, q3, q4 }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∑ = </a:t>
            </a:r>
            <a:r>
              <a:rPr lang="en-US" dirty="0" smtClean="0">
                <a:solidFill>
                  <a:schemeClr val="bg1"/>
                </a:solidFill>
              </a:rPr>
              <a:t>{ 0,1 }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S </a:t>
            </a:r>
            <a:r>
              <a:rPr lang="en-US" dirty="0" smtClean="0">
                <a:solidFill>
                  <a:schemeClr val="bg1"/>
                </a:solidFill>
              </a:rPr>
              <a:t>= q0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F </a:t>
            </a:r>
            <a:r>
              <a:rPr lang="en-US" dirty="0" smtClean="0">
                <a:solidFill>
                  <a:schemeClr val="bg1"/>
                </a:solidFill>
              </a:rPr>
              <a:t>= { q2, q4 }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l-GR" dirty="0">
                <a:solidFill>
                  <a:schemeClr val="bg1"/>
                </a:solidFill>
              </a:rPr>
              <a:t>δ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smtClean="0">
                <a:solidFill>
                  <a:schemeClr val="bg1"/>
                </a:solidFill>
              </a:rPr>
              <a:t>….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err="1">
                <a:solidFill>
                  <a:schemeClr val="bg1"/>
                </a:solidFill>
              </a:rPr>
              <a:t>Bila</a:t>
            </a:r>
            <a:r>
              <a:rPr lang="en-US" dirty="0">
                <a:solidFill>
                  <a:schemeClr val="bg1"/>
                </a:solidFill>
              </a:rPr>
              <a:t> L(M) </a:t>
            </a:r>
            <a:r>
              <a:rPr lang="en-US" dirty="0" err="1">
                <a:solidFill>
                  <a:schemeClr val="bg1"/>
                </a:solidFill>
              </a:rPr>
              <a:t>adalah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bahasa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diterima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oleh</a:t>
            </a:r>
            <a:r>
              <a:rPr lang="en-US" dirty="0">
                <a:solidFill>
                  <a:schemeClr val="bg1"/>
                </a:solidFill>
              </a:rPr>
              <a:t> NFA di </a:t>
            </a:r>
            <a:r>
              <a:rPr lang="en-US" dirty="0" err="1">
                <a:solidFill>
                  <a:schemeClr val="bg1"/>
                </a:solidFill>
              </a:rPr>
              <a:t>atas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tentukan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apakah</a:t>
            </a:r>
            <a:r>
              <a:rPr lang="en-US" dirty="0">
                <a:solidFill>
                  <a:schemeClr val="bg1"/>
                </a:solidFill>
              </a:rPr>
              <a:t> string-string </a:t>
            </a:r>
            <a:r>
              <a:rPr lang="en-US" dirty="0" err="1">
                <a:solidFill>
                  <a:schemeClr val="bg1"/>
                </a:solidFill>
              </a:rPr>
              <a:t>berikut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termasuk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L(M) :</a:t>
            </a:r>
          </a:p>
          <a:p>
            <a:pPr marL="914400" lvl="1" indent="-514350"/>
            <a:r>
              <a:rPr lang="en-US" dirty="0">
                <a:solidFill>
                  <a:schemeClr val="bg1"/>
                </a:solidFill>
              </a:rPr>
              <a:t>001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899756"/>
              </p:ext>
            </p:extLst>
          </p:nvPr>
        </p:nvGraphicFramePr>
        <p:xfrm>
          <a:off x="4953000" y="3567946"/>
          <a:ext cx="3657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2954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 q0,q3}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{q0,q1}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{q2}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{q2}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{q2}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{q4}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{q4}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{q4}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553200" y="4278868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Ø</a:t>
            </a:r>
          </a:p>
        </p:txBody>
      </p:sp>
      <p:sp>
        <p:nvSpPr>
          <p:cNvPr id="9" name="Rectangle 8"/>
          <p:cNvSpPr/>
          <p:nvPr/>
        </p:nvSpPr>
        <p:spPr>
          <a:xfrm>
            <a:off x="7865398" y="502920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Ø</a:t>
            </a:r>
          </a:p>
        </p:txBody>
      </p:sp>
      <p:sp>
        <p:nvSpPr>
          <p:cNvPr id="8" name="Rectangle 7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Exersice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Bila</a:t>
            </a:r>
            <a:r>
              <a:rPr lang="en-US" dirty="0" smtClean="0"/>
              <a:t> L(M)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NFA di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string-string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L(M) :</a:t>
            </a:r>
          </a:p>
          <a:p>
            <a:pPr marL="914400" lvl="1" indent="-514350"/>
            <a:r>
              <a:rPr lang="en-US" dirty="0" smtClean="0"/>
              <a:t>001</a:t>
            </a:r>
          </a:p>
          <a:p>
            <a:pPr marL="914400" lvl="1" indent="-514350"/>
            <a:r>
              <a:rPr lang="en-US" dirty="0" smtClean="0"/>
              <a:t>10010</a:t>
            </a:r>
          </a:p>
          <a:p>
            <a:pPr marL="914400" lvl="1" indent="-514350"/>
            <a:r>
              <a:rPr lang="en-US" dirty="0" smtClean="0"/>
              <a:t>111000</a:t>
            </a:r>
          </a:p>
          <a:p>
            <a:pPr marL="914400" lvl="1" indent="-514350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487306" y="7056339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9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29076"/>
            <a:ext cx="6554867" cy="590724"/>
          </a:xfrm>
        </p:spPr>
        <p:txBody>
          <a:bodyPr>
            <a:normAutofit/>
          </a:bodyPr>
          <a:lstStyle/>
          <a:p>
            <a:pPr lvl="1" algn="r" rtl="0">
              <a:lnSpc>
                <a:spcPct val="90000"/>
              </a:lnSpc>
              <a:spcBef>
                <a:spcPct val="0"/>
              </a:spcBef>
            </a:pPr>
            <a:r>
              <a:rPr lang="en-US" sz="3600" dirty="0" err="1" smtClean="0">
                <a:solidFill>
                  <a:schemeClr val="tx1"/>
                </a:solidFill>
              </a:rPr>
              <a:t>Contoh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pembuktian</a:t>
            </a:r>
            <a:r>
              <a:rPr lang="en-US" sz="3600" dirty="0" smtClean="0">
                <a:solidFill>
                  <a:schemeClr val="tx1"/>
                </a:solidFill>
              </a:rPr>
              <a:t> 001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56754"/>
            <a:ext cx="6554867" cy="3767670"/>
          </a:xfrm>
        </p:spPr>
        <p:txBody>
          <a:bodyPr>
            <a:normAutofit lnSpcReduction="1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001 </a:t>
            </a:r>
            <a:r>
              <a:rPr lang="en-US" dirty="0" err="1" smtClean="0">
                <a:solidFill>
                  <a:schemeClr val="tx1"/>
                </a:solidFill>
              </a:rPr>
              <a:t>diterima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berakhir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Final State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403814" y="3657600"/>
            <a:ext cx="625646" cy="655101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/>
              <a:t>0</a:t>
            </a:r>
            <a:endParaRPr lang="en-US" sz="2400" dirty="0">
              <a:latin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029460" y="3588227"/>
            <a:ext cx="608794" cy="4243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2204720" y="3290966"/>
            <a:ext cx="533400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0</a:t>
            </a:r>
            <a:endParaRPr lang="en-US" sz="2000" dirty="0">
              <a:solidFill>
                <a:schemeClr val="tx1">
                  <a:lumMod val="95000"/>
                </a:schemeClr>
              </a:solidFill>
              <a:latin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19760" y="3982941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655106" y="3260676"/>
            <a:ext cx="625646" cy="655101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/>
              <a:t>0</a:t>
            </a:r>
            <a:endParaRPr lang="en-US" sz="2400" dirty="0">
              <a:latin typeface="Arial" pitchFamily="34" charset="0"/>
            </a:endParaRPr>
          </a:p>
        </p:txBody>
      </p:sp>
      <p:cxnSp>
        <p:nvCxnSpPr>
          <p:cNvPr id="10" name="Straight Arrow Connector 9"/>
          <p:cNvCxnSpPr>
            <a:stCxn id="5" idx="6"/>
          </p:cNvCxnSpPr>
          <p:nvPr/>
        </p:nvCxnSpPr>
        <p:spPr>
          <a:xfrm>
            <a:off x="2029460" y="3985151"/>
            <a:ext cx="591942" cy="5554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563583" y="4442895"/>
            <a:ext cx="625646" cy="655101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3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121706" y="4398554"/>
            <a:ext cx="533400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0</a:t>
            </a:r>
            <a:endParaRPr lang="en-US" sz="2000" dirty="0">
              <a:solidFill>
                <a:schemeClr val="tx1">
                  <a:lumMod val="95000"/>
                </a:schemeClr>
              </a:solidFill>
              <a:latin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189229" y="2933126"/>
            <a:ext cx="608794" cy="4243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364489" y="2635865"/>
            <a:ext cx="533400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0</a:t>
            </a:r>
            <a:endParaRPr lang="en-US" sz="2000" dirty="0">
              <a:solidFill>
                <a:schemeClr val="tx1">
                  <a:lumMod val="95000"/>
                </a:schemeClr>
              </a:solidFill>
              <a:latin typeface="Arial" pitchFamily="34" charset="0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3814875" y="2605575"/>
            <a:ext cx="625646" cy="655101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/>
              <a:t>0</a:t>
            </a:r>
            <a:endParaRPr lang="en-US" sz="2400" dirty="0">
              <a:latin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189229" y="3330050"/>
            <a:ext cx="591942" cy="5554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3798023" y="3557937"/>
            <a:ext cx="625646" cy="655101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 smtClean="0"/>
              <a:t>3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3261015" y="3656417"/>
            <a:ext cx="533400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0</a:t>
            </a:r>
            <a:endParaRPr lang="en-US" sz="2000" dirty="0">
              <a:solidFill>
                <a:schemeClr val="tx1">
                  <a:lumMod val="95000"/>
                </a:schemeClr>
              </a:solidFill>
              <a:latin typeface="Arial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345578" y="2278025"/>
            <a:ext cx="608794" cy="4243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4520838" y="1980764"/>
            <a:ext cx="533400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1</a:t>
            </a:r>
            <a:endParaRPr lang="en-US" sz="2000" dirty="0">
              <a:solidFill>
                <a:schemeClr val="tx1">
                  <a:lumMod val="95000"/>
                </a:schemeClr>
              </a:solidFill>
              <a:latin typeface="Arial" pitchFamily="34" charset="0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971224" y="1950474"/>
            <a:ext cx="625646" cy="655101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/>
              <a:t>0</a:t>
            </a:r>
            <a:endParaRPr lang="en-US" sz="2400" dirty="0">
              <a:latin typeface="Arial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345578" y="2674949"/>
            <a:ext cx="591942" cy="5554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954372" y="2902836"/>
            <a:ext cx="625646" cy="655101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/>
              <a:t>1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4417364" y="3001316"/>
            <a:ext cx="533400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1</a:t>
            </a:r>
            <a:endParaRPr lang="en-US" sz="2000" dirty="0">
              <a:solidFill>
                <a:schemeClr val="tx1">
                  <a:lumMod val="95000"/>
                </a:schemeClr>
              </a:solidFill>
              <a:latin typeface="Arial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419600" y="4001350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4572000" y="4056527"/>
            <a:ext cx="533400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0</a:t>
            </a:r>
            <a:endParaRPr lang="en-US" sz="2000" dirty="0">
              <a:solidFill>
                <a:schemeClr val="tx1">
                  <a:lumMod val="95000"/>
                </a:schemeClr>
              </a:solidFill>
              <a:latin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81600" y="3827925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Ø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179349" y="4798979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3331749" y="4854156"/>
            <a:ext cx="533400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0</a:t>
            </a:r>
            <a:endParaRPr lang="en-US" sz="2000" dirty="0">
              <a:solidFill>
                <a:schemeClr val="tx1">
                  <a:lumMod val="95000"/>
                </a:schemeClr>
              </a:solidFill>
              <a:latin typeface="Arial" pitchFamily="34" charset="0"/>
            </a:endParaRP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3964979" y="4464300"/>
            <a:ext cx="625646" cy="655101"/>
          </a:xfrm>
          <a:prstGeom prst="ellipse">
            <a:avLst/>
          </a:prstGeom>
          <a:solidFill>
            <a:srgbClr val="C0C0C0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/>
              <a:t>4</a:t>
            </a:r>
            <a:endParaRPr lang="en-US" sz="2400" dirty="0">
              <a:latin typeface="Arial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590254" y="4806642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4742654" y="4861819"/>
            <a:ext cx="533400" cy="40011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1</a:t>
            </a:r>
            <a:endParaRPr lang="en-US" sz="2000" dirty="0">
              <a:solidFill>
                <a:schemeClr val="tx1">
                  <a:lumMod val="95000"/>
                </a:schemeClr>
              </a:solidFill>
              <a:latin typeface="Arial" pitchFamily="34" charset="0"/>
            </a:endParaRP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5375884" y="4471963"/>
            <a:ext cx="625646" cy="655101"/>
          </a:xfrm>
          <a:prstGeom prst="ellipse">
            <a:avLst/>
          </a:prstGeom>
          <a:solidFill>
            <a:srgbClr val="C0C0C0"/>
          </a:solidFill>
          <a:ln w="762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/>
              <a:t>q</a:t>
            </a:r>
            <a:r>
              <a:rPr lang="en-US" sz="2400" i="1" baseline="-25000" dirty="0"/>
              <a:t>4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387804" y="214108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418111" y="303597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6453597" y="376078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6481718" y="467715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3293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WordArt 7"/>
          <p:cNvSpPr>
            <a:spLocks noChangeArrowheads="1" noChangeShapeType="1" noTextEdit="1"/>
          </p:cNvSpPr>
          <p:nvPr/>
        </p:nvSpPr>
        <p:spPr bwMode="gray">
          <a:xfrm>
            <a:off x="3657600" y="4800600"/>
            <a:ext cx="4876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5400" b="1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Thank You !</a:t>
            </a:r>
          </a:p>
        </p:txBody>
      </p:sp>
      <p:sp>
        <p:nvSpPr>
          <p:cNvPr id="4" name="Rectangle 3"/>
          <p:cNvSpPr/>
          <p:nvPr/>
        </p:nvSpPr>
        <p:spPr>
          <a:xfrm>
            <a:off x="5791200" y="6177512"/>
            <a:ext cx="2743200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7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115" y="307171"/>
            <a:ext cx="6377940" cy="1293028"/>
          </a:xfrm>
        </p:spPr>
        <p:txBody>
          <a:bodyPr/>
          <a:lstStyle/>
          <a:p>
            <a:r>
              <a:rPr lang="en-US" dirty="0" smtClean="0"/>
              <a:t>Describing a system as a state machine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536700"/>
            <a:ext cx="5499100" cy="419100"/>
          </a:xfrm>
        </p:spPr>
        <p:txBody>
          <a:bodyPr/>
          <a:lstStyle/>
          <a:p>
            <a:pPr marL="914400" lvl="1" indent="-457200">
              <a:buFontTx/>
              <a:buNone/>
            </a:pPr>
            <a:r>
              <a:rPr lang="en-US" sz="2000" dirty="0" smtClean="0"/>
              <a:t>1. List all possible states</a:t>
            </a:r>
          </a:p>
        </p:txBody>
      </p:sp>
      <p:sp>
        <p:nvSpPr>
          <p:cNvPr id="205843" name="Rectangle 19"/>
          <p:cNvSpPr>
            <a:spLocks noChangeArrowheads="1"/>
          </p:cNvSpPr>
          <p:nvPr/>
        </p:nvSpPr>
        <p:spPr bwMode="auto">
          <a:xfrm>
            <a:off x="3149600" y="1574800"/>
            <a:ext cx="5499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914400" lvl="1" indent="-457200" algn="l">
              <a:lnSpc>
                <a:spcPct val="90000"/>
              </a:lnSpc>
              <a:spcBef>
                <a:spcPct val="20000"/>
              </a:spcBef>
            </a:pPr>
            <a:r>
              <a:rPr kumimoji="1" lang="en-US" sz="2000"/>
              <a:t>2. Declare all variables </a:t>
            </a:r>
            <a:r>
              <a:rPr kumimoji="1" lang="en-US" sz="1400"/>
              <a:t>(none in this example)</a:t>
            </a:r>
          </a:p>
        </p:txBody>
      </p:sp>
      <p:sp>
        <p:nvSpPr>
          <p:cNvPr id="205844" name="Rectangle 20"/>
          <p:cNvSpPr>
            <a:spLocks noChangeArrowheads="1"/>
          </p:cNvSpPr>
          <p:nvPr/>
        </p:nvSpPr>
        <p:spPr bwMode="auto">
          <a:xfrm>
            <a:off x="-1" y="1930400"/>
            <a:ext cx="87804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914400" lvl="1" indent="-457200" algn="l">
              <a:lnSpc>
                <a:spcPct val="90000"/>
              </a:lnSpc>
              <a:spcBef>
                <a:spcPct val="20000"/>
              </a:spcBef>
            </a:pPr>
            <a:r>
              <a:rPr kumimoji="1" lang="en-US" sz="2000" dirty="0"/>
              <a:t>3. For each state, list possible transitions, with conditions, to other </a:t>
            </a:r>
            <a:r>
              <a:rPr kumimoji="1" lang="en-US" sz="2000" dirty="0" smtClean="0"/>
              <a:t>states</a:t>
            </a:r>
          </a:p>
        </p:txBody>
      </p:sp>
      <p:sp>
        <p:nvSpPr>
          <p:cNvPr id="205845" name="Rectangle 21"/>
          <p:cNvSpPr>
            <a:spLocks noChangeArrowheads="1"/>
          </p:cNvSpPr>
          <p:nvPr/>
        </p:nvSpPr>
        <p:spPr bwMode="auto">
          <a:xfrm>
            <a:off x="0" y="2324100"/>
            <a:ext cx="4597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914400" lvl="1" indent="-457200" algn="l">
              <a:lnSpc>
                <a:spcPct val="90000"/>
              </a:lnSpc>
              <a:spcBef>
                <a:spcPct val="20000"/>
              </a:spcBef>
            </a:pPr>
            <a:r>
              <a:rPr kumimoji="1" lang="en-US" sz="2000" dirty="0"/>
              <a:t>4. For each state and/or transition, list associated actions</a:t>
            </a:r>
          </a:p>
        </p:txBody>
      </p:sp>
      <p:sp>
        <p:nvSpPr>
          <p:cNvPr id="205846" name="Rectangle 22"/>
          <p:cNvSpPr>
            <a:spLocks noChangeArrowheads="1"/>
          </p:cNvSpPr>
          <p:nvPr/>
        </p:nvSpPr>
        <p:spPr bwMode="auto">
          <a:xfrm>
            <a:off x="0" y="2882900"/>
            <a:ext cx="4390230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914400" lvl="1" indent="-457200" algn="l">
              <a:lnSpc>
                <a:spcPct val="90000"/>
              </a:lnSpc>
              <a:spcBef>
                <a:spcPct val="20000"/>
              </a:spcBef>
            </a:pPr>
            <a:r>
              <a:rPr kumimoji="1" lang="en-US" sz="2000" dirty="0"/>
              <a:t>5. For each state, ensure exclusive and complete exiting transition conditions</a:t>
            </a:r>
          </a:p>
          <a:p>
            <a:pPr marL="1295400" lvl="2" indent="-3810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sz="1800" dirty="0"/>
              <a:t>No two exiting conditions can be true at same time</a:t>
            </a:r>
          </a:p>
          <a:p>
            <a:pPr marL="1714500" lvl="3" indent="-34290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sz="1600" dirty="0"/>
              <a:t>Otherwise nondeterministic state machine</a:t>
            </a:r>
          </a:p>
          <a:p>
            <a:pPr marL="1295400" lvl="2" indent="-3810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sz="1800" dirty="0"/>
              <a:t>One condition must be true at any given time</a:t>
            </a:r>
          </a:p>
          <a:p>
            <a:pPr marL="1714500" lvl="3" indent="-34290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sz="1600" dirty="0"/>
              <a:t>Reducing explicit transitions should be avoided when first learning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5567363" y="2573338"/>
            <a:ext cx="2346325" cy="1341437"/>
            <a:chOff x="3507" y="1621"/>
            <a:chExt cx="1478" cy="845"/>
          </a:xfrm>
        </p:grpSpPr>
        <p:sp>
          <p:nvSpPr>
            <p:cNvPr id="16425" name="Text Box 28"/>
            <p:cNvSpPr txBox="1">
              <a:spLocks noChangeArrowheads="1"/>
            </p:cNvSpPr>
            <p:nvPr/>
          </p:nvSpPr>
          <p:spPr bwMode="auto">
            <a:xfrm>
              <a:off x="3507" y="1621"/>
              <a:ext cx="408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900"/>
                <a:t>req &gt; floor</a:t>
              </a:r>
            </a:p>
          </p:txBody>
        </p:sp>
        <p:sp>
          <p:nvSpPr>
            <p:cNvPr id="16426" name="Text Box 30"/>
            <p:cNvSpPr txBox="1">
              <a:spLocks noChangeArrowheads="1"/>
            </p:cNvSpPr>
            <p:nvPr/>
          </p:nvSpPr>
          <p:spPr bwMode="auto">
            <a:xfrm>
              <a:off x="4083" y="1956"/>
              <a:ext cx="9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900"/>
                <a:t>!(req &gt; floor) </a:t>
              </a:r>
            </a:p>
          </p:txBody>
        </p:sp>
        <p:sp>
          <p:nvSpPr>
            <p:cNvPr id="16427" name="Freeform 33"/>
            <p:cNvSpPr>
              <a:spLocks/>
            </p:cNvSpPr>
            <p:nvPr/>
          </p:nvSpPr>
          <p:spPr bwMode="auto">
            <a:xfrm>
              <a:off x="3580" y="1794"/>
              <a:ext cx="252" cy="159"/>
            </a:xfrm>
            <a:custGeom>
              <a:avLst/>
              <a:gdLst>
                <a:gd name="T0" fmla="*/ 420 w 624"/>
                <a:gd name="T1" fmla="*/ 252 h 252"/>
                <a:gd name="T2" fmla="*/ 564 w 624"/>
                <a:gd name="T3" fmla="*/ 36 h 252"/>
                <a:gd name="T4" fmla="*/ 60 w 624"/>
                <a:gd name="T5" fmla="*/ 36 h 252"/>
                <a:gd name="T6" fmla="*/ 204 w 624"/>
                <a:gd name="T7" fmla="*/ 252 h 2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52"/>
                <a:gd name="T14" fmla="*/ 624 w 624"/>
                <a:gd name="T15" fmla="*/ 252 h 2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52">
                  <a:moveTo>
                    <a:pt x="420" y="252"/>
                  </a:moveTo>
                  <a:cubicBezTo>
                    <a:pt x="522" y="162"/>
                    <a:pt x="624" y="72"/>
                    <a:pt x="564" y="36"/>
                  </a:cubicBezTo>
                  <a:cubicBezTo>
                    <a:pt x="504" y="0"/>
                    <a:pt x="120" y="0"/>
                    <a:pt x="60" y="36"/>
                  </a:cubicBezTo>
                  <a:cubicBezTo>
                    <a:pt x="0" y="72"/>
                    <a:pt x="102" y="162"/>
                    <a:pt x="204" y="252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28" name="Line 40"/>
            <p:cNvSpPr>
              <a:spLocks noChangeShapeType="1"/>
            </p:cNvSpPr>
            <p:nvPr/>
          </p:nvSpPr>
          <p:spPr bwMode="auto">
            <a:xfrm>
              <a:off x="4017" y="2093"/>
              <a:ext cx="469" cy="373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4295775" y="3101975"/>
            <a:ext cx="4484688" cy="1876425"/>
            <a:chOff x="2706" y="1954"/>
            <a:chExt cx="2825" cy="1182"/>
          </a:xfrm>
        </p:grpSpPr>
        <p:sp>
          <p:nvSpPr>
            <p:cNvPr id="16421" name="Text Box 39"/>
            <p:cNvSpPr txBox="1">
              <a:spLocks noChangeArrowheads="1"/>
            </p:cNvSpPr>
            <p:nvPr/>
          </p:nvSpPr>
          <p:spPr bwMode="auto">
            <a:xfrm>
              <a:off x="2706" y="1954"/>
              <a:ext cx="6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900"/>
                <a:t>u,d,o, t = 1,0,0,0</a:t>
              </a:r>
            </a:p>
          </p:txBody>
        </p:sp>
        <p:sp>
          <p:nvSpPr>
            <p:cNvPr id="16422" name="Text Box 42"/>
            <p:cNvSpPr txBox="1">
              <a:spLocks noChangeArrowheads="1"/>
            </p:cNvSpPr>
            <p:nvPr/>
          </p:nvSpPr>
          <p:spPr bwMode="auto">
            <a:xfrm>
              <a:off x="2706" y="2359"/>
              <a:ext cx="670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900"/>
                <a:t>u,d,o,t = 0,0,1,0</a:t>
              </a:r>
            </a:p>
          </p:txBody>
        </p:sp>
        <p:sp>
          <p:nvSpPr>
            <p:cNvPr id="16423" name="Text Box 43"/>
            <p:cNvSpPr txBox="1">
              <a:spLocks noChangeArrowheads="1"/>
            </p:cNvSpPr>
            <p:nvPr/>
          </p:nvSpPr>
          <p:spPr bwMode="auto">
            <a:xfrm>
              <a:off x="2706" y="2945"/>
              <a:ext cx="670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900"/>
                <a:t>u,d,o,t = 0,1,0,0</a:t>
              </a:r>
            </a:p>
          </p:txBody>
        </p:sp>
        <p:sp>
          <p:nvSpPr>
            <p:cNvPr id="16424" name="Text Box 44"/>
            <p:cNvSpPr txBox="1">
              <a:spLocks noChangeArrowheads="1"/>
            </p:cNvSpPr>
            <p:nvPr/>
          </p:nvSpPr>
          <p:spPr bwMode="auto">
            <a:xfrm>
              <a:off x="5006" y="2595"/>
              <a:ext cx="525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900"/>
                <a:t>u,d,o,t = 0,0,1,1</a:t>
              </a:r>
            </a:p>
          </p:txBody>
        </p:sp>
      </p:grpSp>
      <p:sp>
        <p:nvSpPr>
          <p:cNvPr id="16395" name="Text Box 45"/>
          <p:cNvSpPr txBox="1">
            <a:spLocks noChangeArrowheads="1"/>
          </p:cNvSpPr>
          <p:nvPr/>
        </p:nvSpPr>
        <p:spPr bwMode="auto">
          <a:xfrm>
            <a:off x="6931025" y="5095875"/>
            <a:ext cx="17573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900"/>
              <a:t>u is up, d is down, o is open</a:t>
            </a:r>
          </a:p>
        </p:txBody>
      </p: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4597400" y="3440113"/>
            <a:ext cx="1946275" cy="1265237"/>
            <a:chOff x="2896" y="2167"/>
            <a:chExt cx="1226" cy="797"/>
          </a:xfrm>
        </p:grpSpPr>
        <p:sp>
          <p:nvSpPr>
            <p:cNvPr id="16415" name="Line 26"/>
            <p:cNvSpPr>
              <a:spLocks noChangeShapeType="1"/>
            </p:cNvSpPr>
            <p:nvPr/>
          </p:nvSpPr>
          <p:spPr bwMode="auto">
            <a:xfrm flipV="1">
              <a:off x="3696" y="2167"/>
              <a:ext cx="0" cy="26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Line 27"/>
            <p:cNvSpPr>
              <a:spLocks noChangeShapeType="1"/>
            </p:cNvSpPr>
            <p:nvPr/>
          </p:nvSpPr>
          <p:spPr bwMode="auto">
            <a:xfrm>
              <a:off x="3696" y="2646"/>
              <a:ext cx="0" cy="31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Text Box 29"/>
            <p:cNvSpPr txBox="1">
              <a:spLocks noChangeArrowheads="1"/>
            </p:cNvSpPr>
            <p:nvPr/>
          </p:nvSpPr>
          <p:spPr bwMode="auto">
            <a:xfrm>
              <a:off x="3716" y="2669"/>
              <a:ext cx="406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900"/>
                <a:t>req &lt; floor</a:t>
              </a:r>
            </a:p>
          </p:txBody>
        </p:sp>
        <p:sp>
          <p:nvSpPr>
            <p:cNvPr id="16418" name="Text Box 38"/>
            <p:cNvSpPr txBox="1">
              <a:spLocks noChangeArrowheads="1"/>
            </p:cNvSpPr>
            <p:nvPr/>
          </p:nvSpPr>
          <p:spPr bwMode="auto">
            <a:xfrm>
              <a:off x="3259" y="2220"/>
              <a:ext cx="408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900"/>
                <a:t>req &gt; floor</a:t>
              </a:r>
            </a:p>
          </p:txBody>
        </p:sp>
        <p:sp>
          <p:nvSpPr>
            <p:cNvPr id="16419" name="Text Box 46"/>
            <p:cNvSpPr txBox="1">
              <a:spLocks noChangeArrowheads="1"/>
            </p:cNvSpPr>
            <p:nvPr/>
          </p:nvSpPr>
          <p:spPr bwMode="auto">
            <a:xfrm>
              <a:off x="2896" y="2598"/>
              <a:ext cx="408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900"/>
                <a:t>req == floor</a:t>
              </a:r>
            </a:p>
          </p:txBody>
        </p:sp>
        <p:sp>
          <p:nvSpPr>
            <p:cNvPr id="16420" name="Freeform 47"/>
            <p:cNvSpPr>
              <a:spLocks/>
            </p:cNvSpPr>
            <p:nvPr/>
          </p:nvSpPr>
          <p:spPr bwMode="auto">
            <a:xfrm>
              <a:off x="3312" y="2572"/>
              <a:ext cx="151" cy="221"/>
            </a:xfrm>
            <a:custGeom>
              <a:avLst/>
              <a:gdLst>
                <a:gd name="T0" fmla="*/ 372 w 372"/>
                <a:gd name="T1" fmla="*/ 72 h 300"/>
                <a:gd name="T2" fmla="*/ 228 w 372"/>
                <a:gd name="T3" fmla="*/ 288 h 300"/>
                <a:gd name="T4" fmla="*/ 12 w 372"/>
                <a:gd name="T5" fmla="*/ 144 h 300"/>
                <a:gd name="T6" fmla="*/ 156 w 372"/>
                <a:gd name="T7" fmla="*/ 0 h 3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2"/>
                <a:gd name="T13" fmla="*/ 0 h 300"/>
                <a:gd name="T14" fmla="*/ 372 w 372"/>
                <a:gd name="T15" fmla="*/ 300 h 3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2" h="300">
                  <a:moveTo>
                    <a:pt x="372" y="72"/>
                  </a:moveTo>
                  <a:cubicBezTo>
                    <a:pt x="330" y="174"/>
                    <a:pt x="288" y="276"/>
                    <a:pt x="228" y="288"/>
                  </a:cubicBezTo>
                  <a:cubicBezTo>
                    <a:pt x="168" y="300"/>
                    <a:pt x="24" y="192"/>
                    <a:pt x="12" y="144"/>
                  </a:cubicBezTo>
                  <a:cubicBezTo>
                    <a:pt x="0" y="96"/>
                    <a:pt x="78" y="48"/>
                    <a:pt x="156" y="0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5497513" y="4156075"/>
            <a:ext cx="2449512" cy="1395413"/>
            <a:chOff x="3463" y="2618"/>
            <a:chExt cx="1543" cy="879"/>
          </a:xfrm>
        </p:grpSpPr>
        <p:sp>
          <p:nvSpPr>
            <p:cNvPr id="16411" name="Freeform 34"/>
            <p:cNvSpPr>
              <a:spLocks/>
            </p:cNvSpPr>
            <p:nvPr/>
          </p:nvSpPr>
          <p:spPr bwMode="auto">
            <a:xfrm flipV="1">
              <a:off x="3580" y="3177"/>
              <a:ext cx="252" cy="187"/>
            </a:xfrm>
            <a:custGeom>
              <a:avLst/>
              <a:gdLst>
                <a:gd name="T0" fmla="*/ 420 w 624"/>
                <a:gd name="T1" fmla="*/ 252 h 252"/>
                <a:gd name="T2" fmla="*/ 564 w 624"/>
                <a:gd name="T3" fmla="*/ 36 h 252"/>
                <a:gd name="T4" fmla="*/ 60 w 624"/>
                <a:gd name="T5" fmla="*/ 36 h 252"/>
                <a:gd name="T6" fmla="*/ 204 w 624"/>
                <a:gd name="T7" fmla="*/ 252 h 2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52"/>
                <a:gd name="T14" fmla="*/ 624 w 624"/>
                <a:gd name="T15" fmla="*/ 252 h 2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52">
                  <a:moveTo>
                    <a:pt x="420" y="252"/>
                  </a:moveTo>
                  <a:cubicBezTo>
                    <a:pt x="522" y="162"/>
                    <a:pt x="624" y="72"/>
                    <a:pt x="564" y="36"/>
                  </a:cubicBezTo>
                  <a:cubicBezTo>
                    <a:pt x="504" y="0"/>
                    <a:pt x="120" y="0"/>
                    <a:pt x="60" y="36"/>
                  </a:cubicBezTo>
                  <a:cubicBezTo>
                    <a:pt x="0" y="72"/>
                    <a:pt x="102" y="162"/>
                    <a:pt x="204" y="252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Text Box 35"/>
            <p:cNvSpPr txBox="1">
              <a:spLocks noChangeArrowheads="1"/>
            </p:cNvSpPr>
            <p:nvPr/>
          </p:nvSpPr>
          <p:spPr bwMode="auto">
            <a:xfrm>
              <a:off x="3463" y="3337"/>
              <a:ext cx="408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900"/>
                <a:t>req &lt; floor</a:t>
              </a:r>
            </a:p>
          </p:txBody>
        </p:sp>
        <p:sp>
          <p:nvSpPr>
            <p:cNvPr id="16413" name="Line 41"/>
            <p:cNvSpPr>
              <a:spLocks noChangeShapeType="1"/>
            </p:cNvSpPr>
            <p:nvPr/>
          </p:nvSpPr>
          <p:spPr bwMode="auto">
            <a:xfrm flipV="1">
              <a:off x="4017" y="2618"/>
              <a:ext cx="469" cy="43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Text Box 49"/>
            <p:cNvSpPr txBox="1">
              <a:spLocks noChangeArrowheads="1"/>
            </p:cNvSpPr>
            <p:nvPr/>
          </p:nvSpPr>
          <p:spPr bwMode="auto">
            <a:xfrm>
              <a:off x="4104" y="2903"/>
              <a:ext cx="9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900"/>
                <a:t>!(req&lt;floor)</a:t>
              </a:r>
            </a:p>
          </p:txBody>
        </p:sp>
      </p:grpSp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6180138" y="3508375"/>
            <a:ext cx="2228850" cy="617538"/>
            <a:chOff x="3893" y="2210"/>
            <a:chExt cx="1404" cy="389"/>
          </a:xfrm>
        </p:grpSpPr>
        <p:sp>
          <p:nvSpPr>
            <p:cNvPr id="16407" name="Text Box 31"/>
            <p:cNvSpPr txBox="1">
              <a:spLocks noChangeArrowheads="1"/>
            </p:cNvSpPr>
            <p:nvPr/>
          </p:nvSpPr>
          <p:spPr bwMode="auto">
            <a:xfrm>
              <a:off x="3893" y="2429"/>
              <a:ext cx="582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900"/>
                <a:t>!(timer &lt; 10)</a:t>
              </a:r>
            </a:p>
          </p:txBody>
        </p:sp>
        <p:sp>
          <p:nvSpPr>
            <p:cNvPr id="16408" name="Line 32"/>
            <p:cNvSpPr>
              <a:spLocks noChangeShapeType="1"/>
            </p:cNvSpPr>
            <p:nvPr/>
          </p:nvSpPr>
          <p:spPr bwMode="auto">
            <a:xfrm flipH="1">
              <a:off x="4020" y="2558"/>
              <a:ext cx="40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Freeform 48"/>
            <p:cNvSpPr>
              <a:spLocks/>
            </p:cNvSpPr>
            <p:nvPr/>
          </p:nvSpPr>
          <p:spPr bwMode="auto">
            <a:xfrm>
              <a:off x="4628" y="2230"/>
              <a:ext cx="252" cy="221"/>
            </a:xfrm>
            <a:custGeom>
              <a:avLst/>
              <a:gdLst>
                <a:gd name="T0" fmla="*/ 420 w 624"/>
                <a:gd name="T1" fmla="*/ 252 h 252"/>
                <a:gd name="T2" fmla="*/ 564 w 624"/>
                <a:gd name="T3" fmla="*/ 36 h 252"/>
                <a:gd name="T4" fmla="*/ 60 w 624"/>
                <a:gd name="T5" fmla="*/ 36 h 252"/>
                <a:gd name="T6" fmla="*/ 204 w 624"/>
                <a:gd name="T7" fmla="*/ 252 h 2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52"/>
                <a:gd name="T14" fmla="*/ 624 w 624"/>
                <a:gd name="T15" fmla="*/ 252 h 2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52">
                  <a:moveTo>
                    <a:pt x="420" y="252"/>
                  </a:moveTo>
                  <a:cubicBezTo>
                    <a:pt x="522" y="162"/>
                    <a:pt x="624" y="72"/>
                    <a:pt x="564" y="36"/>
                  </a:cubicBezTo>
                  <a:cubicBezTo>
                    <a:pt x="504" y="0"/>
                    <a:pt x="120" y="0"/>
                    <a:pt x="60" y="36"/>
                  </a:cubicBezTo>
                  <a:cubicBezTo>
                    <a:pt x="0" y="72"/>
                    <a:pt x="102" y="162"/>
                    <a:pt x="204" y="252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Text Box 50"/>
            <p:cNvSpPr txBox="1">
              <a:spLocks noChangeArrowheads="1"/>
            </p:cNvSpPr>
            <p:nvPr/>
          </p:nvSpPr>
          <p:spPr bwMode="auto">
            <a:xfrm>
              <a:off x="4891" y="2210"/>
              <a:ext cx="406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900"/>
                <a:t>timer &lt; 10</a:t>
              </a:r>
            </a:p>
          </p:txBody>
        </p:sp>
      </p:grpSp>
      <p:sp>
        <p:nvSpPr>
          <p:cNvPr id="16399" name="Text Box 51"/>
          <p:cNvSpPr txBox="1">
            <a:spLocks noChangeArrowheads="1"/>
          </p:cNvSpPr>
          <p:nvPr/>
        </p:nvSpPr>
        <p:spPr bwMode="auto">
          <a:xfrm>
            <a:off x="6931025" y="5384800"/>
            <a:ext cx="17573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900"/>
              <a:t>t is timer_start</a:t>
            </a:r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5359400" y="3101975"/>
            <a:ext cx="2681288" cy="1941513"/>
            <a:chOff x="3376" y="1954"/>
            <a:chExt cx="1689" cy="1223"/>
          </a:xfrm>
        </p:grpSpPr>
        <p:sp>
          <p:nvSpPr>
            <p:cNvPr id="16402" name="Oval 24"/>
            <p:cNvSpPr>
              <a:spLocks noChangeArrowheads="1"/>
            </p:cNvSpPr>
            <p:nvPr/>
          </p:nvSpPr>
          <p:spPr bwMode="auto">
            <a:xfrm>
              <a:off x="3376" y="2433"/>
              <a:ext cx="641" cy="2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0"/>
                </a:spcBef>
              </a:pPr>
              <a:r>
                <a:rPr lang="en-US" sz="900">
                  <a:solidFill>
                    <a:srgbClr val="000000"/>
                  </a:solidFill>
                </a:rPr>
                <a:t>Idle</a:t>
              </a:r>
            </a:p>
          </p:txBody>
        </p:sp>
        <p:sp>
          <p:nvSpPr>
            <p:cNvPr id="16403" name="Oval 25"/>
            <p:cNvSpPr>
              <a:spLocks noChangeArrowheads="1"/>
            </p:cNvSpPr>
            <p:nvPr/>
          </p:nvSpPr>
          <p:spPr bwMode="auto">
            <a:xfrm>
              <a:off x="3376" y="1954"/>
              <a:ext cx="641" cy="2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0"/>
                </a:spcBef>
              </a:pPr>
              <a:r>
                <a:rPr lang="en-US" sz="900" dirty="0" err="1">
                  <a:solidFill>
                    <a:srgbClr val="000000"/>
                  </a:solidFill>
                </a:rPr>
                <a:t>GoingUp</a:t>
              </a:r>
              <a:endParaRPr lang="en-US" sz="900" dirty="0">
                <a:solidFill>
                  <a:srgbClr val="000000"/>
                </a:solidFill>
              </a:endParaRPr>
            </a:p>
          </p:txBody>
        </p:sp>
        <p:sp>
          <p:nvSpPr>
            <p:cNvPr id="16404" name="Oval 36"/>
            <p:cNvSpPr>
              <a:spLocks noChangeArrowheads="1"/>
            </p:cNvSpPr>
            <p:nvPr/>
          </p:nvSpPr>
          <p:spPr bwMode="auto">
            <a:xfrm>
              <a:off x="4424" y="2433"/>
              <a:ext cx="641" cy="2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0"/>
                </a:spcBef>
              </a:pPr>
              <a:r>
                <a:rPr lang="en-US" sz="900">
                  <a:solidFill>
                    <a:srgbClr val="000000"/>
                  </a:solidFill>
                </a:rPr>
                <a:t>DoorOpen</a:t>
              </a:r>
            </a:p>
          </p:txBody>
        </p:sp>
        <p:sp>
          <p:nvSpPr>
            <p:cNvPr id="16405" name="Oval 37"/>
            <p:cNvSpPr>
              <a:spLocks noChangeArrowheads="1"/>
            </p:cNvSpPr>
            <p:nvPr/>
          </p:nvSpPr>
          <p:spPr bwMode="auto">
            <a:xfrm>
              <a:off x="3376" y="2964"/>
              <a:ext cx="641" cy="2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0"/>
                </a:spcBef>
              </a:pPr>
              <a:r>
                <a:rPr lang="en-US" sz="900">
                  <a:solidFill>
                    <a:srgbClr val="000000"/>
                  </a:solidFill>
                </a:rPr>
                <a:t>GoingDn</a:t>
              </a:r>
            </a:p>
          </p:txBody>
        </p:sp>
        <p:sp>
          <p:nvSpPr>
            <p:cNvPr id="16406" name="Line 52"/>
            <p:cNvSpPr>
              <a:spLocks noChangeShapeType="1"/>
            </p:cNvSpPr>
            <p:nvPr/>
          </p:nvSpPr>
          <p:spPr bwMode="auto">
            <a:xfrm flipH="1">
              <a:off x="3849" y="2298"/>
              <a:ext cx="76" cy="13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01" name="Rectangle 53"/>
          <p:cNvSpPr>
            <a:spLocks noChangeArrowheads="1"/>
          </p:cNvSpPr>
          <p:nvPr/>
        </p:nvSpPr>
        <p:spPr bwMode="auto">
          <a:xfrm>
            <a:off x="4389438" y="2528888"/>
            <a:ext cx="4554537" cy="3287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 autoUpdateAnimBg="0"/>
      <p:bldP spid="205843" grpId="0" autoUpdateAnimBg="0"/>
      <p:bldP spid="205844" grpId="0" autoUpdateAnimBg="0"/>
      <p:bldP spid="205845" grpId="0" autoUpdateAnimBg="0"/>
      <p:bldP spid="2058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State Automata (FSA)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Mekanisme</a:t>
            </a:r>
            <a:r>
              <a:rPr lang="en-US" sz="2400" dirty="0" smtClean="0"/>
              <a:t> FSA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memori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mendasarkan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prosesnya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state “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”.</a:t>
            </a:r>
          </a:p>
          <a:p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mekanisme</a:t>
            </a:r>
            <a:r>
              <a:rPr lang="en-US" sz="2400" dirty="0" smtClean="0"/>
              <a:t> </a:t>
            </a:r>
            <a:r>
              <a:rPr lang="en-US" sz="2400" dirty="0" err="1" smtClean="0"/>
              <a:t>kontrol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lift,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didasari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lift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lantai</a:t>
            </a:r>
            <a:r>
              <a:rPr lang="en-US" sz="2400" dirty="0" smtClean="0"/>
              <a:t>, </a:t>
            </a:r>
            <a:r>
              <a:rPr lang="en-US" sz="2400" dirty="0" err="1" smtClean="0"/>
              <a:t>pergerakan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sekumpulan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belum</a:t>
            </a:r>
            <a:r>
              <a:rPr lang="en-US" sz="2400" dirty="0"/>
              <a:t> </a:t>
            </a:r>
            <a:r>
              <a:rPr lang="en-US" sz="2400" dirty="0" err="1" smtClean="0"/>
              <a:t>terpenuhi</a:t>
            </a:r>
            <a:r>
              <a:rPr lang="en-US" sz="2400" dirty="0" smtClean="0"/>
              <a:t>. </a:t>
            </a:r>
          </a:p>
          <a:p>
            <a:endParaRPr lang="en-US" dirty="0"/>
          </a:p>
        </p:txBody>
      </p:sp>
      <p:pic>
        <p:nvPicPr>
          <p:cNvPr id="4" name="Picture 2" descr="C:\Users\karima\Desktop\Logo_dinu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5730067"/>
            <a:ext cx="1123950" cy="104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40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27899"/>
            <a:ext cx="6377940" cy="1293028"/>
          </a:xfrm>
        </p:spPr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FSA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51816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Gabriola" pitchFamily="82" charset="0"/>
              </a:rPr>
              <a:t>Sebagai</a:t>
            </a:r>
            <a:r>
              <a:rPr lang="en-US" sz="3200" dirty="0" smtClean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contoh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pada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penyelesaian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kasus</a:t>
            </a:r>
            <a:r>
              <a:rPr lang="en-US" sz="3200" dirty="0">
                <a:latin typeface="Gabriola" pitchFamily="82" charset="0"/>
              </a:rPr>
              <a:t>: </a:t>
            </a:r>
            <a:r>
              <a:rPr lang="en-US" sz="3200" dirty="0" err="1">
                <a:latin typeface="Gabriola" pitchFamily="82" charset="0"/>
              </a:rPr>
              <a:t>seorang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petani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dengan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seekor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smtClean="0">
                <a:latin typeface="Gabriola" pitchFamily="82" charset="0"/>
              </a:rPr>
              <a:t> </a:t>
            </a:r>
            <a:r>
              <a:rPr lang="en-US" sz="3200" dirty="0" err="1" smtClean="0">
                <a:latin typeface="Gabriola" pitchFamily="82" charset="0"/>
              </a:rPr>
              <a:t>serigala</a:t>
            </a:r>
            <a:r>
              <a:rPr lang="en-US" sz="3200" dirty="0">
                <a:latin typeface="Gabriola" pitchFamily="82" charset="0"/>
              </a:rPr>
              <a:t>, </a:t>
            </a:r>
            <a:r>
              <a:rPr lang="en-US" sz="3200" dirty="0" err="1">
                <a:latin typeface="Gabriola" pitchFamily="82" charset="0"/>
              </a:rPr>
              <a:t>kambing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dan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seikat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rumput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berada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pada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suatu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sisi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sungai</a:t>
            </a:r>
            <a:r>
              <a:rPr lang="en-US" sz="3200" dirty="0">
                <a:latin typeface="Gabriola" pitchFamily="82" charset="0"/>
              </a:rPr>
              <a:t>. </a:t>
            </a:r>
            <a:r>
              <a:rPr lang="en-US" sz="3200" dirty="0" err="1" smtClean="0">
                <a:latin typeface="Gabriola" pitchFamily="82" charset="0"/>
              </a:rPr>
              <a:t>Tersedianya</a:t>
            </a:r>
            <a:r>
              <a:rPr lang="en-US" sz="3200" dirty="0" smtClean="0">
                <a:latin typeface="Gabriola" pitchFamily="82" charset="0"/>
              </a:rPr>
              <a:t> </a:t>
            </a:r>
            <a:r>
              <a:rPr lang="en-US" sz="3200" dirty="0" err="1" smtClean="0">
                <a:latin typeface="Gabriola" pitchFamily="82" charset="0"/>
              </a:rPr>
              <a:t>hanya</a:t>
            </a:r>
            <a:r>
              <a:rPr lang="en-US" sz="3200" dirty="0" smtClean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sebuah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perahu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kecil</a:t>
            </a:r>
            <a:r>
              <a:rPr lang="en-US" sz="3200" dirty="0">
                <a:latin typeface="Gabriola" pitchFamily="82" charset="0"/>
              </a:rPr>
              <a:t> yang </a:t>
            </a:r>
            <a:r>
              <a:rPr lang="en-US" sz="3200" dirty="0" err="1">
                <a:latin typeface="Gabriola" pitchFamily="82" charset="0"/>
              </a:rPr>
              <a:t>hanya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dapat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dimuati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dengan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petani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tersebut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dengan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 smtClean="0">
                <a:latin typeface="Gabriola" pitchFamily="82" charset="0"/>
              </a:rPr>
              <a:t>salah</a:t>
            </a:r>
            <a:r>
              <a:rPr lang="en-US" sz="3200" dirty="0" smtClean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satu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serigala</a:t>
            </a:r>
            <a:r>
              <a:rPr lang="en-US" sz="3200" dirty="0">
                <a:latin typeface="Gabriola" pitchFamily="82" charset="0"/>
              </a:rPr>
              <a:t>, </a:t>
            </a:r>
            <a:r>
              <a:rPr lang="en-US" sz="3200" dirty="0" err="1">
                <a:latin typeface="Gabriola" pitchFamily="82" charset="0"/>
              </a:rPr>
              <a:t>kambing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>
                <a:latin typeface="Gabriola" pitchFamily="82" charset="0"/>
              </a:rPr>
              <a:t>atau</a:t>
            </a:r>
            <a:r>
              <a:rPr lang="en-US" sz="3200" dirty="0">
                <a:latin typeface="Gabriola" pitchFamily="82" charset="0"/>
              </a:rPr>
              <a:t> </a:t>
            </a:r>
            <a:r>
              <a:rPr lang="en-US" sz="3200" dirty="0" err="1" smtClean="0">
                <a:latin typeface="Gabriola" pitchFamily="82" charset="0"/>
              </a:rPr>
              <a:t>rumput</a:t>
            </a:r>
            <a:r>
              <a:rPr lang="en-US" sz="3200" dirty="0" smtClean="0">
                <a:latin typeface="Gabriola" pitchFamily="82" charset="0"/>
              </a:rPr>
              <a:t>.</a:t>
            </a:r>
          </a:p>
        </p:txBody>
      </p:sp>
      <p:pic>
        <p:nvPicPr>
          <p:cNvPr id="2052" name="Picture 4" descr="E:\Photo\unik\rumpu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104" y="4759560"/>
            <a:ext cx="1960645" cy="185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E:\Photo\unik\kamb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388" y="4461815"/>
            <a:ext cx="2512342" cy="1442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Photo\unik\serigal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588" y="4114800"/>
            <a:ext cx="1918208" cy="1892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8382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Example 1 : </a:t>
            </a:r>
          </a:p>
          <a:p>
            <a:r>
              <a:rPr lang="en-US" sz="2000" dirty="0" err="1" smtClean="0">
                <a:solidFill>
                  <a:srgbClr val="FFFF00"/>
                </a:solidFill>
              </a:rPr>
              <a:t>Kasus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petani-kambing-serigala-rumput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0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Implementasi</a:t>
            </a:r>
            <a:r>
              <a:rPr lang="en-US" dirty="0"/>
              <a:t> FSA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err="1">
                <a:latin typeface="Gabriola" pitchFamily="82" charset="0"/>
              </a:rPr>
              <a:t>Petani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tersebut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harus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menyeberangkan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ketiga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bawaannya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kesisi</a:t>
            </a:r>
            <a:r>
              <a:rPr lang="en-US" sz="2800" dirty="0">
                <a:latin typeface="Gabriola" pitchFamily="82" charset="0"/>
              </a:rPr>
              <a:t> lain </a:t>
            </a:r>
            <a:r>
              <a:rPr lang="en-US" sz="2800" dirty="0" err="1">
                <a:latin typeface="Gabriola" pitchFamily="82" charset="0"/>
              </a:rPr>
              <a:t>sungai</a:t>
            </a:r>
            <a:r>
              <a:rPr lang="en-US" sz="2800" dirty="0">
                <a:latin typeface="Gabriola" pitchFamily="82" charset="0"/>
              </a:rPr>
              <a:t>. </a:t>
            </a:r>
            <a:r>
              <a:rPr lang="en-US" sz="2800" dirty="0" err="1">
                <a:latin typeface="Gabriola" pitchFamily="82" charset="0"/>
              </a:rPr>
              <a:t>Tetapi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jika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petani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meninggalkan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serigala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dan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kambing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pada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suatu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saat</a:t>
            </a:r>
            <a:r>
              <a:rPr lang="en-US" sz="2800" dirty="0">
                <a:latin typeface="Gabriola" pitchFamily="82" charset="0"/>
              </a:rPr>
              <a:t>, </a:t>
            </a:r>
            <a:r>
              <a:rPr lang="en-US" sz="2800" dirty="0" err="1">
                <a:latin typeface="Gabriola" pitchFamily="82" charset="0"/>
              </a:rPr>
              <a:t>maka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kambing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akan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dimakan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serigala</a:t>
            </a:r>
            <a:r>
              <a:rPr lang="en-US" sz="2800" dirty="0">
                <a:latin typeface="Gabriola" pitchFamily="82" charset="0"/>
              </a:rPr>
              <a:t>.</a:t>
            </a:r>
          </a:p>
          <a:p>
            <a:r>
              <a:rPr lang="en-US" sz="2800" dirty="0" err="1">
                <a:latin typeface="Gabriola" pitchFamily="82" charset="0"/>
              </a:rPr>
              <a:t>Begitu</a:t>
            </a:r>
            <a:r>
              <a:rPr lang="en-US" sz="2800" dirty="0">
                <a:latin typeface="Gabriola" pitchFamily="82" charset="0"/>
              </a:rPr>
              <a:t> pula </a:t>
            </a:r>
            <a:r>
              <a:rPr lang="en-US" sz="2800" dirty="0" err="1">
                <a:latin typeface="Gabriola" pitchFamily="82" charset="0"/>
              </a:rPr>
              <a:t>jika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kambing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ditinggalkan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dengan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rumput</a:t>
            </a:r>
            <a:r>
              <a:rPr lang="en-US" sz="2800" dirty="0">
                <a:latin typeface="Gabriola" pitchFamily="82" charset="0"/>
              </a:rPr>
              <a:t>, </a:t>
            </a:r>
            <a:r>
              <a:rPr lang="en-US" sz="2800" dirty="0" err="1">
                <a:latin typeface="Gabriola" pitchFamily="82" charset="0"/>
              </a:rPr>
              <a:t>maka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rumput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akan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dimakan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oleh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kambing</a:t>
            </a:r>
            <a:r>
              <a:rPr lang="en-US" sz="2800" dirty="0">
                <a:latin typeface="Gabriola" pitchFamily="82" charset="0"/>
              </a:rPr>
              <a:t>. </a:t>
            </a:r>
          </a:p>
          <a:p>
            <a:r>
              <a:rPr lang="en-US" sz="2800" dirty="0" err="1">
                <a:latin typeface="Gabriola" pitchFamily="82" charset="0"/>
              </a:rPr>
              <a:t>Mungkinkah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ditemukan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suatu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cara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untuk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melintasi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sungai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tanpa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menyebabkan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kambing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atau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rumput</a:t>
            </a:r>
            <a:r>
              <a:rPr lang="en-US" sz="2800" dirty="0">
                <a:latin typeface="Gabriola" pitchFamily="82" charset="0"/>
              </a:rPr>
              <a:t> </a:t>
            </a:r>
            <a:r>
              <a:rPr lang="en-US" sz="2800" dirty="0" err="1">
                <a:latin typeface="Gabriola" pitchFamily="82" charset="0"/>
              </a:rPr>
              <a:t>dimakan</a:t>
            </a:r>
            <a:r>
              <a:rPr lang="en-US" sz="2800" dirty="0">
                <a:latin typeface="Gabriola" pitchFamily="82" charset="0"/>
              </a:rPr>
              <a:t>. </a:t>
            </a:r>
          </a:p>
          <a:p>
            <a:endParaRPr lang="en-US" sz="2800" dirty="0"/>
          </a:p>
        </p:txBody>
      </p:sp>
      <p:pic>
        <p:nvPicPr>
          <p:cNvPr id="6" name="Picture 3" descr="E:\Photo\unik\peta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953000"/>
            <a:ext cx="1296524" cy="1612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07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5382" y="-31143"/>
            <a:ext cx="6377940" cy="1293028"/>
          </a:xfrm>
        </p:spPr>
        <p:txBody>
          <a:bodyPr/>
          <a:lstStyle/>
          <a:p>
            <a:r>
              <a:rPr lang="en-US" dirty="0" err="1"/>
              <a:t>Implementasi</a:t>
            </a:r>
            <a:r>
              <a:rPr lang="en-US" dirty="0"/>
              <a:t> FSA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400706" y="838200"/>
            <a:ext cx="1295400" cy="1263219"/>
            <a:chOff x="533400" y="1403781"/>
            <a:chExt cx="1295400" cy="1263219"/>
          </a:xfrm>
        </p:grpSpPr>
        <p:pic>
          <p:nvPicPr>
            <p:cNvPr id="5" name="Picture 4" descr="E:\Photo\unik\rumput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22577" y="2104173"/>
              <a:ext cx="347977" cy="3283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 descr="E:\Photo\unik\kambing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29444" y="1845399"/>
              <a:ext cx="445893" cy="3163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E:\Photo\unik\serigala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90600" y="2102474"/>
              <a:ext cx="340445" cy="335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3" descr="E:\Photo\unik\petani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92376" y="1721474"/>
              <a:ext cx="302785" cy="376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Oval 16"/>
            <p:cNvSpPr/>
            <p:nvPr/>
          </p:nvSpPr>
          <p:spPr>
            <a:xfrm>
              <a:off x="533400" y="1403781"/>
              <a:ext cx="1295400" cy="1263219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914400" y="1520039"/>
              <a:ext cx="0" cy="99456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571508" y="1856031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Ø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34306" y="838200"/>
            <a:ext cx="1295400" cy="1263219"/>
            <a:chOff x="2534306" y="838200"/>
            <a:chExt cx="1295400" cy="1263219"/>
          </a:xfrm>
        </p:grpSpPr>
        <p:pic>
          <p:nvPicPr>
            <p:cNvPr id="13" name="Picture 12" descr="E:\Photo\unik\rumput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63877" y="1550557"/>
              <a:ext cx="347977" cy="3283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 descr="E:\Photo\unik\kambing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686706" y="1572713"/>
              <a:ext cx="445893" cy="256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E:\Photo\unik\serigala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63877" y="1214631"/>
              <a:ext cx="340445" cy="335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3" descr="E:\Photo\unik\petani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824188" y="1213116"/>
              <a:ext cx="302785" cy="376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Oval 23"/>
            <p:cNvSpPr/>
            <p:nvPr/>
          </p:nvSpPr>
          <p:spPr>
            <a:xfrm>
              <a:off x="2534306" y="838200"/>
              <a:ext cx="1295400" cy="1263219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3182006" y="986639"/>
              <a:ext cx="0" cy="99456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4744106" y="838200"/>
            <a:ext cx="1295400" cy="1263219"/>
            <a:chOff x="4648200" y="1524000"/>
            <a:chExt cx="1295400" cy="1263219"/>
          </a:xfrm>
        </p:grpSpPr>
        <p:pic>
          <p:nvPicPr>
            <p:cNvPr id="34" name="Picture 33" descr="E:\Photo\unik\rumput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63471" y="2236357"/>
              <a:ext cx="347977" cy="3283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34" descr="E:\Photo\unik\kambing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735707" y="2057400"/>
              <a:ext cx="445893" cy="256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2" descr="E:\Photo\unik\serigala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63471" y="1900431"/>
              <a:ext cx="340445" cy="335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3" descr="E:\Photo\unik\petani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537794" y="2026208"/>
              <a:ext cx="302785" cy="376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Oval 37"/>
            <p:cNvSpPr/>
            <p:nvPr/>
          </p:nvSpPr>
          <p:spPr>
            <a:xfrm>
              <a:off x="4648200" y="1524000"/>
              <a:ext cx="1295400" cy="1263219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5181600" y="1672439"/>
              <a:ext cx="0" cy="99456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4744106" y="2546781"/>
            <a:ext cx="1295400" cy="1263219"/>
            <a:chOff x="4876800" y="2775381"/>
            <a:chExt cx="1295400" cy="1263219"/>
          </a:xfrm>
        </p:grpSpPr>
        <p:pic>
          <p:nvPicPr>
            <p:cNvPr id="41" name="Picture 40" descr="E:\Photo\unik\rumput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578275" y="3550455"/>
              <a:ext cx="347977" cy="3283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41" descr="E:\Photo\unik\kambing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97707" y="3308781"/>
              <a:ext cx="445893" cy="256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2" descr="E:\Photo\unik\serigala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96932" y="3234266"/>
              <a:ext cx="340445" cy="335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3" descr="E:\Photo\unik\petani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606534" y="2952506"/>
              <a:ext cx="302785" cy="376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Oval 44"/>
            <p:cNvSpPr/>
            <p:nvPr/>
          </p:nvSpPr>
          <p:spPr>
            <a:xfrm>
              <a:off x="4876800" y="2775381"/>
              <a:ext cx="1295400" cy="1263219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5486400" y="2910163"/>
              <a:ext cx="0" cy="99456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4744106" y="4070781"/>
            <a:ext cx="1295400" cy="1263219"/>
            <a:chOff x="4953000" y="4527981"/>
            <a:chExt cx="1295400" cy="1263219"/>
          </a:xfrm>
        </p:grpSpPr>
        <p:pic>
          <p:nvPicPr>
            <p:cNvPr id="47" name="Picture 46" descr="E:\Photo\unik\rumput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105400" y="4953000"/>
              <a:ext cx="347977" cy="3283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47" descr="E:\Photo\unik\kambing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565682" y="5035579"/>
              <a:ext cx="445893" cy="256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2" descr="E:\Photo\unik\serigala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628796" y="5302874"/>
              <a:ext cx="340445" cy="335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3" descr="E:\Photo\unik\petani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674509" y="4645438"/>
              <a:ext cx="302785" cy="376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Oval 50"/>
            <p:cNvSpPr/>
            <p:nvPr/>
          </p:nvSpPr>
          <p:spPr>
            <a:xfrm>
              <a:off x="4953000" y="4527981"/>
              <a:ext cx="1295400" cy="1263219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5546925" y="4676420"/>
              <a:ext cx="0" cy="99456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Straight Arrow Connector 52"/>
          <p:cNvCxnSpPr/>
          <p:nvPr/>
        </p:nvCxnSpPr>
        <p:spPr>
          <a:xfrm>
            <a:off x="1696106" y="1469810"/>
            <a:ext cx="838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829706" y="1469810"/>
            <a:ext cx="914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5391806" y="2101419"/>
            <a:ext cx="0" cy="4453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2622381" y="2514600"/>
            <a:ext cx="1295400" cy="1263219"/>
            <a:chOff x="2743200" y="2819400"/>
            <a:chExt cx="1295400" cy="1263219"/>
          </a:xfrm>
        </p:grpSpPr>
        <p:pic>
          <p:nvPicPr>
            <p:cNvPr id="64" name="Picture 63" descr="E:\Photo\unik\rumput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05200" y="3244419"/>
              <a:ext cx="347977" cy="3283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64" descr="E:\Photo\unik\kambing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956882" y="3344974"/>
              <a:ext cx="445893" cy="256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2" descr="E:\Photo\unik\serigala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019996" y="3612269"/>
              <a:ext cx="340445" cy="335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3" descr="E:\Photo\unik\petani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065709" y="2954833"/>
              <a:ext cx="302785" cy="376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Oval 67"/>
            <p:cNvSpPr/>
            <p:nvPr/>
          </p:nvSpPr>
          <p:spPr>
            <a:xfrm>
              <a:off x="2743200" y="2819400"/>
              <a:ext cx="1295400" cy="1263219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3429000" y="2967839"/>
              <a:ext cx="0" cy="99456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2610506" y="4038600"/>
            <a:ext cx="1295400" cy="1263219"/>
            <a:chOff x="2819400" y="4527981"/>
            <a:chExt cx="1295400" cy="1263219"/>
          </a:xfrm>
        </p:grpSpPr>
        <p:pic>
          <p:nvPicPr>
            <p:cNvPr id="77" name="Picture 76" descr="E:\Photo\unik\rumput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089891" y="5302874"/>
              <a:ext cx="347977" cy="3283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77" descr="E:\Photo\unik\kambing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009323" y="5061200"/>
              <a:ext cx="445893" cy="256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2" descr="E:\Photo\unik\serigala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74325" y="4986866"/>
              <a:ext cx="340445" cy="335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3" descr="E:\Photo\unik\petani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118150" y="4704925"/>
              <a:ext cx="302785" cy="376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" name="Oval 80"/>
            <p:cNvSpPr/>
            <p:nvPr/>
          </p:nvSpPr>
          <p:spPr>
            <a:xfrm>
              <a:off x="2819400" y="4527981"/>
              <a:ext cx="1295400" cy="1263219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3505200" y="4662763"/>
              <a:ext cx="0" cy="99456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3753506" y="5562600"/>
            <a:ext cx="1295400" cy="1263219"/>
            <a:chOff x="3886200" y="5975781"/>
            <a:chExt cx="1295400" cy="1263219"/>
          </a:xfrm>
        </p:grpSpPr>
        <p:pic>
          <p:nvPicPr>
            <p:cNvPr id="83" name="Picture 82" descr="E:\Photo\unik\rumput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156691" y="6750674"/>
              <a:ext cx="347977" cy="3283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83" descr="E:\Photo\unik\kambing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650214" y="6470184"/>
              <a:ext cx="445893" cy="256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2" descr="E:\Photo\unik\serigala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166119" y="6470184"/>
              <a:ext cx="340445" cy="335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" name="Picture 3" descr="E:\Photo\unik\petani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184950" y="6152725"/>
              <a:ext cx="302785" cy="376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7" name="Oval 86"/>
            <p:cNvSpPr/>
            <p:nvPr/>
          </p:nvSpPr>
          <p:spPr>
            <a:xfrm>
              <a:off x="3886200" y="5975781"/>
              <a:ext cx="1295400" cy="1263219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4572000" y="6110563"/>
              <a:ext cx="0" cy="99456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6420506" y="1949019"/>
            <a:ext cx="1463341" cy="1383438"/>
            <a:chOff x="7189593" y="2013382"/>
            <a:chExt cx="1463341" cy="1383438"/>
          </a:xfrm>
        </p:grpSpPr>
        <p:sp>
          <p:nvSpPr>
            <p:cNvPr id="27" name="Oval 26"/>
            <p:cNvSpPr/>
            <p:nvPr/>
          </p:nvSpPr>
          <p:spPr>
            <a:xfrm>
              <a:off x="7189593" y="2013382"/>
              <a:ext cx="1463341" cy="138343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pic>
          <p:nvPicPr>
            <p:cNvPr id="108" name="Picture 107" descr="E:\Photo\unik\rumput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766774" y="2713773"/>
              <a:ext cx="347977" cy="3283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108" descr="E:\Photo\unik\kambing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673641" y="2454999"/>
              <a:ext cx="445893" cy="3163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2" descr="E:\Photo\unik\serigala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434797" y="2712074"/>
              <a:ext cx="340445" cy="335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3" descr="E:\Photo\unik\petani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436573" y="2331074"/>
              <a:ext cx="302785" cy="376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2" name="Oval 111"/>
            <p:cNvSpPr/>
            <p:nvPr/>
          </p:nvSpPr>
          <p:spPr>
            <a:xfrm>
              <a:off x="7277100" y="2072793"/>
              <a:ext cx="1295400" cy="1263219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cxnSp>
          <p:nvCxnSpPr>
            <p:cNvPr id="113" name="Straight Connector 112"/>
            <p:cNvCxnSpPr/>
            <p:nvPr/>
          </p:nvCxnSpPr>
          <p:spPr>
            <a:xfrm>
              <a:off x="8195734" y="2189051"/>
              <a:ext cx="0" cy="99456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ectangle 113"/>
            <p:cNvSpPr/>
            <p:nvPr/>
          </p:nvSpPr>
          <p:spPr>
            <a:xfrm>
              <a:off x="8170198" y="2525043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Ø</a:t>
              </a:r>
            </a:p>
          </p:txBody>
        </p:sp>
      </p:grpSp>
      <p:cxnSp>
        <p:nvCxnSpPr>
          <p:cNvPr id="117" name="Straight Arrow Connector 116"/>
          <p:cNvCxnSpPr/>
          <p:nvPr/>
        </p:nvCxnSpPr>
        <p:spPr>
          <a:xfrm>
            <a:off x="5391806" y="3810000"/>
            <a:ext cx="0" cy="26078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H="1">
            <a:off x="4401206" y="5149006"/>
            <a:ext cx="532607" cy="4135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H="1">
            <a:off x="3270081" y="1916425"/>
            <a:ext cx="1663732" cy="598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3258206" y="3777819"/>
            <a:ext cx="11876" cy="26078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3716199" y="5116825"/>
            <a:ext cx="685007" cy="4457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4859199" y="6640825"/>
            <a:ext cx="1876621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 flipV="1">
            <a:off x="7152177" y="3332457"/>
            <a:ext cx="41636" cy="22301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 flipH="1">
            <a:off x="5048906" y="6194210"/>
            <a:ext cx="149720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9" name="Straight Arrow Connector 3098"/>
          <p:cNvCxnSpPr/>
          <p:nvPr/>
        </p:nvCxnSpPr>
        <p:spPr>
          <a:xfrm flipH="1">
            <a:off x="7651806" y="3129857"/>
            <a:ext cx="17740" cy="26177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6" name="Rectangle 3115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23" name="Straight Arrow Connector 3122"/>
          <p:cNvCxnSpPr/>
          <p:nvPr/>
        </p:nvCxnSpPr>
        <p:spPr>
          <a:xfrm flipH="1">
            <a:off x="1506399" y="1916425"/>
            <a:ext cx="121761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flipH="1">
            <a:off x="3639999" y="1916425"/>
            <a:ext cx="129381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7" name="Straight Arrow Connector 3126"/>
          <p:cNvCxnSpPr/>
          <p:nvPr/>
        </p:nvCxnSpPr>
        <p:spPr>
          <a:xfrm flipV="1">
            <a:off x="5849799" y="1916426"/>
            <a:ext cx="0" cy="81534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 flipV="1">
            <a:off x="5849799" y="3625006"/>
            <a:ext cx="0" cy="6307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 flipV="1">
            <a:off x="2800213" y="3592825"/>
            <a:ext cx="11875" cy="6307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 flipV="1">
            <a:off x="3728074" y="2101419"/>
            <a:ext cx="1663732" cy="598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/>
          <p:nvPr/>
        </p:nvCxnSpPr>
        <p:spPr>
          <a:xfrm flipV="1">
            <a:off x="4859199" y="5334000"/>
            <a:ext cx="532607" cy="41359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/>
          <p:nvPr/>
        </p:nvCxnSpPr>
        <p:spPr>
          <a:xfrm flipH="1" flipV="1">
            <a:off x="3258206" y="5301819"/>
            <a:ext cx="685007" cy="4457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/>
          <p:nvPr/>
        </p:nvCxnSpPr>
        <p:spPr>
          <a:xfrm flipV="1">
            <a:off x="0" y="1474125"/>
            <a:ext cx="381000" cy="9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1828800" y="1134930"/>
            <a:ext cx="462853" cy="312870"/>
            <a:chOff x="1752600" y="1905000"/>
            <a:chExt cx="720424" cy="376598"/>
          </a:xfrm>
        </p:grpSpPr>
        <p:pic>
          <p:nvPicPr>
            <p:cNvPr id="103" name="Picture 102" descr="E:\Photo\unik\kambing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27131" y="1953713"/>
              <a:ext cx="445893" cy="256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" name="Picture 3" descr="E:\Photo\unik\petani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752600" y="1905000"/>
              <a:ext cx="302785" cy="376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1828800" y="1905000"/>
            <a:ext cx="462853" cy="312870"/>
            <a:chOff x="1828800" y="1905000"/>
            <a:chExt cx="462853" cy="312870"/>
          </a:xfrm>
        </p:grpSpPr>
        <p:pic>
          <p:nvPicPr>
            <p:cNvPr id="107" name="Picture 106" descr="E:\Photo\unik\kambing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05179" y="1945470"/>
              <a:ext cx="286474" cy="212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6" name="Picture 3" descr="E:\Photo\unik\petani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28800" y="1905000"/>
              <a:ext cx="194531" cy="312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8" name="Picture 3" descr="E:\Photo\unik\petani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60510" y="1125341"/>
            <a:ext cx="194531" cy="31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3" descr="E:\Photo\unik\petani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48869" y="1515930"/>
            <a:ext cx="194531" cy="31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5880878" y="2198558"/>
            <a:ext cx="455301" cy="312870"/>
            <a:chOff x="1311868" y="2891501"/>
            <a:chExt cx="455301" cy="312870"/>
          </a:xfrm>
        </p:grpSpPr>
        <p:pic>
          <p:nvPicPr>
            <p:cNvPr id="122" name="Picture 121" descr="E:\Photo\unik\rumput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480822" y="2909248"/>
              <a:ext cx="286347" cy="27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4" name="Picture 3" descr="E:\Photo\unik\petani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11868" y="2891501"/>
              <a:ext cx="194531" cy="312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5" name="Group 124"/>
          <p:cNvGrpSpPr/>
          <p:nvPr/>
        </p:nvGrpSpPr>
        <p:grpSpPr>
          <a:xfrm>
            <a:off x="4860990" y="2266711"/>
            <a:ext cx="455301" cy="312870"/>
            <a:chOff x="1311868" y="2891501"/>
            <a:chExt cx="455301" cy="312870"/>
          </a:xfrm>
        </p:grpSpPr>
        <p:pic>
          <p:nvPicPr>
            <p:cNvPr id="127" name="Picture 126" descr="E:\Photo\unik\rumput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480822" y="2909248"/>
              <a:ext cx="286347" cy="27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3" descr="E:\Photo\unik\petani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11868" y="2891501"/>
              <a:ext cx="194531" cy="312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3736366" y="2041885"/>
            <a:ext cx="400704" cy="314818"/>
            <a:chOff x="1295400" y="2658930"/>
            <a:chExt cx="400704" cy="314818"/>
          </a:xfrm>
        </p:grpSpPr>
        <p:pic>
          <p:nvPicPr>
            <p:cNvPr id="129" name="Picture 2" descr="E:\Photo\unik\serigala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506398" y="2667000"/>
              <a:ext cx="189706" cy="306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0" name="Picture 3" descr="E:\Photo\unik\petani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95400" y="2658930"/>
              <a:ext cx="194531" cy="312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2" name="Group 131"/>
          <p:cNvGrpSpPr/>
          <p:nvPr/>
        </p:nvGrpSpPr>
        <p:grpSpPr>
          <a:xfrm>
            <a:off x="4423389" y="4987001"/>
            <a:ext cx="400704" cy="314818"/>
            <a:chOff x="1295400" y="2658930"/>
            <a:chExt cx="400704" cy="314818"/>
          </a:xfrm>
        </p:grpSpPr>
        <p:pic>
          <p:nvPicPr>
            <p:cNvPr id="133" name="Picture 2" descr="E:\Photo\unik\serigala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506398" y="2667000"/>
              <a:ext cx="189706" cy="306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" name="Picture 3" descr="E:\Photo\unik\petani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95400" y="2658930"/>
              <a:ext cx="194531" cy="312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6" name="Group 135"/>
          <p:cNvGrpSpPr/>
          <p:nvPr/>
        </p:nvGrpSpPr>
        <p:grpSpPr>
          <a:xfrm>
            <a:off x="2349235" y="3751196"/>
            <a:ext cx="462853" cy="312870"/>
            <a:chOff x="1828800" y="1905000"/>
            <a:chExt cx="462853" cy="312870"/>
          </a:xfrm>
        </p:grpSpPr>
        <p:pic>
          <p:nvPicPr>
            <p:cNvPr id="137" name="Picture 136" descr="E:\Photo\unik\kambing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05179" y="1945470"/>
              <a:ext cx="286474" cy="212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8" name="Picture 3" descr="E:\Photo\unik\petani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28800" y="1905000"/>
              <a:ext cx="194531" cy="312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9" name="Group 138"/>
          <p:cNvGrpSpPr/>
          <p:nvPr/>
        </p:nvGrpSpPr>
        <p:grpSpPr>
          <a:xfrm>
            <a:off x="3505200" y="3769795"/>
            <a:ext cx="462853" cy="312870"/>
            <a:chOff x="1828800" y="1905000"/>
            <a:chExt cx="462853" cy="312870"/>
          </a:xfrm>
        </p:grpSpPr>
        <p:pic>
          <p:nvPicPr>
            <p:cNvPr id="140" name="Picture 139" descr="E:\Photo\unik\kambing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05179" y="1945470"/>
              <a:ext cx="286474" cy="212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1" name="Picture 3" descr="E:\Photo\unik\petani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28800" y="1905000"/>
              <a:ext cx="194531" cy="312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2" name="Group 141"/>
          <p:cNvGrpSpPr/>
          <p:nvPr/>
        </p:nvGrpSpPr>
        <p:grpSpPr>
          <a:xfrm>
            <a:off x="4726828" y="3810265"/>
            <a:ext cx="462853" cy="312870"/>
            <a:chOff x="1828800" y="1905000"/>
            <a:chExt cx="462853" cy="312870"/>
          </a:xfrm>
        </p:grpSpPr>
        <p:pic>
          <p:nvPicPr>
            <p:cNvPr id="143" name="Picture 142" descr="E:\Photo\unik\kambing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05179" y="1945470"/>
              <a:ext cx="286474" cy="212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4" name="Picture 3" descr="E:\Photo\unik\petani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28800" y="1905000"/>
              <a:ext cx="194531" cy="312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5" name="Group 144"/>
          <p:cNvGrpSpPr/>
          <p:nvPr/>
        </p:nvGrpSpPr>
        <p:grpSpPr>
          <a:xfrm>
            <a:off x="5889043" y="3866582"/>
            <a:ext cx="462853" cy="312870"/>
            <a:chOff x="1828800" y="1905000"/>
            <a:chExt cx="462853" cy="312870"/>
          </a:xfrm>
        </p:grpSpPr>
        <p:pic>
          <p:nvPicPr>
            <p:cNvPr id="146" name="Picture 145" descr="E:\Photo\unik\kambing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05179" y="1945470"/>
              <a:ext cx="286474" cy="212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7" name="Picture 3" descr="E:\Photo\unik\petani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28800" y="1905000"/>
              <a:ext cx="194531" cy="312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8" name="Group 147"/>
          <p:cNvGrpSpPr/>
          <p:nvPr/>
        </p:nvGrpSpPr>
        <p:grpSpPr>
          <a:xfrm>
            <a:off x="3231397" y="5536991"/>
            <a:ext cx="455301" cy="312870"/>
            <a:chOff x="1311868" y="2891501"/>
            <a:chExt cx="455301" cy="312870"/>
          </a:xfrm>
        </p:grpSpPr>
        <p:pic>
          <p:nvPicPr>
            <p:cNvPr id="149" name="Picture 148" descr="E:\Photo\unik\rumput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480822" y="2909248"/>
              <a:ext cx="286347" cy="27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0" name="Picture 3" descr="E:\Photo\unik\petani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11868" y="2891501"/>
              <a:ext cx="194531" cy="312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1" name="Group 150"/>
          <p:cNvGrpSpPr/>
          <p:nvPr/>
        </p:nvGrpSpPr>
        <p:grpSpPr>
          <a:xfrm>
            <a:off x="3874296" y="4960390"/>
            <a:ext cx="455301" cy="312870"/>
            <a:chOff x="1311868" y="2891501"/>
            <a:chExt cx="455301" cy="312870"/>
          </a:xfrm>
        </p:grpSpPr>
        <p:pic>
          <p:nvPicPr>
            <p:cNvPr id="152" name="Picture 151" descr="E:\Photo\unik\rumput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480822" y="2909248"/>
              <a:ext cx="286347" cy="27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3" name="Picture 3" descr="E:\Photo\unik\petani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11868" y="2891501"/>
              <a:ext cx="194531" cy="312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4" name="Group 153"/>
          <p:cNvGrpSpPr/>
          <p:nvPr/>
        </p:nvGrpSpPr>
        <p:grpSpPr>
          <a:xfrm>
            <a:off x="3888766" y="2194285"/>
            <a:ext cx="400704" cy="314818"/>
            <a:chOff x="1295400" y="2658930"/>
            <a:chExt cx="400704" cy="314818"/>
          </a:xfrm>
        </p:grpSpPr>
        <p:pic>
          <p:nvPicPr>
            <p:cNvPr id="156" name="Picture 2" descr="E:\Photo\unik\serigala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506398" y="2667000"/>
              <a:ext cx="189706" cy="306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7" name="Picture 3" descr="E:\Photo\unik\petani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95400" y="2658930"/>
              <a:ext cx="194531" cy="312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8" name="Group 157"/>
          <p:cNvGrpSpPr/>
          <p:nvPr/>
        </p:nvGrpSpPr>
        <p:grpSpPr>
          <a:xfrm>
            <a:off x="5153354" y="5535043"/>
            <a:ext cx="400704" cy="314818"/>
            <a:chOff x="1295400" y="2658930"/>
            <a:chExt cx="400704" cy="314818"/>
          </a:xfrm>
        </p:grpSpPr>
        <p:pic>
          <p:nvPicPr>
            <p:cNvPr id="159" name="Picture 2" descr="E:\Photo\unik\serigala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506398" y="2667000"/>
              <a:ext cx="189706" cy="306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0" name="Picture 3" descr="E:\Photo\unik\petani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95400" y="2658930"/>
              <a:ext cx="194531" cy="312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1" name="Group 160"/>
          <p:cNvGrpSpPr/>
          <p:nvPr/>
        </p:nvGrpSpPr>
        <p:grpSpPr>
          <a:xfrm>
            <a:off x="7675233" y="4421944"/>
            <a:ext cx="462853" cy="312870"/>
            <a:chOff x="1828800" y="1905000"/>
            <a:chExt cx="462853" cy="312870"/>
          </a:xfrm>
        </p:grpSpPr>
        <p:pic>
          <p:nvPicPr>
            <p:cNvPr id="162" name="Picture 161" descr="E:\Photo\unik\kambing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05179" y="1945470"/>
              <a:ext cx="286474" cy="212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3" name="Picture 3" descr="E:\Photo\unik\petani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28800" y="1905000"/>
              <a:ext cx="194531" cy="312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4" name="Group 163"/>
          <p:cNvGrpSpPr/>
          <p:nvPr/>
        </p:nvGrpSpPr>
        <p:grpSpPr>
          <a:xfrm>
            <a:off x="6678395" y="4419600"/>
            <a:ext cx="462853" cy="312870"/>
            <a:chOff x="1828800" y="1905000"/>
            <a:chExt cx="462853" cy="312870"/>
          </a:xfrm>
        </p:grpSpPr>
        <p:pic>
          <p:nvPicPr>
            <p:cNvPr id="165" name="Picture 164" descr="E:\Photo\unik\kambing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05179" y="1945470"/>
              <a:ext cx="286474" cy="212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6" name="Picture 3" descr="E:\Photo\unik\petani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28800" y="1905000"/>
              <a:ext cx="194531" cy="312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67" name="Picture 3" descr="E:\Photo\unik\petani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36485" y="5824970"/>
            <a:ext cx="194531" cy="31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3" descr="E:\Photo\unik\petani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36485" y="6330565"/>
            <a:ext cx="194531" cy="31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5" name="Group 174"/>
          <p:cNvGrpSpPr/>
          <p:nvPr/>
        </p:nvGrpSpPr>
        <p:grpSpPr>
          <a:xfrm>
            <a:off x="6546113" y="5562600"/>
            <a:ext cx="1295400" cy="1263219"/>
            <a:chOff x="6546113" y="5562600"/>
            <a:chExt cx="1295400" cy="1263219"/>
          </a:xfrm>
        </p:grpSpPr>
        <p:pic>
          <p:nvPicPr>
            <p:cNvPr id="176" name="Picture 175" descr="E:\Photo\unik\rumput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741844" y="6107960"/>
              <a:ext cx="347977" cy="3283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7" name="Picture 176" descr="E:\Photo\unik\kambing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275722" y="6244232"/>
              <a:ext cx="445893" cy="256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8" name="Picture 2" descr="E:\Photo\unik\serigala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754036" y="5773415"/>
              <a:ext cx="340445" cy="335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9" name="Picture 3" descr="E:\Photo\unik\petani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291299" y="5867634"/>
              <a:ext cx="302785" cy="376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0" name="Oval 179"/>
            <p:cNvSpPr/>
            <p:nvPr/>
          </p:nvSpPr>
          <p:spPr>
            <a:xfrm>
              <a:off x="6546113" y="5562600"/>
              <a:ext cx="1295400" cy="1263219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cxnSp>
          <p:nvCxnSpPr>
            <p:cNvPr id="181" name="Straight Connector 180"/>
            <p:cNvCxnSpPr/>
            <p:nvPr/>
          </p:nvCxnSpPr>
          <p:spPr>
            <a:xfrm>
              <a:off x="7198047" y="5697382"/>
              <a:ext cx="0" cy="99456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748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Implementasi</a:t>
            </a:r>
            <a:r>
              <a:rPr lang="en-US" dirty="0"/>
              <a:t> FSA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2008525"/>
            <a:ext cx="3581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As an example, consider a one-way automatic door.  This door has two pads that can sense when someone is standing on them, a front and rear pad. We want people to walk through the front and toward the rear, but not allow someone to walk the other direction:</a:t>
            </a:r>
            <a:endParaRPr lang="en-US" sz="2000" dirty="0"/>
          </a:p>
        </p:txBody>
      </p:sp>
      <p:sp>
        <p:nvSpPr>
          <p:cNvPr id="22" name="Round Diagonal Corner Rectangle 21"/>
          <p:cNvSpPr/>
          <p:nvPr/>
        </p:nvSpPr>
        <p:spPr>
          <a:xfrm>
            <a:off x="4495800" y="1586132"/>
            <a:ext cx="4114800" cy="3810000"/>
          </a:xfrm>
          <a:prstGeom prst="round2DiagRect">
            <a:avLst>
              <a:gd name="adj1" fmla="val 421"/>
              <a:gd name="adj2" fmla="val 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766604" y="2514600"/>
            <a:ext cx="1524000" cy="1828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Rear</a:t>
            </a:r>
          </a:p>
          <a:p>
            <a:pPr algn="ctr"/>
            <a:r>
              <a:rPr lang="en-US" sz="2800" dirty="0" smtClean="0"/>
              <a:t>Pad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747804" y="2514600"/>
            <a:ext cx="1524000" cy="1828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Front </a:t>
            </a:r>
          </a:p>
          <a:p>
            <a:pPr algn="ctr"/>
            <a:r>
              <a:rPr lang="en-US" sz="2800" dirty="0" smtClean="0"/>
              <a:t>Pad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515688" y="1981200"/>
            <a:ext cx="45719" cy="28956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flipV="1">
            <a:off x="5663420" y="1981198"/>
            <a:ext cx="1756116" cy="45719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 flipV="1">
            <a:off x="5681004" y="4876800"/>
            <a:ext cx="1756116" cy="45719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062004" y="488698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Door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12" name="Picture 21" descr="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2667000"/>
            <a:ext cx="530225" cy="1447800"/>
          </a:xfrm>
          <a:prstGeom prst="rect">
            <a:avLst/>
          </a:prstGeom>
          <a:noFill/>
        </p:spPr>
      </p:pic>
      <p:pic>
        <p:nvPicPr>
          <p:cNvPr id="13" name="Picture 2" descr="C:\Users\rayyahidayat\Downloads\one_way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5733" y="1600200"/>
            <a:ext cx="614867" cy="823913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57200" y="8382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Example 2 : 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One Way Door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868306" y="6400800"/>
            <a:ext cx="894694" cy="337394"/>
          </a:xfrm>
          <a:prstGeom prst="rect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6109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2479</TotalTime>
  <Words>1832</Words>
  <Application>Microsoft Office PowerPoint</Application>
  <PresentationFormat>On-screen Show (4:3)</PresentationFormat>
  <Paragraphs>554</Paragraphs>
  <Slides>47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8" baseType="lpstr">
      <vt:lpstr>Arial</vt:lpstr>
      <vt:lpstr>Calibri</vt:lpstr>
      <vt:lpstr>Century Gothic</vt:lpstr>
      <vt:lpstr>Gabriola</vt:lpstr>
      <vt:lpstr>Pristina</vt:lpstr>
      <vt:lpstr>Symbol</vt:lpstr>
      <vt:lpstr>Times New Roman</vt:lpstr>
      <vt:lpstr>Verdana</vt:lpstr>
      <vt:lpstr>Wingdings</vt:lpstr>
      <vt:lpstr>Wingdings 3</vt:lpstr>
      <vt:lpstr>Slice</vt:lpstr>
      <vt:lpstr>FINITE STATE AUTOMATA</vt:lpstr>
      <vt:lpstr>Materi</vt:lpstr>
      <vt:lpstr>Contents</vt:lpstr>
      <vt:lpstr>Finite State Automata (FSA)</vt:lpstr>
      <vt:lpstr>Finite State Automata (FSA)</vt:lpstr>
      <vt:lpstr>Implementasi FSA</vt:lpstr>
      <vt:lpstr>Implementasi FSA</vt:lpstr>
      <vt:lpstr>Implementasi FSA</vt:lpstr>
      <vt:lpstr>Implementasi FSA</vt:lpstr>
      <vt:lpstr>Implementasi FSA</vt:lpstr>
      <vt:lpstr>Implementasi FSA</vt:lpstr>
      <vt:lpstr>Definisi formal FSA</vt:lpstr>
      <vt:lpstr>Definisi formal FSA</vt:lpstr>
      <vt:lpstr>Contoh FSA</vt:lpstr>
      <vt:lpstr>Contoh FSA</vt:lpstr>
      <vt:lpstr>Contoh FSA</vt:lpstr>
      <vt:lpstr>~ transition function</vt:lpstr>
      <vt:lpstr>~ transition function</vt:lpstr>
      <vt:lpstr>~ transition function</vt:lpstr>
      <vt:lpstr>~ transition function</vt:lpstr>
      <vt:lpstr>~ transition function</vt:lpstr>
      <vt:lpstr>~ transition function</vt:lpstr>
      <vt:lpstr>~ transition function</vt:lpstr>
      <vt:lpstr>~ transition function</vt:lpstr>
      <vt:lpstr>Example of Finite Automaton</vt:lpstr>
      <vt:lpstr>Example of Finite Automaton</vt:lpstr>
      <vt:lpstr>Example of Finite Automaton</vt:lpstr>
      <vt:lpstr>Example of Finite Automaton</vt:lpstr>
      <vt:lpstr>Example of Finite Automaton</vt:lpstr>
      <vt:lpstr>Example of Finite Automaton</vt:lpstr>
      <vt:lpstr>PEMBUKTIAN  1101</vt:lpstr>
      <vt:lpstr>Example of Finite Automaton</vt:lpstr>
      <vt:lpstr>Example of Finite Automaton</vt:lpstr>
      <vt:lpstr>Example of Finite Automaton</vt:lpstr>
      <vt:lpstr>PEMBUKTIAN  110</vt:lpstr>
      <vt:lpstr>Deterministic Finite Automata (DFA)</vt:lpstr>
      <vt:lpstr>Deterministic Finite Automata (DFA)</vt:lpstr>
      <vt:lpstr>Deterministic Finite Automata (DFA)</vt:lpstr>
      <vt:lpstr>Non-deterministic Finite Automata (NFA)</vt:lpstr>
      <vt:lpstr>Non-deterministic Finite Automata (NFA)</vt:lpstr>
      <vt:lpstr>Non-deterministic Finite Automata (NFA)</vt:lpstr>
      <vt:lpstr>Comparison DFA - NFA</vt:lpstr>
      <vt:lpstr>Exersice</vt:lpstr>
      <vt:lpstr>Exersice</vt:lpstr>
      <vt:lpstr>Contoh pembuktian 001</vt:lpstr>
      <vt:lpstr>PowerPoint Presentation</vt:lpstr>
      <vt:lpstr>Describing a system as a state machine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karima</dc:creator>
  <cp:lastModifiedBy>Windows User</cp:lastModifiedBy>
  <cp:revision>192</cp:revision>
  <dcterms:created xsi:type="dcterms:W3CDTF">2012-03-11T03:01:48Z</dcterms:created>
  <dcterms:modified xsi:type="dcterms:W3CDTF">2019-03-16T08:22:08Z</dcterms:modified>
</cp:coreProperties>
</file>