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8" r:id="rId3"/>
    <p:sldId id="277" r:id="rId4"/>
    <p:sldId id="278" r:id="rId5"/>
    <p:sldId id="342" r:id="rId6"/>
    <p:sldId id="343" r:id="rId7"/>
    <p:sldId id="344" r:id="rId8"/>
    <p:sldId id="345" r:id="rId9"/>
    <p:sldId id="346" r:id="rId10"/>
    <p:sldId id="347" r:id="rId11"/>
    <p:sldId id="348" r:id="rId12"/>
    <p:sldId id="349" r:id="rId13"/>
    <p:sldId id="350" r:id="rId14"/>
    <p:sldId id="351" r:id="rId15"/>
    <p:sldId id="352" r:id="rId16"/>
    <p:sldId id="353" r:id="rId17"/>
    <p:sldId id="354" r:id="rId18"/>
    <p:sldId id="355" r:id="rId19"/>
    <p:sldId id="356" r:id="rId20"/>
    <p:sldId id="357" r:id="rId21"/>
    <p:sldId id="358" r:id="rId22"/>
    <p:sldId id="328" r:id="rId23"/>
    <p:sldId id="330" r:id="rId24"/>
    <p:sldId id="331" r:id="rId25"/>
    <p:sldId id="333" r:id="rId26"/>
    <p:sldId id="334" r:id="rId27"/>
    <p:sldId id="335" r:id="rId28"/>
    <p:sldId id="288" r:id="rId29"/>
    <p:sldId id="289" r:id="rId30"/>
    <p:sldId id="290" r:id="rId31"/>
    <p:sldId id="327" r:id="rId32"/>
    <p:sldId id="315" r:id="rId33"/>
    <p:sldId id="316" r:id="rId34"/>
    <p:sldId id="318" r:id="rId35"/>
    <p:sldId id="336" r:id="rId36"/>
    <p:sldId id="338" r:id="rId37"/>
    <p:sldId id="339" r:id="rId38"/>
    <p:sldId id="340" r:id="rId39"/>
    <p:sldId id="276" r:id="rId40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103" autoAdjust="0"/>
    <p:restoredTop sz="94434" autoAdjust="0"/>
  </p:normalViewPr>
  <p:slideViewPr>
    <p:cSldViewPr>
      <p:cViewPr varScale="1">
        <p:scale>
          <a:sx n="70" d="100"/>
          <a:sy n="70" d="100"/>
        </p:scale>
        <p:origin x="156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726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1072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1">
  <dgm:title val=""/>
  <dgm:desc val=""/>
  <dgm:catLst>
    <dgm:cat type="accent5" pri="11100"/>
  </dgm:catLst>
  <dgm:styleLbl name="node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5">
        <a:alpha val="4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7F07841-EF74-483A-B99C-6430F18F37ED}" type="doc">
      <dgm:prSet loTypeId="urn:microsoft.com/office/officeart/2005/8/layout/vList2" loCatId="list" qsTypeId="urn:microsoft.com/office/officeart/2005/8/quickstyle/simple1" qsCatId="simple" csTypeId="urn:microsoft.com/office/officeart/2005/8/colors/accent5_1" csCatId="accent5" phldr="1"/>
      <dgm:spPr/>
      <dgm:t>
        <a:bodyPr/>
        <a:lstStyle/>
        <a:p>
          <a:endParaRPr lang="id-ID"/>
        </a:p>
      </dgm:t>
    </dgm:pt>
    <dgm:pt modelId="{83D6316F-72A2-498A-8623-3017EA626B07}">
      <dgm:prSet phldrT="[Text]" custT="1"/>
      <dgm:spPr/>
      <dgm:t>
        <a:bodyPr/>
        <a:lstStyle/>
        <a:p>
          <a:r>
            <a:rPr lang="en-US" sz="3200" dirty="0" err="1" smtClean="0">
              <a:latin typeface="Calibri" pitchFamily="34" charset="0"/>
              <a:cs typeface="Calibri" pitchFamily="34" charset="0"/>
            </a:rPr>
            <a:t>Teori</a:t>
          </a:r>
          <a:r>
            <a:rPr lang="en-US" sz="3200" dirty="0" smtClean="0">
              <a:latin typeface="Calibri" pitchFamily="34" charset="0"/>
              <a:cs typeface="Calibri" pitchFamily="34" charset="0"/>
            </a:rPr>
            <a:t> </a:t>
          </a:r>
          <a:r>
            <a:rPr lang="en-US" sz="3200" dirty="0" err="1" smtClean="0">
              <a:latin typeface="Calibri" pitchFamily="34" charset="0"/>
              <a:cs typeface="Calibri" pitchFamily="34" charset="0"/>
            </a:rPr>
            <a:t>Komputasi</a:t>
          </a:r>
          <a:endParaRPr lang="id-ID" sz="3200" dirty="0">
            <a:latin typeface="Calibri" pitchFamily="34" charset="0"/>
            <a:cs typeface="Calibri" pitchFamily="34" charset="0"/>
          </a:endParaRPr>
        </a:p>
      </dgm:t>
    </dgm:pt>
    <dgm:pt modelId="{AA86E1B1-05D1-4858-895F-D723C6964199}" type="parTrans" cxnId="{0FEBD2E5-3D7E-4654-BE4E-E8768B6845C4}">
      <dgm:prSet/>
      <dgm:spPr/>
      <dgm:t>
        <a:bodyPr/>
        <a:lstStyle/>
        <a:p>
          <a:endParaRPr lang="id-ID" sz="3200">
            <a:latin typeface="Calibri" pitchFamily="34" charset="0"/>
            <a:cs typeface="Calibri" pitchFamily="34" charset="0"/>
          </a:endParaRPr>
        </a:p>
      </dgm:t>
    </dgm:pt>
    <dgm:pt modelId="{A10BCA62-CCCF-4B9F-9177-30D25D2295B4}" type="sibTrans" cxnId="{0FEBD2E5-3D7E-4654-BE4E-E8768B6845C4}">
      <dgm:prSet/>
      <dgm:spPr/>
      <dgm:t>
        <a:bodyPr/>
        <a:lstStyle/>
        <a:p>
          <a:endParaRPr lang="id-ID" sz="3200">
            <a:latin typeface="Calibri" pitchFamily="34" charset="0"/>
            <a:cs typeface="Calibri" pitchFamily="34" charset="0"/>
          </a:endParaRPr>
        </a:p>
      </dgm:t>
    </dgm:pt>
    <dgm:pt modelId="{8D51E3E5-0652-4553-A93A-25166E2F5AD5}">
      <dgm:prSet phldrT="[Text]" custT="1"/>
      <dgm:spPr/>
      <dgm:t>
        <a:bodyPr/>
        <a:lstStyle/>
        <a:p>
          <a:r>
            <a:rPr lang="en-US" sz="3200" dirty="0" err="1" smtClean="0">
              <a:latin typeface="Calibri" pitchFamily="34" charset="0"/>
              <a:cs typeface="Calibri" pitchFamily="34" charset="0"/>
            </a:rPr>
            <a:t>Paradigma</a:t>
          </a:r>
          <a:r>
            <a:rPr lang="en-US" sz="3200" dirty="0" smtClean="0">
              <a:latin typeface="Calibri" pitchFamily="34" charset="0"/>
              <a:cs typeface="Calibri" pitchFamily="34" charset="0"/>
            </a:rPr>
            <a:t> </a:t>
          </a:r>
          <a:r>
            <a:rPr lang="en-US" sz="3200" dirty="0" err="1" smtClean="0">
              <a:latin typeface="Calibri" pitchFamily="34" charset="0"/>
              <a:cs typeface="Calibri" pitchFamily="34" charset="0"/>
            </a:rPr>
            <a:t>Pemrograman</a:t>
          </a:r>
          <a:endParaRPr lang="id-ID" sz="3200" dirty="0">
            <a:latin typeface="Calibri" pitchFamily="34" charset="0"/>
            <a:cs typeface="Calibri" pitchFamily="34" charset="0"/>
          </a:endParaRPr>
        </a:p>
      </dgm:t>
    </dgm:pt>
    <dgm:pt modelId="{4231E124-6858-47E7-AD63-2C4AB0D84A02}" type="parTrans" cxnId="{5E55F029-7715-4B2C-A33E-08689D6F9C08}">
      <dgm:prSet/>
      <dgm:spPr/>
      <dgm:t>
        <a:bodyPr/>
        <a:lstStyle/>
        <a:p>
          <a:endParaRPr lang="id-ID" sz="3200">
            <a:latin typeface="Calibri" pitchFamily="34" charset="0"/>
            <a:cs typeface="Calibri" pitchFamily="34" charset="0"/>
          </a:endParaRPr>
        </a:p>
      </dgm:t>
    </dgm:pt>
    <dgm:pt modelId="{622ADA80-E7FC-41D7-A5D5-89B83FEBC967}" type="sibTrans" cxnId="{5E55F029-7715-4B2C-A33E-08689D6F9C08}">
      <dgm:prSet/>
      <dgm:spPr/>
      <dgm:t>
        <a:bodyPr/>
        <a:lstStyle/>
        <a:p>
          <a:endParaRPr lang="id-ID" sz="3200">
            <a:latin typeface="Calibri" pitchFamily="34" charset="0"/>
            <a:cs typeface="Calibri" pitchFamily="34" charset="0"/>
          </a:endParaRPr>
        </a:p>
      </dgm:t>
    </dgm:pt>
    <dgm:pt modelId="{09F4F62E-8A38-415C-A96A-AC6731FCA06E}">
      <dgm:prSet phldrT="[Text]" custT="1"/>
      <dgm:spPr/>
      <dgm:t>
        <a:bodyPr/>
        <a:lstStyle/>
        <a:p>
          <a:r>
            <a:rPr lang="en-US" sz="3200" dirty="0" err="1" smtClean="0">
              <a:latin typeface="Calibri" pitchFamily="34" charset="0"/>
              <a:cs typeface="Calibri" pitchFamily="34" charset="0"/>
            </a:rPr>
            <a:t>Mesin</a:t>
          </a:r>
          <a:r>
            <a:rPr lang="en-US" sz="3200" dirty="0" smtClean="0">
              <a:latin typeface="Calibri" pitchFamily="34" charset="0"/>
              <a:cs typeface="Calibri" pitchFamily="34" charset="0"/>
            </a:rPr>
            <a:t> Turing</a:t>
          </a:r>
          <a:endParaRPr lang="id-ID" sz="3200" dirty="0">
            <a:latin typeface="Calibri" pitchFamily="34" charset="0"/>
            <a:cs typeface="Calibri" pitchFamily="34" charset="0"/>
          </a:endParaRPr>
        </a:p>
      </dgm:t>
    </dgm:pt>
    <dgm:pt modelId="{EE6DB7A7-C7A2-417B-BB90-FF6C6CC2B27C}" type="parTrans" cxnId="{CE45674A-86B0-4558-8FDD-2B47D8A2D80C}">
      <dgm:prSet/>
      <dgm:spPr/>
      <dgm:t>
        <a:bodyPr/>
        <a:lstStyle/>
        <a:p>
          <a:endParaRPr lang="id-ID" sz="3200">
            <a:latin typeface="Calibri" pitchFamily="34" charset="0"/>
            <a:cs typeface="Calibri" pitchFamily="34" charset="0"/>
          </a:endParaRPr>
        </a:p>
      </dgm:t>
    </dgm:pt>
    <dgm:pt modelId="{DE8DB398-85FC-45F6-913E-C916145F252F}" type="sibTrans" cxnId="{CE45674A-86B0-4558-8FDD-2B47D8A2D80C}">
      <dgm:prSet/>
      <dgm:spPr/>
      <dgm:t>
        <a:bodyPr/>
        <a:lstStyle/>
        <a:p>
          <a:endParaRPr lang="id-ID" sz="3200">
            <a:latin typeface="Calibri" pitchFamily="34" charset="0"/>
            <a:cs typeface="Calibri" pitchFamily="34" charset="0"/>
          </a:endParaRPr>
        </a:p>
      </dgm:t>
    </dgm:pt>
    <dgm:pt modelId="{F40451CC-845A-4114-9D25-D9E2F449F93D}">
      <dgm:prSet phldrT="[Text]" custT="1"/>
      <dgm:spPr/>
      <dgm:t>
        <a:bodyPr/>
        <a:lstStyle/>
        <a:p>
          <a:r>
            <a:rPr lang="en-US" sz="3200" dirty="0" smtClean="0">
              <a:latin typeface="Calibri" pitchFamily="34" charset="0"/>
              <a:cs typeface="Calibri" pitchFamily="34" charset="0"/>
            </a:rPr>
            <a:t>Complexity of Problem</a:t>
          </a:r>
          <a:endParaRPr lang="id-ID" sz="3200" dirty="0">
            <a:latin typeface="Calibri" pitchFamily="34" charset="0"/>
            <a:cs typeface="Calibri" pitchFamily="34" charset="0"/>
          </a:endParaRPr>
        </a:p>
      </dgm:t>
    </dgm:pt>
    <dgm:pt modelId="{936D05C0-1A89-43D0-9730-C3BE56FEDBFF}" type="parTrans" cxnId="{288351B3-DB8C-47ED-9BC3-CAEFA6B3F06A}">
      <dgm:prSet/>
      <dgm:spPr/>
      <dgm:t>
        <a:bodyPr/>
        <a:lstStyle/>
        <a:p>
          <a:endParaRPr lang="id-ID">
            <a:latin typeface="Calibri" pitchFamily="34" charset="0"/>
            <a:cs typeface="Calibri" pitchFamily="34" charset="0"/>
          </a:endParaRPr>
        </a:p>
      </dgm:t>
    </dgm:pt>
    <dgm:pt modelId="{4CB29532-3C68-436B-A66E-DA7835223DB6}" type="sibTrans" cxnId="{288351B3-DB8C-47ED-9BC3-CAEFA6B3F06A}">
      <dgm:prSet/>
      <dgm:spPr/>
      <dgm:t>
        <a:bodyPr/>
        <a:lstStyle/>
        <a:p>
          <a:endParaRPr lang="id-ID">
            <a:latin typeface="Calibri" pitchFamily="34" charset="0"/>
            <a:cs typeface="Calibri" pitchFamily="34" charset="0"/>
          </a:endParaRPr>
        </a:p>
      </dgm:t>
    </dgm:pt>
    <dgm:pt modelId="{1AA5380A-F105-43C2-9846-1759627D7589}" type="pres">
      <dgm:prSet presAssocID="{57F07841-EF74-483A-B99C-6430F18F37E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FA8D1EB2-0449-4BE1-8C5E-3746781473B3}" type="pres">
      <dgm:prSet presAssocID="{83D6316F-72A2-498A-8623-3017EA626B07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0BF7AD64-36A1-4C7E-A59D-6D0837266FED}" type="pres">
      <dgm:prSet presAssocID="{A10BCA62-CCCF-4B9F-9177-30D25D2295B4}" presName="spacer" presStyleCnt="0"/>
      <dgm:spPr/>
    </dgm:pt>
    <dgm:pt modelId="{230BB1A0-0BF7-4BA8-95E3-7F513B5B61B2}" type="pres">
      <dgm:prSet presAssocID="{8D51E3E5-0652-4553-A93A-25166E2F5AD5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C27A8450-C5C7-47DF-98EF-CB7DD02B4EB3}" type="pres">
      <dgm:prSet presAssocID="{622ADA80-E7FC-41D7-A5D5-89B83FEBC967}" presName="spacer" presStyleCnt="0"/>
      <dgm:spPr/>
    </dgm:pt>
    <dgm:pt modelId="{59B484F7-9D23-4795-A623-6B417FC10947}" type="pres">
      <dgm:prSet presAssocID="{09F4F62E-8A38-415C-A96A-AC6731FCA06E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544F19A0-E636-472B-ACEA-761A55A6933C}" type="pres">
      <dgm:prSet presAssocID="{DE8DB398-85FC-45F6-913E-C916145F252F}" presName="spacer" presStyleCnt="0"/>
      <dgm:spPr/>
    </dgm:pt>
    <dgm:pt modelId="{B54DFBEF-FC74-49ED-884D-F298F30B03EE}" type="pres">
      <dgm:prSet presAssocID="{F40451CC-845A-4114-9D25-D9E2F449F93D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CE45674A-86B0-4558-8FDD-2B47D8A2D80C}" srcId="{57F07841-EF74-483A-B99C-6430F18F37ED}" destId="{09F4F62E-8A38-415C-A96A-AC6731FCA06E}" srcOrd="2" destOrd="0" parTransId="{EE6DB7A7-C7A2-417B-BB90-FF6C6CC2B27C}" sibTransId="{DE8DB398-85FC-45F6-913E-C916145F252F}"/>
    <dgm:cxn modelId="{AB5EB61D-4307-4FAE-90A8-45338634D677}" type="presOf" srcId="{57F07841-EF74-483A-B99C-6430F18F37ED}" destId="{1AA5380A-F105-43C2-9846-1759627D7589}" srcOrd="0" destOrd="0" presId="urn:microsoft.com/office/officeart/2005/8/layout/vList2"/>
    <dgm:cxn modelId="{288351B3-DB8C-47ED-9BC3-CAEFA6B3F06A}" srcId="{57F07841-EF74-483A-B99C-6430F18F37ED}" destId="{F40451CC-845A-4114-9D25-D9E2F449F93D}" srcOrd="3" destOrd="0" parTransId="{936D05C0-1A89-43D0-9730-C3BE56FEDBFF}" sibTransId="{4CB29532-3C68-436B-A66E-DA7835223DB6}"/>
    <dgm:cxn modelId="{5E55F029-7715-4B2C-A33E-08689D6F9C08}" srcId="{57F07841-EF74-483A-B99C-6430F18F37ED}" destId="{8D51E3E5-0652-4553-A93A-25166E2F5AD5}" srcOrd="1" destOrd="0" parTransId="{4231E124-6858-47E7-AD63-2C4AB0D84A02}" sibTransId="{622ADA80-E7FC-41D7-A5D5-89B83FEBC967}"/>
    <dgm:cxn modelId="{ED4A6B94-677B-4BC0-B40D-BDC464AF6519}" type="presOf" srcId="{8D51E3E5-0652-4553-A93A-25166E2F5AD5}" destId="{230BB1A0-0BF7-4BA8-95E3-7F513B5B61B2}" srcOrd="0" destOrd="0" presId="urn:microsoft.com/office/officeart/2005/8/layout/vList2"/>
    <dgm:cxn modelId="{9A48C7ED-D592-48E3-B58B-DCAD36D4B7B1}" type="presOf" srcId="{83D6316F-72A2-498A-8623-3017EA626B07}" destId="{FA8D1EB2-0449-4BE1-8C5E-3746781473B3}" srcOrd="0" destOrd="0" presId="urn:microsoft.com/office/officeart/2005/8/layout/vList2"/>
    <dgm:cxn modelId="{EC9718E7-D826-4A76-9B5B-C888E2C5EBD6}" type="presOf" srcId="{09F4F62E-8A38-415C-A96A-AC6731FCA06E}" destId="{59B484F7-9D23-4795-A623-6B417FC10947}" srcOrd="0" destOrd="0" presId="urn:microsoft.com/office/officeart/2005/8/layout/vList2"/>
    <dgm:cxn modelId="{0FEBD2E5-3D7E-4654-BE4E-E8768B6845C4}" srcId="{57F07841-EF74-483A-B99C-6430F18F37ED}" destId="{83D6316F-72A2-498A-8623-3017EA626B07}" srcOrd="0" destOrd="0" parTransId="{AA86E1B1-05D1-4858-895F-D723C6964199}" sibTransId="{A10BCA62-CCCF-4B9F-9177-30D25D2295B4}"/>
    <dgm:cxn modelId="{562AF3E3-5529-4145-AB53-A9F83ED338E9}" type="presOf" srcId="{F40451CC-845A-4114-9D25-D9E2F449F93D}" destId="{B54DFBEF-FC74-49ED-884D-F298F30B03EE}" srcOrd="0" destOrd="0" presId="urn:microsoft.com/office/officeart/2005/8/layout/vList2"/>
    <dgm:cxn modelId="{44AD50B8-BC82-431F-B0DE-41C325189B79}" type="presParOf" srcId="{1AA5380A-F105-43C2-9846-1759627D7589}" destId="{FA8D1EB2-0449-4BE1-8C5E-3746781473B3}" srcOrd="0" destOrd="0" presId="urn:microsoft.com/office/officeart/2005/8/layout/vList2"/>
    <dgm:cxn modelId="{A2A4997F-6CB4-42E3-AA91-BCC6965687D2}" type="presParOf" srcId="{1AA5380A-F105-43C2-9846-1759627D7589}" destId="{0BF7AD64-36A1-4C7E-A59D-6D0837266FED}" srcOrd="1" destOrd="0" presId="urn:microsoft.com/office/officeart/2005/8/layout/vList2"/>
    <dgm:cxn modelId="{51E0592C-9F6F-4B0D-800C-FFEA5FA858D1}" type="presParOf" srcId="{1AA5380A-F105-43C2-9846-1759627D7589}" destId="{230BB1A0-0BF7-4BA8-95E3-7F513B5B61B2}" srcOrd="2" destOrd="0" presId="urn:microsoft.com/office/officeart/2005/8/layout/vList2"/>
    <dgm:cxn modelId="{4A4E7ECC-D28A-439C-90E7-B77FE84B7676}" type="presParOf" srcId="{1AA5380A-F105-43C2-9846-1759627D7589}" destId="{C27A8450-C5C7-47DF-98EF-CB7DD02B4EB3}" srcOrd="3" destOrd="0" presId="urn:microsoft.com/office/officeart/2005/8/layout/vList2"/>
    <dgm:cxn modelId="{1D3B23FF-11FB-4755-ACA5-312449E3B039}" type="presParOf" srcId="{1AA5380A-F105-43C2-9846-1759627D7589}" destId="{59B484F7-9D23-4795-A623-6B417FC10947}" srcOrd="4" destOrd="0" presId="urn:microsoft.com/office/officeart/2005/8/layout/vList2"/>
    <dgm:cxn modelId="{30356660-BC30-421B-A46E-BCE677626D5A}" type="presParOf" srcId="{1AA5380A-F105-43C2-9846-1759627D7589}" destId="{544F19A0-E636-472B-ACEA-761A55A6933C}" srcOrd="5" destOrd="0" presId="urn:microsoft.com/office/officeart/2005/8/layout/vList2"/>
    <dgm:cxn modelId="{04639E75-515A-4744-8E1A-D18F5389F76E}" type="presParOf" srcId="{1AA5380A-F105-43C2-9846-1759627D7589}" destId="{B54DFBEF-FC74-49ED-884D-F298F30B03EE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A8D1EB2-0449-4BE1-8C5E-3746781473B3}">
      <dsp:nvSpPr>
        <dsp:cNvPr id="0" name=""/>
        <dsp:cNvSpPr/>
      </dsp:nvSpPr>
      <dsp:spPr>
        <a:xfrm>
          <a:off x="0" y="31502"/>
          <a:ext cx="6357981" cy="89856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err="1" smtClean="0">
              <a:latin typeface="Calibri" pitchFamily="34" charset="0"/>
              <a:cs typeface="Calibri" pitchFamily="34" charset="0"/>
            </a:rPr>
            <a:t>Teori</a:t>
          </a:r>
          <a:r>
            <a:rPr lang="en-US" sz="3200" kern="1200" dirty="0" smtClean="0">
              <a:latin typeface="Calibri" pitchFamily="34" charset="0"/>
              <a:cs typeface="Calibri" pitchFamily="34" charset="0"/>
            </a:rPr>
            <a:t> </a:t>
          </a:r>
          <a:r>
            <a:rPr lang="en-US" sz="3200" kern="1200" dirty="0" err="1" smtClean="0">
              <a:latin typeface="Calibri" pitchFamily="34" charset="0"/>
              <a:cs typeface="Calibri" pitchFamily="34" charset="0"/>
            </a:rPr>
            <a:t>Komputasi</a:t>
          </a:r>
          <a:endParaRPr lang="id-ID" sz="3200" kern="1200" dirty="0">
            <a:latin typeface="Calibri" pitchFamily="34" charset="0"/>
            <a:cs typeface="Calibri" pitchFamily="34" charset="0"/>
          </a:endParaRPr>
        </a:p>
      </dsp:txBody>
      <dsp:txXfrm>
        <a:off x="43864" y="75366"/>
        <a:ext cx="6270253" cy="810832"/>
      </dsp:txXfrm>
    </dsp:sp>
    <dsp:sp modelId="{230BB1A0-0BF7-4BA8-95E3-7F513B5B61B2}">
      <dsp:nvSpPr>
        <dsp:cNvPr id="0" name=""/>
        <dsp:cNvSpPr/>
      </dsp:nvSpPr>
      <dsp:spPr>
        <a:xfrm>
          <a:off x="0" y="1068302"/>
          <a:ext cx="6357981" cy="89856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err="1" smtClean="0">
              <a:latin typeface="Calibri" pitchFamily="34" charset="0"/>
              <a:cs typeface="Calibri" pitchFamily="34" charset="0"/>
            </a:rPr>
            <a:t>Paradigma</a:t>
          </a:r>
          <a:r>
            <a:rPr lang="en-US" sz="3200" kern="1200" dirty="0" smtClean="0">
              <a:latin typeface="Calibri" pitchFamily="34" charset="0"/>
              <a:cs typeface="Calibri" pitchFamily="34" charset="0"/>
            </a:rPr>
            <a:t> </a:t>
          </a:r>
          <a:r>
            <a:rPr lang="en-US" sz="3200" kern="1200" dirty="0" err="1" smtClean="0">
              <a:latin typeface="Calibri" pitchFamily="34" charset="0"/>
              <a:cs typeface="Calibri" pitchFamily="34" charset="0"/>
            </a:rPr>
            <a:t>Pemrograman</a:t>
          </a:r>
          <a:endParaRPr lang="id-ID" sz="3200" kern="1200" dirty="0">
            <a:latin typeface="Calibri" pitchFamily="34" charset="0"/>
            <a:cs typeface="Calibri" pitchFamily="34" charset="0"/>
          </a:endParaRPr>
        </a:p>
      </dsp:txBody>
      <dsp:txXfrm>
        <a:off x="43864" y="1112166"/>
        <a:ext cx="6270253" cy="810832"/>
      </dsp:txXfrm>
    </dsp:sp>
    <dsp:sp modelId="{59B484F7-9D23-4795-A623-6B417FC10947}">
      <dsp:nvSpPr>
        <dsp:cNvPr id="0" name=""/>
        <dsp:cNvSpPr/>
      </dsp:nvSpPr>
      <dsp:spPr>
        <a:xfrm>
          <a:off x="0" y="2105103"/>
          <a:ext cx="6357981" cy="89856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err="1" smtClean="0">
              <a:latin typeface="Calibri" pitchFamily="34" charset="0"/>
              <a:cs typeface="Calibri" pitchFamily="34" charset="0"/>
            </a:rPr>
            <a:t>Mesin</a:t>
          </a:r>
          <a:r>
            <a:rPr lang="en-US" sz="3200" kern="1200" dirty="0" smtClean="0">
              <a:latin typeface="Calibri" pitchFamily="34" charset="0"/>
              <a:cs typeface="Calibri" pitchFamily="34" charset="0"/>
            </a:rPr>
            <a:t> Turing</a:t>
          </a:r>
          <a:endParaRPr lang="id-ID" sz="3200" kern="1200" dirty="0">
            <a:latin typeface="Calibri" pitchFamily="34" charset="0"/>
            <a:cs typeface="Calibri" pitchFamily="34" charset="0"/>
          </a:endParaRPr>
        </a:p>
      </dsp:txBody>
      <dsp:txXfrm>
        <a:off x="43864" y="2148967"/>
        <a:ext cx="6270253" cy="810832"/>
      </dsp:txXfrm>
    </dsp:sp>
    <dsp:sp modelId="{B54DFBEF-FC74-49ED-884D-F298F30B03EE}">
      <dsp:nvSpPr>
        <dsp:cNvPr id="0" name=""/>
        <dsp:cNvSpPr/>
      </dsp:nvSpPr>
      <dsp:spPr>
        <a:xfrm>
          <a:off x="0" y="3141902"/>
          <a:ext cx="6357981" cy="89856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>
              <a:latin typeface="Calibri" pitchFamily="34" charset="0"/>
              <a:cs typeface="Calibri" pitchFamily="34" charset="0"/>
            </a:rPr>
            <a:t>Complexity of Problem</a:t>
          </a:r>
          <a:endParaRPr lang="id-ID" sz="3200" kern="1200" dirty="0">
            <a:latin typeface="Calibri" pitchFamily="34" charset="0"/>
            <a:cs typeface="Calibri" pitchFamily="34" charset="0"/>
          </a:endParaRPr>
        </a:p>
      </dsp:txBody>
      <dsp:txXfrm>
        <a:off x="43864" y="3185766"/>
        <a:ext cx="6270253" cy="81083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143000" y="152384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4414" y="3786190"/>
            <a:ext cx="6858000" cy="1143008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44000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4400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 userDrawn="1"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/>
          <a:lstStyle/>
          <a:p>
            <a:fld id="{7C9E7E21-6213-4286-A317-05CF58EB4244}" type="datetimeFigureOut">
              <a:rPr lang="id-ID" smtClean="0"/>
              <a:pPr/>
              <a:t>31/12/2017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/>
          <a:lstStyle/>
          <a:p>
            <a:fld id="{7A4194C8-1563-42B9-B61C-B778B18BAAE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/>
          <a:lstStyle/>
          <a:p>
            <a:fld id="{7C9E7E21-6213-4286-A317-05CF58EB4244}" type="datetimeFigureOut">
              <a:rPr lang="id-ID" smtClean="0"/>
              <a:pPr/>
              <a:t>31/12/2017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/>
          <a:lstStyle/>
          <a:p>
            <a:fld id="{7A4194C8-1563-42B9-B61C-B778B18BAAEA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/>
          <a:lstStyle/>
          <a:p>
            <a:fld id="{7C9E7E21-6213-4286-A317-05CF58EB4244}" type="datetimeFigureOut">
              <a:rPr lang="id-ID" smtClean="0"/>
              <a:pPr/>
              <a:t>31/12/2017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/>
          <a:lstStyle/>
          <a:p>
            <a:fld id="{7A4194C8-1563-42B9-B61C-B778B18BAAEA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  <a:prstGeom prst="rect">
            <a:avLst/>
          </a:prstGeom>
        </p:spPr>
        <p:txBody>
          <a:bodyPr/>
          <a:lstStyle/>
          <a:p>
            <a:fld id="{7C9E7E21-6213-4286-A317-05CF58EB4244}" type="datetimeFigureOut">
              <a:rPr lang="id-ID" smtClean="0"/>
              <a:pPr/>
              <a:t>31/12/2017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  <a:prstGeom prst="rect">
            <a:avLst/>
          </a:prstGeom>
        </p:spPr>
        <p:txBody>
          <a:bodyPr/>
          <a:lstStyle/>
          <a:p>
            <a:fld id="{7A4194C8-1563-42B9-B61C-B778B18BAAEA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/>
          <a:lstStyle/>
          <a:p>
            <a:fld id="{7C9E7E21-6213-4286-A317-05CF58EB4244}" type="datetimeFigureOut">
              <a:rPr lang="id-ID" smtClean="0"/>
              <a:pPr/>
              <a:t>31/12/2017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/>
          <a:lstStyle/>
          <a:p>
            <a:fld id="{7A4194C8-1563-42B9-B61C-B778B18BAAEA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/>
          <a:lstStyle/>
          <a:p>
            <a:fld id="{7C9E7E21-6213-4286-A317-05CF58EB4244}" type="datetimeFigureOut">
              <a:rPr lang="id-ID" smtClean="0"/>
              <a:pPr/>
              <a:t>31/12/2017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/>
          <a:lstStyle/>
          <a:p>
            <a:fld id="{7A4194C8-1563-42B9-B61C-B778B18BAAEA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/>
          <a:lstStyle/>
          <a:p>
            <a:fld id="{7C9E7E21-6213-4286-A317-05CF58EB4244}" type="datetimeFigureOut">
              <a:rPr lang="id-ID" smtClean="0"/>
              <a:pPr/>
              <a:t>31/12/2017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/>
          <a:lstStyle/>
          <a:p>
            <a:fld id="{7A4194C8-1563-42B9-B61C-B778B18BAAEA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/>
          <a:lstStyle/>
          <a:p>
            <a:fld id="{7C9E7E21-6213-4286-A317-05CF58EB4244}" type="datetimeFigureOut">
              <a:rPr lang="id-ID" smtClean="0"/>
              <a:pPr/>
              <a:t>31/12/2017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/>
          <a:lstStyle/>
          <a:p>
            <a:fld id="{7A4194C8-1563-42B9-B61C-B778B18BAAEA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/>
          <a:lstStyle/>
          <a:p>
            <a:fld id="{7C9E7E21-6213-4286-A317-05CF58EB4244}" type="datetimeFigureOut">
              <a:rPr lang="id-ID" smtClean="0"/>
              <a:pPr/>
              <a:t>31/12/2017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/>
          <a:lstStyle/>
          <a:p>
            <a:fld id="{7A4194C8-1563-42B9-B61C-B778B18BAAEA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/>
          <a:lstStyle/>
          <a:p>
            <a:fld id="{7C9E7E21-6213-4286-A317-05CF58EB4244}" type="datetimeFigureOut">
              <a:rPr lang="id-ID" smtClean="0"/>
              <a:pPr/>
              <a:t>31/12/2017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/>
          <a:lstStyle/>
          <a:p>
            <a:fld id="{7A4194C8-1563-42B9-B61C-B778B18BAAEA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 smtClean="0">
                <a:solidFill>
                  <a:schemeClr val="tx2"/>
                </a:solidFill>
              </a:rPr>
              <a:t>KOMPUTASI PEMROGRAMAN</a:t>
            </a:r>
            <a:endParaRPr lang="id-ID" b="1" dirty="0">
              <a:solidFill>
                <a:schemeClr val="tx2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b="1" dirty="0" err="1" smtClean="0"/>
              <a:t>Defri</a:t>
            </a:r>
            <a:r>
              <a:rPr lang="en-US" b="1" dirty="0" smtClean="0"/>
              <a:t> </a:t>
            </a:r>
            <a:r>
              <a:rPr lang="en-US" b="1" dirty="0" err="1" smtClean="0"/>
              <a:t>Kurniawan</a:t>
            </a:r>
            <a:endParaRPr lang="en-US" b="1" dirty="0" smtClean="0"/>
          </a:p>
          <a:p>
            <a:r>
              <a:rPr lang="en-US" dirty="0" smtClean="0"/>
              <a:t>defri.kurniawan@dsn.dinus.ac.id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Komputasi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>
                <a:latin typeface="Calibri" pitchFamily="34" charset="0"/>
                <a:cs typeface="Calibri" pitchFamily="34" charset="0"/>
              </a:rPr>
              <a:t>Pendekatan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seperti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ini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tidak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dapat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merepresentasikan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keseluruhan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nilai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,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karena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tidak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ada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batasan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pasangan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nilai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input – output :</a:t>
            </a:r>
          </a:p>
          <a:p>
            <a:pPr>
              <a:buNone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	</a:t>
            </a:r>
            <a:endParaRPr lang="id-ID" dirty="0"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428992" y="3429000"/>
          <a:ext cx="2286016" cy="2377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71569"/>
                <a:gridCol w="121444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alibri" pitchFamily="34" charset="0"/>
                          <a:cs typeface="Calibri" pitchFamily="34" charset="0"/>
                        </a:rPr>
                        <a:t>C</a:t>
                      </a:r>
                      <a:endParaRPr lang="id-ID" sz="24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alibri" pitchFamily="34" charset="0"/>
                          <a:cs typeface="Calibri" pitchFamily="34" charset="0"/>
                        </a:rPr>
                        <a:t>F</a:t>
                      </a:r>
                      <a:endParaRPr lang="id-ID" sz="24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alibri" pitchFamily="34" charset="0"/>
                          <a:cs typeface="Calibri" pitchFamily="34" charset="0"/>
                        </a:rPr>
                        <a:t>10</a:t>
                      </a:r>
                    </a:p>
                    <a:p>
                      <a:pPr algn="ctr"/>
                      <a:r>
                        <a:rPr lang="en-US" sz="2400" dirty="0" smtClean="0">
                          <a:latin typeface="Calibri" pitchFamily="34" charset="0"/>
                          <a:cs typeface="Calibri" pitchFamily="34" charset="0"/>
                        </a:rPr>
                        <a:t>20</a:t>
                      </a:r>
                    </a:p>
                    <a:p>
                      <a:pPr algn="ctr"/>
                      <a:r>
                        <a:rPr lang="en-US" sz="2400" dirty="0" smtClean="0">
                          <a:latin typeface="Calibri" pitchFamily="34" charset="0"/>
                          <a:cs typeface="Calibri" pitchFamily="34" charset="0"/>
                        </a:rPr>
                        <a:t>50</a:t>
                      </a:r>
                    </a:p>
                    <a:p>
                      <a:pPr algn="ctr"/>
                      <a:r>
                        <a:rPr lang="en-US" sz="2400" dirty="0" smtClean="0">
                          <a:latin typeface="Calibri" pitchFamily="34" charset="0"/>
                          <a:cs typeface="Calibri" pitchFamily="34" charset="0"/>
                        </a:rPr>
                        <a:t>100</a:t>
                      </a:r>
                    </a:p>
                    <a:p>
                      <a:pPr algn="ctr"/>
                      <a:r>
                        <a:rPr lang="en-US" sz="2400" dirty="0" smtClean="0">
                          <a:latin typeface="Calibri" pitchFamily="34" charset="0"/>
                          <a:cs typeface="Calibri" pitchFamily="34" charset="0"/>
                        </a:rPr>
                        <a:t>…</a:t>
                      </a:r>
                      <a:endParaRPr lang="id-ID" sz="24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alibri" pitchFamily="34" charset="0"/>
                          <a:cs typeface="Calibri" pitchFamily="34" charset="0"/>
                        </a:rPr>
                        <a:t>50</a:t>
                      </a:r>
                    </a:p>
                    <a:p>
                      <a:pPr algn="ctr"/>
                      <a:r>
                        <a:rPr lang="en-US" sz="2400" dirty="0" smtClean="0">
                          <a:latin typeface="Calibri" pitchFamily="34" charset="0"/>
                          <a:cs typeface="Calibri" pitchFamily="34" charset="0"/>
                        </a:rPr>
                        <a:t>68</a:t>
                      </a:r>
                    </a:p>
                    <a:p>
                      <a:pPr algn="ctr"/>
                      <a:r>
                        <a:rPr lang="en-US" sz="2400" dirty="0" smtClean="0">
                          <a:latin typeface="Calibri" pitchFamily="34" charset="0"/>
                          <a:cs typeface="Calibri" pitchFamily="34" charset="0"/>
                        </a:rPr>
                        <a:t>122</a:t>
                      </a:r>
                    </a:p>
                    <a:p>
                      <a:pPr algn="ctr"/>
                      <a:r>
                        <a:rPr lang="en-US" sz="2400" dirty="0" smtClean="0">
                          <a:latin typeface="Calibri" pitchFamily="34" charset="0"/>
                          <a:cs typeface="Calibri" pitchFamily="34" charset="0"/>
                        </a:rPr>
                        <a:t>212</a:t>
                      </a:r>
                    </a:p>
                    <a:p>
                      <a:pPr algn="ctr"/>
                      <a:r>
                        <a:rPr lang="en-US" sz="2400" dirty="0" smtClean="0">
                          <a:latin typeface="Calibri" pitchFamily="34" charset="0"/>
                          <a:cs typeface="Calibri" pitchFamily="34" charset="0"/>
                        </a:rPr>
                        <a:t>…</a:t>
                      </a:r>
                      <a:endParaRPr lang="id-ID" sz="24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Oval 4"/>
          <p:cNvSpPr/>
          <p:nvPr/>
        </p:nvSpPr>
        <p:spPr>
          <a:xfrm>
            <a:off x="3214678" y="5500702"/>
            <a:ext cx="2643206" cy="35719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614757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Komputasi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>
                <a:latin typeface="Calibri" pitchFamily="34" charset="0"/>
                <a:cs typeface="Calibri" pitchFamily="34" charset="0"/>
              </a:rPr>
              <a:t>Pendekatan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yang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lebih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baik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untuk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fungsi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komputasi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adalah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dengan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menggunakan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rumus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:</a:t>
            </a:r>
          </a:p>
          <a:p>
            <a:pPr algn="ctr">
              <a:buNone/>
            </a:pPr>
            <a:r>
              <a:rPr lang="en-US" b="1" i="1" dirty="0" smtClean="0">
                <a:latin typeface="Calibri" pitchFamily="34" charset="0"/>
                <a:cs typeface="Calibri" pitchFamily="34" charset="0"/>
              </a:rPr>
              <a:t>F = C * 1,8 + 32</a:t>
            </a:r>
            <a:endParaRPr lang="id-ID" b="1" i="1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95501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Komputasi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Computable Function</a:t>
            </a:r>
          </a:p>
          <a:p>
            <a:pPr>
              <a:buNone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	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fungsi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dimana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nilai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output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dapat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ditentukan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secara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algoritmik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dari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nilai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input</a:t>
            </a:r>
          </a:p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Non Computable Function</a:t>
            </a:r>
          </a:p>
          <a:p>
            <a:pPr>
              <a:buNone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	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fungsi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dimana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nilai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output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tidak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dapat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ditentukan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secara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jelas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,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tahap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demi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tahap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dari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nilai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input</a:t>
            </a:r>
            <a:endParaRPr lang="id-ID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8521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Komputasi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>
                <a:latin typeface="Calibri" pitchFamily="34" charset="0"/>
                <a:cs typeface="Calibri" pitchFamily="34" charset="0"/>
              </a:rPr>
              <a:t>Perbedaan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antara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computable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dan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non computable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fungsi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penting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di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bidang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ilmu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komputer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r>
              <a:rPr lang="en-US" dirty="0" err="1" smtClean="0">
                <a:latin typeface="Calibri" pitchFamily="34" charset="0"/>
                <a:cs typeface="Calibri" pitchFamily="34" charset="0"/>
              </a:rPr>
              <a:t>Mesin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(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komputer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)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hanya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dapat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melakukan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tugas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yang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dijelaskan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melalui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algoritma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r>
              <a:rPr lang="en-US" dirty="0" err="1" smtClean="0">
                <a:latin typeface="Calibri" pitchFamily="34" charset="0"/>
                <a:cs typeface="Calibri" pitchFamily="34" charset="0"/>
              </a:rPr>
              <a:t>Dengan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mengetahui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kemampuan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dari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sebuah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mesin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untuk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menghitung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keseluruhan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set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dari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computable function,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maka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dapat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dibangun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sebuah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mesin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yang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memiliki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kemampuan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yang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diinginkan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r>
              <a:rPr lang="en-US" dirty="0" err="1" smtClean="0">
                <a:latin typeface="Calibri" pitchFamily="34" charset="0"/>
                <a:cs typeface="Calibri" pitchFamily="34" charset="0"/>
              </a:rPr>
              <a:t>Untuk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memahami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kemampuan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dan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batasan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–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batasan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dari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mesin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,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para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peneliti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mengusulkan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dan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mempelajari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berbagai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perangkat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komputasi</a:t>
            </a:r>
            <a:endParaRPr lang="id-ID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7265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Paradigma</a:t>
            </a:r>
            <a:r>
              <a:rPr lang="en-US" dirty="0" smtClean="0"/>
              <a:t> </a:t>
            </a:r>
            <a:r>
              <a:rPr lang="en-US" dirty="0" err="1" smtClean="0"/>
              <a:t>Pemrograman</a:t>
            </a:r>
            <a:endParaRPr lang="id-ID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6742883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Historical Perspective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Program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terdiri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dari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urutan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instruksi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yang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telah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di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encode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sebagai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numeric digit</a:t>
            </a:r>
          </a:p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Encoding system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dikenal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dengan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machine language</a:t>
            </a:r>
          </a:p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Assembly language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merupakan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bahasa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pemrograman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pertama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yang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digunakan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dalam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machine language</a:t>
            </a:r>
            <a:endParaRPr lang="id-ID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44474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Evolusi</a:t>
            </a:r>
            <a:r>
              <a:rPr lang="en-US" dirty="0" smtClean="0"/>
              <a:t> </a:t>
            </a:r>
            <a:r>
              <a:rPr lang="en-US" dirty="0" err="1" smtClean="0"/>
              <a:t>Paradigma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1214422"/>
            <a:ext cx="8601075" cy="319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182711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Paradigma</a:t>
            </a:r>
            <a:r>
              <a:rPr lang="en-US" dirty="0" smtClean="0"/>
              <a:t> </a:t>
            </a:r>
            <a:r>
              <a:rPr lang="en-US" dirty="0" err="1" smtClean="0"/>
              <a:t>Pemrograman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Imperative Paradigm / Procedural Paradigm</a:t>
            </a:r>
          </a:p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Declarative Paradigm</a:t>
            </a:r>
          </a:p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Functional Paradigm</a:t>
            </a:r>
          </a:p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Object Oriented Paradigm</a:t>
            </a:r>
            <a:endParaRPr lang="id-ID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350860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Imperative / Procedural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>
                <a:latin typeface="Calibri" pitchFamily="34" charset="0"/>
                <a:cs typeface="Calibri" pitchFamily="34" charset="0"/>
              </a:rPr>
              <a:t>Pendekatan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tradisional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r>
              <a:rPr lang="en-US" dirty="0" err="1" smtClean="0">
                <a:latin typeface="Calibri" pitchFamily="34" charset="0"/>
                <a:cs typeface="Calibri" pitchFamily="34" charset="0"/>
              </a:rPr>
              <a:t>Proses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pemrograman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yang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dikembangkan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dari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urutan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perintah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–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perintah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diikuti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dengan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manipulasi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data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untuk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mendapatkan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hasil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yang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diinginkan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r>
              <a:rPr lang="en-US" dirty="0" err="1" smtClean="0">
                <a:latin typeface="Calibri" pitchFamily="34" charset="0"/>
                <a:cs typeface="Calibri" pitchFamily="34" charset="0"/>
              </a:rPr>
              <a:t>Pendekatan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algoritma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digunakan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untuk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mencari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solusi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dan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mengekspresikannya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sebagai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urutan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perintah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-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perintah</a:t>
            </a:r>
            <a:endParaRPr lang="id-ID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386919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Declarative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>
                <a:latin typeface="Calibri" pitchFamily="34" charset="0"/>
                <a:cs typeface="Calibri" pitchFamily="34" charset="0"/>
              </a:rPr>
              <a:t>Menekankan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pendeskripsian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problem yang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akan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diselesaikan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dibandingkan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mengikuti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langkah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–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langkah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yang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diikuti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r>
              <a:rPr lang="en-US" dirty="0" err="1" smtClean="0">
                <a:latin typeface="Calibri" pitchFamily="34" charset="0"/>
                <a:cs typeface="Calibri" pitchFamily="34" charset="0"/>
              </a:rPr>
              <a:t>Paradigma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ini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menerapkan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tujuan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umum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algoritma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untuk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menyelesaikan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masalah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yang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muncul</a:t>
            </a:r>
            <a:endParaRPr lang="id-ID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52393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RENCANA KEGIATAN PERKULIAHAN SEMESTER</a:t>
            </a:r>
            <a:endParaRPr lang="id-ID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id-ID" dirty="0"/>
          </a:p>
        </p:txBody>
      </p:sp>
      <p:graphicFrame>
        <p:nvGraphicFramePr>
          <p:cNvPr id="8" name="Content Placeholder 4"/>
          <p:cNvGraphicFramePr>
            <a:graphicFrameLocks/>
          </p:cNvGraphicFramePr>
          <p:nvPr/>
        </p:nvGraphicFramePr>
        <p:xfrm>
          <a:off x="500034" y="1428736"/>
          <a:ext cx="3679041" cy="3870960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519651"/>
                <a:gridCol w="3159390"/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000" dirty="0" smtClean="0">
                          <a:latin typeface="Calibri" pitchFamily="34" charset="0"/>
                          <a:cs typeface="Calibri" pitchFamily="34" charset="0"/>
                        </a:rPr>
                        <a:t>W</a:t>
                      </a:r>
                      <a:endParaRPr lang="id-ID" sz="20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000" dirty="0" err="1" smtClean="0">
                          <a:latin typeface="Calibri" pitchFamily="34" charset="0"/>
                          <a:cs typeface="Calibri" pitchFamily="34" charset="0"/>
                        </a:rPr>
                        <a:t>Pokok</a:t>
                      </a:r>
                      <a:r>
                        <a:rPr lang="en-US" sz="2000" dirty="0" smtClean="0"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Calibri" pitchFamily="34" charset="0"/>
                          <a:cs typeface="Calibri" pitchFamily="34" charset="0"/>
                        </a:rPr>
                        <a:t>Bahasan</a:t>
                      </a:r>
                      <a:endParaRPr lang="id-ID" sz="20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000" dirty="0" smtClean="0">
                          <a:latin typeface="Calibri" pitchFamily="34" charset="0"/>
                          <a:cs typeface="Calibri" pitchFamily="34" charset="0"/>
                        </a:rPr>
                        <a:t>1</a:t>
                      </a:r>
                      <a:endParaRPr lang="id-ID" sz="20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000" b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Pengenalan</a:t>
                      </a:r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2000" b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Teknologi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Informasi</a:t>
                      </a:r>
                      <a:endParaRPr lang="id-ID" sz="2000" b="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000" dirty="0" smtClean="0">
                          <a:latin typeface="Calibri" pitchFamily="34" charset="0"/>
                          <a:cs typeface="Calibri" pitchFamily="34" charset="0"/>
                        </a:rPr>
                        <a:t>2</a:t>
                      </a:r>
                      <a:endParaRPr lang="id-ID" sz="20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000" b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Konsep</a:t>
                      </a:r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2000" b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Sistem</a:t>
                      </a:r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2000" b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Komputer</a:t>
                      </a:r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 &amp; </a:t>
                      </a:r>
                      <a:r>
                        <a:rPr lang="en-US" sz="2000" b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Pengenalan</a:t>
                      </a:r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2000" b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Perangkat</a:t>
                      </a:r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2000" b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Keras</a:t>
                      </a:r>
                      <a:endParaRPr lang="id-ID" sz="2000" b="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000" dirty="0" smtClean="0">
                          <a:latin typeface="Calibri" pitchFamily="34" charset="0"/>
                          <a:cs typeface="Calibri" pitchFamily="34" charset="0"/>
                        </a:rPr>
                        <a:t>3</a:t>
                      </a:r>
                      <a:endParaRPr lang="id-ID" sz="20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id-ID" sz="2000" dirty="0"/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000" dirty="0" smtClean="0">
                          <a:latin typeface="Calibri" pitchFamily="34" charset="0"/>
                          <a:cs typeface="Calibri" pitchFamily="34" charset="0"/>
                        </a:rPr>
                        <a:t>4</a:t>
                      </a:r>
                      <a:endParaRPr lang="id-ID" sz="20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Data Storage</a:t>
                      </a:r>
                      <a:endParaRPr lang="id-ID" sz="200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000" dirty="0" smtClean="0">
                          <a:latin typeface="Calibri" pitchFamily="34" charset="0"/>
                          <a:cs typeface="Calibri" pitchFamily="34" charset="0"/>
                        </a:rPr>
                        <a:t>5</a:t>
                      </a:r>
                      <a:endParaRPr lang="id-ID" sz="20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000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Perangkat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Lunak</a:t>
                      </a:r>
                      <a:endParaRPr lang="id-ID" sz="200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000" dirty="0" smtClean="0">
                          <a:latin typeface="Calibri" pitchFamily="34" charset="0"/>
                          <a:cs typeface="Calibri" pitchFamily="34" charset="0"/>
                        </a:rPr>
                        <a:t>6</a:t>
                      </a:r>
                      <a:endParaRPr lang="id-ID" sz="20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id-ID" sz="2000" dirty="0"/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000" dirty="0" smtClean="0">
                          <a:latin typeface="Calibri" pitchFamily="34" charset="0"/>
                          <a:cs typeface="Calibri" pitchFamily="34" charset="0"/>
                        </a:rPr>
                        <a:t>7</a:t>
                      </a:r>
                      <a:endParaRPr lang="id-ID" sz="20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000" dirty="0" smtClean="0">
                          <a:latin typeface="Calibri" pitchFamily="34" charset="0"/>
                          <a:cs typeface="Calibri" pitchFamily="34" charset="0"/>
                        </a:rPr>
                        <a:t>Data</a:t>
                      </a:r>
                      <a:r>
                        <a:rPr lang="en-US" sz="2000" baseline="0" dirty="0" smtClean="0"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Calibri" pitchFamily="34" charset="0"/>
                          <a:cs typeface="Calibri" pitchFamily="34" charset="0"/>
                        </a:rPr>
                        <a:t>dan</a:t>
                      </a:r>
                      <a:r>
                        <a:rPr lang="en-US" sz="2000" baseline="0" dirty="0" smtClean="0"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Calibri" pitchFamily="34" charset="0"/>
                          <a:cs typeface="Calibri" pitchFamily="34" charset="0"/>
                        </a:rPr>
                        <a:t>Informasi</a:t>
                      </a:r>
                      <a:endParaRPr lang="id-ID" sz="20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000" dirty="0" smtClean="0">
                          <a:latin typeface="Calibri" pitchFamily="34" charset="0"/>
                          <a:cs typeface="Calibri" pitchFamily="34" charset="0"/>
                        </a:rPr>
                        <a:t>8</a:t>
                      </a:r>
                      <a:endParaRPr lang="id-ID" sz="20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Ujian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 Tengah Semester</a:t>
                      </a:r>
                      <a:endParaRPr lang="id-ID" sz="2000" b="1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graphicFrame>
        <p:nvGraphicFramePr>
          <p:cNvPr id="9" name="Content Placeholder 4"/>
          <p:cNvGraphicFramePr>
            <a:graphicFrameLocks/>
          </p:cNvGraphicFramePr>
          <p:nvPr/>
        </p:nvGraphicFramePr>
        <p:xfrm>
          <a:off x="4572000" y="1428736"/>
          <a:ext cx="4143404" cy="4175760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555869"/>
                <a:gridCol w="3587535"/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000" dirty="0" smtClean="0">
                          <a:latin typeface="Calibri" pitchFamily="34" charset="0"/>
                          <a:cs typeface="Calibri" pitchFamily="34" charset="0"/>
                        </a:rPr>
                        <a:t>W</a:t>
                      </a:r>
                      <a:endParaRPr lang="id-ID" sz="20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000" dirty="0" err="1" smtClean="0">
                          <a:latin typeface="Calibri" pitchFamily="34" charset="0"/>
                          <a:cs typeface="Calibri" pitchFamily="34" charset="0"/>
                        </a:rPr>
                        <a:t>Pokok</a:t>
                      </a:r>
                      <a:r>
                        <a:rPr lang="en-US" sz="2000" dirty="0" smtClean="0"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Calibri" pitchFamily="34" charset="0"/>
                          <a:cs typeface="Calibri" pitchFamily="34" charset="0"/>
                        </a:rPr>
                        <a:t>Bahasan</a:t>
                      </a:r>
                      <a:endParaRPr lang="id-ID" sz="20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000" dirty="0" smtClean="0">
                          <a:latin typeface="Calibri" pitchFamily="34" charset="0"/>
                          <a:cs typeface="Calibri" pitchFamily="34" charset="0"/>
                        </a:rPr>
                        <a:t>9</a:t>
                      </a:r>
                      <a:endParaRPr lang="id-ID" sz="20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000" b="1" dirty="0" err="1" smtClean="0">
                          <a:solidFill>
                            <a:srgbClr val="FF0000"/>
                          </a:solidFill>
                          <a:latin typeface="Calibri" pitchFamily="34" charset="0"/>
                          <a:cs typeface="Calibri" pitchFamily="34" charset="0"/>
                        </a:rPr>
                        <a:t>Komputasi</a:t>
                      </a:r>
                      <a:r>
                        <a:rPr lang="en-US" sz="2000" b="1" dirty="0" smtClean="0">
                          <a:solidFill>
                            <a:srgbClr val="FF0000"/>
                          </a:solidFill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2000" b="1" dirty="0" err="1" smtClean="0">
                          <a:solidFill>
                            <a:srgbClr val="FF0000"/>
                          </a:solidFill>
                          <a:latin typeface="Calibri" pitchFamily="34" charset="0"/>
                          <a:cs typeface="Calibri" pitchFamily="34" charset="0"/>
                        </a:rPr>
                        <a:t>Pemrograman</a:t>
                      </a:r>
                      <a:endParaRPr lang="id-ID" sz="2000" b="1" dirty="0">
                        <a:solidFill>
                          <a:srgbClr val="FF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000" dirty="0" smtClean="0">
                          <a:latin typeface="Calibri" pitchFamily="34" charset="0"/>
                          <a:cs typeface="Calibri" pitchFamily="34" charset="0"/>
                        </a:rPr>
                        <a:t>10</a:t>
                      </a:r>
                      <a:endParaRPr lang="id-ID" sz="20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id-ID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000" dirty="0" smtClean="0">
                          <a:latin typeface="Calibri" pitchFamily="34" charset="0"/>
                          <a:cs typeface="Calibri" pitchFamily="34" charset="0"/>
                        </a:rPr>
                        <a:t>11</a:t>
                      </a:r>
                      <a:endParaRPr lang="id-ID" sz="20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000" dirty="0" err="1" smtClean="0">
                          <a:latin typeface="Calibri" pitchFamily="34" charset="0"/>
                          <a:cs typeface="Calibri" pitchFamily="34" charset="0"/>
                        </a:rPr>
                        <a:t>Rekayasa</a:t>
                      </a:r>
                      <a:r>
                        <a:rPr lang="en-US" sz="2000" dirty="0" smtClean="0"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Calibri" pitchFamily="34" charset="0"/>
                          <a:cs typeface="Calibri" pitchFamily="34" charset="0"/>
                        </a:rPr>
                        <a:t>Perangkat</a:t>
                      </a:r>
                      <a:r>
                        <a:rPr lang="en-US" sz="2000" dirty="0" smtClean="0"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Calibri" pitchFamily="34" charset="0"/>
                          <a:cs typeface="Calibri" pitchFamily="34" charset="0"/>
                        </a:rPr>
                        <a:t>Lunak</a:t>
                      </a:r>
                      <a:endParaRPr lang="id-ID" sz="20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000" dirty="0" smtClean="0">
                          <a:latin typeface="Calibri" pitchFamily="34" charset="0"/>
                          <a:cs typeface="Calibri" pitchFamily="34" charset="0"/>
                        </a:rPr>
                        <a:t>12</a:t>
                      </a:r>
                      <a:endParaRPr lang="id-ID" sz="20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000" dirty="0" err="1" smtClean="0">
                          <a:latin typeface="Calibri" pitchFamily="34" charset="0"/>
                          <a:cs typeface="Calibri" pitchFamily="34" charset="0"/>
                        </a:rPr>
                        <a:t>Komunikasi</a:t>
                      </a:r>
                      <a:r>
                        <a:rPr lang="en-US" sz="2000" dirty="0" smtClean="0">
                          <a:latin typeface="Calibri" pitchFamily="34" charset="0"/>
                          <a:cs typeface="Calibri" pitchFamily="34" charset="0"/>
                        </a:rPr>
                        <a:t> data &amp; </a:t>
                      </a:r>
                      <a:r>
                        <a:rPr lang="en-US" sz="2000" dirty="0" err="1" smtClean="0">
                          <a:latin typeface="Calibri" pitchFamily="34" charset="0"/>
                          <a:cs typeface="Calibri" pitchFamily="34" charset="0"/>
                        </a:rPr>
                        <a:t>Jaringan</a:t>
                      </a:r>
                      <a:r>
                        <a:rPr lang="en-US" sz="2000" baseline="0" dirty="0" smtClean="0"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latin typeface="Calibri" pitchFamily="34" charset="0"/>
                          <a:cs typeface="Calibri" pitchFamily="34" charset="0"/>
                        </a:rPr>
                        <a:t>Komputer</a:t>
                      </a:r>
                      <a:endParaRPr lang="id-ID" sz="20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000" dirty="0" smtClean="0">
                          <a:latin typeface="Calibri" pitchFamily="34" charset="0"/>
                          <a:cs typeface="Calibri" pitchFamily="34" charset="0"/>
                        </a:rPr>
                        <a:t>13</a:t>
                      </a:r>
                      <a:endParaRPr lang="id-ID" sz="20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id-ID" sz="2000" dirty="0"/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000" dirty="0" smtClean="0">
                          <a:latin typeface="Calibri" pitchFamily="34" charset="0"/>
                          <a:cs typeface="Calibri" pitchFamily="34" charset="0"/>
                        </a:rPr>
                        <a:t>14</a:t>
                      </a:r>
                      <a:endParaRPr lang="id-ID" sz="20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en-US" sz="2000" b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Etika</a:t>
                      </a:r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2000" b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dan</a:t>
                      </a:r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2000" b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dampak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sosial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teknologi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informasi</a:t>
                      </a:r>
                      <a:endParaRPr lang="id-ID" sz="2000" b="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000" dirty="0" smtClean="0">
                          <a:latin typeface="Calibri" pitchFamily="34" charset="0"/>
                          <a:cs typeface="Calibri" pitchFamily="34" charset="0"/>
                        </a:rPr>
                        <a:t>15</a:t>
                      </a:r>
                      <a:endParaRPr lang="id-ID" sz="20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en-US" sz="2000" b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Teknologi</a:t>
                      </a:r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2000" b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Terkini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 / Advance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Topik</a:t>
                      </a:r>
                      <a:endParaRPr lang="id-ID" sz="2000" b="0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000" dirty="0" smtClean="0">
                          <a:latin typeface="Calibri" pitchFamily="34" charset="0"/>
                          <a:cs typeface="Calibri" pitchFamily="34" charset="0"/>
                        </a:rPr>
                        <a:t>16</a:t>
                      </a:r>
                      <a:endParaRPr lang="id-ID" sz="20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Ujian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Akhir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Calibri" pitchFamily="34" charset="0"/>
                          <a:cs typeface="Calibri" pitchFamily="34" charset="0"/>
                        </a:rPr>
                        <a:t> Semester</a:t>
                      </a:r>
                      <a:endParaRPr lang="id-ID" sz="2000" b="1" dirty="0">
                        <a:solidFill>
                          <a:schemeClr val="tx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Functional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Program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sebagai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entitas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yang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menerima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input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dan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menghasilkan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output</a:t>
            </a:r>
          </a:p>
          <a:p>
            <a:r>
              <a:rPr lang="id-ID" dirty="0" smtClean="0">
                <a:latin typeface="Calibri" pitchFamily="34" charset="0"/>
                <a:cs typeface="Calibri" pitchFamily="34" charset="0"/>
              </a:rPr>
              <a:t>Sebuah program dibangun dengan menghubungkan unit program yang lebih kecil (fungsi yang telah didefinisikan sebelumnya), sehingga setiap unit output digunakan oleh unit input yang lain sedemikian hingga keseluruhan hubungan input-output diperoleh.</a:t>
            </a:r>
          </a:p>
          <a:p>
            <a:r>
              <a:rPr lang="id-ID" dirty="0" smtClean="0">
                <a:latin typeface="Calibri" pitchFamily="34" charset="0"/>
                <a:cs typeface="Calibri" pitchFamily="34" charset="0"/>
              </a:rPr>
              <a:t>Paradigma ini membangun fungsi sebagai komplek bersarang dari fungsi-fungsi sederhana.</a:t>
            </a:r>
          </a:p>
          <a:p>
            <a:endParaRPr lang="id-ID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424254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 Oriented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Program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dipandang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sebagai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kumpulan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unit,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disebut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object,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dimana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setiap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object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mampu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melakukan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aksi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terkait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dan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meminta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aksi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dari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object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lainnya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.</a:t>
            </a:r>
          </a:p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Object – object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ini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saling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berkait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untuk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menyelesaikan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problem yang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ada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>
              <a:buNone/>
            </a:pPr>
            <a:endParaRPr lang="id-ID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842439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Mesin</a:t>
            </a:r>
            <a:r>
              <a:rPr lang="en-US" dirty="0" smtClean="0"/>
              <a:t> Turing</a:t>
            </a:r>
            <a:endParaRPr lang="id-ID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838219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Teori</a:t>
            </a:r>
            <a:r>
              <a:rPr lang="en-US" dirty="0" smtClean="0"/>
              <a:t> </a:t>
            </a:r>
            <a:r>
              <a:rPr lang="en-US" dirty="0" err="1" smtClean="0"/>
              <a:t>Komputasi</a:t>
            </a:r>
            <a:endParaRPr lang="en-US" dirty="0" smtClean="0"/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</a:rPr>
              <a:t>Teori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komputasi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7030A0"/>
                </a:solidFill>
              </a:rPr>
              <a:t>cabang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ilmu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komputer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0070C0"/>
                </a:solidFill>
              </a:rPr>
              <a:t>matematika</a:t>
            </a:r>
            <a:r>
              <a:rPr lang="en-US" dirty="0" smtClean="0"/>
              <a:t> yang </a:t>
            </a:r>
            <a:r>
              <a:rPr lang="en-US" dirty="0" err="1" smtClean="0">
                <a:solidFill>
                  <a:srgbClr val="008000"/>
                </a:solidFill>
              </a:rPr>
              <a:t>membahas</a:t>
            </a:r>
            <a:r>
              <a:rPr lang="en-US" dirty="0" smtClean="0"/>
              <a:t> </a:t>
            </a:r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bagaimanakah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dipecahkan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model </a:t>
            </a:r>
            <a:r>
              <a:rPr lang="en-US" dirty="0" err="1" smtClean="0"/>
              <a:t>komputasi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algoritma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Ilmuwan</a:t>
            </a:r>
            <a:r>
              <a:rPr lang="en-US" dirty="0" smtClean="0"/>
              <a:t> </a:t>
            </a:r>
            <a:r>
              <a:rPr lang="en-US" dirty="0" err="1" smtClean="0"/>
              <a:t>komputer</a:t>
            </a:r>
            <a:r>
              <a:rPr lang="en-US" dirty="0" smtClean="0"/>
              <a:t> (</a:t>
            </a:r>
            <a:r>
              <a:rPr lang="en-US" i="1" dirty="0" smtClean="0"/>
              <a:t>Computer Scientists</a:t>
            </a:r>
            <a:r>
              <a:rPr lang="en-US" dirty="0" smtClean="0"/>
              <a:t>) </a:t>
            </a:r>
            <a:r>
              <a:rPr lang="en-US" dirty="0" err="1" smtClean="0"/>
              <a:t>bekerja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abstraksi</a:t>
            </a:r>
            <a:r>
              <a:rPr lang="en-US" dirty="0" smtClean="0"/>
              <a:t> </a:t>
            </a:r>
            <a:r>
              <a:rPr lang="en-US" dirty="0" err="1" smtClean="0"/>
              <a:t>matematika</a:t>
            </a:r>
            <a:r>
              <a:rPr lang="en-US" dirty="0" smtClean="0"/>
              <a:t> yang </a:t>
            </a:r>
            <a:r>
              <a:rPr lang="en-US" dirty="0" err="1" smtClean="0"/>
              <a:t>dinamakan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70C0"/>
                </a:solidFill>
              </a:rPr>
              <a:t>model </a:t>
            </a:r>
            <a:r>
              <a:rPr lang="en-US" dirty="0" err="1" smtClean="0">
                <a:solidFill>
                  <a:srgbClr val="0070C0"/>
                </a:solidFill>
              </a:rPr>
              <a:t>komputasi</a:t>
            </a:r>
            <a:endParaRPr lang="en-US" dirty="0" smtClean="0">
              <a:solidFill>
                <a:srgbClr val="0070C0"/>
              </a:solidFill>
            </a:endParaRPr>
          </a:p>
          <a:p>
            <a:r>
              <a:rPr lang="en-US" dirty="0" smtClean="0"/>
              <a:t>Model yang paling </a:t>
            </a:r>
            <a:r>
              <a:rPr lang="en-US" dirty="0" err="1" smtClean="0"/>
              <a:t>umum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008000"/>
                </a:solidFill>
              </a:rPr>
              <a:t>mesin</a:t>
            </a:r>
            <a:r>
              <a:rPr lang="en-US" dirty="0" smtClean="0">
                <a:solidFill>
                  <a:srgbClr val="008000"/>
                </a:solidFill>
              </a:rPr>
              <a:t> Turing</a:t>
            </a:r>
          </a:p>
        </p:txBody>
      </p:sp>
    </p:spTree>
    <p:extLst>
      <p:ext uri="{BB962C8B-B14F-4D97-AF65-F5344CB8AC3E}">
        <p14:creationId xmlns:p14="http://schemas.microsoft.com/office/powerpoint/2010/main" val="1792374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Mesin</a:t>
            </a:r>
            <a:r>
              <a:rPr lang="en-US" dirty="0" smtClean="0"/>
              <a:t> Turing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71800" y="1219200"/>
            <a:ext cx="5915000" cy="4937760"/>
          </a:xfrm>
        </p:spPr>
        <p:txBody>
          <a:bodyPr/>
          <a:lstStyle/>
          <a:p>
            <a:r>
              <a:rPr lang="sv-SE" dirty="0" smtClean="0"/>
              <a:t>Mesin Turing ditemukan oleh </a:t>
            </a:r>
            <a:r>
              <a:rPr lang="sv-SE" dirty="0" smtClean="0">
                <a:solidFill>
                  <a:srgbClr val="0070C0"/>
                </a:solidFill>
              </a:rPr>
              <a:t>Alan Turing</a:t>
            </a:r>
            <a:endParaRPr lang="sv-SE" dirty="0" smtClean="0"/>
          </a:p>
          <a:p>
            <a:r>
              <a:rPr lang="en-US" dirty="0" smtClean="0"/>
              <a:t>Alan Turing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7030A0"/>
                </a:solidFill>
              </a:rPr>
              <a:t>seorang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peneliti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matematika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dan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komputer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pencetus</a:t>
            </a:r>
            <a:r>
              <a:rPr lang="en-US" dirty="0" smtClean="0"/>
              <a:t> </a:t>
            </a:r>
            <a:r>
              <a:rPr lang="en-US" dirty="0" err="1" smtClean="0"/>
              <a:t>konsep</a:t>
            </a:r>
            <a:r>
              <a:rPr lang="en-US" dirty="0" smtClean="0"/>
              <a:t> </a:t>
            </a:r>
            <a:r>
              <a:rPr lang="en-US" dirty="0" err="1" smtClean="0"/>
              <a:t>algoritma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komputerisasi</a:t>
            </a:r>
            <a:r>
              <a:rPr lang="en-US" dirty="0" smtClean="0"/>
              <a:t> </a:t>
            </a:r>
          </a:p>
          <a:p>
            <a:r>
              <a:rPr lang="en-US" dirty="0" smtClean="0"/>
              <a:t>Alan </a:t>
            </a:r>
            <a:r>
              <a:rPr lang="en-US" dirty="0" err="1" smtClean="0">
                <a:solidFill>
                  <a:srgbClr val="00B050"/>
                </a:solidFill>
              </a:rPr>
              <a:t>mengimplementasikan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konsepnya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pada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sebuah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mesin</a:t>
            </a:r>
            <a:r>
              <a:rPr lang="en-US" dirty="0" smtClean="0"/>
              <a:t> yang </a:t>
            </a:r>
            <a:r>
              <a:rPr lang="en-US" dirty="0" err="1" smtClean="0"/>
              <a:t>diberi</a:t>
            </a:r>
            <a:r>
              <a:rPr lang="en-US" dirty="0" smtClean="0"/>
              <a:t> </a:t>
            </a:r>
            <a:r>
              <a:rPr lang="en-US" dirty="0" err="1" smtClean="0"/>
              <a:t>nama</a:t>
            </a:r>
            <a:r>
              <a:rPr lang="en-US" dirty="0" smtClean="0"/>
              <a:t> Turing.</a:t>
            </a:r>
          </a:p>
          <a:p>
            <a:r>
              <a:rPr lang="en-US" dirty="0" smtClean="0"/>
              <a:t>Model </a:t>
            </a:r>
            <a:r>
              <a:rPr lang="en-US" dirty="0" err="1" smtClean="0"/>
              <a:t>komputasi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mesin</a:t>
            </a:r>
            <a:r>
              <a:rPr lang="en-US" dirty="0" smtClean="0"/>
              <a:t> Turing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akhirnya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model </a:t>
            </a:r>
            <a:r>
              <a:rPr lang="en-US" dirty="0" err="1" smtClean="0"/>
              <a:t>komputasi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mesin</a:t>
            </a:r>
            <a:r>
              <a:rPr lang="en-US" dirty="0" smtClean="0"/>
              <a:t> </a:t>
            </a:r>
            <a:r>
              <a:rPr lang="en-US" dirty="0" err="1" smtClean="0"/>
              <a:t>komputer</a:t>
            </a:r>
            <a:r>
              <a:rPr lang="en-US" dirty="0" smtClean="0"/>
              <a:t> </a:t>
            </a:r>
          </a:p>
        </p:txBody>
      </p:sp>
      <p:pic>
        <p:nvPicPr>
          <p:cNvPr id="4" name="Picture 2" descr="D:\JOB\NGAJAR\UDINUS\2013-FIK-TI Pengantar Teknologi Informasi (PTI)\Defri\PTI Teori\IMG\48072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7747" y="1340769"/>
            <a:ext cx="2292798" cy="3168351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827584" y="4653136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Alan Turin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505006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Mesin</a:t>
            </a:r>
            <a:r>
              <a:rPr lang="en-US" dirty="0" smtClean="0"/>
              <a:t> Turing – Cara </a:t>
            </a:r>
            <a:r>
              <a:rPr lang="en-US" dirty="0" err="1" smtClean="0"/>
              <a:t>Kerja</a:t>
            </a:r>
            <a:r>
              <a:rPr lang="en-US" dirty="0" smtClean="0"/>
              <a:t> &amp; </a:t>
            </a:r>
            <a:r>
              <a:rPr lang="en-US" dirty="0" err="1" smtClean="0"/>
              <a:t>Komponen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4214818"/>
            <a:ext cx="8153400" cy="1957382"/>
          </a:xfrm>
        </p:spPr>
        <p:txBody>
          <a:bodyPr/>
          <a:lstStyle/>
          <a:p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mesin</a:t>
            </a:r>
            <a:r>
              <a:rPr lang="en-US" dirty="0" smtClean="0"/>
              <a:t> </a:t>
            </a:r>
            <a:r>
              <a:rPr lang="en-US" dirty="0" err="1" smtClean="0"/>
              <a:t>turing</a:t>
            </a:r>
            <a:r>
              <a:rPr lang="en-US" dirty="0" smtClean="0"/>
              <a:t> </a:t>
            </a: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7030A0"/>
                </a:solidFill>
              </a:rPr>
              <a:t>pita </a:t>
            </a:r>
            <a:r>
              <a:rPr lang="en-US" dirty="0" err="1" smtClean="0">
                <a:solidFill>
                  <a:srgbClr val="7030A0"/>
                </a:solidFill>
              </a:rPr>
              <a:t>sebagai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sel-sel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penyimpanan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memuat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i="1" dirty="0" smtClean="0"/>
              <a:t>state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terbatas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0070C0"/>
                </a:solidFill>
              </a:rPr>
              <a:t>dapat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diakses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pada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bagian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manapun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dari</a:t>
            </a:r>
            <a:r>
              <a:rPr lang="en-US" dirty="0" smtClean="0">
                <a:solidFill>
                  <a:srgbClr val="0070C0"/>
                </a:solidFill>
              </a:rPr>
              <a:t> pita</a:t>
            </a:r>
            <a:r>
              <a:rPr lang="en-US" dirty="0" smtClean="0"/>
              <a:t>.</a:t>
            </a:r>
          </a:p>
          <a:p>
            <a:endParaRPr lang="en-US" dirty="0" smtClean="0"/>
          </a:p>
        </p:txBody>
      </p:sp>
      <p:pic>
        <p:nvPicPr>
          <p:cNvPr id="4" name="Picture 2" descr="D:\JOB\NGAJAR\UDINUS\2013-FIK-TI Pengantar Teknologi Informasi (PTI)\Defri\PTI Teori\IMG\TuringMachine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1357298"/>
            <a:ext cx="6965205" cy="278608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89382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Mesin</a:t>
            </a:r>
            <a:r>
              <a:rPr lang="en-US" dirty="0" smtClean="0"/>
              <a:t> Turing – Cara </a:t>
            </a:r>
            <a:r>
              <a:rPr lang="en-US" dirty="0" err="1" smtClean="0"/>
              <a:t>Kerja</a:t>
            </a:r>
            <a:r>
              <a:rPr lang="en-US" dirty="0" smtClean="0"/>
              <a:t> &amp; </a:t>
            </a:r>
            <a:r>
              <a:rPr lang="en-US" dirty="0" err="1" smtClean="0"/>
              <a:t>Komponen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4214818"/>
            <a:ext cx="8153400" cy="1957382"/>
          </a:xfrm>
        </p:spPr>
        <p:txBody>
          <a:bodyPr/>
          <a:lstStyle/>
          <a:p>
            <a:r>
              <a:rPr lang="en-US" dirty="0" err="1" smtClean="0">
                <a:solidFill>
                  <a:srgbClr val="C00000"/>
                </a:solidFill>
              </a:rPr>
              <a:t>Terdapat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i="1" dirty="0" smtClean="0">
                <a:solidFill>
                  <a:srgbClr val="C00000"/>
                </a:solidFill>
              </a:rPr>
              <a:t>head</a:t>
            </a:r>
            <a:r>
              <a:rPr lang="en-US" dirty="0" smtClean="0">
                <a:solidFill>
                  <a:srgbClr val="C00000"/>
                </a:solidFill>
              </a:rPr>
              <a:t> yang </a:t>
            </a:r>
            <a:r>
              <a:rPr lang="en-US" dirty="0" err="1" smtClean="0">
                <a:solidFill>
                  <a:srgbClr val="C00000"/>
                </a:solidFill>
              </a:rPr>
              <a:t>menunjukkan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posisi</a:t>
            </a:r>
            <a:r>
              <a:rPr lang="en-US" dirty="0" smtClean="0">
                <a:solidFill>
                  <a:srgbClr val="C00000"/>
                </a:solidFill>
              </a:rPr>
              <a:t> yang </a:t>
            </a:r>
            <a:r>
              <a:rPr lang="en-US" dirty="0" err="1" smtClean="0">
                <a:solidFill>
                  <a:srgbClr val="C00000"/>
                </a:solidFill>
              </a:rPr>
              <a:t>diakses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pada</a:t>
            </a:r>
            <a:r>
              <a:rPr lang="en-US" dirty="0" smtClean="0">
                <a:solidFill>
                  <a:srgbClr val="C00000"/>
                </a:solidFill>
              </a:rPr>
              <a:t> pita</a:t>
            </a:r>
            <a:r>
              <a:rPr lang="en-US" dirty="0" smtClean="0"/>
              <a:t>,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bergerak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kanan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kiri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membaca</a:t>
            </a:r>
            <a:r>
              <a:rPr lang="en-US" dirty="0" smtClean="0"/>
              <a:t> input,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penulisan</a:t>
            </a:r>
            <a:r>
              <a:rPr lang="en-US" dirty="0" smtClean="0"/>
              <a:t>  </a:t>
            </a:r>
            <a:r>
              <a:rPr lang="en-US" dirty="0" err="1" smtClean="0"/>
              <a:t>ataupun</a:t>
            </a:r>
            <a:r>
              <a:rPr lang="en-US" dirty="0" smtClean="0"/>
              <a:t> </a:t>
            </a:r>
            <a:r>
              <a:rPr lang="en-US" dirty="0" err="1" smtClean="0"/>
              <a:t>mengubah</a:t>
            </a:r>
            <a:r>
              <a:rPr lang="en-US" dirty="0" smtClean="0"/>
              <a:t> </a:t>
            </a:r>
            <a:r>
              <a:rPr lang="en-US" dirty="0" err="1" smtClean="0"/>
              <a:t>isi</a:t>
            </a:r>
            <a:r>
              <a:rPr lang="en-US" dirty="0" smtClean="0"/>
              <a:t> pita</a:t>
            </a:r>
          </a:p>
        </p:txBody>
      </p:sp>
      <p:pic>
        <p:nvPicPr>
          <p:cNvPr id="4" name="Picture 2" descr="D:\JOB\NGAJAR\UDINUS\2013-FIK-TI Pengantar Teknologi Informasi (PTI)\Defri\PTI Teori\IMG\TuringMachine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1357298"/>
            <a:ext cx="6965205" cy="278608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277910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Mesin</a:t>
            </a:r>
            <a:r>
              <a:rPr lang="en-US" dirty="0" smtClean="0"/>
              <a:t> Turing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Mesin</a:t>
            </a:r>
            <a:r>
              <a:rPr lang="en-US" dirty="0" smtClean="0"/>
              <a:t> </a:t>
            </a:r>
            <a:r>
              <a:rPr lang="en-US" dirty="0" err="1" smtClean="0"/>
              <a:t>turing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dianalogikan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komputer</a:t>
            </a:r>
            <a:r>
              <a:rPr lang="en-US" dirty="0" smtClean="0"/>
              <a:t> </a:t>
            </a:r>
            <a:r>
              <a:rPr lang="en-US" dirty="0" err="1" smtClean="0"/>
              <a:t>sederhana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0000"/>
                </a:solidFill>
              </a:rPr>
              <a:t>jumlah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i="1" dirty="0" smtClean="0">
                <a:solidFill>
                  <a:srgbClr val="FF0000"/>
                </a:solidFill>
              </a:rPr>
              <a:t>state </a:t>
            </a:r>
            <a:r>
              <a:rPr lang="en-US" dirty="0" err="1" smtClean="0">
                <a:solidFill>
                  <a:srgbClr val="FF0000"/>
                </a:solidFill>
              </a:rPr>
              <a:t>sebagai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memori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7030A0"/>
                </a:solidFill>
              </a:rPr>
              <a:t>pita </a:t>
            </a:r>
            <a:r>
              <a:rPr lang="en-US" dirty="0" err="1" smtClean="0">
                <a:solidFill>
                  <a:srgbClr val="7030A0"/>
                </a:solidFill>
              </a:rPr>
              <a:t>sebagai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memori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sekunder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008000"/>
                </a:solidFill>
              </a:rPr>
              <a:t>fungsi</a:t>
            </a:r>
            <a:r>
              <a:rPr lang="en-US" dirty="0" smtClean="0">
                <a:solidFill>
                  <a:srgbClr val="008000"/>
                </a:solidFill>
              </a:rPr>
              <a:t> </a:t>
            </a:r>
            <a:r>
              <a:rPr lang="en-US" dirty="0" err="1" smtClean="0">
                <a:solidFill>
                  <a:srgbClr val="008000"/>
                </a:solidFill>
              </a:rPr>
              <a:t>transisi</a:t>
            </a:r>
            <a:r>
              <a:rPr lang="en-US" dirty="0" smtClean="0">
                <a:solidFill>
                  <a:srgbClr val="008000"/>
                </a:solidFill>
              </a:rPr>
              <a:t> </a:t>
            </a:r>
            <a:r>
              <a:rPr lang="en-US" dirty="0" err="1" smtClean="0">
                <a:solidFill>
                  <a:srgbClr val="008000"/>
                </a:solidFill>
              </a:rPr>
              <a:t>sebagai</a:t>
            </a:r>
            <a:r>
              <a:rPr lang="en-US" dirty="0" smtClean="0">
                <a:solidFill>
                  <a:srgbClr val="008000"/>
                </a:solidFill>
              </a:rPr>
              <a:t> program</a:t>
            </a:r>
            <a:r>
              <a:rPr lang="en-US" dirty="0" smtClean="0"/>
              <a:t> </a:t>
            </a:r>
            <a:endParaRPr lang="en-US" i="1" dirty="0" smtClean="0"/>
          </a:p>
          <a:p>
            <a:r>
              <a:rPr lang="en-US" dirty="0" err="1" smtClean="0"/>
              <a:t>Mesin</a:t>
            </a:r>
            <a:r>
              <a:rPr lang="en-US" dirty="0" smtClean="0"/>
              <a:t> Turing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model yang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menentukan</a:t>
            </a:r>
            <a:r>
              <a:rPr lang="en-US" dirty="0" smtClean="0"/>
              <a:t> </a:t>
            </a:r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id-ID" dirty="0" smtClean="0"/>
              <a:t>di</a:t>
            </a:r>
            <a:r>
              <a:rPr lang="en-US" dirty="0" err="1" smtClean="0"/>
              <a:t>selesaikan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komputer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(</a:t>
            </a:r>
            <a:r>
              <a:rPr lang="en-US" dirty="0" err="1" smtClean="0"/>
              <a:t>menentukan</a:t>
            </a:r>
            <a:r>
              <a:rPr lang="en-US" dirty="0" smtClean="0"/>
              <a:t> </a:t>
            </a:r>
            <a:r>
              <a:rPr lang="en-US" i="1" dirty="0" smtClean="0">
                <a:solidFill>
                  <a:srgbClr val="7030A0"/>
                </a:solidFill>
              </a:rPr>
              <a:t>computable function</a:t>
            </a:r>
            <a:r>
              <a:rPr lang="en-US" dirty="0" smtClean="0"/>
              <a:t>).</a:t>
            </a:r>
          </a:p>
          <a:p>
            <a:r>
              <a:rPr lang="en-US" dirty="0" smtClean="0"/>
              <a:t>“</a:t>
            </a:r>
            <a:r>
              <a:rPr lang="en-US" dirty="0" err="1" smtClean="0"/>
              <a:t>Apapun</a:t>
            </a:r>
            <a:r>
              <a:rPr lang="en-US" dirty="0" smtClean="0"/>
              <a:t> yang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Mesin</a:t>
            </a:r>
            <a:r>
              <a:rPr lang="en-US" dirty="0" smtClean="0"/>
              <a:t> Turing </a:t>
            </a:r>
            <a:r>
              <a:rPr lang="en-US" dirty="0" err="1" smtClean="0"/>
              <a:t>pasti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komputer</a:t>
            </a:r>
            <a:r>
              <a:rPr lang="en-US" dirty="0" smtClean="0"/>
              <a:t>."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2707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Turing Machine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>
                <a:latin typeface="Calibri" pitchFamily="34" charset="0"/>
                <a:cs typeface="Calibri" pitchFamily="34" charset="0"/>
              </a:rPr>
              <a:t>Mesin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Turing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terdiri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dari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sebuah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control unit yang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dapat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membaca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dan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menuliskan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simbol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pada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sebuah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pita (tape)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melalui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sebuah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i="1" dirty="0" smtClean="0">
                <a:latin typeface="Calibri" pitchFamily="34" charset="0"/>
                <a:cs typeface="Calibri" pitchFamily="34" charset="0"/>
              </a:rPr>
              <a:t>head</a:t>
            </a:r>
          </a:p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Tape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tersebut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dapat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diperpanjang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tanpa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batas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dan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terbagi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dalam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cell - cell</a:t>
            </a:r>
            <a:endParaRPr lang="id-ID" dirty="0" smtClean="0">
              <a:latin typeface="Calibri" pitchFamily="34" charset="0"/>
              <a:cs typeface="Calibri" pitchFamily="34" charset="0"/>
            </a:endParaRPr>
          </a:p>
          <a:p>
            <a:pPr>
              <a:tabLst>
                <a:tab pos="3143250" algn="l"/>
              </a:tabLst>
            </a:pPr>
            <a:endParaRPr lang="id-ID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3848120"/>
            <a:ext cx="5667375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Turing Machine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>
                <a:latin typeface="Calibri" pitchFamily="34" charset="0"/>
                <a:cs typeface="Calibri" pitchFamily="34" charset="0"/>
              </a:rPr>
              <a:t>Setiap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cell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dapat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memuat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salah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satu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dari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himpunan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simbol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terhingga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r>
              <a:rPr lang="en-US" dirty="0" err="1" smtClean="0">
                <a:latin typeface="Calibri" pitchFamily="34" charset="0"/>
                <a:cs typeface="Calibri" pitchFamily="34" charset="0"/>
              </a:rPr>
              <a:t>Himpunan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simbol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tersebut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disebut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alphabet</a:t>
            </a:r>
            <a:endParaRPr lang="id-ID" dirty="0" smtClean="0">
              <a:latin typeface="Calibri" pitchFamily="34" charset="0"/>
              <a:cs typeface="Calibri" pitchFamily="34" charset="0"/>
            </a:endParaRPr>
          </a:p>
          <a:p>
            <a:pPr>
              <a:tabLst>
                <a:tab pos="3143250" algn="l"/>
              </a:tabLst>
            </a:pPr>
            <a:endParaRPr lang="id-ID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3848120"/>
            <a:ext cx="5667375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5400684" cy="493776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Bruce K William, Stacey C. Sawyer – Using Information Technology : A Practical Introduction to Computers &amp; Communications 9</a:t>
            </a:r>
            <a:r>
              <a:rPr lang="en-US" baseline="30000" dirty="0" smtClean="0">
                <a:latin typeface="Calibri" pitchFamily="34" charset="0"/>
                <a:cs typeface="Calibri" pitchFamily="34" charset="0"/>
              </a:rPr>
              <a:t>th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Edition (2010)</a:t>
            </a:r>
          </a:p>
          <a:p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J. Glenn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Brookshear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– Computer Science : An Overview 11</a:t>
            </a:r>
            <a:r>
              <a:rPr lang="en-US" baseline="30000" dirty="0" smtClean="0">
                <a:latin typeface="Calibri" pitchFamily="34" charset="0"/>
                <a:cs typeface="Calibri" pitchFamily="34" charset="0"/>
              </a:rPr>
              <a:t>th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Edition (2011)</a:t>
            </a:r>
            <a:endParaRPr lang="id-ID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6" name="Picture 3" descr="C:\Users\asus\Documents\using information technology 9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16" y="1214422"/>
            <a:ext cx="1928826" cy="2500330"/>
          </a:xfrm>
          <a:prstGeom prst="rect">
            <a:avLst/>
          </a:prstGeom>
          <a:noFill/>
        </p:spPr>
      </p:pic>
      <p:pic>
        <p:nvPicPr>
          <p:cNvPr id="7" name="Picture 2" descr="C:\Users\asus\Documents\comp science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16" y="3786190"/>
            <a:ext cx="1928826" cy="25717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Turing Machine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>
                <a:latin typeface="Calibri" pitchFamily="34" charset="0"/>
                <a:cs typeface="Calibri" pitchFamily="34" charset="0"/>
              </a:rPr>
              <a:t>Saat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melakukan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komputasi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,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mesin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turing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harus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berada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pada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salah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satu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kondisi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tertentu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yang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disebut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i="1" dirty="0" smtClean="0">
                <a:latin typeface="Calibri" pitchFamily="34" charset="0"/>
                <a:cs typeface="Calibri" pitchFamily="34" charset="0"/>
              </a:rPr>
              <a:t>state</a:t>
            </a:r>
          </a:p>
          <a:p>
            <a:r>
              <a:rPr lang="en-US" dirty="0" err="1" smtClean="0">
                <a:latin typeface="Calibri" pitchFamily="34" charset="0"/>
                <a:cs typeface="Calibri" pitchFamily="34" charset="0"/>
              </a:rPr>
              <a:t>Mesin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turing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memulai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komputasi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dari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state yang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disebut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i="1" dirty="0" smtClean="0">
                <a:latin typeface="Calibri" pitchFamily="34" charset="0"/>
                <a:cs typeface="Calibri" pitchFamily="34" charset="0"/>
              </a:rPr>
              <a:t>start state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dan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berakhir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ketika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mencapai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i="1" dirty="0" smtClean="0">
                <a:latin typeface="Calibri" pitchFamily="34" charset="0"/>
                <a:cs typeface="Calibri" pitchFamily="34" charset="0"/>
              </a:rPr>
              <a:t>halt state</a:t>
            </a:r>
            <a:endParaRPr lang="id-ID" i="1" dirty="0" smtClean="0">
              <a:latin typeface="Calibri" pitchFamily="34" charset="0"/>
              <a:cs typeface="Calibri" pitchFamily="34" charset="0"/>
            </a:endParaRPr>
          </a:p>
          <a:p>
            <a:pPr>
              <a:tabLst>
                <a:tab pos="3143250" algn="l"/>
              </a:tabLst>
            </a:pPr>
            <a:endParaRPr lang="id-ID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3848120"/>
            <a:ext cx="5667375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>
                <a:latin typeface="Calibri" pitchFamily="34" charset="0"/>
                <a:cs typeface="Calibri" pitchFamily="34" charset="0"/>
              </a:rPr>
              <a:t>Complexity of Problem</a:t>
            </a:r>
            <a:r>
              <a:rPr lang="id-ID" dirty="0">
                <a:latin typeface="Calibri" pitchFamily="34" charset="0"/>
                <a:cs typeface="Calibri" pitchFamily="34" charset="0"/>
              </a:rPr>
              <a:t/>
            </a:r>
            <a:br>
              <a:rPr lang="id-ID" dirty="0">
                <a:latin typeface="Calibri" pitchFamily="34" charset="0"/>
                <a:cs typeface="Calibri" pitchFamily="34" charset="0"/>
              </a:rPr>
            </a:br>
            <a:endParaRPr lang="id-ID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56578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Complexity of Problem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>
                <a:latin typeface="Calibri" pitchFamily="34" charset="0"/>
                <a:cs typeface="Calibri" pitchFamily="34" charset="0"/>
              </a:rPr>
              <a:t>Mesin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memiliki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kemampuan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untuk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mengeksekusi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jutaan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instruksi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dalam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tiap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second</a:t>
            </a:r>
          </a:p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Efficiency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merupakan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problem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dalam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suatu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algoritma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r>
              <a:rPr lang="en-US" dirty="0" err="1" smtClean="0">
                <a:latin typeface="Calibri" pitchFamily="34" charset="0"/>
                <a:cs typeface="Calibri" pitchFamily="34" charset="0"/>
              </a:rPr>
              <a:t>Contoh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: </a:t>
            </a:r>
          </a:p>
          <a:p>
            <a:pPr lvl="1">
              <a:buFontTx/>
              <a:buChar char="-"/>
            </a:pPr>
            <a:r>
              <a:rPr lang="en-US" dirty="0" smtClean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Student record  </a:t>
            </a:r>
            <a:r>
              <a:rPr lang="en-US" dirty="0" smtClean="0">
                <a:solidFill>
                  <a:srgbClr val="0000FF"/>
                </a:solidFill>
                <a:latin typeface="Calibri" pitchFamily="34" charset="0"/>
                <a:cs typeface="Calibri" pitchFamily="34" charset="0"/>
                <a:sym typeface="Symbol"/>
              </a:rPr>
              <a:t> updating, searching, retrieving</a:t>
            </a:r>
          </a:p>
          <a:p>
            <a:pPr lvl="1">
              <a:buFontTx/>
              <a:buChar char="-"/>
            </a:pPr>
            <a:endParaRPr lang="en-US" dirty="0" smtClean="0">
              <a:solidFill>
                <a:srgbClr val="0000FF"/>
              </a:solidFill>
              <a:latin typeface="Calibri" pitchFamily="34" charset="0"/>
              <a:cs typeface="Calibri" pitchFamily="34" charset="0"/>
              <a:sym typeface="Symbol"/>
            </a:endParaRPr>
          </a:p>
          <a:p>
            <a:pPr lvl="1">
              <a:buFontTx/>
              <a:buChar char="-"/>
            </a:pPr>
            <a:r>
              <a:rPr lang="en-US" dirty="0" err="1" smtClean="0">
                <a:solidFill>
                  <a:srgbClr val="0000FF"/>
                </a:solidFill>
                <a:latin typeface="Calibri" pitchFamily="34" charset="0"/>
                <a:cs typeface="Calibri" pitchFamily="34" charset="0"/>
                <a:sym typeface="Symbol"/>
              </a:rPr>
              <a:t>Untuk</a:t>
            </a:r>
            <a:r>
              <a:rPr lang="en-US" dirty="0" smtClean="0">
                <a:solidFill>
                  <a:srgbClr val="0000FF"/>
                </a:solidFill>
                <a:latin typeface="Calibri" pitchFamily="34" charset="0"/>
                <a:cs typeface="Calibri" pitchFamily="34" charset="0"/>
                <a:sym typeface="Symbol"/>
              </a:rPr>
              <a:t> </a:t>
            </a:r>
            <a:r>
              <a:rPr lang="en-US" dirty="0" err="1" smtClean="0">
                <a:solidFill>
                  <a:srgbClr val="0000FF"/>
                </a:solidFill>
                <a:latin typeface="Calibri" pitchFamily="34" charset="0"/>
                <a:cs typeface="Calibri" pitchFamily="34" charset="0"/>
                <a:sym typeface="Symbol"/>
              </a:rPr>
              <a:t>menemukan</a:t>
            </a:r>
            <a:r>
              <a:rPr lang="en-US" dirty="0" smtClean="0">
                <a:solidFill>
                  <a:srgbClr val="0000FF"/>
                </a:solidFill>
                <a:latin typeface="Calibri" pitchFamily="34" charset="0"/>
                <a:cs typeface="Calibri" pitchFamily="34" charset="0"/>
                <a:sym typeface="Symbol"/>
              </a:rPr>
              <a:t> data </a:t>
            </a:r>
            <a:r>
              <a:rPr lang="en-US" dirty="0" err="1" smtClean="0">
                <a:solidFill>
                  <a:srgbClr val="0000FF"/>
                </a:solidFill>
                <a:latin typeface="Calibri" pitchFamily="34" charset="0"/>
                <a:cs typeface="Calibri" pitchFamily="34" charset="0"/>
                <a:sym typeface="Symbol"/>
              </a:rPr>
              <a:t>siswa</a:t>
            </a:r>
            <a:r>
              <a:rPr lang="en-US" dirty="0" smtClean="0">
                <a:solidFill>
                  <a:srgbClr val="0000FF"/>
                </a:solidFill>
                <a:latin typeface="Calibri" pitchFamily="34" charset="0"/>
                <a:cs typeface="Calibri" pitchFamily="34" charset="0"/>
                <a:sym typeface="Symbol"/>
              </a:rPr>
              <a:t> </a:t>
            </a:r>
            <a:r>
              <a:rPr lang="en-US" dirty="0" err="1" smtClean="0">
                <a:solidFill>
                  <a:srgbClr val="0000FF"/>
                </a:solidFill>
                <a:latin typeface="Calibri" pitchFamily="34" charset="0"/>
                <a:cs typeface="Calibri" pitchFamily="34" charset="0"/>
                <a:sym typeface="Symbol"/>
              </a:rPr>
              <a:t>menggunakan</a:t>
            </a:r>
            <a:r>
              <a:rPr lang="en-US" dirty="0" smtClean="0">
                <a:solidFill>
                  <a:srgbClr val="0000FF"/>
                </a:solidFill>
                <a:latin typeface="Calibri" pitchFamily="34" charset="0"/>
                <a:cs typeface="Calibri" pitchFamily="34" charset="0"/>
                <a:sym typeface="Symbol"/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  <a:latin typeface="Calibri" pitchFamily="34" charset="0"/>
                <a:cs typeface="Calibri" pitchFamily="34" charset="0"/>
                <a:sym typeface="Symbol"/>
              </a:rPr>
              <a:t>pencarian</a:t>
            </a:r>
            <a:r>
              <a:rPr lang="en-US" dirty="0" smtClean="0">
                <a:solidFill>
                  <a:srgbClr val="0000FF"/>
                </a:solidFill>
                <a:latin typeface="Calibri" pitchFamily="34" charset="0"/>
                <a:cs typeface="Calibri" pitchFamily="34" charset="0"/>
                <a:sym typeface="Symbol"/>
              </a:rPr>
              <a:t> </a:t>
            </a:r>
            <a:r>
              <a:rPr lang="en-US" dirty="0" err="1" smtClean="0">
                <a:solidFill>
                  <a:srgbClr val="0000FF"/>
                </a:solidFill>
                <a:latin typeface="Calibri" pitchFamily="34" charset="0"/>
                <a:cs typeface="Calibri" pitchFamily="34" charset="0"/>
                <a:sym typeface="Symbol"/>
              </a:rPr>
              <a:t>dalam</a:t>
            </a:r>
            <a:r>
              <a:rPr lang="en-US" dirty="0" smtClean="0">
                <a:solidFill>
                  <a:srgbClr val="0000FF"/>
                </a:solidFill>
                <a:latin typeface="Calibri" pitchFamily="34" charset="0"/>
                <a:cs typeface="Calibri" pitchFamily="34" charset="0"/>
                <a:sym typeface="Symbol"/>
              </a:rPr>
              <a:t> </a:t>
            </a:r>
            <a:r>
              <a:rPr lang="en-US" dirty="0" err="1" smtClean="0">
                <a:solidFill>
                  <a:srgbClr val="0000FF"/>
                </a:solidFill>
                <a:latin typeface="Calibri" pitchFamily="34" charset="0"/>
                <a:cs typeface="Calibri" pitchFamily="34" charset="0"/>
                <a:sym typeface="Symbol"/>
              </a:rPr>
              <a:t>daftar</a:t>
            </a:r>
            <a:r>
              <a:rPr lang="en-US" dirty="0" smtClean="0">
                <a:solidFill>
                  <a:srgbClr val="0000FF"/>
                </a:solidFill>
                <a:latin typeface="Calibri" pitchFamily="34" charset="0"/>
                <a:cs typeface="Calibri" pitchFamily="34" charset="0"/>
                <a:sym typeface="Symbol"/>
              </a:rPr>
              <a:t> </a:t>
            </a:r>
            <a:r>
              <a:rPr lang="en-US" dirty="0" err="1" smtClean="0">
                <a:solidFill>
                  <a:srgbClr val="0000FF"/>
                </a:solidFill>
                <a:latin typeface="Calibri" pitchFamily="34" charset="0"/>
                <a:cs typeface="Calibri" pitchFamily="34" charset="0"/>
                <a:sym typeface="Symbol"/>
              </a:rPr>
              <a:t>siswa</a:t>
            </a:r>
            <a:r>
              <a:rPr lang="en-US" dirty="0" smtClean="0">
                <a:solidFill>
                  <a:srgbClr val="0000FF"/>
                </a:solidFill>
                <a:latin typeface="Calibri" pitchFamily="34" charset="0"/>
                <a:cs typeface="Calibri" pitchFamily="34" charset="0"/>
                <a:sym typeface="Symbol"/>
              </a:rPr>
              <a:t>  </a:t>
            </a:r>
          </a:p>
          <a:p>
            <a:pPr lvl="1">
              <a:buFontTx/>
              <a:buChar char="-"/>
            </a:pPr>
            <a:endParaRPr lang="id-ID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Complexity of Problem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Sequential search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mulai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pencarian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dari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list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awal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dan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membandingkan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semua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elemen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>
              <a:buNone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	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misal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: 1 5 3 4 7 6				x = 3</a:t>
            </a:r>
          </a:p>
          <a:p>
            <a:pPr>
              <a:buNone/>
            </a:pP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>
              <a:buNone/>
            </a:pP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>
              <a:buNone/>
            </a:pPr>
            <a:endParaRPr lang="en-US" dirty="0" smtClean="0"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821996" y="3127734"/>
          <a:ext cx="2106930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51155"/>
                <a:gridCol w="351155"/>
                <a:gridCol w="351155"/>
                <a:gridCol w="351155"/>
                <a:gridCol w="351155"/>
                <a:gridCol w="35115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itchFamily="34" charset="0"/>
                          <a:cs typeface="Calibri" pitchFamily="34" charset="0"/>
                        </a:rPr>
                        <a:t>1</a:t>
                      </a:r>
                      <a:endParaRPr lang="id-ID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itchFamily="34" charset="0"/>
                          <a:cs typeface="Calibri" pitchFamily="34" charset="0"/>
                        </a:rPr>
                        <a:t>5</a:t>
                      </a:r>
                      <a:endParaRPr lang="id-ID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itchFamily="34" charset="0"/>
                          <a:cs typeface="Calibri" pitchFamily="34" charset="0"/>
                        </a:rPr>
                        <a:t>3</a:t>
                      </a:r>
                      <a:endParaRPr lang="id-ID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itchFamily="34" charset="0"/>
                          <a:cs typeface="Calibri" pitchFamily="34" charset="0"/>
                        </a:rPr>
                        <a:t>4</a:t>
                      </a:r>
                      <a:endParaRPr lang="id-ID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itchFamily="34" charset="0"/>
                          <a:cs typeface="Calibri" pitchFamily="34" charset="0"/>
                        </a:rPr>
                        <a:t>7</a:t>
                      </a:r>
                      <a:endParaRPr lang="id-ID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itchFamily="34" charset="0"/>
                          <a:cs typeface="Calibri" pitchFamily="34" charset="0"/>
                        </a:rPr>
                        <a:t>6</a:t>
                      </a:r>
                      <a:endParaRPr lang="id-ID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Rectangle 11"/>
          <p:cNvSpPr/>
          <p:nvPr/>
        </p:nvSpPr>
        <p:spPr>
          <a:xfrm>
            <a:off x="821996" y="3984990"/>
            <a:ext cx="357190" cy="432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id-ID" dirty="0"/>
          </a:p>
        </p:txBody>
      </p:sp>
      <p:cxnSp>
        <p:nvCxnSpPr>
          <p:cNvPr id="14" name="Straight Arrow Connector 13"/>
          <p:cNvCxnSpPr/>
          <p:nvPr/>
        </p:nvCxnSpPr>
        <p:spPr>
          <a:xfrm rot="5400000" flipH="1" flipV="1">
            <a:off x="787071" y="3734957"/>
            <a:ext cx="356396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0" name="Table 19"/>
          <p:cNvGraphicFramePr>
            <a:graphicFrameLocks noGrp="1"/>
          </p:cNvGraphicFramePr>
          <p:nvPr/>
        </p:nvGraphicFramePr>
        <p:xfrm>
          <a:off x="3322326" y="3131106"/>
          <a:ext cx="2106930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51155"/>
                <a:gridCol w="351155"/>
                <a:gridCol w="351155"/>
                <a:gridCol w="351155"/>
                <a:gridCol w="351155"/>
                <a:gridCol w="35115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itchFamily="34" charset="0"/>
                          <a:cs typeface="Calibri" pitchFamily="34" charset="0"/>
                        </a:rPr>
                        <a:t>1</a:t>
                      </a:r>
                      <a:endParaRPr lang="id-ID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itchFamily="34" charset="0"/>
                          <a:cs typeface="Calibri" pitchFamily="34" charset="0"/>
                        </a:rPr>
                        <a:t>5</a:t>
                      </a:r>
                      <a:endParaRPr lang="id-ID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itchFamily="34" charset="0"/>
                          <a:cs typeface="Calibri" pitchFamily="34" charset="0"/>
                        </a:rPr>
                        <a:t>3</a:t>
                      </a:r>
                      <a:endParaRPr lang="id-ID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itchFamily="34" charset="0"/>
                          <a:cs typeface="Calibri" pitchFamily="34" charset="0"/>
                        </a:rPr>
                        <a:t>4</a:t>
                      </a:r>
                      <a:endParaRPr lang="id-ID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itchFamily="34" charset="0"/>
                          <a:cs typeface="Calibri" pitchFamily="34" charset="0"/>
                        </a:rPr>
                        <a:t>7</a:t>
                      </a:r>
                      <a:endParaRPr lang="id-ID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itchFamily="34" charset="0"/>
                          <a:cs typeface="Calibri" pitchFamily="34" charset="0"/>
                        </a:rPr>
                        <a:t>6</a:t>
                      </a:r>
                      <a:endParaRPr lang="id-ID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1" name="Rectangle 20"/>
          <p:cNvSpPr/>
          <p:nvPr/>
        </p:nvSpPr>
        <p:spPr>
          <a:xfrm>
            <a:off x="3714744" y="3988362"/>
            <a:ext cx="357190" cy="432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id-ID" dirty="0"/>
          </a:p>
        </p:txBody>
      </p:sp>
      <p:cxnSp>
        <p:nvCxnSpPr>
          <p:cNvPr id="22" name="Straight Arrow Connector 21"/>
          <p:cNvCxnSpPr/>
          <p:nvPr/>
        </p:nvCxnSpPr>
        <p:spPr>
          <a:xfrm rot="5400000" flipH="1" flipV="1">
            <a:off x="3679819" y="3738329"/>
            <a:ext cx="356396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3" name="Table 22"/>
          <p:cNvGraphicFramePr>
            <a:graphicFrameLocks noGrp="1"/>
          </p:cNvGraphicFramePr>
          <p:nvPr/>
        </p:nvGraphicFramePr>
        <p:xfrm>
          <a:off x="5929322" y="3131106"/>
          <a:ext cx="2106930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51155"/>
                <a:gridCol w="351155"/>
                <a:gridCol w="351155"/>
                <a:gridCol w="351155"/>
                <a:gridCol w="351155"/>
                <a:gridCol w="35115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itchFamily="34" charset="0"/>
                          <a:cs typeface="Calibri" pitchFamily="34" charset="0"/>
                        </a:rPr>
                        <a:t>1</a:t>
                      </a:r>
                      <a:endParaRPr lang="id-ID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itchFamily="34" charset="0"/>
                          <a:cs typeface="Calibri" pitchFamily="34" charset="0"/>
                        </a:rPr>
                        <a:t>5</a:t>
                      </a:r>
                      <a:endParaRPr lang="id-ID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itchFamily="34" charset="0"/>
                          <a:cs typeface="Calibri" pitchFamily="34" charset="0"/>
                        </a:rPr>
                        <a:t>3</a:t>
                      </a:r>
                      <a:endParaRPr lang="id-ID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itchFamily="34" charset="0"/>
                          <a:cs typeface="Calibri" pitchFamily="34" charset="0"/>
                        </a:rPr>
                        <a:t>4</a:t>
                      </a:r>
                      <a:endParaRPr lang="id-ID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itchFamily="34" charset="0"/>
                          <a:cs typeface="Calibri" pitchFamily="34" charset="0"/>
                        </a:rPr>
                        <a:t>7</a:t>
                      </a:r>
                      <a:endParaRPr lang="id-ID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itchFamily="34" charset="0"/>
                          <a:cs typeface="Calibri" pitchFamily="34" charset="0"/>
                        </a:rPr>
                        <a:t>6</a:t>
                      </a:r>
                      <a:endParaRPr lang="id-ID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4" name="Rectangle 23"/>
          <p:cNvSpPr/>
          <p:nvPr/>
        </p:nvSpPr>
        <p:spPr>
          <a:xfrm>
            <a:off x="6643702" y="3988362"/>
            <a:ext cx="357190" cy="432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id-ID" dirty="0"/>
          </a:p>
        </p:txBody>
      </p:sp>
      <p:cxnSp>
        <p:nvCxnSpPr>
          <p:cNvPr id="25" name="Straight Arrow Connector 24"/>
          <p:cNvCxnSpPr/>
          <p:nvPr/>
        </p:nvCxnSpPr>
        <p:spPr>
          <a:xfrm rot="5400000" flipH="1" flipV="1">
            <a:off x="6608777" y="3738329"/>
            <a:ext cx="356396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rot="5400000">
            <a:off x="1964513" y="3952643"/>
            <a:ext cx="235745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rot="5400000">
            <a:off x="4535487" y="3951849"/>
            <a:ext cx="235745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854741" y="4762038"/>
            <a:ext cx="716863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3 </a:t>
            </a:r>
            <a:r>
              <a:rPr lang="en-US" dirty="0" smtClean="0">
                <a:latin typeface="Cambria Math"/>
                <a:ea typeface="Cambria Math"/>
              </a:rPr>
              <a:t>≠ 1</a:t>
            </a:r>
            <a:endParaRPr lang="id-ID" dirty="0"/>
          </a:p>
        </p:txBody>
      </p:sp>
      <p:cxnSp>
        <p:nvCxnSpPr>
          <p:cNvPr id="32" name="Straight Arrow Connector 31"/>
          <p:cNvCxnSpPr/>
          <p:nvPr/>
        </p:nvCxnSpPr>
        <p:spPr>
          <a:xfrm>
            <a:off x="2143108" y="4917056"/>
            <a:ext cx="857256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3357554" y="4774180"/>
            <a:ext cx="716863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3 </a:t>
            </a:r>
            <a:r>
              <a:rPr lang="en-US" dirty="0" smtClean="0">
                <a:latin typeface="Cambria Math"/>
                <a:ea typeface="Cambria Math"/>
              </a:rPr>
              <a:t>≠ 5</a:t>
            </a:r>
            <a:endParaRPr lang="id-ID" dirty="0"/>
          </a:p>
        </p:txBody>
      </p:sp>
      <p:cxnSp>
        <p:nvCxnSpPr>
          <p:cNvPr id="34" name="Straight Arrow Connector 33"/>
          <p:cNvCxnSpPr/>
          <p:nvPr/>
        </p:nvCxnSpPr>
        <p:spPr>
          <a:xfrm>
            <a:off x="4645921" y="4929198"/>
            <a:ext cx="857256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5929322" y="4774180"/>
            <a:ext cx="716863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3 </a:t>
            </a:r>
            <a:r>
              <a:rPr lang="en-US" dirty="0" smtClean="0">
                <a:latin typeface="Cambria Math"/>
                <a:ea typeface="Cambria Math"/>
              </a:rPr>
              <a:t>= 3</a:t>
            </a:r>
            <a:endParaRPr lang="id-ID" dirty="0"/>
          </a:p>
        </p:txBody>
      </p:sp>
      <p:sp>
        <p:nvSpPr>
          <p:cNvPr id="37" name="TextBox 36"/>
          <p:cNvSpPr txBox="1"/>
          <p:nvPr/>
        </p:nvSpPr>
        <p:spPr>
          <a:xfrm>
            <a:off x="7643834" y="4774180"/>
            <a:ext cx="8284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STOP</a:t>
            </a:r>
            <a:endParaRPr lang="id-ID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Complexity of Problem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tabLst>
                <a:tab pos="3043238" algn="l"/>
              </a:tabLst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efficiency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dari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suatu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algoritma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penting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dalam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i="1" dirty="0" smtClean="0">
                <a:latin typeface="Calibri" pitchFamily="34" charset="0"/>
                <a:cs typeface="Calibri" pitchFamily="34" charset="0"/>
              </a:rPr>
              <a:t>time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atau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i="1" dirty="0" smtClean="0">
                <a:latin typeface="Calibri" pitchFamily="34" charset="0"/>
                <a:cs typeface="Calibri" pitchFamily="34" charset="0"/>
              </a:rPr>
              <a:t>storage space</a:t>
            </a:r>
          </a:p>
          <a:p>
            <a:pPr>
              <a:tabLst>
                <a:tab pos="3043238" algn="l"/>
              </a:tabLst>
            </a:pPr>
            <a:r>
              <a:rPr lang="en-US" dirty="0" err="1" smtClean="0">
                <a:latin typeface="Calibri" pitchFamily="34" charset="0"/>
                <a:cs typeface="Calibri" pitchFamily="34" charset="0"/>
              </a:rPr>
              <a:t>Beberapa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problem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memiliki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tingkat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kompleksitas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yang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tinggi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Complexity of Problem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u="sng" dirty="0" err="1" smtClean="0"/>
              <a:t>Komputasi</a:t>
            </a:r>
            <a:r>
              <a:rPr lang="en-US" u="sng" dirty="0" smtClean="0"/>
              <a:t> Modern </a:t>
            </a:r>
            <a:r>
              <a:rPr lang="en-US" u="sng" dirty="0" err="1" smtClean="0"/>
              <a:t>memiliki</a:t>
            </a:r>
            <a:r>
              <a:rPr lang="en-US" u="sng" dirty="0" smtClean="0"/>
              <a:t> </a:t>
            </a:r>
            <a:r>
              <a:rPr lang="en-US" u="sng" dirty="0" err="1" smtClean="0"/>
              <a:t>ciri</a:t>
            </a:r>
            <a:r>
              <a:rPr lang="en-US" u="sng" dirty="0" smtClean="0"/>
              <a:t>:</a:t>
            </a:r>
          </a:p>
          <a:p>
            <a:r>
              <a:rPr lang="en-US" dirty="0" err="1" smtClean="0">
                <a:solidFill>
                  <a:srgbClr val="C00000"/>
                </a:solidFill>
              </a:rPr>
              <a:t>Sumber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daya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yg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disediakan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bersifat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heterogenous</a:t>
            </a:r>
            <a:r>
              <a:rPr lang="en-US" dirty="0" smtClean="0"/>
              <a:t> (</a:t>
            </a:r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perangkat</a:t>
            </a:r>
            <a:r>
              <a:rPr lang="en-US" dirty="0" smtClean="0"/>
              <a:t> </a:t>
            </a:r>
            <a:r>
              <a:rPr lang="en-US" dirty="0" err="1" smtClean="0"/>
              <a:t>keras</a:t>
            </a:r>
            <a:r>
              <a:rPr lang="en-US" dirty="0" smtClean="0"/>
              <a:t>,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operasi</a:t>
            </a:r>
            <a:r>
              <a:rPr lang="en-US" dirty="0" smtClean="0"/>
              <a:t>,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aplikasi-aplikasi</a:t>
            </a:r>
            <a:r>
              <a:rPr lang="en-US" dirty="0" smtClean="0"/>
              <a:t> lain)</a:t>
            </a:r>
          </a:p>
          <a:p>
            <a:r>
              <a:rPr lang="en-US" dirty="0" err="1" smtClean="0"/>
              <a:t>Komputer-komputer</a:t>
            </a:r>
            <a:r>
              <a:rPr lang="en-US" dirty="0" smtClean="0"/>
              <a:t> </a:t>
            </a:r>
            <a:r>
              <a:rPr lang="en-US" dirty="0" err="1" smtClean="0"/>
              <a:t>terhubung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7030A0"/>
                </a:solidFill>
              </a:rPr>
              <a:t>jaringan</a:t>
            </a:r>
            <a:r>
              <a:rPr lang="en-US" dirty="0" smtClean="0">
                <a:solidFill>
                  <a:srgbClr val="7030A0"/>
                </a:solidFill>
              </a:rPr>
              <a:t> yang </a:t>
            </a:r>
            <a:r>
              <a:rPr lang="en-US" dirty="0" err="1" smtClean="0">
                <a:solidFill>
                  <a:srgbClr val="7030A0"/>
                </a:solidFill>
              </a:rPr>
              <a:t>luas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dengan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kapasitas</a:t>
            </a:r>
            <a:r>
              <a:rPr lang="en-US" dirty="0" smtClean="0">
                <a:solidFill>
                  <a:srgbClr val="7030A0"/>
                </a:solidFill>
              </a:rPr>
              <a:t> bandwidth </a:t>
            </a:r>
            <a:r>
              <a:rPr lang="en-US" dirty="0" err="1" smtClean="0">
                <a:solidFill>
                  <a:srgbClr val="7030A0"/>
                </a:solidFill>
              </a:rPr>
              <a:t>beragam</a:t>
            </a:r>
            <a:endParaRPr lang="en-US" dirty="0" smtClean="0">
              <a:solidFill>
                <a:srgbClr val="7030A0"/>
              </a:solidFill>
            </a:endParaRPr>
          </a:p>
          <a:p>
            <a:r>
              <a:rPr lang="en-US" dirty="0" err="1" smtClean="0"/>
              <a:t>Komputer</a:t>
            </a:r>
            <a:r>
              <a:rPr lang="en-US" dirty="0" smtClean="0"/>
              <a:t> </a:t>
            </a:r>
            <a:r>
              <a:rPr lang="en-US" dirty="0" err="1" smtClean="0"/>
              <a:t>maupun</a:t>
            </a:r>
            <a:r>
              <a:rPr lang="en-US" dirty="0" smtClean="0"/>
              <a:t> </a:t>
            </a:r>
            <a:r>
              <a:rPr lang="en-US" dirty="0" err="1" smtClean="0"/>
              <a:t>jaringan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terdedikasi</a:t>
            </a:r>
            <a:r>
              <a:rPr lang="en-US" dirty="0" smtClean="0"/>
              <a:t>,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hidup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008000"/>
                </a:solidFill>
              </a:rPr>
              <a:t>mati</a:t>
            </a:r>
            <a:r>
              <a:rPr lang="en-US" dirty="0" smtClean="0">
                <a:solidFill>
                  <a:srgbClr val="008000"/>
                </a:solidFill>
              </a:rPr>
              <a:t> </a:t>
            </a:r>
            <a:r>
              <a:rPr lang="en-US" dirty="0" err="1" smtClean="0">
                <a:solidFill>
                  <a:srgbClr val="008000"/>
                </a:solidFill>
              </a:rPr>
              <a:t>sewaktu-waktu</a:t>
            </a:r>
            <a:r>
              <a:rPr lang="en-US" dirty="0" smtClean="0">
                <a:solidFill>
                  <a:srgbClr val="008000"/>
                </a:solidFill>
              </a:rPr>
              <a:t> </a:t>
            </a:r>
            <a:r>
              <a:rPr lang="en-US" dirty="0" err="1" smtClean="0">
                <a:solidFill>
                  <a:srgbClr val="008000"/>
                </a:solidFill>
              </a:rPr>
              <a:t>tanpa</a:t>
            </a:r>
            <a:r>
              <a:rPr lang="en-US" dirty="0" smtClean="0">
                <a:solidFill>
                  <a:srgbClr val="008000"/>
                </a:solidFill>
              </a:rPr>
              <a:t> </a:t>
            </a:r>
            <a:r>
              <a:rPr lang="en-US" dirty="0" err="1" smtClean="0">
                <a:solidFill>
                  <a:srgbClr val="008000"/>
                </a:solidFill>
              </a:rPr>
              <a:t>jadwal</a:t>
            </a:r>
            <a:r>
              <a:rPr lang="en-US" dirty="0" smtClean="0">
                <a:solidFill>
                  <a:srgbClr val="008000"/>
                </a:solidFill>
              </a:rPr>
              <a:t> yang </a:t>
            </a:r>
            <a:r>
              <a:rPr lang="en-US" dirty="0" err="1" smtClean="0">
                <a:solidFill>
                  <a:srgbClr val="008000"/>
                </a:solidFill>
              </a:rPr>
              <a:t>jelas</a:t>
            </a:r>
            <a:endParaRPr lang="en-US" dirty="0" smtClean="0">
              <a:solidFill>
                <a:srgbClr val="008000"/>
              </a:solidFill>
            </a:endParaRP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9887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Complexity of Problem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76368"/>
            <a:ext cx="8153400" cy="472440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u="sng" dirty="0" err="1" smtClean="0"/>
              <a:t>Masalah</a:t>
            </a:r>
            <a:r>
              <a:rPr lang="en-US" u="sng" dirty="0" smtClean="0"/>
              <a:t> yang </a:t>
            </a:r>
            <a:r>
              <a:rPr lang="en-US" u="sng" dirty="0" err="1" smtClean="0"/>
              <a:t>dipecahkan</a:t>
            </a:r>
            <a:r>
              <a:rPr lang="en-US" u="sng" dirty="0" smtClean="0"/>
              <a:t> </a:t>
            </a:r>
            <a:r>
              <a:rPr lang="en-US" u="sng" dirty="0" err="1" smtClean="0"/>
              <a:t>pada</a:t>
            </a:r>
            <a:r>
              <a:rPr lang="en-US" u="sng" dirty="0" smtClean="0"/>
              <a:t> </a:t>
            </a:r>
            <a:r>
              <a:rPr lang="en-US" u="sng" dirty="0" err="1" smtClean="0"/>
              <a:t>Komputasi</a:t>
            </a:r>
            <a:r>
              <a:rPr lang="en-US" u="sng" dirty="0" smtClean="0"/>
              <a:t> Modern:</a:t>
            </a:r>
          </a:p>
          <a:p>
            <a:pPr>
              <a:buNone/>
            </a:pPr>
            <a:r>
              <a:rPr lang="en-US" b="1" dirty="0" smtClean="0"/>
              <a:t>1. </a:t>
            </a:r>
            <a:r>
              <a:rPr lang="en-US" b="1" dirty="0" err="1" smtClean="0"/>
              <a:t>Akurasi</a:t>
            </a:r>
            <a:r>
              <a:rPr lang="en-US" b="1" dirty="0" smtClean="0"/>
              <a:t> (Floating Point)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Tipe</a:t>
            </a:r>
            <a:r>
              <a:rPr lang="en-US" dirty="0" smtClean="0"/>
              <a:t> data </a:t>
            </a:r>
            <a:r>
              <a:rPr lang="en-US" i="1" dirty="0" smtClean="0"/>
              <a:t>floating point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i="1" dirty="0" smtClean="0"/>
              <a:t>range</a:t>
            </a:r>
            <a:r>
              <a:rPr lang="en-US" dirty="0" smtClean="0"/>
              <a:t> </a:t>
            </a:r>
            <a:r>
              <a:rPr lang="en-US" dirty="0" err="1" smtClean="0"/>
              <a:t>penyimpanan</a:t>
            </a:r>
            <a:r>
              <a:rPr lang="en-US" dirty="0" smtClean="0"/>
              <a:t> </a:t>
            </a:r>
            <a:r>
              <a:rPr lang="en-US" dirty="0" err="1" smtClean="0"/>
              <a:t>numerik</a:t>
            </a:r>
            <a:r>
              <a:rPr lang="en-US" dirty="0" smtClean="0"/>
              <a:t> yang </a:t>
            </a:r>
            <a:r>
              <a:rPr lang="en-US" dirty="0" err="1" smtClean="0"/>
              <a:t>besar</a:t>
            </a:r>
            <a:r>
              <a:rPr lang="en-US" dirty="0" smtClean="0"/>
              <a:t>,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komputer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komputasi</a:t>
            </a:r>
            <a:r>
              <a:rPr lang="en-US" dirty="0" smtClean="0"/>
              <a:t> yang </a:t>
            </a:r>
            <a:r>
              <a:rPr lang="en-US" dirty="0" err="1" smtClean="0"/>
              <a:t>akurat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b="1" dirty="0" smtClean="0"/>
              <a:t>2. </a:t>
            </a:r>
            <a:r>
              <a:rPr lang="en-US" b="1" dirty="0" err="1" smtClean="0"/>
              <a:t>Kecepatan</a:t>
            </a:r>
            <a:r>
              <a:rPr lang="en-US" b="1" dirty="0" smtClean="0"/>
              <a:t> (Hz)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Komputasi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yang </a:t>
            </a:r>
            <a:r>
              <a:rPr lang="en-US" dirty="0" err="1" smtClean="0"/>
              <a:t>cepat</a:t>
            </a:r>
            <a:r>
              <a:rPr lang="en-US" dirty="0" smtClean="0"/>
              <a:t> </a:t>
            </a:r>
            <a:r>
              <a:rPr lang="en-US" dirty="0" err="1" smtClean="0"/>
              <a:t>ketika</a:t>
            </a:r>
            <a:r>
              <a:rPr lang="en-US" dirty="0" smtClean="0"/>
              <a:t> </a:t>
            </a:r>
            <a:r>
              <a:rPr lang="en-US" dirty="0" err="1" smtClean="0"/>
              <a:t>mengolah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data.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kecepatan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mengolah</a:t>
            </a:r>
            <a:r>
              <a:rPr lang="en-US" dirty="0" smtClean="0"/>
              <a:t> </a:t>
            </a:r>
            <a:r>
              <a:rPr lang="en-US" dirty="0" err="1" smtClean="0"/>
              <a:t>perhitungan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singkat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0982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Complexity of Problem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500174"/>
            <a:ext cx="8153400" cy="4929222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b="1" dirty="0" smtClean="0"/>
              <a:t>3. Problem Volume </a:t>
            </a:r>
            <a:r>
              <a:rPr lang="en-US" b="1" dirty="0" err="1" smtClean="0"/>
              <a:t>Besar</a:t>
            </a:r>
            <a:r>
              <a:rPr lang="en-US" b="1" dirty="0" smtClean="0"/>
              <a:t> (Down </a:t>
            </a:r>
            <a:r>
              <a:rPr lang="en-US" b="1" dirty="0" err="1" smtClean="0"/>
              <a:t>Sizzing</a:t>
            </a:r>
            <a:r>
              <a:rPr lang="en-US" b="1" dirty="0" smtClean="0"/>
              <a:t>/</a:t>
            </a:r>
            <a:r>
              <a:rPr lang="en-US" b="1" dirty="0" err="1" smtClean="0"/>
              <a:t>Pararel</a:t>
            </a:r>
            <a:r>
              <a:rPr lang="en-US" b="1" dirty="0" smtClean="0"/>
              <a:t>)</a:t>
            </a:r>
          </a:p>
          <a:p>
            <a:pPr>
              <a:buNone/>
            </a:pPr>
            <a:r>
              <a:rPr lang="en-US" dirty="0" smtClean="0"/>
              <a:t>	Data yang </a:t>
            </a:r>
            <a:r>
              <a:rPr lang="en-US" dirty="0" err="1" smtClean="0"/>
              <a:t>besar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yang </a:t>
            </a:r>
            <a:r>
              <a:rPr lang="en-US" dirty="0" err="1" smtClean="0"/>
              <a:t>terlewatkan</a:t>
            </a:r>
            <a:r>
              <a:rPr lang="en-US" dirty="0" smtClean="0"/>
              <a:t>.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i="1" dirty="0" smtClean="0"/>
              <a:t>Down </a:t>
            </a:r>
            <a:r>
              <a:rPr lang="en-US" i="1" dirty="0" err="1" smtClean="0"/>
              <a:t>Sizzing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paralel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komputasi</a:t>
            </a:r>
            <a:r>
              <a:rPr lang="en-US" dirty="0" smtClean="0"/>
              <a:t> modern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menangani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volume yang </a:t>
            </a:r>
            <a:r>
              <a:rPr lang="en-US" dirty="0" err="1" smtClean="0"/>
              <a:t>besar</a:t>
            </a:r>
            <a:endParaRPr lang="en-US" dirty="0" smtClean="0"/>
          </a:p>
          <a:p>
            <a:pPr>
              <a:buNone/>
            </a:pPr>
            <a:r>
              <a:rPr lang="en-US" b="1" dirty="0" smtClean="0"/>
              <a:t>4. </a:t>
            </a:r>
            <a:r>
              <a:rPr lang="en-US" b="1" dirty="0" err="1" smtClean="0"/>
              <a:t>Modelling</a:t>
            </a:r>
            <a:r>
              <a:rPr lang="en-US" b="1" dirty="0" smtClean="0"/>
              <a:t> (NN &amp; GA)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memodelkan</a:t>
            </a:r>
            <a:r>
              <a:rPr lang="en-US" dirty="0" smtClean="0"/>
              <a:t> </a:t>
            </a:r>
            <a:r>
              <a:rPr lang="en-US" dirty="0" err="1" smtClean="0"/>
              <a:t>algoritma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menyelesaikan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yang </a:t>
            </a:r>
            <a:r>
              <a:rPr lang="en-US" dirty="0" err="1" smtClean="0"/>
              <a:t>komplek</a:t>
            </a:r>
            <a:r>
              <a:rPr lang="en-US" dirty="0" smtClean="0"/>
              <a:t>. </a:t>
            </a:r>
            <a:r>
              <a:rPr lang="en-US" dirty="0" err="1" smtClean="0"/>
              <a:t>Seperti</a:t>
            </a:r>
            <a:r>
              <a:rPr lang="en-US" dirty="0" smtClean="0"/>
              <a:t>: Neural Network (</a:t>
            </a:r>
            <a:r>
              <a:rPr lang="en-US" dirty="0" err="1" smtClean="0"/>
              <a:t>Jaringan</a:t>
            </a:r>
            <a:r>
              <a:rPr lang="en-US" dirty="0" smtClean="0"/>
              <a:t> </a:t>
            </a:r>
            <a:r>
              <a:rPr lang="en-US" dirty="0" err="1" smtClean="0"/>
              <a:t>Syarat</a:t>
            </a:r>
            <a:r>
              <a:rPr lang="en-US" dirty="0" smtClean="0"/>
              <a:t> </a:t>
            </a:r>
            <a:r>
              <a:rPr lang="en-US" dirty="0" err="1" smtClean="0"/>
              <a:t>Tiruan</a:t>
            </a:r>
            <a:r>
              <a:rPr lang="en-US" dirty="0" smtClean="0"/>
              <a:t>) / Genetic Algorithm) model,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lainnya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2738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Complexity of Problem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500174"/>
            <a:ext cx="8153400" cy="4929222"/>
          </a:xfrm>
        </p:spPr>
        <p:txBody>
          <a:bodyPr/>
          <a:lstStyle/>
          <a:p>
            <a:pPr>
              <a:buNone/>
            </a:pPr>
            <a:r>
              <a:rPr lang="en-US" b="1" dirty="0" smtClean="0"/>
              <a:t>5. </a:t>
            </a:r>
            <a:r>
              <a:rPr lang="en-US" b="1" dirty="0" err="1" smtClean="0"/>
              <a:t>Kompleksitas</a:t>
            </a:r>
            <a:endParaRPr lang="en-US" b="1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Kompleksitas</a:t>
            </a:r>
            <a:r>
              <a:rPr lang="en-US" dirty="0" smtClean="0"/>
              <a:t> </a:t>
            </a:r>
            <a:r>
              <a:rPr lang="en-US" dirty="0" err="1" smtClean="0"/>
              <a:t>komputasi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cabang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teori</a:t>
            </a:r>
            <a:r>
              <a:rPr lang="en-US" dirty="0" smtClean="0"/>
              <a:t> </a:t>
            </a:r>
            <a:r>
              <a:rPr lang="en-US" dirty="0" err="1" smtClean="0"/>
              <a:t>komputasi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ilmu</a:t>
            </a:r>
            <a:r>
              <a:rPr lang="en-US" dirty="0" smtClean="0"/>
              <a:t> </a:t>
            </a:r>
            <a:r>
              <a:rPr lang="en-US" dirty="0" err="1" smtClean="0"/>
              <a:t>komputer</a:t>
            </a:r>
            <a:r>
              <a:rPr lang="en-US" dirty="0" smtClean="0"/>
              <a:t> yang </a:t>
            </a:r>
            <a:r>
              <a:rPr lang="en-US" dirty="0" err="1" smtClean="0"/>
              <a:t>berfokus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mengklasifikasikan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komputasi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kesulitan</a:t>
            </a:r>
            <a:r>
              <a:rPr lang="en-US" dirty="0" smtClean="0"/>
              <a:t> </a:t>
            </a:r>
            <a:r>
              <a:rPr lang="en-US" dirty="0" err="1" smtClean="0"/>
              <a:t>inheren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6201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id-ID" sz="26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64381" y="3071810"/>
            <a:ext cx="721523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>
                <a:solidFill>
                  <a:schemeClr val="tx2"/>
                </a:solidFill>
                <a:latin typeface="Cooper Black" pitchFamily="18" charset="0"/>
              </a:rPr>
              <a:t>TERIMA KASIH</a:t>
            </a:r>
            <a:endParaRPr lang="id-ID" sz="6600" dirty="0">
              <a:solidFill>
                <a:schemeClr val="tx2"/>
              </a:solidFill>
              <a:latin typeface="Cooper Black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</a:t>
            </a:r>
            <a:endParaRPr lang="id-ID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677231965"/>
              </p:ext>
            </p:extLst>
          </p:nvPr>
        </p:nvGraphicFramePr>
        <p:xfrm>
          <a:off x="642910" y="1500175"/>
          <a:ext cx="6357982" cy="40719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Teori</a:t>
            </a:r>
            <a:r>
              <a:rPr lang="en-US" dirty="0" smtClean="0"/>
              <a:t> </a:t>
            </a:r>
            <a:r>
              <a:rPr lang="en-US" dirty="0" err="1" smtClean="0"/>
              <a:t>Komputasi</a:t>
            </a:r>
            <a:endParaRPr lang="id-ID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2145962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Komputasi</a:t>
            </a:r>
            <a:r>
              <a:rPr lang="en-US" dirty="0" smtClean="0"/>
              <a:t>	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Kita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perlu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memahami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apa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yang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dapat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dan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tidak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dapat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dilakukan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oleh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komputer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Kita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perlu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memahami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konsep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dari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fungsi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komputasi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endParaRPr lang="id-ID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28221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Komputasi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>
                <a:latin typeface="Calibri" pitchFamily="34" charset="0"/>
                <a:cs typeface="Calibri" pitchFamily="34" charset="0"/>
              </a:rPr>
              <a:t>Fungsi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</a:p>
          <a:p>
            <a:pPr>
              <a:buNone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	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dalam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pengertian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matematika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adalah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korespondensi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antara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sekumpulan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nilai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–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nilai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yang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mungkin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dan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sekumpulan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nilai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output,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sehingga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setiap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nilai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input yang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mungkin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diberikan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satu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output.</a:t>
            </a:r>
          </a:p>
          <a:p>
            <a:pPr algn="r">
              <a:buNone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	</a:t>
            </a:r>
            <a:r>
              <a:rPr lang="en-US" i="1" dirty="0" err="1" smtClean="0">
                <a:latin typeface="Calibri" pitchFamily="34" charset="0"/>
                <a:cs typeface="Calibri" pitchFamily="34" charset="0"/>
              </a:rPr>
              <a:t>Brookshear</a:t>
            </a:r>
            <a:r>
              <a:rPr lang="en-US" i="1" dirty="0" smtClean="0">
                <a:latin typeface="Calibri" pitchFamily="34" charset="0"/>
                <a:cs typeface="Calibri" pitchFamily="34" charset="0"/>
              </a:rPr>
              <a:t>, 2011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>
              <a:buNone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	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contoh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:</a:t>
            </a:r>
          </a:p>
          <a:p>
            <a:pPr>
              <a:buNone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	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fungsi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konversi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dari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‘yard’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ke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meter</a:t>
            </a:r>
            <a:endParaRPr lang="id-ID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06772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Komputasi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smtClean="0">
                <a:latin typeface="Calibri" pitchFamily="34" charset="0"/>
                <a:cs typeface="Calibri" pitchFamily="34" charset="0"/>
              </a:rPr>
              <a:t>Computing the Function</a:t>
            </a:r>
          </a:p>
          <a:p>
            <a:pPr>
              <a:buNone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	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proses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menentukan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nilai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output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tertentu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dimana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sebuah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fungsi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diberikan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pada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sebuah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nilai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input </a:t>
            </a:r>
          </a:p>
          <a:p>
            <a:r>
              <a:rPr lang="en-US" dirty="0" err="1" smtClean="0">
                <a:latin typeface="Calibri" pitchFamily="34" charset="0"/>
                <a:cs typeface="Calibri" pitchFamily="34" charset="0"/>
              </a:rPr>
              <a:t>Kemampuan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untuk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menghitung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fungsi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penting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,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karena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dengan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fungsi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komputasi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dapat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digunakan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untuk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memecahkan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masalah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algn="r">
              <a:buNone/>
            </a:pPr>
            <a:r>
              <a:rPr lang="en-US" i="1" dirty="0" err="1" smtClean="0">
                <a:latin typeface="Calibri" pitchFamily="34" charset="0"/>
                <a:cs typeface="Calibri" pitchFamily="34" charset="0"/>
              </a:rPr>
              <a:t>Brookshear</a:t>
            </a:r>
            <a:r>
              <a:rPr lang="en-US" i="1" dirty="0" smtClean="0">
                <a:latin typeface="Calibri" pitchFamily="34" charset="0"/>
                <a:cs typeface="Calibri" pitchFamily="34" charset="0"/>
              </a:rPr>
              <a:t>, 2011</a:t>
            </a:r>
            <a:endParaRPr lang="id-ID" i="1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25213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Komputasi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>
                <a:latin typeface="Calibri" pitchFamily="34" charset="0"/>
                <a:cs typeface="Calibri" pitchFamily="34" charset="0"/>
              </a:rPr>
              <a:t>Contoh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>
              <a:buNone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	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sebuah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sistem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konversi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suhu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,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dimana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fungsi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input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dan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output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ditentukan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dan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disimpan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dalam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sebuah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tabel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sebagai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berikut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:</a:t>
            </a:r>
            <a:endParaRPr lang="id-ID" dirty="0"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428992" y="3429000"/>
          <a:ext cx="2286016" cy="2377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71569"/>
                <a:gridCol w="121444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alibri" pitchFamily="34" charset="0"/>
                          <a:cs typeface="Calibri" pitchFamily="34" charset="0"/>
                        </a:rPr>
                        <a:t>C</a:t>
                      </a:r>
                      <a:endParaRPr lang="id-ID" sz="24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alibri" pitchFamily="34" charset="0"/>
                          <a:cs typeface="Calibri" pitchFamily="34" charset="0"/>
                        </a:rPr>
                        <a:t>F</a:t>
                      </a:r>
                      <a:endParaRPr lang="id-ID" sz="24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alibri" pitchFamily="34" charset="0"/>
                          <a:cs typeface="Calibri" pitchFamily="34" charset="0"/>
                        </a:rPr>
                        <a:t>10</a:t>
                      </a:r>
                    </a:p>
                    <a:p>
                      <a:pPr algn="ctr"/>
                      <a:r>
                        <a:rPr lang="en-US" sz="2400" dirty="0" smtClean="0">
                          <a:latin typeface="Calibri" pitchFamily="34" charset="0"/>
                          <a:cs typeface="Calibri" pitchFamily="34" charset="0"/>
                        </a:rPr>
                        <a:t>20</a:t>
                      </a:r>
                    </a:p>
                    <a:p>
                      <a:pPr algn="ctr"/>
                      <a:r>
                        <a:rPr lang="en-US" sz="2400" dirty="0" smtClean="0">
                          <a:latin typeface="Calibri" pitchFamily="34" charset="0"/>
                          <a:cs typeface="Calibri" pitchFamily="34" charset="0"/>
                        </a:rPr>
                        <a:t>50</a:t>
                      </a:r>
                    </a:p>
                    <a:p>
                      <a:pPr algn="ctr"/>
                      <a:r>
                        <a:rPr lang="en-US" sz="2400" dirty="0" smtClean="0">
                          <a:latin typeface="Calibri" pitchFamily="34" charset="0"/>
                          <a:cs typeface="Calibri" pitchFamily="34" charset="0"/>
                        </a:rPr>
                        <a:t>100</a:t>
                      </a:r>
                    </a:p>
                    <a:p>
                      <a:pPr algn="ctr"/>
                      <a:r>
                        <a:rPr lang="en-US" sz="2400" dirty="0" smtClean="0">
                          <a:latin typeface="Calibri" pitchFamily="34" charset="0"/>
                          <a:cs typeface="Calibri" pitchFamily="34" charset="0"/>
                        </a:rPr>
                        <a:t>…</a:t>
                      </a:r>
                      <a:endParaRPr lang="id-ID" sz="24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Calibri" pitchFamily="34" charset="0"/>
                          <a:cs typeface="Calibri" pitchFamily="34" charset="0"/>
                        </a:rPr>
                        <a:t>50</a:t>
                      </a:r>
                    </a:p>
                    <a:p>
                      <a:pPr algn="ctr"/>
                      <a:r>
                        <a:rPr lang="en-US" sz="2400" dirty="0" smtClean="0">
                          <a:latin typeface="Calibri" pitchFamily="34" charset="0"/>
                          <a:cs typeface="Calibri" pitchFamily="34" charset="0"/>
                        </a:rPr>
                        <a:t>68</a:t>
                      </a:r>
                    </a:p>
                    <a:p>
                      <a:pPr algn="ctr"/>
                      <a:r>
                        <a:rPr lang="en-US" sz="2400" dirty="0" smtClean="0">
                          <a:latin typeface="Calibri" pitchFamily="34" charset="0"/>
                          <a:cs typeface="Calibri" pitchFamily="34" charset="0"/>
                        </a:rPr>
                        <a:t>122</a:t>
                      </a:r>
                    </a:p>
                    <a:p>
                      <a:pPr algn="ctr"/>
                      <a:r>
                        <a:rPr lang="en-US" sz="2400" dirty="0" smtClean="0">
                          <a:latin typeface="Calibri" pitchFamily="34" charset="0"/>
                          <a:cs typeface="Calibri" pitchFamily="34" charset="0"/>
                        </a:rPr>
                        <a:t>212</a:t>
                      </a:r>
                    </a:p>
                    <a:p>
                      <a:pPr algn="ctr"/>
                      <a:r>
                        <a:rPr lang="en-US" sz="2400" dirty="0" smtClean="0">
                          <a:latin typeface="Calibri" pitchFamily="34" charset="0"/>
                          <a:cs typeface="Calibri" pitchFamily="34" charset="0"/>
                        </a:rPr>
                        <a:t>…</a:t>
                      </a:r>
                      <a:endParaRPr lang="id-ID" sz="24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02896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esentation10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Presentation10</Template>
  <TotalTime>2169</TotalTime>
  <Words>1021</Words>
  <Application>Microsoft Office PowerPoint</Application>
  <PresentationFormat>On-screen Show (4:3)</PresentationFormat>
  <Paragraphs>222</Paragraphs>
  <Slides>39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8" baseType="lpstr">
      <vt:lpstr>Bookman Old Style</vt:lpstr>
      <vt:lpstr>Calibri</vt:lpstr>
      <vt:lpstr>Cambria Math</vt:lpstr>
      <vt:lpstr>Cooper Black</vt:lpstr>
      <vt:lpstr>Gill Sans MT</vt:lpstr>
      <vt:lpstr>Symbol</vt:lpstr>
      <vt:lpstr>Wingdings</vt:lpstr>
      <vt:lpstr>Wingdings 3</vt:lpstr>
      <vt:lpstr>Presentation10</vt:lpstr>
      <vt:lpstr>KOMPUTASI PEMROGRAMAN</vt:lpstr>
      <vt:lpstr>RENCANA KEGIATAN PERKULIAHAN SEMESTER</vt:lpstr>
      <vt:lpstr>Reference</vt:lpstr>
      <vt:lpstr>Content</vt:lpstr>
      <vt:lpstr>Teori Komputasi</vt:lpstr>
      <vt:lpstr>Fungsi dan Komputasi </vt:lpstr>
      <vt:lpstr>Fungsi dan Komputasi</vt:lpstr>
      <vt:lpstr>Fungsi dan Komputasi</vt:lpstr>
      <vt:lpstr>Fungsi dan Komputasi</vt:lpstr>
      <vt:lpstr>Fungsi dan Komputasi</vt:lpstr>
      <vt:lpstr>Fungsi dan Komputasi</vt:lpstr>
      <vt:lpstr>Fungsi dan Komputasi</vt:lpstr>
      <vt:lpstr>Fungsi dan Komputasi</vt:lpstr>
      <vt:lpstr>Paradigma Pemrograman</vt:lpstr>
      <vt:lpstr>Historical Perspective</vt:lpstr>
      <vt:lpstr>Evolusi Paradigma</vt:lpstr>
      <vt:lpstr>Paradigma Pemrograman</vt:lpstr>
      <vt:lpstr>Imperative / Procedural</vt:lpstr>
      <vt:lpstr>Declarative</vt:lpstr>
      <vt:lpstr>Functional</vt:lpstr>
      <vt:lpstr>Object Oriented</vt:lpstr>
      <vt:lpstr>Mesin Turing</vt:lpstr>
      <vt:lpstr>Teori Komputasi</vt:lpstr>
      <vt:lpstr>Mesin Turing</vt:lpstr>
      <vt:lpstr>Mesin Turing – Cara Kerja &amp; Komponen</vt:lpstr>
      <vt:lpstr>Mesin Turing – Cara Kerja &amp; Komponen</vt:lpstr>
      <vt:lpstr>Mesin Turing</vt:lpstr>
      <vt:lpstr>Turing Machine</vt:lpstr>
      <vt:lpstr>Turing Machine</vt:lpstr>
      <vt:lpstr>Turing Machine</vt:lpstr>
      <vt:lpstr>Complexity of Problem </vt:lpstr>
      <vt:lpstr>Complexity of Problem</vt:lpstr>
      <vt:lpstr>Complexity of Problem</vt:lpstr>
      <vt:lpstr>Complexity of Problem</vt:lpstr>
      <vt:lpstr>Complexity of Problem</vt:lpstr>
      <vt:lpstr>Complexity of Problem</vt:lpstr>
      <vt:lpstr>Complexity of Problem</vt:lpstr>
      <vt:lpstr>Complexity of Problem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PERKEMBANGAN KOMPUTER</dc:title>
  <dc:creator>asus</dc:creator>
  <cp:lastModifiedBy>Microsoft account</cp:lastModifiedBy>
  <cp:revision>337</cp:revision>
  <dcterms:created xsi:type="dcterms:W3CDTF">2014-09-13T12:26:08Z</dcterms:created>
  <dcterms:modified xsi:type="dcterms:W3CDTF">2017-12-31T09:15:58Z</dcterms:modified>
</cp:coreProperties>
</file>