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497" r:id="rId3"/>
    <p:sldId id="498" r:id="rId4"/>
    <p:sldId id="499" r:id="rId5"/>
    <p:sldId id="500" r:id="rId6"/>
    <p:sldId id="314" r:id="rId7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000"/>
    <a:srgbClr val="06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2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Gulim" pitchFamily="34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Gulim" pitchFamily="34" charset="-127"/>
              </a:defRPr>
            </a:lvl1pPr>
          </a:lstStyle>
          <a:p>
            <a:pPr>
              <a:defRPr/>
            </a:pPr>
            <a:fld id="{361EEBAC-B3B2-45D1-ADDC-82A853A7B940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Gulim" pitchFamily="34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C7EF7-FE41-4B0A-960E-F08223E6E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5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57300" y="2268538"/>
            <a:ext cx="6629400" cy="838200"/>
            <a:chOff x="792" y="1872"/>
            <a:chExt cx="4176" cy="5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92" y="1927"/>
              <a:ext cx="4176" cy="39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white">
            <a:xfrm>
              <a:off x="1008" y="1872"/>
              <a:ext cx="3744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34" charset="-127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white">
          <a:xfrm>
            <a:off x="193675" y="152400"/>
            <a:ext cx="87391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altLang="ko-KR" sz="44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Automata &amp; Formal Method</a:t>
            </a: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6540500"/>
            <a:ext cx="9144000" cy="317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216650" y="6543675"/>
            <a:ext cx="2819400" cy="3063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d-ID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Fasilkom</a:t>
            </a:r>
            <a:r>
              <a:rPr lang="en-US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en-US" altLang="ko-KR" sz="1400" b="1" dirty="0" err="1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Udinus</a:t>
            </a:r>
            <a:r>
              <a:rPr lang="en-US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 || </a:t>
            </a:r>
            <a:fld id="{FE1186D1-2406-4606-B071-5F7DBF012716}" type="datetime1">
              <a:rPr lang="en-US" sz="1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6/5/2014</a:t>
            </a:fld>
            <a:endParaRPr lang="en-US" altLang="ko-K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28"/>
          <p:cNvSpPr>
            <a:spLocks noChangeArrowheads="1"/>
          </p:cNvSpPr>
          <p:nvPr userDrawn="1"/>
        </p:nvSpPr>
        <p:spPr bwMode="auto">
          <a:xfrm>
            <a:off x="0" y="6540500"/>
            <a:ext cx="2592388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2" name="TextBox 1"/>
          <p:cNvSpPr txBox="1">
            <a:spLocks noChangeArrowheads="1"/>
          </p:cNvSpPr>
          <p:nvPr userDrawn="1"/>
        </p:nvSpPr>
        <p:spPr bwMode="auto">
          <a:xfrm>
            <a:off x="107950" y="6553200"/>
            <a:ext cx="1943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>
              <a:defRPr/>
            </a:pPr>
            <a:r>
              <a:rPr lang="id-ID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1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rwin</a:t>
            </a: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@</a:t>
            </a:r>
            <a:r>
              <a:rPr lang="id-ID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dsn</a:t>
            </a: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.dinus.ac.id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00200" y="1988840"/>
            <a:ext cx="59436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ko-KR" noProof="0" dirty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36640"/>
            <a:ext cx="7315200" cy="1371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altLang="ko-KR" noProof="0" smtClean="0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FCE178-0498-41E2-921F-E0FC2121955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94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575F7-A586-4F14-86B0-D36A9908A6D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22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85750"/>
            <a:ext cx="2038350" cy="5886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85750"/>
            <a:ext cx="5962650" cy="5886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73534-ED39-4EAA-819A-2817BFFAEA8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0815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575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153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E585F-43EF-421D-B5CA-0A0E02BE030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1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28575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862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862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A218F-FA4F-41DA-9EDF-AE889B0E59B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854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40401-E7A4-4843-9060-1BAC851C590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954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4B33A-F8EF-43FE-B7AE-9F54B330F2C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05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95CDD-3E38-4288-B2A5-35D6EB4FCFB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589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11D46-543B-4DC1-933A-549E24E5700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606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98151-EF6E-452B-9383-0061B1EFC6B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108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FE298-B964-4C3E-9290-F930489D49E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84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3BBD9-DC97-4672-9310-AE9C1FD98FB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876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53BD4-8EB9-4CB2-922F-01A029FEDF3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534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ltGray">
          <a:xfrm>
            <a:off x="533400" y="1143000"/>
            <a:ext cx="7239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auto">
          <a:xfrm>
            <a:off x="0" y="6540500"/>
            <a:ext cx="9144000" cy="317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8" name="Rectangle 1028"/>
          <p:cNvSpPr>
            <a:spLocks noChangeArrowheads="1"/>
          </p:cNvSpPr>
          <p:nvPr/>
        </p:nvSpPr>
        <p:spPr bwMode="auto">
          <a:xfrm>
            <a:off x="0" y="6540500"/>
            <a:ext cx="2592388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8077200" y="228600"/>
            <a:ext cx="838200" cy="819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0" name="Rectangle 1030"/>
          <p:cNvSpPr>
            <a:spLocks noChangeArrowheads="1"/>
          </p:cNvSpPr>
          <p:nvPr userDrawn="1"/>
        </p:nvSpPr>
        <p:spPr bwMode="auto">
          <a:xfrm>
            <a:off x="7734300" y="381000"/>
            <a:ext cx="9906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1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 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43200" y="655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C55E7E74-91EF-4AE1-BF17-BB9B804A264C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3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85750"/>
            <a:ext cx="70104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35" name="TextBox 1"/>
          <p:cNvSpPr txBox="1">
            <a:spLocks noChangeArrowheads="1"/>
          </p:cNvSpPr>
          <p:nvPr userDrawn="1"/>
        </p:nvSpPr>
        <p:spPr bwMode="auto">
          <a:xfrm>
            <a:off x="107950" y="6537325"/>
            <a:ext cx="2484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>
              <a:defRPr/>
            </a:pPr>
            <a:r>
              <a:rPr lang="id-ID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1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rwin</a:t>
            </a: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@</a:t>
            </a:r>
            <a:r>
              <a:rPr lang="id-ID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dsn</a:t>
            </a: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.dinus.ac.id</a:t>
            </a:r>
          </a:p>
        </p:txBody>
      </p:sp>
      <p:pic>
        <p:nvPicPr>
          <p:cNvPr id="2" name="Picture 2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381000"/>
            <a:ext cx="9334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6216650" y="6543675"/>
            <a:ext cx="2819400" cy="3063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d-ID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Fasilkom</a:t>
            </a:r>
            <a:r>
              <a:rPr lang="en-US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en-US" altLang="ko-KR" sz="1400" b="1" dirty="0" err="1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Udinus</a:t>
            </a:r>
            <a:r>
              <a:rPr lang="en-US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 || </a:t>
            </a:r>
            <a:fld id="{FE1186D1-2406-4606-B071-5F7DBF012716}" type="datetime1">
              <a:rPr lang="en-US" sz="1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6/5/2014</a:t>
            </a:fld>
            <a:endParaRPr lang="en-US" altLang="ko-K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o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1989138"/>
            <a:ext cx="6119813" cy="1295400"/>
          </a:xfrm>
          <a:noFill/>
        </p:spPr>
        <p:txBody>
          <a:bodyPr/>
          <a:lstStyle/>
          <a:p>
            <a:pPr eaLnBrk="1" hangingPunct="1"/>
            <a:r>
              <a:rPr lang="id-ID" altLang="ko-KR" sz="3200" dirty="0" smtClean="0">
                <a:ea typeface="Gulim" pitchFamily="34" charset="-127"/>
              </a:rPr>
              <a:t>Context Free Grammar:</a:t>
            </a:r>
            <a:br>
              <a:rPr lang="id-ID" altLang="ko-KR" sz="3200" dirty="0" smtClean="0">
                <a:ea typeface="Gulim" pitchFamily="34" charset="-127"/>
              </a:rPr>
            </a:br>
            <a:r>
              <a:rPr lang="id-ID" altLang="ko-KR" sz="3200" dirty="0" smtClean="0">
                <a:ea typeface="Gulim" pitchFamily="34" charset="-127"/>
              </a:rPr>
              <a:t>Parse Tree</a:t>
            </a:r>
            <a:endParaRPr lang="en-US" altLang="ko-KR" sz="3200" dirty="0" smtClean="0">
              <a:ea typeface="Gulim" pitchFamily="34" charset="-127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436938"/>
            <a:ext cx="7315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Erwin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Yudi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Hidayat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id-ID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rwin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@</a:t>
            </a:r>
            <a:r>
              <a:rPr lang="id-ID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dsn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.dinus.ac.id</a:t>
            </a:r>
          </a:p>
        </p:txBody>
      </p:sp>
      <p:sp>
        <p:nvSpPr>
          <p:cNvPr id="4100" name="Rectangle 5"/>
          <p:cNvSpPr txBox="1">
            <a:spLocks noChangeArrowheads="1"/>
          </p:cNvSpPr>
          <p:nvPr/>
        </p:nvSpPr>
        <p:spPr bwMode="auto">
          <a:xfrm>
            <a:off x="304800" y="4862513"/>
            <a:ext cx="8458200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18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Parse Tree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933528"/>
          </a:xfrm>
        </p:spPr>
        <p:txBody>
          <a:bodyPr/>
          <a:lstStyle/>
          <a:p>
            <a:r>
              <a:rPr lang="id-ID" dirty="0" smtClean="0"/>
              <a:t>Parse tree (</a:t>
            </a:r>
            <a:r>
              <a:rPr lang="en-US" dirty="0" smtClean="0"/>
              <a:t>derivation tree</a:t>
            </a:r>
            <a:r>
              <a:rPr lang="id-ID" i="1" dirty="0" smtClean="0"/>
              <a:t>)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id-ID" dirty="0" smtClean="0">
                <a:sym typeface="Wingdings" pitchFamily="2" charset="2"/>
              </a:rPr>
              <a:t>obtain a string by parsing variable symbol into terminal symbol.</a:t>
            </a:r>
          </a:p>
          <a:p>
            <a:r>
              <a:rPr lang="id-ID" dirty="0" smtClean="0"/>
              <a:t>Every variable symbol is parsed until no more variable available.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id-ID" dirty="0" smtClean="0"/>
              <a:t>example:</a:t>
            </a:r>
            <a:endParaRPr lang="en-US" dirty="0"/>
          </a:p>
          <a:p>
            <a:pPr>
              <a:buNone/>
            </a:pPr>
            <a:r>
              <a:rPr lang="en-US" dirty="0"/>
              <a:t>		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AB</a:t>
            </a:r>
          </a:p>
          <a:p>
            <a:pPr>
              <a:buNone/>
            </a:pPr>
            <a:r>
              <a:rPr lang="en-US" dirty="0"/>
              <a:t>		A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</a:t>
            </a:r>
            <a:r>
              <a:rPr lang="en-US" dirty="0"/>
              <a:t> a</a:t>
            </a:r>
          </a:p>
          <a:p>
            <a:pPr>
              <a:buNone/>
            </a:pPr>
            <a:r>
              <a:rPr lang="en-US" dirty="0"/>
              <a:t>		B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bB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</a:t>
            </a:r>
            <a:r>
              <a:rPr lang="en-US" dirty="0"/>
              <a:t> b</a:t>
            </a:r>
          </a:p>
          <a:p>
            <a:r>
              <a:rPr lang="id-ID" dirty="0" smtClean="0"/>
              <a:t>Create a</a:t>
            </a:r>
            <a:r>
              <a:rPr lang="en-US" dirty="0" smtClean="0"/>
              <a:t> </a:t>
            </a:r>
            <a:r>
              <a:rPr lang="en-US" dirty="0"/>
              <a:t>parse tree </a:t>
            </a:r>
            <a:r>
              <a:rPr lang="id-ID" dirty="0" smtClean="0"/>
              <a:t>to obtain </a:t>
            </a:r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string </a:t>
            </a:r>
            <a:r>
              <a:rPr lang="en-US" dirty="0"/>
              <a:t>‘</a:t>
            </a:r>
            <a:r>
              <a:rPr lang="en-US" dirty="0" err="1"/>
              <a:t>aabbb</a:t>
            </a:r>
            <a:r>
              <a:rPr lang="en-US" dirty="0"/>
              <a:t>’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3140968"/>
            <a:ext cx="3096344" cy="281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Leftmost / Rightmost Derivation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>
                <a:cs typeface="Times New Roman" pitchFamily="18" charset="0"/>
                <a:sym typeface="Symbol" pitchFamily="18" charset="2"/>
              </a:rPr>
              <a:t>Leftmost derivation: if the leftmost variable is parsed first</a:t>
            </a:r>
          </a:p>
          <a:p>
            <a:r>
              <a:rPr lang="id-ID" dirty="0" smtClean="0">
                <a:cs typeface="Times New Roman" pitchFamily="18" charset="0"/>
                <a:sym typeface="Symbol" pitchFamily="18" charset="2"/>
              </a:rPr>
              <a:t>Rightmost </a:t>
            </a:r>
            <a:r>
              <a:rPr lang="id-ID" dirty="0">
                <a:cs typeface="Times New Roman" pitchFamily="18" charset="0"/>
                <a:sym typeface="Symbol" pitchFamily="18" charset="2"/>
              </a:rPr>
              <a:t>derivation: if the </a:t>
            </a:r>
            <a:r>
              <a:rPr lang="id-ID" dirty="0" smtClean="0">
                <a:cs typeface="Times New Roman" pitchFamily="18" charset="0"/>
                <a:sym typeface="Symbol" pitchFamily="18" charset="2"/>
              </a:rPr>
              <a:t>rightmost </a:t>
            </a:r>
            <a:r>
              <a:rPr lang="id-ID" dirty="0">
                <a:cs typeface="Times New Roman" pitchFamily="18" charset="0"/>
                <a:sym typeface="Symbol" pitchFamily="18" charset="2"/>
              </a:rPr>
              <a:t>variable is parsed </a:t>
            </a:r>
            <a:r>
              <a:rPr lang="id-ID" dirty="0" smtClean="0">
                <a:cs typeface="Times New Roman" pitchFamily="18" charset="0"/>
                <a:sym typeface="Symbol" pitchFamily="18" charset="2"/>
              </a:rPr>
              <a:t>before all</a:t>
            </a:r>
          </a:p>
          <a:p>
            <a:pPr>
              <a:buNone/>
            </a:pPr>
            <a:r>
              <a:rPr lang="id-ID" dirty="0" smtClean="0"/>
              <a:t>	example</a:t>
            </a:r>
            <a:r>
              <a:rPr lang="id-ID" dirty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		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AB</a:t>
            </a:r>
          </a:p>
          <a:p>
            <a:pPr>
              <a:buNone/>
            </a:pPr>
            <a:r>
              <a:rPr lang="en-US" dirty="0"/>
              <a:t>		A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</a:t>
            </a:r>
            <a:r>
              <a:rPr lang="en-US" dirty="0"/>
              <a:t> a</a:t>
            </a:r>
          </a:p>
          <a:p>
            <a:pPr>
              <a:buNone/>
            </a:pPr>
            <a:r>
              <a:rPr lang="en-US" dirty="0"/>
              <a:t>		B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bB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</a:t>
            </a:r>
            <a:r>
              <a:rPr lang="en-US" dirty="0"/>
              <a:t> b</a:t>
            </a:r>
          </a:p>
          <a:p>
            <a:pPr marL="0" indent="0">
              <a:buNone/>
            </a:pPr>
            <a:r>
              <a:rPr lang="id-ID" dirty="0" smtClean="0"/>
              <a:t>Although process to parsing is different, but both have same derivation tree.</a:t>
            </a:r>
            <a:endParaRPr lang="en-US" dirty="0">
              <a:cs typeface="Times New Roman" pitchFamily="18" charset="0"/>
              <a:sym typeface="Symbol" pitchFamily="18" charset="2"/>
            </a:endParaRPr>
          </a:p>
          <a:p>
            <a:endParaRPr lang="en-US" dirty="0"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755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Ambiguit</a:t>
            </a:r>
            <a:r>
              <a:rPr lang="id-ID" dirty="0" smtClean="0"/>
              <a:t>y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Ambiguit</a:t>
            </a:r>
            <a:r>
              <a:rPr lang="id-ID" dirty="0" smtClean="0"/>
              <a:t>y occurs when more than one different parse tree available to acquire</a:t>
            </a:r>
            <a:r>
              <a:rPr lang="en-US" dirty="0" smtClean="0"/>
              <a:t> </a:t>
            </a:r>
            <a:r>
              <a:rPr lang="id-ID" dirty="0" smtClean="0"/>
              <a:t>a string.</a:t>
            </a:r>
          </a:p>
          <a:p>
            <a:r>
              <a:rPr lang="id-ID" dirty="0" smtClean="0"/>
              <a:t>Example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SbS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</a:t>
            </a:r>
            <a:r>
              <a:rPr lang="en-US" dirty="0"/>
              <a:t> </a:t>
            </a:r>
            <a:r>
              <a:rPr lang="en-US" dirty="0" err="1"/>
              <a:t>ScS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</a:t>
            </a:r>
            <a:r>
              <a:rPr lang="en-US" dirty="0"/>
              <a:t> a</a:t>
            </a:r>
          </a:p>
          <a:p>
            <a:r>
              <a:rPr lang="id-ID" dirty="0" smtClean="0"/>
              <a:t>To obtain </a:t>
            </a:r>
            <a:r>
              <a:rPr lang="en-US" dirty="0" smtClean="0"/>
              <a:t>string </a:t>
            </a:r>
            <a:r>
              <a:rPr lang="en-US" dirty="0"/>
              <a:t>‘abaca</a:t>
            </a:r>
            <a:r>
              <a:rPr lang="en-US" dirty="0" smtClean="0"/>
              <a:t>’:</a:t>
            </a:r>
            <a:endParaRPr lang="en-US" dirty="0"/>
          </a:p>
          <a:p>
            <a:pPr lvl="0" algn="ctr">
              <a:buNone/>
            </a:pPr>
            <a:r>
              <a:rPr lang="en-US" dirty="0" smtClean="0"/>
              <a:t>S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err="1"/>
              <a:t>SbS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err="1"/>
              <a:t>SbScS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err="1"/>
              <a:t>SbSca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err="1"/>
              <a:t>Sbaca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abaca</a:t>
            </a:r>
          </a:p>
          <a:p>
            <a:pPr lvl="0" algn="ctr"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 smtClean="0"/>
              <a:t>ScS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 smtClean="0"/>
              <a:t>SbScS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 smtClean="0"/>
              <a:t>abScS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 smtClean="0"/>
              <a:t>abacS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abaca</a:t>
            </a:r>
          </a:p>
        </p:txBody>
      </p:sp>
    </p:spTree>
    <p:extLst>
      <p:ext uri="{BB962C8B-B14F-4D97-AF65-F5344CB8AC3E}">
        <p14:creationId xmlns:p14="http://schemas.microsoft.com/office/powerpoint/2010/main" val="26236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Ambiguit</a:t>
            </a:r>
            <a:r>
              <a:rPr lang="id-ID" dirty="0"/>
              <a:t>y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To obtain the same string </a:t>
            </a:r>
            <a:r>
              <a:rPr lang="en-US" dirty="0" smtClean="0"/>
              <a:t>(‘abaca</a:t>
            </a:r>
            <a:r>
              <a:rPr lang="id-ID" dirty="0" smtClean="0"/>
              <a:t>’</a:t>
            </a:r>
            <a:r>
              <a:rPr lang="en-US" dirty="0" smtClean="0"/>
              <a:t>) </a:t>
            </a:r>
            <a:r>
              <a:rPr lang="id-ID" dirty="0" smtClean="0"/>
              <a:t>can be found two different parse tree </a:t>
            </a:r>
            <a:r>
              <a:rPr lang="en-US" dirty="0" smtClean="0"/>
              <a:t>(</a:t>
            </a:r>
            <a:r>
              <a:rPr lang="en-US" dirty="0" err="1" smtClean="0"/>
              <a:t>ambigu</a:t>
            </a:r>
            <a:r>
              <a:rPr lang="id-ID" dirty="0" smtClean="0"/>
              <a:t>ous</a:t>
            </a:r>
            <a:r>
              <a:rPr lang="en-US" dirty="0" smtClean="0"/>
              <a:t>).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67720" y="2578763"/>
            <a:ext cx="3135086" cy="2462474"/>
            <a:chOff x="381000" y="2743200"/>
            <a:chExt cx="3135086" cy="2462474"/>
          </a:xfrm>
        </p:grpSpPr>
        <p:sp>
          <p:nvSpPr>
            <p:cNvPr id="26" name="TextBox 25"/>
            <p:cNvSpPr txBox="1"/>
            <p:nvPr/>
          </p:nvSpPr>
          <p:spPr>
            <a:xfrm>
              <a:off x="1926772" y="4800600"/>
              <a:ext cx="391886" cy="405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a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81000" y="2743200"/>
              <a:ext cx="3135086" cy="2058194"/>
              <a:chOff x="381000" y="2743200"/>
              <a:chExt cx="3135086" cy="2058194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926771" y="2743200"/>
                <a:ext cx="391886" cy="417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</a:rPr>
                  <a:t>S</a:t>
                </a:r>
              </a:p>
            </p:txBody>
          </p:sp>
          <p:cxnSp>
            <p:nvCxnSpPr>
              <p:cNvPr id="30" name="Straight Connector 29"/>
              <p:cNvCxnSpPr>
                <a:stCxn id="29" idx="2"/>
                <a:endCxn id="38" idx="0"/>
              </p:cNvCxnSpPr>
              <p:nvPr/>
            </p:nvCxnSpPr>
            <p:spPr>
              <a:xfrm rot="5400000">
                <a:off x="1654453" y="2943532"/>
                <a:ext cx="250723" cy="6858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1" name="Straight Connector 30"/>
              <p:cNvCxnSpPr>
                <a:stCxn id="39" idx="0"/>
                <a:endCxn id="29" idx="2"/>
              </p:cNvCxnSpPr>
              <p:nvPr/>
            </p:nvCxnSpPr>
            <p:spPr>
              <a:xfrm rot="16200000" flipV="1">
                <a:off x="2282665" y="3001121"/>
                <a:ext cx="267929" cy="587829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2" name="Straight Connector 31"/>
              <p:cNvCxnSpPr>
                <a:stCxn id="42" idx="2"/>
                <a:endCxn id="26" idx="0"/>
              </p:cNvCxnSpPr>
              <p:nvPr/>
            </p:nvCxnSpPr>
            <p:spPr>
              <a:xfrm rot="16200000" flipH="1">
                <a:off x="1989061" y="4666945"/>
                <a:ext cx="267307" cy="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3" name="Straight Connector 32"/>
              <p:cNvCxnSpPr>
                <a:stCxn id="40" idx="0"/>
                <a:endCxn id="39" idx="2"/>
              </p:cNvCxnSpPr>
              <p:nvPr/>
            </p:nvCxnSpPr>
            <p:spPr>
              <a:xfrm rot="16200000" flipV="1">
                <a:off x="2881379" y="3676036"/>
                <a:ext cx="267929" cy="6096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4" name="Straight Connector 33"/>
              <p:cNvCxnSpPr>
                <a:stCxn id="38" idx="1"/>
              </p:cNvCxnSpPr>
              <p:nvPr/>
            </p:nvCxnSpPr>
            <p:spPr>
              <a:xfrm rot="10800000" flipV="1">
                <a:off x="685801" y="3596459"/>
                <a:ext cx="555171" cy="46426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5" name="Straight Connector 34"/>
              <p:cNvCxnSpPr>
                <a:endCxn id="29" idx="2"/>
              </p:cNvCxnSpPr>
              <p:nvPr/>
            </p:nvCxnSpPr>
            <p:spPr>
              <a:xfrm rot="5400000" flipH="1" flipV="1">
                <a:off x="1996407" y="3286358"/>
                <a:ext cx="251594" cy="10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6" name="Straight Connector 35"/>
              <p:cNvCxnSpPr>
                <a:stCxn id="44" idx="0"/>
                <a:endCxn id="39" idx="2"/>
              </p:cNvCxnSpPr>
              <p:nvPr/>
            </p:nvCxnSpPr>
            <p:spPr>
              <a:xfrm rot="5400000" flipH="1" flipV="1">
                <a:off x="2538479" y="4018936"/>
                <a:ext cx="344129" cy="158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7" name="Straight Connector 36"/>
              <p:cNvCxnSpPr>
                <a:stCxn id="28" idx="0"/>
                <a:endCxn id="40" idx="2"/>
              </p:cNvCxnSpPr>
              <p:nvPr/>
            </p:nvCxnSpPr>
            <p:spPr>
              <a:xfrm rot="5400000" flipH="1" flipV="1">
                <a:off x="3161909" y="4642366"/>
                <a:ext cx="316468" cy="158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8" name="TextBox 37"/>
              <p:cNvSpPr txBox="1"/>
              <p:nvPr/>
            </p:nvSpPr>
            <p:spPr>
              <a:xfrm>
                <a:off x="1240971" y="3411794"/>
                <a:ext cx="3918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</a:rPr>
                  <a:t>S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514600" y="3429000"/>
                <a:ext cx="391886" cy="417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</a:rPr>
                  <a:t>S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124200" y="4114800"/>
                <a:ext cx="3918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</a:rPr>
                  <a:t>S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926771" y="3411794"/>
                <a:ext cx="3918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</a:rPr>
                  <a:t>b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926771" y="4163961"/>
                <a:ext cx="3918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</a:rPr>
                  <a:t>S</a:t>
                </a:r>
              </a:p>
            </p:txBody>
          </p:sp>
          <p:cxnSp>
            <p:nvCxnSpPr>
              <p:cNvPr id="43" name="Straight Connector 42"/>
              <p:cNvCxnSpPr>
                <a:endCxn id="39" idx="2"/>
              </p:cNvCxnSpPr>
              <p:nvPr/>
            </p:nvCxnSpPr>
            <p:spPr>
              <a:xfrm flipV="1">
                <a:off x="2122715" y="3846871"/>
                <a:ext cx="587828" cy="25072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44" name="TextBox 43"/>
              <p:cNvSpPr txBox="1"/>
              <p:nvPr/>
            </p:nvSpPr>
            <p:spPr>
              <a:xfrm>
                <a:off x="2514600" y="4191000"/>
                <a:ext cx="3918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</a:rPr>
                  <a:t>c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81000" y="4114800"/>
                <a:ext cx="391886" cy="405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</a:rPr>
                  <a:t>a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124200" y="4800600"/>
              <a:ext cx="391886" cy="405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a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2286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S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Lucida Sans Unicode"/>
              </a:rPr>
              <a:t>SbS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Lucida Sans Unicode"/>
              </a:rPr>
              <a:t>SbScS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Lucida Sans Unicode"/>
              </a:rPr>
              <a:t>SbSca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Lucida Sans Unicode"/>
              </a:rPr>
              <a:t>Sbaca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		abaca</a:t>
            </a:r>
            <a:endParaRPr lang="en-US" sz="1800" dirty="0">
              <a:solidFill>
                <a:prstClr val="black"/>
              </a:solidFill>
              <a:latin typeface="Lucida Sans Unicode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927416" y="3245461"/>
            <a:ext cx="2383972" cy="2440702"/>
            <a:chOff x="4942114" y="2743200"/>
            <a:chExt cx="2383972" cy="2440702"/>
          </a:xfrm>
        </p:grpSpPr>
        <p:sp>
          <p:nvSpPr>
            <p:cNvPr id="69" name="TextBox 68"/>
            <p:cNvSpPr txBox="1"/>
            <p:nvPr/>
          </p:nvSpPr>
          <p:spPr>
            <a:xfrm>
              <a:off x="6346371" y="2743200"/>
              <a:ext cx="391886" cy="417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S</a:t>
              </a:r>
            </a:p>
          </p:txBody>
        </p:sp>
        <p:cxnSp>
          <p:nvCxnSpPr>
            <p:cNvPr id="70" name="Straight Connector 69"/>
            <p:cNvCxnSpPr>
              <a:stCxn id="69" idx="2"/>
              <a:endCxn id="77" idx="0"/>
            </p:cNvCxnSpPr>
            <p:nvPr/>
          </p:nvCxnSpPr>
          <p:spPr>
            <a:xfrm rot="5400000">
              <a:off x="6074053" y="2943532"/>
              <a:ext cx="250723" cy="68580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1" name="Straight Connector 70"/>
            <p:cNvCxnSpPr>
              <a:stCxn id="78" idx="0"/>
              <a:endCxn id="69" idx="2"/>
            </p:cNvCxnSpPr>
            <p:nvPr/>
          </p:nvCxnSpPr>
          <p:spPr>
            <a:xfrm rot="16200000" flipV="1">
              <a:off x="6702265" y="3001121"/>
              <a:ext cx="267929" cy="58782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2" name="Straight Connector 71"/>
            <p:cNvCxnSpPr>
              <a:stCxn id="80" idx="2"/>
              <a:endCxn id="83" idx="0"/>
            </p:cNvCxnSpPr>
            <p:nvPr/>
          </p:nvCxnSpPr>
          <p:spPr>
            <a:xfrm rot="16200000" flipH="1">
              <a:off x="6340538" y="4587937"/>
              <a:ext cx="370896" cy="10886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3" name="Straight Connector 72"/>
            <p:cNvCxnSpPr>
              <a:stCxn id="77" idx="2"/>
              <a:endCxn id="84" idx="0"/>
            </p:cNvCxnSpPr>
            <p:nvPr/>
          </p:nvCxnSpPr>
          <p:spPr>
            <a:xfrm rot="5400000">
              <a:off x="5357663" y="3561521"/>
              <a:ext cx="279246" cy="71845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4" name="Straight Connector 73"/>
            <p:cNvCxnSpPr>
              <a:endCxn id="69" idx="2"/>
            </p:cNvCxnSpPr>
            <p:nvPr/>
          </p:nvCxnSpPr>
          <p:spPr>
            <a:xfrm rot="5400000" flipH="1" flipV="1">
              <a:off x="6416007" y="3286358"/>
              <a:ext cx="251594" cy="10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5" name="Straight Connector 74"/>
            <p:cNvCxnSpPr>
              <a:stCxn id="82" idx="0"/>
              <a:endCxn id="77" idx="2"/>
            </p:cNvCxnSpPr>
            <p:nvPr/>
          </p:nvCxnSpPr>
          <p:spPr>
            <a:xfrm rot="16200000" flipV="1">
              <a:off x="5689678" y="3947962"/>
              <a:ext cx="333674" cy="1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6" name="Straight Connector 75"/>
            <p:cNvCxnSpPr>
              <a:stCxn id="85" idx="0"/>
            </p:cNvCxnSpPr>
            <p:nvPr/>
          </p:nvCxnSpPr>
          <p:spPr>
            <a:xfrm rot="5400000" flipH="1" flipV="1">
              <a:off x="6961023" y="3956566"/>
              <a:ext cx="316468" cy="1588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5660571" y="3411794"/>
              <a:ext cx="391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S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34200" y="3429000"/>
              <a:ext cx="391886" cy="417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S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346371" y="3411794"/>
              <a:ext cx="391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c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24600" y="4038600"/>
              <a:ext cx="391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S</a:t>
              </a:r>
            </a:p>
          </p:txBody>
        </p:sp>
        <p:cxnSp>
          <p:nvCxnSpPr>
            <p:cNvPr id="81" name="Straight Connector 80"/>
            <p:cNvCxnSpPr>
              <a:stCxn id="80" idx="0"/>
              <a:endCxn id="77" idx="2"/>
            </p:cNvCxnSpPr>
            <p:nvPr/>
          </p:nvCxnSpPr>
          <p:spPr>
            <a:xfrm rot="16200000" flipV="1">
              <a:off x="6059792" y="3577848"/>
              <a:ext cx="257474" cy="66402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5660572" y="4114800"/>
              <a:ext cx="391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b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335486" y="4778828"/>
              <a:ext cx="391886" cy="405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a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942114" y="4060372"/>
              <a:ext cx="391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S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923314" y="4114800"/>
              <a:ext cx="391886" cy="405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a</a:t>
              </a:r>
            </a:p>
          </p:txBody>
        </p:sp>
        <p:cxnSp>
          <p:nvCxnSpPr>
            <p:cNvPr id="86" name="Straight Connector 85"/>
            <p:cNvCxnSpPr>
              <a:stCxn id="87" idx="0"/>
              <a:endCxn id="84" idx="2"/>
            </p:cNvCxnSpPr>
            <p:nvPr/>
          </p:nvCxnSpPr>
          <p:spPr>
            <a:xfrm rot="5400000" flipH="1" flipV="1">
              <a:off x="4990709" y="4577052"/>
              <a:ext cx="294696" cy="1588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4942114" y="4724400"/>
              <a:ext cx="391886" cy="405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</a:rPr>
                <a:t>a</a:t>
              </a:r>
            </a:p>
          </p:txBody>
        </p:sp>
      </p:grpSp>
      <p:sp>
        <p:nvSpPr>
          <p:cNvPr id="89" name="Rectangle 88"/>
          <p:cNvSpPr/>
          <p:nvPr/>
        </p:nvSpPr>
        <p:spPr>
          <a:xfrm>
            <a:off x="4363645" y="27645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S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Lucida Sans Unicode"/>
              </a:rPr>
              <a:t>ScS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Lucida Sans Unicode"/>
              </a:rPr>
              <a:t>SbScS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Lucida Sans Unicode"/>
              </a:rPr>
              <a:t>abScS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Lucida Sans Unicode"/>
              </a:rPr>
              <a:t>abacS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  <a:sym typeface="Symbol"/>
              </a:rPr>
              <a:t>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abaca</a:t>
            </a:r>
          </a:p>
        </p:txBody>
      </p:sp>
    </p:spTree>
    <p:extLst>
      <p:ext uri="{BB962C8B-B14F-4D97-AF65-F5344CB8AC3E}">
        <p14:creationId xmlns:p14="http://schemas.microsoft.com/office/powerpoint/2010/main" val="19862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ko-KR" smtClean="0">
              <a:ea typeface="Gulim" pitchFamily="34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340768"/>
            <a:ext cx="3888432" cy="4617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">
  <a:themeElements>
    <a:clrScheme name="introduction 4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194293"/>
      </a:accent1>
      <a:accent2>
        <a:srgbClr val="9999CC"/>
      </a:accent2>
      <a:accent3>
        <a:srgbClr val="FFFFFF"/>
      </a:accent3>
      <a:accent4>
        <a:srgbClr val="000000"/>
      </a:accent4>
      <a:accent5>
        <a:srgbClr val="ABB0C8"/>
      </a:accent5>
      <a:accent6>
        <a:srgbClr val="8A8AB9"/>
      </a:accent6>
      <a:hlink>
        <a:srgbClr val="CCCCE6"/>
      </a:hlink>
      <a:folHlink>
        <a:srgbClr val="B2B2B2"/>
      </a:folHlink>
    </a:clrScheme>
    <a:fontScheme name="introduct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ductio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0000"/>
        </a:dk1>
        <a:lt1>
          <a:srgbClr val="FFFFFF"/>
        </a:lt1>
        <a:dk2>
          <a:srgbClr val="005250"/>
        </a:dk2>
        <a:lt2>
          <a:srgbClr val="808080"/>
        </a:lt2>
        <a:accent1>
          <a:srgbClr val="008080"/>
        </a:accent1>
        <a:accent2>
          <a:srgbClr val="1CB094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189F86"/>
        </a:accent6>
        <a:hlink>
          <a:srgbClr val="99D1C2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3">
        <a:dk1>
          <a:srgbClr val="000000"/>
        </a:dk1>
        <a:lt1>
          <a:srgbClr val="F2F3C7"/>
        </a:lt1>
        <a:dk2>
          <a:srgbClr val="333300"/>
        </a:dk2>
        <a:lt2>
          <a:srgbClr val="808080"/>
        </a:lt2>
        <a:accent1>
          <a:srgbClr val="747660"/>
        </a:accent1>
        <a:accent2>
          <a:srgbClr val="A99B69"/>
        </a:accent2>
        <a:accent3>
          <a:srgbClr val="F7F8E0"/>
        </a:accent3>
        <a:accent4>
          <a:srgbClr val="000000"/>
        </a:accent4>
        <a:accent5>
          <a:srgbClr val="BCBDB6"/>
        </a:accent5>
        <a:accent6>
          <a:srgbClr val="998C5E"/>
        </a:accent6>
        <a:hlink>
          <a:srgbClr val="95916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194293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BB0C8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0000"/>
        </a:dk1>
        <a:lt1>
          <a:srgbClr val="FFFFFF"/>
        </a:lt1>
        <a:dk2>
          <a:srgbClr val="4C0026"/>
        </a:dk2>
        <a:lt2>
          <a:srgbClr val="808080"/>
        </a:lt2>
        <a:accent1>
          <a:srgbClr val="7C1C45"/>
        </a:accent1>
        <a:accent2>
          <a:srgbClr val="C15D75"/>
        </a:accent2>
        <a:accent3>
          <a:srgbClr val="FFFFFF"/>
        </a:accent3>
        <a:accent4>
          <a:srgbClr val="000000"/>
        </a:accent4>
        <a:accent5>
          <a:srgbClr val="BFABB0"/>
        </a:accent5>
        <a:accent6>
          <a:srgbClr val="AF5369"/>
        </a:accent6>
        <a:hlink>
          <a:srgbClr val="C29D8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F:\My Documents\Teaching\2002\com336\introduction.ppt</Template>
  <TotalTime>1923</TotalTime>
  <Words>150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Gulim</vt:lpstr>
      <vt:lpstr>Gulim</vt:lpstr>
      <vt:lpstr>Malgun Gothic</vt:lpstr>
      <vt:lpstr>Arial</vt:lpstr>
      <vt:lpstr>Arial Black</vt:lpstr>
      <vt:lpstr>Calibri</vt:lpstr>
      <vt:lpstr>Lucida Sans Unicode</vt:lpstr>
      <vt:lpstr>Symbol</vt:lpstr>
      <vt:lpstr>Times New Roman</vt:lpstr>
      <vt:lpstr>Verdana</vt:lpstr>
      <vt:lpstr>Wingdings</vt:lpstr>
      <vt:lpstr>introduction</vt:lpstr>
      <vt:lpstr>Context Free Grammar: Parse Tree</vt:lpstr>
      <vt:lpstr>Parse Tree</vt:lpstr>
      <vt:lpstr>Leftmost / Rightmost Derivation</vt:lpstr>
      <vt:lpstr>Ambiguity</vt:lpstr>
      <vt:lpstr>Ambiguity</vt:lpstr>
      <vt:lpstr>PowerPoint Presentation</vt:lpstr>
    </vt:vector>
  </TitlesOfParts>
  <Company>고려대학교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김선정</dc:creator>
  <cp:lastModifiedBy>Erwin Yudi Hidayat</cp:lastModifiedBy>
  <cp:revision>87</cp:revision>
  <dcterms:created xsi:type="dcterms:W3CDTF">2002-09-04T12:52:44Z</dcterms:created>
  <dcterms:modified xsi:type="dcterms:W3CDTF">2014-06-04T16:01:29Z</dcterms:modified>
</cp:coreProperties>
</file>