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2" r:id="rId15"/>
    <p:sldId id="313" r:id="rId16"/>
    <p:sldId id="270" r:id="rId17"/>
    <p:sldId id="271" r:id="rId18"/>
    <p:sldId id="272" r:id="rId19"/>
    <p:sldId id="269" r:id="rId20"/>
    <p:sldId id="273" r:id="rId21"/>
    <p:sldId id="275" r:id="rId22"/>
    <p:sldId id="274" r:id="rId23"/>
    <p:sldId id="308" r:id="rId24"/>
    <p:sldId id="307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309" r:id="rId43"/>
    <p:sldId id="294" r:id="rId44"/>
    <p:sldId id="295" r:id="rId45"/>
    <p:sldId id="310" r:id="rId46"/>
    <p:sldId id="296" r:id="rId47"/>
    <p:sldId id="311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>
      <p:cViewPr>
        <p:scale>
          <a:sx n="70" d="100"/>
          <a:sy n="70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1E1F5-1FFD-464D-87D4-E66C63D7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1ED6-B5FC-4863-8F65-4F5E26AD7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13711-4C2F-4C75-8B45-6B142603A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68B55-DCDC-416C-B21A-B335457A3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9D78-33E6-4FC1-A5C8-B33F9245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E238-F0EE-43B1-BE8B-397B3925D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35D7-7343-42C6-BD3F-7AF59568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3C7C-234C-4875-A9B3-ED52EAC0D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264B-6CFA-4999-8A31-004CBAB5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72C4-9742-49C0-9785-FDD8BF4CC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4FCCF-B4E0-450E-83E1-7E76AB82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C52D7C-1F60-4877-A971-B135A8795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d-ID" sz="4000" b="1" smtClean="0">
                <a:solidFill>
                  <a:srgbClr val="00FFFF"/>
                </a:solidFill>
                <a:latin typeface="Copperplate Gothic Light" pitchFamily="34" charset="0"/>
              </a:rPr>
              <a:t>Sistem Telekomunikasi</a:t>
            </a:r>
            <a:endParaRPr lang="en-US" sz="4000" b="1" smtClean="0">
              <a:solidFill>
                <a:srgbClr val="00FFFF"/>
              </a:solidFill>
              <a:latin typeface="Copperplate Gothic Light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00FF00"/>
                </a:solidFill>
              </a:rPr>
              <a:t>Yuliman Purwanto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00FF00"/>
                </a:solidFill>
              </a:rPr>
              <a:t>201</a:t>
            </a:r>
            <a:r>
              <a:rPr lang="id-ID" sz="2800" smtClean="0">
                <a:solidFill>
                  <a:srgbClr val="00FF00"/>
                </a:solidFill>
              </a:rPr>
              <a:t>7</a:t>
            </a:r>
            <a:endParaRPr lang="en-US" sz="2800" smtClean="0">
              <a:solidFill>
                <a:srgbClr val="00FF00"/>
              </a:solidFill>
            </a:endParaRPr>
          </a:p>
        </p:txBody>
      </p:sp>
      <p:pic>
        <p:nvPicPr>
          <p:cNvPr id="1026" name="Picture 2" descr="Hasil gambar untuk telecommunication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200400" cy="236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1692563"/>
            <a:ext cx="76962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Derau abu-abu (Grey noise)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Derau merah (Brownian noise)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Derau merah jambu (Pink noise)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Derau atmosfir (Atmospheric noise)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Derau latar-belakang (Background noise)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Derau ledakan (Burst noise)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Derau Kosmik (Cosmic noise)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Derau Kedipan (Flicker noise)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Derau getar (Jitter)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Derau termal (Johnson–Nyquist noise, thermal noise)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Derau kuantisasi (Quantization noise)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Derau tembakan (Shot noise)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1000" y="321820"/>
            <a:ext cx="846643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6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Tugas !</a:t>
            </a:r>
          </a:p>
          <a:p>
            <a:pPr>
              <a:spcBef>
                <a:spcPct val="50000"/>
              </a:spcBef>
              <a:defRPr/>
            </a:pP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Jelaskan minimum 3 (tiga) jenis derau di bawah ini (boleh pilih) dan bagaimana cara menghilangkannya ! Kumpulkan minggu depan !  </a:t>
            </a:r>
            <a:endParaRPr lang="id-ID" sz="200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3055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1143000"/>
            <a:ext cx="7696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Merupakan besaran hasil perbandingan antara sinyal yang diinginkan dibandingkan dengan derau latar-belakang.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di mana 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</a:rPr>
              <a:t>P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= daya rata-rata, 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</a:rPr>
              <a:t>A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= amplitudo (dalam RMS, akar kwadrat rata-rata) 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Besaran ini sangat berguna untuk menilai kondisi dan kualitas komunikasi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bukan hanya besarnya sinyal saja, tetapi juga diperhitungkan dengan besarnya derau latar-belakang.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SNR dihitung dalam decibel 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1000" y="321820"/>
            <a:ext cx="84664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6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Signal to Noise Ratio (SNR, S/N)</a:t>
            </a:r>
            <a:endParaRPr lang="id-ID" sz="200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2590800" cy="73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219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143" y="5253251"/>
            <a:ext cx="2477067" cy="53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650" y="5243014"/>
            <a:ext cx="3181350" cy="51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760306"/>
            <a:ext cx="7086600" cy="80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95824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81001" y="990600"/>
            <a:ext cx="4114800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Merupakan satuan logaritmik untuk menyatakan perban-dingan dari dua buah nilai fisik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/>
              <a:buChar char="à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Salah satu nilai bisa merupakan nilai acuan dengan besar tetap.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/>
              <a:buChar char="à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Nilai dB menunjukkan aras relatif terhadap nilai acuan.</a:t>
            </a:r>
            <a:endParaRPr lang="id-ID" sz="20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Contoh :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1000" y="321820"/>
            <a:ext cx="84664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6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Decibel</a:t>
            </a:r>
            <a:endParaRPr lang="id-ID" sz="200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714" y="1066800"/>
            <a:ext cx="446668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81000" y="4626114"/>
            <a:ext cx="83058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dB</a:t>
            </a:r>
            <a:r>
              <a:rPr lang="en-US" sz="2000" baseline="-25000" smtClean="0">
                <a:solidFill>
                  <a:srgbClr val="00FF00"/>
                </a:solidFill>
                <a:latin typeface="Comic Sans MS" pitchFamily="66" charset="0"/>
              </a:rPr>
              <a:t>V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: nilai tegangan (RMS) relatif terhadap 1 Volt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dB</a:t>
            </a:r>
            <a:r>
              <a:rPr lang="id-ID" sz="2000" baseline="-25000" smtClean="0">
                <a:solidFill>
                  <a:srgbClr val="00FF00"/>
                </a:solidFill>
                <a:latin typeface="Comic Sans MS" pitchFamily="66" charset="0"/>
              </a:rPr>
              <a:t>mV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nilai tegangan (RMS) relatif terhadap 1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miliVolt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dB</a:t>
            </a:r>
            <a:r>
              <a:rPr lang="el-GR" sz="2000" baseline="-25000">
                <a:solidFill>
                  <a:srgbClr val="00FF00"/>
                </a:solidFill>
              </a:rPr>
              <a:t>μ</a:t>
            </a:r>
            <a:r>
              <a:rPr lang="id-ID" sz="2000" baseline="-25000" smtClean="0">
                <a:solidFill>
                  <a:srgbClr val="00FF00"/>
                </a:solidFill>
              </a:rPr>
              <a:t>V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, dB</a:t>
            </a:r>
            <a:r>
              <a:rPr lang="id-ID" sz="2000" baseline="-25000" smtClean="0">
                <a:solidFill>
                  <a:srgbClr val="00FF00"/>
                </a:solidFill>
                <a:latin typeface="Comic Sans MS" pitchFamily="66" charset="0"/>
              </a:rPr>
              <a:t>W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, dB</a:t>
            </a:r>
            <a:r>
              <a:rPr lang="id-ID" sz="2000" baseline="-25000" smtClean="0">
                <a:solidFill>
                  <a:srgbClr val="00FF00"/>
                </a:solidFill>
                <a:latin typeface="Comic Sans MS" pitchFamily="66" charset="0"/>
              </a:rPr>
              <a:t>mW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, dst.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dB</a:t>
            </a:r>
            <a:r>
              <a:rPr lang="id-ID" sz="2000" baseline="-25000" smtClean="0">
                <a:solidFill>
                  <a:srgbClr val="00FF00"/>
                </a:solidFill>
                <a:latin typeface="Comic Sans MS" pitchFamily="66" charset="0"/>
              </a:rPr>
              <a:t>d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, dB</a:t>
            </a:r>
            <a:r>
              <a:rPr lang="id-ID" sz="2000" baseline="-25000" smtClean="0">
                <a:solidFill>
                  <a:srgbClr val="00FF00"/>
                </a:solidFill>
                <a:latin typeface="Comic Sans MS" pitchFamily="66" charset="0"/>
              </a:rPr>
              <a:t>i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, dB</a:t>
            </a:r>
            <a:r>
              <a:rPr lang="id-ID" sz="2000" baseline="-25000" smtClean="0">
                <a:solidFill>
                  <a:srgbClr val="00FF00"/>
                </a:solidFill>
                <a:latin typeface="Comic Sans MS" pitchFamily="66" charset="0"/>
              </a:rPr>
              <a:t>q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, dst  </a:t>
            </a:r>
            <a:endParaRPr lang="id-ID" sz="2000" baseline="-25000" smtClean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5788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ignalsradio.files.wordpress.com/2013/02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82"/>
            <a:ext cx="9144000" cy="68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29084" y="609600"/>
            <a:ext cx="50053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48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Teknik </a:t>
            </a:r>
          </a:p>
          <a:p>
            <a:pPr algn="ctr">
              <a:spcBef>
                <a:spcPct val="50000"/>
              </a:spcBef>
              <a:defRPr/>
            </a:pPr>
            <a:r>
              <a:rPr lang="id-ID" sz="48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Komunikasi Radio</a:t>
            </a:r>
            <a:endParaRPr lang="id-ID" sz="440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0366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sil gambar untuk marconi radio communi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53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592449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>
                <a:solidFill>
                  <a:schemeClr val="bg1">
                    <a:lumMod val="85000"/>
                  </a:schemeClr>
                </a:solidFill>
              </a:rPr>
              <a:t> Guglielmo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</a:rPr>
              <a:t>Marconi (1890’s)</a:t>
            </a:r>
            <a:endParaRPr lang="id-ID" sz="200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352" y="304800"/>
            <a:ext cx="1589248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22110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sil gambar untuk marconi radio communi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1219200" y="52578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>
                <a:solidFill>
                  <a:schemeClr val="bg1">
                    <a:lumMod val="85000"/>
                  </a:schemeClr>
                </a:solidFill>
              </a:rPr>
              <a:t> Guglielmo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</a:rPr>
              <a:t>Marconi’s first radio  transmission  preparation (1901)</a:t>
            </a:r>
            <a:endParaRPr lang="id-ID" sz="200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AutoShape 2" descr="https://upload.wikimedia.org/wikipedia/commons/2/27/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7" y="652795"/>
            <a:ext cx="8392824" cy="414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18610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1143000"/>
            <a:ext cx="80772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Merupakan teknologi untuk menggunakan gelombang radio sebagai pembawa informasi (suara, citra, data)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gelombang radio adalah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gelombang pembawa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.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Gelombang radio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  <a:sym typeface="Wingdings" pitchFamily="2" charset="2"/>
              </a:rPr>
              <a:t>gelombang elektromagnetik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(EM)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Seperti halnya jenis gelombang lainnya, gelombang radio memiliki properti :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amplitudo, frekuensi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(bisa diturunkan menjadi panjang gelombang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i="1" smtClean="0">
                <a:solidFill>
                  <a:srgbClr val="00FF00"/>
                </a:solidFill>
                <a:latin typeface="Symbol" pitchFamily="18" charset="2"/>
                <a:sym typeface="Wingdings" pitchFamily="2" charset="2"/>
              </a:rPr>
              <a:t>l 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=  v</a:t>
            </a:r>
            <a:r>
              <a:rPr lang="id-ID" sz="2000" i="1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c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/f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dan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fasa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Pembangkitan dan pemancaran gelombang EM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pemancar radio</a:t>
            </a:r>
            <a:endParaRPr lang="id-ID" sz="200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1000" y="321820"/>
            <a:ext cx="84664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6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Teknik Komunikasi Radio</a:t>
            </a:r>
            <a:endParaRPr lang="id-ID" sz="200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451" y="2542669"/>
            <a:ext cx="4988498" cy="218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92129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1000" y="321820"/>
            <a:ext cx="84664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6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Spektrum Frekuensi Radio</a:t>
            </a:r>
            <a:endParaRPr lang="id-ID" sz="200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81" y="3276600"/>
            <a:ext cx="4461819" cy="316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49426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025" y="3276600"/>
            <a:ext cx="42195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03411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3" y="261938"/>
            <a:ext cx="829627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13378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762000" y="772210"/>
            <a:ext cx="769620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Saat gelombang radio </a:t>
            </a:r>
            <a:r>
              <a:rPr lang="id-ID" sz="20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menabrak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bahan konduktor, maka akan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terbangkit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arus listrik di dalam konduktor.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Besarnya arus listrik tergantung pada proporsi ukuran panjang konduktornya 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menjadi antena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/>
              <a:buChar char="à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arus maksimum terjadi pada saat konduktor memiliki panjang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½ panjang gelombang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/>
              <a:buChar char="à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informasi bisa diekstraksi kembali ke bentuk aslinya  prinsip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penerima radio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Sistem radio terdiri dari 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Pemancar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: berfungsi memodulasikan (menumpangkan, mengubah) sinyal informasi untuk dikirimkan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Antena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: mengubah gelombang EM terpandu (di dalam rangkaian) menjadi gelombang bebas (di udara bebas) pada pemancar, dan sebaliknya pada penerima.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Penerima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: berfungsi mengekstraksi informasi</a:t>
            </a:r>
          </a:p>
        </p:txBody>
      </p:sp>
    </p:spTree>
    <p:extLst>
      <p:ext uri="{BB962C8B-B14F-4D97-AF65-F5344CB8AC3E}">
        <p14:creationId xmlns:p14="http://schemas.microsoft.com/office/powerpoint/2010/main" val="232318231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66800" y="852488"/>
            <a:ext cx="708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FFFF"/>
                </a:solidFill>
                <a:latin typeface="Comic Sans MS" pitchFamily="66" charset="0"/>
              </a:rPr>
              <a:t>Silabi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1066800" y="1752600"/>
            <a:ext cx="7315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Sejarah Telekomunikasi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Sistem Telekomunikasi Elektronik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Modulasi Analog</a:t>
            </a:r>
          </a:p>
          <a:p>
            <a:pPr marL="342900" indent="-342900">
              <a:buFontTx/>
              <a:buAutoNum type="arabicPeriod"/>
            </a:pPr>
            <a:r>
              <a:rPr lang="id-ID" sz="2400">
                <a:solidFill>
                  <a:srgbClr val="00FF00"/>
                </a:solidFill>
                <a:latin typeface="Comic Sans MS" pitchFamily="66" charset="0"/>
              </a:rPr>
              <a:t>Modulasi Digital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Sinyal dan Derau (</a:t>
            </a:r>
            <a:r>
              <a:rPr lang="id-ID" sz="2400" i="1" smtClean="0">
                <a:solidFill>
                  <a:srgbClr val="00FF00"/>
                </a:solidFill>
                <a:latin typeface="Comic Sans MS" pitchFamily="66" charset="0"/>
              </a:rPr>
              <a:t>Noise</a:t>
            </a: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Teknik Radio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Transmisi Gelombng Radio</a:t>
            </a:r>
          </a:p>
          <a:p>
            <a:pPr marL="342900" indent="-342900">
              <a:buFontTx/>
              <a:buAutoNum type="arabicPeriod"/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Teknik Pengkodean (</a:t>
            </a:r>
            <a:r>
              <a:rPr lang="id-ID" sz="2400" i="1" smtClean="0">
                <a:solidFill>
                  <a:srgbClr val="00FF00"/>
                </a:solidFill>
                <a:latin typeface="Comic Sans MS" pitchFamily="66" charset="0"/>
              </a:rPr>
              <a:t>coding</a:t>
            </a: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endParaRPr lang="en-US" sz="24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Image result for syllabu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379142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Fungsi Radio</a:t>
            </a:r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6701" y="1143000"/>
            <a:ext cx="7810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Komunikasi elektronik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Komunikasi satu arah </a:t>
            </a: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simplex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: radio siaran (termasuk tv)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Komunikasi dua arah </a:t>
            </a:r>
            <a:r>
              <a:rPr lang="id-ID" sz="20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half duplex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radio komunikasi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Komunikasi dua arah </a:t>
            </a:r>
            <a:r>
              <a:rPr lang="id-ID" sz="20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full duplex</a:t>
            </a: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telepon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Pengendalian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: 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</a:rPr>
              <a:t>remote controller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Instrumentasi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Telemetri : inderaja (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</a:rPr>
              <a:t>remote sensing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Pemanas : 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</a:rPr>
              <a:t>microwave oven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</a:rPr>
              <a:t>Electronic probe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: “meraba” obyek dengan gelombang radio.</a:t>
            </a:r>
          </a:p>
        </p:txBody>
      </p:sp>
    </p:spTree>
    <p:extLst>
      <p:ext uri="{BB962C8B-B14F-4D97-AF65-F5344CB8AC3E}">
        <p14:creationId xmlns:p14="http://schemas.microsoft.com/office/powerpoint/2010/main" val="141329063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Dasar Teknik Komunikasi Radio</a:t>
            </a:r>
            <a:endParaRPr lang="en-US" sz="2400">
              <a:solidFill>
                <a:srgbClr val="00FF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" y="1066800"/>
            <a:ext cx="7429500" cy="292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133380"/>
            <a:ext cx="781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Sinyal informasi (berupa suara) diterima oleh transduser (berupa mikropon) dan diproses oleh pemroses elektronik (misalnya ditapis dan diperkuat), kemudian diumpankan ke pemancar untuk </a:t>
            </a:r>
            <a:r>
              <a:rPr lang="id-ID" sz="20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dimodulasikan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dan </a:t>
            </a:r>
            <a:r>
              <a:rPr lang="id-ID" sz="20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dipancarkan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oleh antena.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Setelah melewati medium (udara), diterima oleh antena penerima, </a:t>
            </a:r>
            <a:r>
              <a:rPr lang="id-ID" sz="20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didemodulasikan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dan diperkuat serta disuarakan kembali oleh transduser (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</a:rPr>
              <a:t>loudspeaker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).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6946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d-ID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Pemancar Radio</a:t>
            </a:r>
            <a:endParaRPr lang="en-US" sz="24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9140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7067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Pemancar Radio</a:t>
            </a:r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501" y="1066800"/>
            <a:ext cx="78105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Rangkaian dasar pemancar radio :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terdiri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dari sebuah osilator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RF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penguat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RF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modulator, penguat daya,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jalur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transmisi, dan antena. 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Rangkaian s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istem </a:t>
            </a:r>
            <a:r>
              <a:rPr lang="en-US" sz="200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modulator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 dan penguat daya pemancar sangat ditentukan oleh </a:t>
            </a:r>
            <a:r>
              <a:rPr lang="en-US" sz="200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jenis modulasi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yang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digunakan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Jenis modulasi dasar : AM, FM, PM.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412" y="3124200"/>
            <a:ext cx="689457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72000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Osilator </a:t>
            </a:r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500" y="1066800"/>
            <a:ext cx="83148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Osilator : rangkaian elektronik yang menghasilkan sinyal yang berosilasi secara </a:t>
            </a:r>
            <a:r>
              <a:rPr lang="id-ID" sz="20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periodik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dengan </a:t>
            </a:r>
            <a:r>
              <a:rPr lang="id-ID" sz="20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frekuensi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tertentu.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Jenis-jenis osilator 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i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H</a:t>
            </a:r>
            <a:r>
              <a:rPr lang="id-ID" sz="20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armonic oscillator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d-ID" sz="20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Feedback oscillator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osilator RC, osilator LC, osilator kristal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untuk frekuensi VLF, LF, HF, VHF, UHF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d-ID" sz="20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Negative resistance </a:t>
            </a:r>
            <a:r>
              <a:rPr lang="id-ID" sz="2000" i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oscillator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: menggunakan komponen dioda Gunn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untuk frekuensi SHF ke atas.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20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Relaxation oscillator</a:t>
            </a: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menghasilkan keluaran non-sinus, biasanya digunakan untuk 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</a:rPr>
              <a:t>clock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tidak digunakan untuk teknik radio : misalnya multivibrator, osilator cincin, osilator Pearson-Anson, osilator Royer.</a:t>
            </a:r>
          </a:p>
          <a:p>
            <a:pPr marL="350838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Osilator RF pada umumnya menggunakan jenis osilator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harmonisa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6345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Osilator Umpan-balik (</a:t>
            </a:r>
            <a:r>
              <a:rPr lang="id-ID" sz="24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feedback oscillator</a:t>
            </a: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) </a:t>
            </a:r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500" y="1076265"/>
            <a:ext cx="83149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Prinsip dasar : menggunakan penguat tegangan kelas-A (linier) dengan rangkaian </a:t>
            </a: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umpan-balik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positif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Syarat untuk berosilasi : bati simpal tertutup (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</a:rPr>
              <a:t>loop gain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) = 1.</a:t>
            </a:r>
          </a:p>
          <a:p>
            <a:pPr marL="3943350" lvl="8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kriteria Barkhausen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Bila 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loop gain </a:t>
            </a:r>
            <a:r>
              <a:rPr lang="id-ID" sz="20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  <a:sym typeface="Wingdings" pitchFamily="2" charset="2"/>
              </a:rPr>
              <a:t>&lt;1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maka osilasi akan </a:t>
            </a:r>
            <a:r>
              <a:rPr lang="id-ID" sz="20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  <a:sym typeface="Wingdings" pitchFamily="2" charset="2"/>
              </a:rPr>
              <a:t>teredam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dan akhirnya berhenti.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Bila 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loop gain </a:t>
            </a:r>
            <a:r>
              <a:rPr lang="id-ID" sz="20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  <a:sym typeface="Wingdings" pitchFamily="2" charset="2"/>
              </a:rPr>
              <a:t>&gt;1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maka osilasi akan </a:t>
            </a:r>
            <a:r>
              <a:rPr lang="id-ID" sz="20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  <a:sym typeface="Wingdings" pitchFamily="2" charset="2"/>
              </a:rPr>
              <a:t>membesar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hingga berhenti pada batas Vcc.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90290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800" y="3581400"/>
            <a:ext cx="1270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33410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Osilator RC </a:t>
            </a:r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500" y="990600"/>
            <a:ext cx="83149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Prinsip dasar : menggunakan rangkaian RC </a:t>
            </a:r>
            <a:r>
              <a:rPr lang="id-ID" sz="19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penggeser fasa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sebagai umpan-balik positif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bekerja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atas dasar pergeseran fasa antara untai keluaran dan untai masukan sebesar 360</a:t>
            </a:r>
            <a:r>
              <a:rPr lang="en-US" sz="1900" baseline="30000">
                <a:solidFill>
                  <a:srgbClr val="00FF00"/>
                </a:solidFill>
                <a:latin typeface="Comic Sans MS" pitchFamily="66" charset="0"/>
              </a:rPr>
              <a:t>o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. 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U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ntai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RC memberikan pergeseran fasa sebesar </a:t>
            </a:r>
            <a:r>
              <a:rPr lang="en-US" sz="19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180</a:t>
            </a:r>
            <a:r>
              <a:rPr lang="en-US" sz="1900" baseline="300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o</a:t>
            </a:r>
            <a:r>
              <a:rPr lang="en-US" sz="19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sehingga total pergeseran fasa antara terminal masukan dan keluaran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= 0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karena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antara </a:t>
            </a:r>
            <a:r>
              <a:rPr lang="en-US" sz="1900" i="1" smtClean="0">
                <a:solidFill>
                  <a:srgbClr val="00FF00"/>
                </a:solidFill>
                <a:latin typeface="Comic Sans MS" pitchFamily="66" charset="0"/>
              </a:rPr>
              <a:t>gate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dan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 i="1" smtClean="0">
                <a:solidFill>
                  <a:srgbClr val="00FF00"/>
                </a:solidFill>
                <a:latin typeface="Comic Sans MS" pitchFamily="66" charset="0"/>
              </a:rPr>
              <a:t>drain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sudah ada beda fasa sebesar 180</a:t>
            </a:r>
            <a:r>
              <a:rPr lang="en-US" sz="1900" baseline="30000">
                <a:solidFill>
                  <a:srgbClr val="00FF00"/>
                </a:solidFill>
                <a:latin typeface="Comic Sans MS" pitchFamily="66" charset="0"/>
              </a:rPr>
              <a:t>o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. 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Contoh : osilator geser fasa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Aplikasi :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pembangkit </a:t>
            </a:r>
            <a:r>
              <a:rPr lang="en-US" sz="19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frekuensi </a:t>
            </a:r>
            <a:r>
              <a:rPr lang="en-US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rendah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tak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cocok untuk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pembangkit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sinyal RF. 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Frekuensi osilasi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800475"/>
            <a:ext cx="29622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049" y="3048001"/>
            <a:ext cx="3081551" cy="225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165462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16462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Osilator RC (lanjut) </a:t>
            </a:r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500" y="990600"/>
            <a:ext cx="8314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Contoh : osilator Jembatan Wien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Aplikasi :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pembangkit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frekuensi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rendah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tak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cocok untuk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pembangkit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sinyal RF. 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Frekuensi osilasi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495425"/>
            <a:ext cx="4507808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25" y="4791640"/>
            <a:ext cx="1329077" cy="92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1219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2286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Osilator LC </a:t>
            </a:r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500" y="762000"/>
            <a:ext cx="83149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Prinsip dasar :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Osilator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L-C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menggunakan untai </a:t>
            </a:r>
            <a:r>
              <a:rPr lang="en-US" sz="190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induktor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dan </a:t>
            </a:r>
            <a:r>
              <a:rPr lang="en-US" sz="190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kapasitor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sebagai untai resonansinya, yang memiliki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tap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untuk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jalur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umpan-balik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ke masukan penguat. 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Ada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dua jenis osilator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L-C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en-US" sz="1900" i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osilator Colpitts</a:t>
            </a:r>
            <a:r>
              <a:rPr lang="en-US" sz="190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dan </a:t>
            </a:r>
            <a:r>
              <a:rPr lang="en-US" sz="1900" i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osilator Hartley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. Masing-masing dibedakan atas susunan untai </a:t>
            </a:r>
            <a:r>
              <a:rPr lang="en-US" sz="1900" i="1" smtClean="0">
                <a:solidFill>
                  <a:srgbClr val="00FF00"/>
                </a:solidFill>
                <a:latin typeface="Comic Sans MS" pitchFamily="66" charset="0"/>
              </a:rPr>
              <a:t>L-C-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nya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O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silator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Colpitts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untai resonator dan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pengumpan-balik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nya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 sebuah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induktor dan dua buah kapasitor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C</a:t>
            </a:r>
            <a:r>
              <a:rPr lang="en-US" sz="1900" baseline="-25000">
                <a:solidFill>
                  <a:srgbClr val="00FF00"/>
                </a:solidFill>
                <a:latin typeface="Comic Sans MS" pitchFamily="66" charset="0"/>
              </a:rPr>
              <a:t>1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dan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C</a:t>
            </a:r>
            <a:r>
              <a:rPr lang="en-US" sz="1900" baseline="-25000">
                <a:solidFill>
                  <a:srgbClr val="00FF00"/>
                </a:solidFill>
                <a:latin typeface="Comic Sans MS" pitchFamily="66" charset="0"/>
              </a:rPr>
              <a:t>2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yang nilainya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sama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O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silator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Hartley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digunakan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sebuah kapasitor dua buah induktor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L</a:t>
            </a:r>
            <a:r>
              <a:rPr lang="en-US" sz="1900" baseline="-25000">
                <a:solidFill>
                  <a:srgbClr val="00FF00"/>
                </a:solidFill>
                <a:latin typeface="Comic Sans MS" pitchFamily="66" charset="0"/>
              </a:rPr>
              <a:t>1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dan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L</a:t>
            </a:r>
            <a:r>
              <a:rPr lang="en-US" sz="1900" baseline="-25000">
                <a:solidFill>
                  <a:srgbClr val="00FF00"/>
                </a:solidFill>
                <a:latin typeface="Comic Sans MS" pitchFamily="66" charset="0"/>
              </a:rPr>
              <a:t>2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yang nilainya sama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363" y="2590800"/>
            <a:ext cx="56292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88785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1625785" cy="74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999" y="4495800"/>
            <a:ext cx="1549585" cy="70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500" y="3276600"/>
            <a:ext cx="83149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Frekuensi resonansi 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O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silator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Colpitts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O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silator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Hartley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7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Osilator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L-C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banyak sekali digunakan sebagai pembangkit frekuensi radio, terutama dioperasikan sebagai </a:t>
            </a:r>
            <a:r>
              <a:rPr lang="en-US" sz="19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VFO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(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variable frequency oscillator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), yakni dengan membuat variabel salah satu nilai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reaktansi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-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nya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X</a:t>
            </a:r>
            <a:r>
              <a:rPr lang="en-US" sz="1900" i="1" baseline="-25000">
                <a:solidFill>
                  <a:srgbClr val="00FF00"/>
                </a:solidFill>
                <a:latin typeface="Comic Sans MS" pitchFamily="66" charset="0"/>
              </a:rPr>
              <a:t>L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atau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X</a:t>
            </a:r>
            <a:r>
              <a:rPr lang="en-US" sz="1900" i="1" baseline="-25000">
                <a:solidFill>
                  <a:srgbClr val="00FF00"/>
                </a:solidFill>
                <a:latin typeface="Comic Sans MS" pitchFamily="66" charset="0"/>
              </a:rPr>
              <a:t>C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). 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264" y="457200"/>
            <a:ext cx="5254536" cy="264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asil gambar untuk  hartley oscillato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758526"/>
            <a:ext cx="3581400" cy="109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7859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0"/>
            <a:ext cx="2514600" cy="1620410"/>
            <a:chOff x="6613478" y="76200"/>
            <a:chExt cx="2514600" cy="16204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3218" y="76200"/>
              <a:ext cx="2304582" cy="1620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8" name="Text Box 2"/>
            <p:cNvSpPr txBox="1">
              <a:spLocks noChangeArrowheads="1"/>
            </p:cNvSpPr>
            <p:nvPr/>
          </p:nvSpPr>
          <p:spPr bwMode="auto">
            <a:xfrm>
              <a:off x="6613478" y="609600"/>
              <a:ext cx="25146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d-ID" sz="2800" smtClean="0">
                  <a:solidFill>
                    <a:srgbClr val="00FFFF"/>
                  </a:solidFill>
                  <a:latin typeface="Comic Sans MS" pitchFamily="66" charset="0"/>
                </a:rPr>
                <a:t>Derau (</a:t>
              </a:r>
              <a:r>
                <a:rPr lang="id-ID" sz="2800" i="1" smtClean="0">
                  <a:solidFill>
                    <a:srgbClr val="00FFFF"/>
                  </a:solidFill>
                  <a:latin typeface="Comic Sans MS" pitchFamily="66" charset="0"/>
                </a:rPr>
                <a:t>Noise</a:t>
              </a:r>
              <a:r>
                <a:rPr lang="id-ID" sz="2800" smtClean="0">
                  <a:solidFill>
                    <a:srgbClr val="00FFFF"/>
                  </a:solidFill>
                  <a:latin typeface="Comic Sans MS" pitchFamily="66" charset="0"/>
                </a:rPr>
                <a:t>)</a:t>
              </a:r>
              <a:endParaRPr lang="en-US" sz="2800">
                <a:solidFill>
                  <a:srgbClr val="00FFFF"/>
                </a:solidFill>
                <a:latin typeface="Comic Sans MS" pitchFamily="66" charset="0"/>
              </a:endParaRPr>
            </a:p>
          </p:txBody>
        </p:sp>
      </p:grp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1464707"/>
            <a:ext cx="76962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Derau adalah sinyal-sinyal yang tidak diharapkan kehadiran-nya karena bisa mengganggu proses.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Derau bisa terbangkit di mana saja dan kapan saja di dalam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sistem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fisika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(termasuk sistem akustika, elektronika, mekanika, dll.) dengan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berbagai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sebab.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  <a:endParaRPr lang="en-US" sz="20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799" y="2209800"/>
            <a:ext cx="5867401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376535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Osilator Kristal </a:t>
            </a:r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500" y="909221"/>
            <a:ext cx="8086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Kristal : bahan </a:t>
            </a:r>
            <a:r>
              <a:rPr lang="id-ID" sz="1900" i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peizoelectric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, bila diberi tegangan listrik akan memberikan denyutan mekanik dan bila diberi tekanan mekanik akan memberikan denyutan listrik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Kondisi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ini bisa dimanfaatkan untuk membangkitkan sinyal listrik dengan cara me"rumah"kan kristal sedemikian rupa sehingga </a:t>
            </a:r>
            <a:r>
              <a:rPr lang="en-US" sz="190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terjepit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dan memberikan tekanan yang cukup agar membangkitkan tegangan. 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Simbol dan rangkaian setara 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Untuk bisa menjadi osilator, maka kristal juga harus dirangkai dengan konfigurasi </a:t>
            </a:r>
            <a:r>
              <a:rPr lang="id-ID" sz="19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umpan-balik positif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34492" y="228600"/>
            <a:ext cx="9715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275" y="3148042"/>
            <a:ext cx="2859276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131445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04196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500" y="762000"/>
            <a:ext cx="80863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Contoh osilator kristal : osilator Pierce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 hangingPunct="0">
              <a:buFont typeface="Arial" pitchFamily="34" charset="0"/>
              <a:buChar char="•"/>
            </a:pP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Untai penguat tegangannya menggunakan sebuah FET, untai umpan-baliknya menggunakan kapasitor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C</a:t>
            </a:r>
            <a:r>
              <a:rPr lang="en-US" sz="1900" baseline="-25000">
                <a:solidFill>
                  <a:srgbClr val="00FF00"/>
                </a:solidFill>
                <a:latin typeface="Comic Sans MS" pitchFamily="66" charset="0"/>
              </a:rPr>
              <a:t>1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dan kristal itu sendiri. Induktor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L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berfungsi sebagai penahan RF (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RF choke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) yang akan menghalangi sinyal RF yang dihasilkan mengalir ke sumber daya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3429000" cy="330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Gambar terkai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660193"/>
            <a:ext cx="3581399" cy="268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2309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376535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Osilator Terkunci Fasa (Phase Locked Loop)</a:t>
            </a:r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09221"/>
            <a:ext cx="8382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Prinsip dasar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: </a:t>
            </a:r>
            <a:r>
              <a:rPr lang="en-US" sz="19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pembandingan </a:t>
            </a:r>
            <a:r>
              <a:rPr lang="en-US" sz="190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fasa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dari sinyal osilator (VCO) dengan fasa sinyal referensi yang berasal dari sebuah osilator kristal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Apabila </a:t>
            </a:r>
            <a:r>
              <a:rPr lang="en-US" sz="190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fasa kedua sinyal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telah </a:t>
            </a:r>
            <a:r>
              <a:rPr lang="en-US" sz="190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tepat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, maka segera terjadi </a:t>
            </a:r>
            <a:r>
              <a:rPr lang="en-US" sz="190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penguncian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dan frekuensi keluarannya menjadi tetap dan stabil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Apabila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fasa belum tepat, maka pembanding fasa akan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menghasil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-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kan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keluaran yang nilainya sebanding dengan besarnya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beda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fasa. Akibatnya integrator akan menghasilkan sinyal koreksi (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berupa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tegangan dc) yang akan </a:t>
            </a:r>
            <a:r>
              <a:rPr lang="en-US" sz="190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mengubah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frekuensi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VCO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sampai tepat.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Merupakan osilator yang </a:t>
            </a:r>
            <a:r>
              <a:rPr lang="id-ID" sz="19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sangat stabil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745772"/>
            <a:ext cx="6248400" cy="187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27573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376535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Penyintesa Frekuensi (</a:t>
            </a:r>
            <a:r>
              <a:rPr lang="id-ID" sz="24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Frequency Synthesizer</a:t>
            </a:r>
            <a:r>
              <a:rPr lang="id-ID" sz="24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)</a:t>
            </a:r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500" y="1059865"/>
            <a:ext cx="80863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Alat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ini sebenarnya tidak termasuk kategori sebuah osilator, dan lebih tepat disebut sebagai </a:t>
            </a:r>
            <a:r>
              <a:rPr lang="en-US" sz="190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pembangkit gelombang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dengan pengaturan frekuensi yang </a:t>
            </a:r>
            <a:r>
              <a:rPr lang="en-US" sz="19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mudah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dan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akurat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. 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Pengguna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tinggal memilih nilai frekuensi yang akan digunakan untuk masing-masing satuan digit. Misalnya akan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di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bangkit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kan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frekuensi 7.215 kHz maka pengguna tinggal memilih :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hangingPunct="0"/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	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-. angka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7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pada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digit ribuan kHz, 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hangingPunct="0"/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	-. angka 2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pada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digit ratusan kHz, 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hangingPunct="0"/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	-. angka 1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pada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digit puluhan kHz, 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hangingPunct="0"/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	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-.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angka 5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pada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digit satuan kHz. 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Rangkaian dasar :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724400"/>
            <a:ext cx="726733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asil gambar untuk frequency synthesiz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888099"/>
            <a:ext cx="3124200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96006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376535"/>
            <a:ext cx="769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/>
            <a:r>
              <a:rPr lang="en-US" sz="280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Penguat Frekuensi Radio (Penguat RF)</a:t>
            </a:r>
            <a:endParaRPr lang="id-ID" sz="280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hangingPunct="0"/>
            <a:r>
              <a:rPr lang="en-US" sz="280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 </a:t>
            </a:r>
            <a:endParaRPr lang="id-ID" sz="280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500" y="990600"/>
            <a:ext cx="80863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Sinyal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dari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osilator masih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sangat </a:t>
            </a:r>
            <a:r>
              <a:rPr lang="en-US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lemah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perlu dikuatkan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dengan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p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enguat tegangan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yang mampu bekerja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pada </a:t>
            </a:r>
            <a:r>
              <a:rPr lang="en-US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frekuensi </a:t>
            </a:r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radio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. 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Penguat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RF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harus mampu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Memperkuat sinyal pada </a:t>
            </a:r>
            <a:r>
              <a:rPr lang="id-ID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frekuensi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kerjanya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M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enyaring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sinyal-sinyal </a:t>
            </a:r>
            <a:r>
              <a:rPr lang="en-US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harmonisa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dan sinyal </a:t>
            </a:r>
            <a:r>
              <a:rPr lang="en-US" i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spurious</a:t>
            </a:r>
            <a:r>
              <a:rPr lang="en-US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lainnya yang mungkin dihasilkan oleh untai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osilator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	   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	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berfungsi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juga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sebagai </a:t>
            </a:r>
            <a:r>
              <a:rPr lang="en-US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penapis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. 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	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disebut penguat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RF </a:t>
            </a:r>
            <a:r>
              <a:rPr lang="en-US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tertala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(</a:t>
            </a:r>
            <a:r>
              <a:rPr lang="en-US" i="1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tuned RF amplifier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Bati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gain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penguat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tidak selalu harus bernilai besar, tetapi bisa juga hanya bernilai 1 (0 dB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disebut </a:t>
            </a:r>
            <a:r>
              <a:rPr lang="en-US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penguat </a:t>
            </a:r>
            <a:r>
              <a:rPr lang="en-US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penyangga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i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buffer</a:t>
            </a:r>
            <a:r>
              <a:rPr lang="en-US" i="1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i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amplifier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), yang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berfungsi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menjembatani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di antara dua penguat yang memiliki nilai impedansi yang berbeda. 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Jika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dirancang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agar menguatkan daya (namun bukan merupakan penguat daya akhir)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disebut </a:t>
            </a:r>
            <a:r>
              <a:rPr lang="en-US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penguat </a:t>
            </a:r>
            <a:r>
              <a:rPr lang="en-US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kemudi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i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driver</a:t>
            </a:r>
            <a:r>
              <a:rPr lang="en-US" i="1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amplifier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, berfungsi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untuk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memberi masukan sinyal daya pada penguat daya akhir (</a:t>
            </a:r>
            <a:r>
              <a:rPr lang="en-US" i="1">
                <a:solidFill>
                  <a:srgbClr val="00FF00"/>
                </a:solidFill>
                <a:latin typeface="Comic Sans MS" pitchFamily="66" charset="0"/>
              </a:rPr>
              <a:t>final power amplifier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).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491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Contoh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penguat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tertala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1066800"/>
            <a:ext cx="4724400" cy="4399467"/>
            <a:chOff x="457200" y="1066800"/>
            <a:chExt cx="4724400" cy="439946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066800"/>
              <a:ext cx="4648200" cy="4399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429000"/>
              <a:ext cx="94297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625" y="1905000"/>
              <a:ext cx="94297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232" y="1371600"/>
            <a:ext cx="397736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51077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Contoh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penguat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penyangga 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1066800"/>
            <a:ext cx="8086300" cy="3314700"/>
            <a:chOff x="533400" y="1066800"/>
            <a:chExt cx="8086300" cy="33147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0" y="1066800"/>
              <a:ext cx="6286500" cy="331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95600"/>
              <a:ext cx="117157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1676400"/>
              <a:ext cx="10759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619058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Contoh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penguat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akhir dengan penguat kemudi 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" y="1304925"/>
            <a:ext cx="8258175" cy="4248150"/>
            <a:chOff x="533400" y="1304925"/>
            <a:chExt cx="8258175" cy="4248150"/>
          </a:xfrm>
        </p:grpSpPr>
        <p:grpSp>
          <p:nvGrpSpPr>
            <p:cNvPr id="3" name="Group 2"/>
            <p:cNvGrpSpPr/>
            <p:nvPr/>
          </p:nvGrpSpPr>
          <p:grpSpPr>
            <a:xfrm>
              <a:off x="533400" y="1304925"/>
              <a:ext cx="8258175" cy="4248150"/>
              <a:chOff x="533400" y="1304925"/>
              <a:chExt cx="8258175" cy="4248150"/>
            </a:xfrm>
          </p:grpSpPr>
          <p:pic>
            <p:nvPicPr>
              <p:cNvPr id="2150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4875" y="1304925"/>
                <a:ext cx="7553325" cy="4248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880111"/>
                <a:ext cx="609600" cy="396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0" y="2514600"/>
                <a:ext cx="1171575" cy="14997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064" y="1905000"/>
              <a:ext cx="93726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931054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Proses Modulasi Gelombang Radio</a:t>
            </a:r>
            <a:endParaRPr lang="id-ID" sz="2400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66800"/>
            <a:ext cx="80863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Proses modulasi pada gelombang radio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=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proses "</a:t>
            </a:r>
            <a:r>
              <a:rPr lang="en-US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menumpang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"-</a:t>
            </a:r>
            <a:r>
              <a:rPr lang="en-US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kan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sinyal informasi kedalam sinyal pembawa (</a:t>
            </a:r>
            <a:r>
              <a:rPr lang="en-US" i="1">
                <a:solidFill>
                  <a:srgbClr val="00FF00"/>
                </a:solidFill>
                <a:latin typeface="Comic Sans MS" pitchFamily="66" charset="0"/>
              </a:rPr>
              <a:t>carrier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S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yarat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yakni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frekuensi sinyal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pembawa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harus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jauh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lebih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tinggi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dibanding frekuensi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sinyal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pemodulasi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Dilihat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dari cara memodulasikan sinyal ke tingkat-tingkat penguat di pemancar, maka ada dua jenis pemodulasian : 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1" indent="-342900" hangingPunct="0">
              <a:buFont typeface="+mj-lt"/>
              <a:buAutoNum type="arabicPeriod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Pemodulasian </a:t>
            </a:r>
            <a:r>
              <a:rPr lang="en-US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aras rendah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i="1">
                <a:solidFill>
                  <a:srgbClr val="00FF00"/>
                </a:solidFill>
                <a:latin typeface="Comic Sans MS" pitchFamily="66" charset="0"/>
              </a:rPr>
              <a:t>low level modulation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) 		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1" indent="-342900" hangingPunct="0">
              <a:buFont typeface="+mj-lt"/>
              <a:buAutoNum type="arabicPeriod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Pemodulasian </a:t>
            </a:r>
            <a:r>
              <a:rPr lang="en-US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aras tinggi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i="1">
                <a:solidFill>
                  <a:srgbClr val="00FF00"/>
                </a:solidFill>
                <a:latin typeface="Comic Sans MS" pitchFamily="66" charset="0"/>
              </a:rPr>
              <a:t>high level modulation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). </a:t>
            </a:r>
            <a:endParaRPr lang="id-ID" smtClean="0">
              <a:latin typeface="Comic Sans MS" pitchFamily="66" charset="0"/>
            </a:endParaRPr>
          </a:p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Pemodulasian aras rendah </a:t>
            </a: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: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memodulasikan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sinyal informasi di tingkat-tingkat </a:t>
            </a:r>
            <a:r>
              <a:rPr lang="en-US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awal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penguat untai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pemancar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banyak dilakukan pada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sistem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pemancar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FM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emodulasian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aras tinggi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modulasi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dilakukan pada tingkat </a:t>
            </a:r>
            <a:r>
              <a:rPr lang="en-US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akhir</a:t>
            </a:r>
            <a:r>
              <a:rPr lang="id-ID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(penguat daya RF)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sinyal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informasinya harus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sudah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berdaya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tinggi, sebanding dengan aras daya sinyal carrier yang dihasilkan oleh pemancar. 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Modulator pemancar (FM atau AM) </a:t>
            </a:r>
            <a:r>
              <a:rPr lang="en-US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menyatu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dengan untai pemancar, baik yang menggunakan pemodulasian aras tinggi maupun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rendah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1145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0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Contoh modulator AM dan FM 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" y="1219201"/>
            <a:ext cx="4495800" cy="4495800"/>
            <a:chOff x="76200" y="1219201"/>
            <a:chExt cx="4495800" cy="44958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138" y="1219201"/>
              <a:ext cx="3778862" cy="449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362200"/>
              <a:ext cx="666750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785548"/>
              <a:ext cx="904875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154" y="2922896"/>
              <a:ext cx="762000" cy="747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343400" y="1498944"/>
            <a:ext cx="4453661" cy="2615856"/>
            <a:chOff x="4461739" y="1676400"/>
            <a:chExt cx="4453661" cy="2615856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739" y="1676400"/>
              <a:ext cx="4453661" cy="261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850" y="2505075"/>
              <a:ext cx="666750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1744604"/>
              <a:ext cx="1137444" cy="388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504912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7696200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Derau Gaussian (Gaussian noise)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Derau putih (White noise)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Derau putih aditif (Additive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white Gaussian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noise,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 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AWGN)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Derau abu-abu (Grey noise)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Derau merah (Brownian noise)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Derau merah jambu (Pink noise)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Derau atmosfir (Atmospheric noise)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Derau latar-belakang (Background noise)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Derau ledakan (Burst noise)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Derau Kosmik (Cosmic noise)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Derau Kedipan (Flicker noise)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Derau getar (Jitter)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Derau termal (Johnson–Nyquist noise,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 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thermal noise)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Derau kuantisasi (Quantization noise)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Derau tembakan (Shot noise)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76201"/>
            <a:ext cx="3657600" cy="990600"/>
            <a:chOff x="4876800" y="2207419"/>
            <a:chExt cx="3657600" cy="106918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207419"/>
              <a:ext cx="3657600" cy="1069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8" name="Text Box 2"/>
            <p:cNvSpPr txBox="1">
              <a:spLocks noChangeArrowheads="1"/>
            </p:cNvSpPr>
            <p:nvPr/>
          </p:nvSpPr>
          <p:spPr bwMode="auto">
            <a:xfrm>
              <a:off x="5257800" y="2531269"/>
              <a:ext cx="30480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d-ID" sz="2800" smtClean="0">
                  <a:solidFill>
                    <a:srgbClr val="00FFFF"/>
                  </a:solidFill>
                  <a:latin typeface="Comic Sans MS" pitchFamily="66" charset="0"/>
                </a:rPr>
                <a:t>Klasifikasi Derau </a:t>
              </a:r>
              <a:endParaRPr lang="en-US" sz="2800">
                <a:solidFill>
                  <a:srgbClr val="00FFFF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95786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Penguat Daya Frekuensi Radio</a:t>
            </a:r>
            <a:endParaRPr lang="id-ID" sz="240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53954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Penguat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daya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RF :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penguat </a:t>
            </a:r>
            <a:r>
              <a:rPr lang="en-US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akhir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yang akan memperkuat sinyal pembawa yang telah termodulasi. 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Penguat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daya memerlukan sinyal masukan yang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aras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daya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nya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tinggi sehingga diperlukan sebuah penguat </a:t>
            </a:r>
            <a:r>
              <a:rPr lang="en-US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kemudi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(</a:t>
            </a:r>
            <a:r>
              <a:rPr lang="en-US" i="1">
                <a:solidFill>
                  <a:srgbClr val="00FF00"/>
                </a:solidFill>
                <a:latin typeface="Comic Sans MS" pitchFamily="66" charset="0"/>
              </a:rPr>
              <a:t>driver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) yang memiliki </a:t>
            </a:r>
            <a:r>
              <a:rPr lang="en-US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bati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daya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yang cukup besar. 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Baik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penguat kemudi maupun penguat akhir adalah merupakan </a:t>
            </a:r>
            <a:r>
              <a:rPr lang="en-US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penguat tertala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i="1">
                <a:solidFill>
                  <a:srgbClr val="00FF00"/>
                </a:solidFill>
                <a:latin typeface="Comic Sans MS" pitchFamily="66" charset="0"/>
              </a:rPr>
              <a:t>tuned amplifier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) yang hanya memperkuat satu pita frekuensi tertentu dan meredam pita frekuensi di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luarnya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Jenis konfigurasi penguat daya :</a:t>
            </a:r>
          </a:p>
          <a:p>
            <a:pPr marL="804863" lvl="1" indent="-347663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Penguat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akhir </a:t>
            </a:r>
            <a:r>
              <a:rPr lang="en-US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tunggal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: mempergunakan sebuah komponen aktif (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transistor/tabung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) sebagai penguat daya. 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4863" lvl="1" indent="-347663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Penguat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akhir </a:t>
            </a:r>
            <a:r>
              <a:rPr lang="en-US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setimbang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: mempergunakan sepasang komponen aktif yang dirangkai secara balans (</a:t>
            </a:r>
            <a:r>
              <a:rPr lang="en-US" i="1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push-pull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) sebagai penguat daya. 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4863" lvl="1" indent="-347663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Penguat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akhir </a:t>
            </a:r>
            <a:r>
              <a:rPr lang="en-US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paralel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 : mempergunakan lebih dari satu komponen aktif yang dirangkai secara paralel sebagai penguat daya. 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3180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0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Penguat akhir tunggal :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8611" y="838200"/>
            <a:ext cx="8158164" cy="2962073"/>
            <a:chOff x="328611" y="838200"/>
            <a:chExt cx="8158164" cy="296207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399" y="838200"/>
              <a:ext cx="6400801" cy="2962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" y="2133600"/>
              <a:ext cx="117157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1752600"/>
              <a:ext cx="1171575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33400" y="3790890"/>
            <a:ext cx="8086300" cy="2914710"/>
            <a:chOff x="533400" y="3790890"/>
            <a:chExt cx="8086300" cy="291471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744" y="3833255"/>
              <a:ext cx="3970219" cy="2872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33400" y="3790890"/>
              <a:ext cx="8086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hangingPunct="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id-ID" sz="2000" smtClean="0">
                  <a:solidFill>
                    <a:srgbClr val="00FF00"/>
                  </a:solidFill>
                  <a:latin typeface="Comic Sans MS" pitchFamily="66" charset="0"/>
                </a:rPr>
                <a:t>Penguat akhir setimbang :</a:t>
              </a:r>
              <a:endParaRPr lang="id-ID" sz="2000">
                <a:solidFill>
                  <a:srgbClr val="00FF00"/>
                </a:solidFill>
                <a:latin typeface="Comic Sans MS" pitchFamily="66" charset="0"/>
              </a:endParaRP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25" y="4876800"/>
              <a:ext cx="117157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495800"/>
              <a:ext cx="1171575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638716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0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Penguat akhir paralel :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3825" y="1066800"/>
            <a:ext cx="8948737" cy="3733800"/>
            <a:chOff x="123825" y="1066800"/>
            <a:chExt cx="8948737" cy="3733800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066800"/>
              <a:ext cx="6879121" cy="3733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987" y="2438400"/>
              <a:ext cx="1171575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" y="3124200"/>
              <a:ext cx="94297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417051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0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Jalur Transmisi</a:t>
            </a:r>
            <a:endParaRPr lang="id-ID" sz="2400">
              <a:solidFill>
                <a:schemeClr val="bg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80010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Jalur transmisi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berfungsi </a:t>
            </a:r>
            <a:r>
              <a:rPr lang="en-US" sz="190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menyalurkan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daya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RF dari penguat daya akhir ke antena atau dari antena ke penerima.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Kualitas penyaluran diitentukan oleh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</a:t>
            </a:r>
            <a:r>
              <a:rPr lang="en-US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enyepadanan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sz="1900" i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matching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) antara impedansi keluaran penguat daya dan impedansi masukan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antena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Jika terjadi ketaksepadanan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sz="1900" i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mismatched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) dengan impedansi karakteristik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jalur-transmisi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Z</a:t>
            </a:r>
            <a:r>
              <a:rPr lang="id-ID" sz="1900" i="1" baseline="-25000" smtClean="0">
                <a:solidFill>
                  <a:srgbClr val="00FF00"/>
                </a:solidFill>
                <a:latin typeface="Comic Sans MS" pitchFamily="66" charset="0"/>
              </a:rPr>
              <a:t>o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maka akan terjadi pola gelombang tegak tegangan (</a:t>
            </a:r>
            <a:r>
              <a:rPr lang="en-US" sz="1900" i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voltage standing wave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)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daya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yang terkirim sebagian akan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dikembalikan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ke penguat daya akhir. 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Daya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yang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dikembali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kan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akan mempengaruhi </a:t>
            </a:r>
            <a:r>
              <a:rPr lang="en-US" sz="190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efisiensi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penguat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bila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daya pantul ini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terlalu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besar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akan  merusak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komponen aktif di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penguat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akhir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diperlukan </a:t>
            </a:r>
            <a:r>
              <a:rPr lang="en-US" sz="190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untai penyepadan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sz="1900" i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matching circuit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) pada titik-titik pertemuan kedua jenis impedansi yang berbeda itu. 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Beberapa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untai penyepadan yang lazim digunakan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misalnya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tapper circuit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, transformator,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stub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, dll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1794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0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Jenis </a:t>
            </a:r>
            <a:r>
              <a:rPr lang="en-US" sz="240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Jalur </a:t>
            </a:r>
            <a:r>
              <a:rPr lang="en-US" sz="240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Transmisi</a:t>
            </a:r>
            <a:endParaRPr lang="id-ID" sz="2400">
              <a:solidFill>
                <a:schemeClr val="bg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80010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J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alur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transmisi </a:t>
            </a:r>
            <a:r>
              <a:rPr lang="en-US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terimbang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i="1">
                <a:solidFill>
                  <a:srgbClr val="00FF00"/>
                </a:solidFill>
                <a:latin typeface="Comic Sans MS" pitchFamily="66" charset="0"/>
              </a:rPr>
              <a:t>balanced transmission line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) : berupa dua kawat sejajar yang dibungkus plastik. Impedansi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karakteris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-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tiknya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sekitar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300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ohm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banyak dijumpai sebagai jalur-transmisi pada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pemancar HF dan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pesawat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penerima televisi pada pita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VHF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2590800" cy="122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803" y="2133600"/>
            <a:ext cx="245659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Hasil gambar untuk coaxial c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84720"/>
            <a:ext cx="4800600" cy="303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132" y="3810000"/>
            <a:ext cx="292253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1174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0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Jenis </a:t>
            </a:r>
            <a:r>
              <a:rPr lang="en-US" sz="240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Jalur Transmisi</a:t>
            </a:r>
            <a:r>
              <a:rPr lang="id-ID" sz="240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(lanjut)</a:t>
            </a:r>
            <a:endParaRPr lang="id-ID" sz="2400">
              <a:solidFill>
                <a:schemeClr val="bg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Jalur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transmis</a:t>
            </a:r>
            <a:r>
              <a:rPr lang="en-US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i tak terimbang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i="1">
                <a:solidFill>
                  <a:srgbClr val="00FF00"/>
                </a:solidFill>
                <a:latin typeface="Comic Sans MS" pitchFamily="66" charset="0"/>
              </a:rPr>
              <a:t>unbalanced transmission line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) : berupa </a:t>
            </a:r>
            <a:r>
              <a:rPr lang="en-US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kabel sesumbu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i="1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coaxial cable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).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I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mpedansi karakteristik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: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50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ohm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75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ohm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300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ohm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dsb.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00FF00"/>
                </a:solidFill>
                <a:latin typeface="Comic Sans MS" pitchFamily="66" charset="0"/>
              </a:rPr>
              <a:t>digunakan secara luas pada sistem komunikasi radio hingga pita 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UHF</a:t>
            </a:r>
            <a:r>
              <a:rPr lang="id-ID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paling banyak dipakai.</a:t>
            </a:r>
          </a:p>
        </p:txBody>
      </p:sp>
      <p:sp>
        <p:nvSpPr>
          <p:cNvPr id="4" name="AutoShape 5" descr="Hasil gambar untuk coaxial c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437263"/>
            <a:ext cx="2148081" cy="152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Hasil gambar untuk coaxial cab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2466975" cy="226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035188"/>
            <a:ext cx="17621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525" y="4557647"/>
            <a:ext cx="6024562" cy="198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12827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0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1"/>
                </a:solidFill>
                <a:latin typeface="Comic Sans MS" pitchFamily="66" charset="0"/>
              </a:rPr>
              <a:t>Jenis </a:t>
            </a:r>
            <a:r>
              <a:rPr lang="en-US" sz="2400" smtClean="0">
                <a:solidFill>
                  <a:schemeClr val="bg1"/>
                </a:solidFill>
                <a:latin typeface="Comic Sans MS" pitchFamily="66" charset="0"/>
              </a:rPr>
              <a:t>Jalur Transmisi</a:t>
            </a:r>
            <a:r>
              <a:rPr lang="id-ID" sz="2400" smtClean="0">
                <a:solidFill>
                  <a:schemeClr val="bg1"/>
                </a:solidFill>
                <a:latin typeface="Comic Sans MS" pitchFamily="66" charset="0"/>
              </a:rPr>
              <a:t> (lanjut)</a:t>
            </a:r>
            <a:endParaRPr lang="id-ID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8001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Pandu-gelombang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waveguide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) : berupa saluran pipa persegi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atau bulat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berukuran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tertentu (sesuai dengan frekuensi sinyal), dan digunakan khusus untuk </a:t>
            </a:r>
            <a:r>
              <a:rPr lang="en-US" sz="190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gelombang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mikro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(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microwave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). 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1" y="1981200"/>
            <a:ext cx="1828799" cy="174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http://www.millitech.com/images/SiteImages/mmwproducts/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60237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www.globalprofessional.co.uk/static/images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722819"/>
            <a:ext cx="23717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asil gambar untuk parabolic antenna wave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726308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9" descr="Hasil gambar untuk parabolic antenna wavegu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977" y="3519825"/>
            <a:ext cx="3469685" cy="304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13827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0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1"/>
                </a:solidFill>
                <a:latin typeface="Comic Sans MS" pitchFamily="66" charset="0"/>
              </a:rPr>
              <a:t>Jenis </a:t>
            </a:r>
            <a:r>
              <a:rPr lang="en-US" sz="2400" smtClean="0">
                <a:solidFill>
                  <a:schemeClr val="bg1"/>
                </a:solidFill>
                <a:latin typeface="Comic Sans MS" pitchFamily="66" charset="0"/>
              </a:rPr>
              <a:t>Jalur Transmisi</a:t>
            </a:r>
            <a:r>
              <a:rPr lang="id-ID" sz="2400" smtClean="0">
                <a:solidFill>
                  <a:schemeClr val="bg1"/>
                </a:solidFill>
                <a:latin typeface="Comic Sans MS" pitchFamily="66" charset="0"/>
              </a:rPr>
              <a:t> (lanjut)</a:t>
            </a:r>
            <a:endParaRPr lang="id-ID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800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J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alur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transmisi </a:t>
            </a:r>
            <a:r>
              <a:rPr lang="en-US" sz="190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pelat paralel 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parallel plate transmission line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dan jalur transmisi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mikrostrip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microstrip line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. 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698415"/>
            <a:ext cx="3167884" cy="191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399" y="1569827"/>
            <a:ext cx="3059373" cy="212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143" y="3810000"/>
            <a:ext cx="3905250" cy="299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15880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0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Impedansi karakteristik</a:t>
            </a:r>
            <a:endParaRPr lang="id-ID" sz="240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80010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Jallur transmisi memiliki nilai impedansi tertentu, yang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nilainya tetap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berapa pun panjangnya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tidak tergantung pada panjang jalur  disebut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impedansi karakteritik (</a:t>
            </a:r>
            <a:r>
              <a:rPr lang="id-ID" sz="19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Z</a:t>
            </a:r>
            <a:r>
              <a:rPr lang="id-ID" sz="1900" i="1" baseline="-25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o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Besarnya n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ilai </a:t>
            </a:r>
            <a:r>
              <a:rPr lang="id-ID" sz="1900" i="1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Z</a:t>
            </a:r>
            <a:r>
              <a:rPr lang="id-ID" sz="1900" i="1" baseline="-250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o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tergantung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pada jenis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jalur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. Secara umum, rangkaian setara jalur transmisi adalah 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Besarnya impedansi karakteristik: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Besarnya impedansi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karakteristik pada frekuensi radio :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4114800" lvl="8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 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resistif murni (ohm)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60" y="2743200"/>
            <a:ext cx="738314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17399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8700" y="5715000"/>
            <a:ext cx="95906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23716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5879"/>
            <a:ext cx="8001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Jalur transmisi kawat sejajar 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Jalur transmisi koaksial 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291933"/>
            <a:ext cx="2243162" cy="107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368133"/>
            <a:ext cx="235655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609975"/>
            <a:ext cx="198989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464" y="3429000"/>
            <a:ext cx="3471336" cy="99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7" descr="Hasil gambar untuk RG-85A/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506599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76962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Derau Gaussian adalah derau yang secara statistik memiliki fungsi kepadatan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probabilitas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yang setara dengan distribusi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normal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(distribusi Gaussian)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merata dan independen di seluruh bidang acuan namun distribusi amplitudonya normal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Sumber deraunya : vibrasi termal atom di konduktor (derau termal), radiasi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black body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dari bumi dan obyek panas lainnya,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derau dari sumber angkasa, dlsb.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" y="228600"/>
            <a:ext cx="5638800" cy="780722"/>
            <a:chOff x="1219200" y="3048000"/>
            <a:chExt cx="5638800" cy="780722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048000"/>
              <a:ext cx="5638800" cy="780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8" name="Text Box 2"/>
            <p:cNvSpPr txBox="1">
              <a:spLocks noChangeArrowheads="1"/>
            </p:cNvSpPr>
            <p:nvPr/>
          </p:nvSpPr>
          <p:spPr bwMode="auto">
            <a:xfrm>
              <a:off x="1371600" y="3167389"/>
              <a:ext cx="5486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d-ID" sz="2800" smtClean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Derau </a:t>
              </a:r>
              <a:r>
                <a:rPr lang="id-ID" sz="280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Gaussian (Gaussian noise</a:t>
              </a:r>
              <a:r>
                <a:rPr lang="id-ID" sz="2800" smtClean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)</a:t>
              </a:r>
              <a:endParaRPr lang="id-ID" sz="280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6629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31882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 descr="Hasil gambar untuk RG-85A/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077200" cy="45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Contoh karakteristik beberapa jenis kabel koaksial :</a:t>
            </a:r>
            <a:endParaRPr lang="id-ID" sz="240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" name="AutoShape 4" descr="Hasil gambar untuk coaxial RG-211A/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410200"/>
            <a:ext cx="1690688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99673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 descr="Hasil gambar untuk RG-85A/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6096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Contoh impedansi karakteristik kabel non-radio :</a:t>
            </a:r>
          </a:p>
        </p:txBody>
      </p:sp>
      <p:sp>
        <p:nvSpPr>
          <p:cNvPr id="5" name="AutoShape 4" descr="Hasil gambar untuk coaxial RG-211A/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990600"/>
            <a:ext cx="3733800" cy="412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https://upload.wikimedia.org/wikipedia/commons/thumb/f/f7/FireWire_cables.jpg/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2140367" cy="16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1543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066801"/>
            <a:ext cx="1676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066801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566" y="2440035"/>
            <a:ext cx="2584033" cy="175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045" y="4162427"/>
            <a:ext cx="1672556" cy="163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196075"/>
            <a:ext cx="2006821" cy="160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724" y="5178521"/>
            <a:ext cx="2480243" cy="167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2193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0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Rugi-rugi </a:t>
            </a:r>
            <a:r>
              <a:rPr lang="en-US" sz="240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Transmisi</a:t>
            </a:r>
            <a:endParaRPr lang="id-ID" sz="2400">
              <a:solidFill>
                <a:schemeClr val="bg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80010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Rugi-rugi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yang timbul pada suatu jalur-transmisi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diakibatkan oleh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ada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nya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sebagian daya yang </a:t>
            </a:r>
            <a:r>
              <a:rPr lang="en-US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terdisipasi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di sepanjang jalur </a:t>
            </a:r>
            <a:r>
              <a:rPr lang="en-US" sz="20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sebelum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mencapai beban. 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Ada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tiga jenis rerugi yang menyebabkan hal ini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Radiasi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disebabkan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oleh jalur-transmisi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yang tidak ideal dan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berlaku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seperti sebuah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antena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memancarkan daya 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 terjadi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pada jalur kawat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sejajar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Pemanasan konduktor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akibat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mengalirnya arus pada bahan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kondukor yang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resistif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disebut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juga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rugi-rugi </a:t>
            </a:r>
            <a:r>
              <a:rPr lang="en-US" sz="2000" i="1" smtClean="0">
                <a:solidFill>
                  <a:srgbClr val="00FF00"/>
                </a:solidFill>
                <a:latin typeface="Comic Sans MS" pitchFamily="66" charset="0"/>
              </a:rPr>
              <a:t>I</a:t>
            </a:r>
            <a:r>
              <a:rPr lang="en-US" sz="2000" baseline="30000" smtClean="0">
                <a:solidFill>
                  <a:srgbClr val="00FF00"/>
                </a:solidFill>
                <a:latin typeface="Comic Sans MS" pitchFamily="66" charset="0"/>
              </a:rPr>
              <a:t>2</a:t>
            </a:r>
            <a:r>
              <a:rPr lang="en-US" sz="2000" i="1" smtClean="0">
                <a:solidFill>
                  <a:srgbClr val="00FF00"/>
                </a:solidFill>
                <a:latin typeface="Comic Sans MS" pitchFamily="66" charset="0"/>
              </a:rPr>
              <a:t>R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meningkat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dengan kenaikan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frekuensi.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Pemanasan dielektrik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akibat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dari kebocoran arus di dalam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dielektrik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jalur transmisi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j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ika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dielektrikumnya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udara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maka rugi-rugi ini dapat diabaikan.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5650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0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Standing Wave</a:t>
            </a:r>
            <a:endParaRPr lang="id-ID" sz="2400">
              <a:solidFill>
                <a:schemeClr val="bg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80010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Jika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sebuah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generator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/pemancar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mengirimkan daya lewat sebuah jalur-transmisi yang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di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beri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beban 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</a:rPr>
              <a:t>Z</a:t>
            </a:r>
            <a:r>
              <a:rPr lang="id-ID" sz="2000" i="1" baseline="-25000" smtClean="0">
                <a:solidFill>
                  <a:srgbClr val="00FF00"/>
                </a:solidFill>
                <a:latin typeface="Comic Sans MS" pitchFamily="66" charset="0"/>
              </a:rPr>
              <a:t>L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dengan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impedansi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yang tidak sama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id-ID" sz="20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mismatch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)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dengan </a:t>
            </a:r>
            <a:r>
              <a:rPr lang="en-US" sz="2000" i="1">
                <a:solidFill>
                  <a:srgbClr val="00FF00"/>
                </a:solidFill>
                <a:latin typeface="Comic Sans MS" pitchFamily="66" charset="0"/>
              </a:rPr>
              <a:t>Z</a:t>
            </a:r>
            <a:r>
              <a:rPr lang="en-US" sz="2000" baseline="-25000">
                <a:solidFill>
                  <a:srgbClr val="00FF00"/>
                </a:solidFill>
                <a:latin typeface="Comic Sans MS" pitchFamily="66" charset="0"/>
              </a:rPr>
              <a:t>o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, maka akan ada sebagian daya yang akan </a:t>
            </a:r>
            <a:r>
              <a:rPr lang="en-US" sz="20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dipantulkan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 kembali ke generator. 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Daya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pantulan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ini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akan </a:t>
            </a:r>
            <a:r>
              <a:rPr lang="en-US" sz="200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berinterferensi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 dengan daya yang sedang dikirim dari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generator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menimbulkan pola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interferensi yang disebut sebagai </a:t>
            </a:r>
            <a:r>
              <a:rPr lang="en-US" sz="20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pola gelombang tegak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en-US" sz="2000" i="1">
                <a:solidFill>
                  <a:srgbClr val="00FF00"/>
                </a:solidFill>
                <a:latin typeface="Comic Sans MS" pitchFamily="66" charset="0"/>
              </a:rPr>
              <a:t>standing wave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). 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81000"/>
            <a:ext cx="5986463" cy="22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69396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0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Standing Wave Ratio</a:t>
            </a:r>
            <a:endParaRPr lang="id-ID" sz="2400">
              <a:solidFill>
                <a:schemeClr val="bg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ola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yang timbul adalah 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pola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gelombang tegak</a:t>
            </a: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20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tegangan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 dan </a:t>
            </a:r>
            <a:r>
              <a:rPr lang="en-US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arus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</a:rPr>
              <a:t>Voltage standing wave ratio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(VSWR) :</a:t>
            </a:r>
            <a:endParaRPr lang="id-ID" sz="1900" i="1">
              <a:solidFill>
                <a:srgbClr val="00FF00"/>
              </a:solidFill>
              <a:latin typeface="Comic Sans M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09675" y="1390710"/>
            <a:ext cx="6486525" cy="4049030"/>
            <a:chOff x="523164" y="1390710"/>
            <a:chExt cx="6486525" cy="4049030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64" y="1676400"/>
              <a:ext cx="6486525" cy="3763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766426" y="1390710"/>
              <a:ext cx="810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i="1" smtClean="0">
                  <a:solidFill>
                    <a:schemeClr val="bg1">
                      <a:lumMod val="95000"/>
                    </a:schemeClr>
                  </a:solidFill>
                </a:rPr>
                <a:t>V</a:t>
              </a:r>
              <a:r>
                <a:rPr lang="id-ID" i="1" baseline="-25000" smtClean="0">
                  <a:solidFill>
                    <a:schemeClr val="bg1">
                      <a:lumMod val="95000"/>
                    </a:schemeClr>
                  </a:solidFill>
                </a:rPr>
                <a:t>max</a:t>
              </a:r>
              <a:endParaRPr lang="id-ID" i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14076" y="4583668"/>
              <a:ext cx="810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i="1" smtClean="0">
                  <a:solidFill>
                    <a:schemeClr val="bg1">
                      <a:lumMod val="95000"/>
                    </a:schemeClr>
                  </a:solidFill>
                </a:rPr>
                <a:t>V</a:t>
              </a:r>
              <a:r>
                <a:rPr lang="id-ID" i="1" baseline="-25000" smtClean="0">
                  <a:solidFill>
                    <a:schemeClr val="bg1">
                      <a:lumMod val="95000"/>
                    </a:schemeClr>
                  </a:solidFill>
                </a:rPr>
                <a:t>min</a:t>
              </a:r>
              <a:endParaRPr lang="id-ID" i="1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2100" y="5943600"/>
            <a:ext cx="635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97731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0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VSWR dari bebagai beban</a:t>
            </a:r>
            <a:endParaRPr lang="id-ID" sz="24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4495800" cy="424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18096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i="1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  <a:sym typeface="Wingdings" pitchFamily="2" charset="2"/>
              </a:rPr>
              <a:t>VSWR</a:t>
            </a:r>
            <a:r>
              <a:rPr lang="id-ID" sz="200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  <a:sym typeface="Wingdings" pitchFamily="2" charset="2"/>
              </a:rPr>
              <a:t> = tak berhingga </a:t>
            </a:r>
            <a:endParaRPr lang="id-ID" sz="2000">
              <a:solidFill>
                <a:schemeClr val="bg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1812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i="1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  <a:sym typeface="Wingdings" pitchFamily="2" charset="2"/>
              </a:rPr>
              <a:t>VSWR</a:t>
            </a:r>
            <a:r>
              <a:rPr lang="id-ID" sz="200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  <a:sym typeface="Wingdings" pitchFamily="2" charset="2"/>
              </a:rPr>
              <a:t> = tak berhingga </a:t>
            </a:r>
            <a:endParaRPr lang="id-ID" sz="2000">
              <a:solidFill>
                <a:schemeClr val="bg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4004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2000" i="1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  <a:sym typeface="Wingdings" pitchFamily="2" charset="2"/>
              </a:rPr>
              <a:t>VSWR </a:t>
            </a:r>
            <a:r>
              <a:rPr lang="id-ID" sz="200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  <a:sym typeface="Wingdings" pitchFamily="2" charset="2"/>
              </a:rPr>
              <a:t>= 1  </a:t>
            </a:r>
            <a:endParaRPr lang="id-ID" sz="2000">
              <a:solidFill>
                <a:schemeClr val="bg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5338346"/>
            <a:ext cx="2084837" cy="59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67478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0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rgbClr val="00FF00"/>
                </a:solidFill>
                <a:latin typeface="Comic Sans MS" pitchFamily="66" charset="0"/>
              </a:rPr>
              <a:t>SWR meter</a:t>
            </a:r>
            <a:endParaRPr lang="id-ID" sz="24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Hasil gambar untuk swr me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803" y="12192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9" y="990600"/>
            <a:ext cx="330113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218597"/>
            <a:ext cx="3773606" cy="188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803" y="4705984"/>
            <a:ext cx="5080000" cy="215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 descr="Hasil gambar untuk swr mete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9" y="5067299"/>
            <a:ext cx="3541281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5384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Contoh</a:t>
            </a:r>
            <a:endParaRPr lang="id-ID" sz="20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2" name="AutoShape 3" descr="Image result for gaussian noise before and af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5" descr="Image result for gaussian noise before and af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222444"/>
            <a:ext cx="2134737" cy="215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744337" y="4203119"/>
            <a:ext cx="2843136" cy="2175282"/>
            <a:chOff x="2819400" y="1216925"/>
            <a:chExt cx="2843136" cy="217528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718" y="1216925"/>
              <a:ext cx="2156818" cy="2175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19400" y="2133600"/>
              <a:ext cx="496771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716137" y="4191000"/>
            <a:ext cx="3077128" cy="2223688"/>
            <a:chOff x="5791200" y="1204806"/>
            <a:chExt cx="3077128" cy="222368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199" y="1204806"/>
              <a:ext cx="2315129" cy="222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167701"/>
              <a:ext cx="619383" cy="499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AutoShape 8" descr="Image result for signal with gaussian noi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48" y="160337"/>
            <a:ext cx="5864252" cy="378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90212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990600"/>
            <a:ext cx="76962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Derau putih adalah derau dengan sebaran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daya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yang merata pada seluruh spektrum frekuensi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seperti warna putih yang memiliki sebaran daya yang merata di seluruh spektrum warna.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3400" y="321820"/>
            <a:ext cx="8314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8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Derau Putih</a:t>
            </a:r>
            <a:endParaRPr lang="id-ID" sz="280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057401"/>
            <a:ext cx="4800600" cy="377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pload.wikimedia.org/wikipedia/commons/f/f6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399" y="2223730"/>
            <a:ext cx="3029427" cy="333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26376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29904" y="533400"/>
            <a:ext cx="848549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Meskipun pada umumnya semua jenis derau tidak diinginkan kehadirannya, namun derau putih bisa digunakan untuk beberapa keperluan, misalnya 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Audio synthesizer : menghasilkan suara musik elektronik dengan muatan derau, misalnya bunyi 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cymbal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atau 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snare drums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. 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Menguji tanggapan impuls pada penguat daya audio.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Mengeset kerataan (equalization) ruang konser musik (klasik) agar tercipta ruang dengan tanggapan audio yang merata.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Komputer : pembangkit bilangan acak (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random number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Tinnitus treatment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: terapi untuk mengurangi bunyi mendenging di telinga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2" name="AutoShape 2" descr="Image result for tinnitus treatment white nois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3200400" cy="187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Image result for random number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2286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Image result for concert auditor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859" y="47244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40680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1156930"/>
            <a:ext cx="76962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Derau putih sering disalahkaprahkan dengan derau Gaussian, padahal 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/>
              <a:buChar char="à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Derau putih mengacu pada distribusi </a:t>
            </a: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daya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yang merata pada seluruh bidang frekuensi.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/>
              <a:buChar char="à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Derau Gaussian mengacu pada </a:t>
            </a: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Wingdings" pitchFamily="2" charset="2"/>
              </a:rPr>
              <a:t>probabilitas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munculnya derau yang pola amplitudonya terdistribusi secara normal (Gaussian) 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Yang lebih realistis adalah : </a:t>
            </a:r>
            <a:r>
              <a:rPr lang="id-ID" sz="20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additive white Gaussian noise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(AWGN)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/>
              <a:buChar char="à"/>
            </a:pPr>
            <a:r>
              <a:rPr lang="id-ID" sz="20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erau yang merata dayanya di semua frekuensi dengan distribusi amplitudo yang normal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/>
              <a:buChar char="à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Merupakan derau tambahan dari luar sistem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/>
              <a:buChar char="à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Ini merupakan derau yang paling berpengaruh pada sistem telekomunikasi sehingga paling diperhitungkan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1000" y="321820"/>
            <a:ext cx="84664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6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Derau Putih (</a:t>
            </a:r>
            <a:r>
              <a:rPr lang="id-ID" sz="260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Additive </a:t>
            </a:r>
            <a:r>
              <a:rPr lang="id-ID" sz="26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White Gaussian Noise, AWGN)</a:t>
            </a:r>
            <a:endParaRPr lang="id-ID" sz="260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565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EPE-Kuliah Sinyal dan Sistem 2012">
  <a:themeElements>
    <a:clrScheme name="YEPE-Kuliah Sinyal dan Sistem 201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EPE-Kuliah Sinyal dan Sistem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EPE-Kuliah Sinyal dan Sistem 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YEPE-Kuliah Sinyal dan Sistem 2012</Template>
  <TotalTime>41861</TotalTime>
  <Words>2486</Words>
  <Application>Microsoft Office PowerPoint</Application>
  <PresentationFormat>On-screen Show (4:3)</PresentationFormat>
  <Paragraphs>336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YEPE-Kuliah Sinyal dan Sistem 2012</vt:lpstr>
      <vt:lpstr>Sistem Telekomunikasi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tvku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Sinyal dan Sistem</dc:title>
  <dc:creator>yp</dc:creator>
  <cp:lastModifiedBy>FT</cp:lastModifiedBy>
  <cp:revision>699</cp:revision>
  <dcterms:created xsi:type="dcterms:W3CDTF">2012-03-23T11:16:14Z</dcterms:created>
  <dcterms:modified xsi:type="dcterms:W3CDTF">2017-05-23T02:25:10Z</dcterms:modified>
</cp:coreProperties>
</file>