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68" r:id="rId16"/>
    <p:sldId id="270" r:id="rId17"/>
    <p:sldId id="272" r:id="rId18"/>
    <p:sldId id="273" r:id="rId19"/>
    <p:sldId id="274" r:id="rId20"/>
    <p:sldId id="298" r:id="rId21"/>
    <p:sldId id="275" r:id="rId22"/>
    <p:sldId id="299" r:id="rId23"/>
    <p:sldId id="280" r:id="rId24"/>
    <p:sldId id="277" r:id="rId25"/>
    <p:sldId id="276" r:id="rId26"/>
    <p:sldId id="279" r:id="rId27"/>
    <p:sldId id="278" r:id="rId28"/>
    <p:sldId id="281" r:id="rId29"/>
    <p:sldId id="300" r:id="rId30"/>
    <p:sldId id="286" r:id="rId31"/>
    <p:sldId id="287" r:id="rId32"/>
    <p:sldId id="283" r:id="rId33"/>
    <p:sldId id="288" r:id="rId34"/>
    <p:sldId id="289" r:id="rId35"/>
    <p:sldId id="284" r:id="rId36"/>
    <p:sldId id="285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>
      <p:cViewPr>
        <p:scale>
          <a:sx n="70" d="100"/>
          <a:sy n="70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E1F5-1FFD-464D-87D4-E66C63D7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1ED6-B5FC-4863-8F65-4F5E26AD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3711-4C2F-4C75-8B45-6B142603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8B55-DCDC-416C-B21A-B335457A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D78-33E6-4FC1-A5C8-B33F9245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E238-F0EE-43B1-BE8B-397B3925D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35D7-7343-42C6-BD3F-7AF59568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3C7C-234C-4875-A9B3-ED52EAC0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264B-6CFA-4999-8A31-004CBAB5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72C4-9742-49C0-9785-FDD8BF4CC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FCCF-B4E0-450E-83E1-7E76AB82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C52D7C-1F60-4877-A971-B135A879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d-ID" sz="4000" b="1" smtClean="0">
                <a:solidFill>
                  <a:srgbClr val="00FFFF"/>
                </a:solidFill>
                <a:latin typeface="Copperplate Gothic Light" pitchFamily="34" charset="0"/>
              </a:rPr>
              <a:t>Sistem Telekomunikasi</a:t>
            </a:r>
            <a:endParaRPr lang="en-US" sz="4000" b="1" smtClean="0">
              <a:solidFill>
                <a:srgbClr val="00FFFF"/>
              </a:solidFill>
              <a:latin typeface="Copperplate Gothic Light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</a:rPr>
              <a:t>Yuliman Purwanto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</a:rPr>
              <a:t>201</a:t>
            </a:r>
            <a:r>
              <a:rPr lang="id-ID" sz="2800">
                <a:solidFill>
                  <a:srgbClr val="00FF00"/>
                </a:solidFill>
              </a:rPr>
              <a:t>8</a:t>
            </a:r>
            <a:endParaRPr lang="en-US" sz="280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asil gambar untuk telecommunica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200400" cy="236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2296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Radio untuk aplikasi khusus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Telemetri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 : memanfaatkan gelombang radio untuk melakukan pengukuran besaran fisika dari jarak jauh.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Besaran pengukuran dimultipleks ke dalam satu gelombang pembawa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dipancarkan  diterima oleh penerima  didemultipleks  data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2484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061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2296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Contoh : Bio-telemetri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4724400" cy="51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Image result for wireless heart mon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2095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989696"/>
            <a:ext cx="3262795" cy="218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910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82296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Contoh : </a:t>
            </a:r>
            <a:r>
              <a:rPr lang="id-ID" sz="2400">
                <a:solidFill>
                  <a:srgbClr val="00FF00"/>
                </a:solidFill>
                <a:latin typeface="Comic Sans MS" pitchFamily="66" charset="0"/>
              </a:rPr>
              <a:t>Wildlife radio </a:t>
            </a: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telemetry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Perangkat yang berfungsi untuk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menjejaki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pergerakan dan kebiasaan binatang.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Prinsipnya : menggunakan transmisi gelombang radio untuk menentukan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lokasi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pemancar yang dipasang pada hewan yang diteliti.</a:t>
            </a:r>
          </a:p>
          <a:p>
            <a:pPr marL="60071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Ada beberapa jenis sistem telemetri : </a:t>
            </a:r>
          </a:p>
          <a:p>
            <a:pPr marL="61214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penjejakan dgn pemancar VHF</a:t>
            </a:r>
          </a:p>
          <a:p>
            <a:pPr marL="61214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penjejakan dgn GPS-GSM</a:t>
            </a:r>
          </a:p>
          <a:p>
            <a:pPr marL="61214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penjejakan dengan GPS-satelit.</a:t>
            </a:r>
          </a:p>
        </p:txBody>
      </p:sp>
      <p:sp>
        <p:nvSpPr>
          <p:cNvPr id="2" name="AutoShape 4" descr="Image result for Wildlife radio tele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Image result for Wildlife radio teleme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438400"/>
            <a:ext cx="538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293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8229600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Penjejakan  dengan pemancar VHF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Operator mencari lokasi hewan dengan mengarahkan antena untuk mendapatkan sinyal penerimaan terkuat yang dikirim dari pemancar VHF yang dipasang di tubuh hewan.</a:t>
            </a: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Operator mengikuti arah sinyal tersebut sampai hewannya ditemukan.</a:t>
            </a: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Cara lain : metode triangulasi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dua/lebih azimuth didapat dari dua/lebih pencari sinyal sehingga bisa ditentukan titik temu tempat hewan berada  bisa ditentukan posisinya tanpa bertemu dengan hewannya.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" name="AutoShape 4" descr="Image result for Wildlife radio tele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Image result for Wildlife radio teleme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69975" y="2667000"/>
            <a:ext cx="6854825" cy="2294473"/>
            <a:chOff x="1069975" y="2667000"/>
            <a:chExt cx="6854825" cy="2294473"/>
          </a:xfrm>
        </p:grpSpPr>
        <p:pic>
          <p:nvPicPr>
            <p:cNvPr id="7170" name="Picture 2" descr="https://upload.wikimedia.org/wikipedia/commons/thumb/5/54/Tracking_Mountain_Lions.jpg/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9975" y="2667000"/>
              <a:ext cx="2892425" cy="22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285" y="2667000"/>
              <a:ext cx="3460515" cy="2294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40003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Wildlife radio tele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Image result for Wildlife radio teleme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9" y="1709737"/>
            <a:ext cx="41529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93" y="2628900"/>
            <a:ext cx="384215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375" y="457200"/>
            <a:ext cx="7247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Triangulasi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Menentukan titik temu :</a:t>
            </a:r>
          </a:p>
          <a:p>
            <a:pPr marL="4775200" lvl="4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Menghitung jarak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26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Wildlife radio tele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Image result for Wildlife radio teleme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194" name="Picture 2" descr="Image result for Wildlife radio tele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6"/>
            <a:ext cx="36576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-60451"/>
            <a:ext cx="3581400" cy="27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Wildlife radio teleme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644588"/>
            <a:ext cx="3809999" cy="2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Wildlife radio telemet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1059"/>
            <a:ext cx="5600368" cy="25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Wildlife radio telemet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76200"/>
            <a:ext cx="2128649" cy="27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35" y="5204346"/>
            <a:ext cx="1276107" cy="165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5181600"/>
            <a:ext cx="2321940" cy="165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2743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7" descr="Image result for Wildlife radio telemet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4346"/>
            <a:ext cx="2590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443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82296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Penjejakan  dengan GPS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GPS digunakan untuk merekam posisi hewan dengan tepat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hasil rekaman bisa dikirim lewat pemancar VHF, UHF, GSM atau satelit.</a:t>
            </a: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GPS-VHF/UHF tracking :</a:t>
            </a:r>
          </a:p>
          <a:p>
            <a:pPr marL="4673600" lvl="8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GPS-Satellite tracking :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GPS-GSM tracking :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" name="AutoShape 4" descr="Image result for Wildlife radio tele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Image result for Wildlife radio teleme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66800" y="2133600"/>
            <a:ext cx="3810332" cy="1829132"/>
            <a:chOff x="1066800" y="2133600"/>
            <a:chExt cx="3810332" cy="1829132"/>
          </a:xfrm>
        </p:grpSpPr>
        <p:pic>
          <p:nvPicPr>
            <p:cNvPr id="10242" name="Picture 2" descr="Wild Dog with anti-snare col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133600"/>
              <a:ext cx="1829132" cy="182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Anti-snare VHF col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133600"/>
              <a:ext cx="1829132" cy="182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066800" y="4648200"/>
            <a:ext cx="3810332" cy="1829132"/>
            <a:chOff x="1066800" y="4648200"/>
            <a:chExt cx="3810332" cy="1829132"/>
          </a:xfrm>
        </p:grpSpPr>
        <p:pic>
          <p:nvPicPr>
            <p:cNvPr id="10246" name="Picture 6" descr="GPS/GSM tracking colla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648200"/>
              <a:ext cx="1829132" cy="182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vulture GPS/GSM backpa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648200"/>
              <a:ext cx="1829132" cy="182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715000" y="2438400"/>
            <a:ext cx="2428875" cy="4114800"/>
            <a:chOff x="5715000" y="2438400"/>
            <a:chExt cx="2428875" cy="4114800"/>
          </a:xfrm>
        </p:grpSpPr>
        <p:pic>
          <p:nvPicPr>
            <p:cNvPr id="10250" name="Picture 10" descr="Satellite tracking collar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438400"/>
              <a:ext cx="242887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2" name="Picture 12" descr="GPS satellite tracking colla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428992"/>
              <a:ext cx="2428875" cy="212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1060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7696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Penjejakan dengan satelit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GPS digunakan untuk merekam posisi hewan dengan tepat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hasil rekaman bisa dikirim lewat pemancar UHF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platform transmitter terminal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PTT) ke satelit  satelit mengirim data ke stasiun penerima (laboratorium).</a:t>
            </a: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" name="AutoShape 4" descr="Image result for Wildlife radio tele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Image result for Wildlife radio teleme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" name="Group 17"/>
          <p:cNvGrpSpPr/>
          <p:nvPr/>
        </p:nvGrpSpPr>
        <p:grpSpPr>
          <a:xfrm>
            <a:off x="334465" y="2125085"/>
            <a:ext cx="8600385" cy="4656715"/>
            <a:chOff x="334465" y="1981200"/>
            <a:chExt cx="8600385" cy="4656715"/>
          </a:xfrm>
        </p:grpSpPr>
        <p:pic>
          <p:nvPicPr>
            <p:cNvPr id="11279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1776">
              <a:off x="5663246" y="1981200"/>
              <a:ext cx="3252154" cy="1088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8" name="Picture 4" descr="Image result for satellite wildlife track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65" y="3455158"/>
              <a:ext cx="2541683" cy="142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2" y="2098188"/>
              <a:ext cx="2166938" cy="1195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6310" y="5029200"/>
              <a:ext cx="2509838" cy="1608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5029381"/>
              <a:ext cx="1600200" cy="160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2743200" y="2362200"/>
              <a:ext cx="3352800" cy="24516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048000" y="2484784"/>
              <a:ext cx="3200400" cy="1681195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048000" y="2695756"/>
              <a:ext cx="3352800" cy="248584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029200" y="2895600"/>
              <a:ext cx="1547877" cy="19812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39000" y="2996821"/>
              <a:ext cx="240538" cy="1270379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1278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406" y="4348162"/>
              <a:ext cx="2570444" cy="2205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3238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2296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Radio untuk aplikasi khusus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RADAR (Radio Detection and Ranging):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 : perangkat mengirim seberkas sempit gelombang mikro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microwave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 yang akan dipantulkan oleh target (pesawat, misil, kapal, dlsb) dan diterima oleh penerima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sinyal pantulan yang diterima bisa dianalisis informasinya : jarak, arah dan kecepatan dari target.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Image result for radar princip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620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23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08528"/>
            <a:ext cx="56483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8437" y="4114800"/>
            <a:ext cx="24431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Jarak 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R = tc/2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 = waktu tunda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c = 300x10</a:t>
            </a:r>
            <a:r>
              <a:rPr lang="id-ID" baseline="30000" smtClean="0">
                <a:solidFill>
                  <a:srgbClr val="00FF00"/>
                </a:solidFill>
                <a:latin typeface="Comic Sans MS" pitchFamily="66" charset="0"/>
              </a:rPr>
              <a:t>3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km/detik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62722" y="533400"/>
            <a:ext cx="5981078" cy="2483346"/>
            <a:chOff x="1790700" y="533400"/>
            <a:chExt cx="5981078" cy="2483346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533400"/>
              <a:ext cx="5581456" cy="226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6" name="Picture 10" descr="Image result for rad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725" y="1447800"/>
              <a:ext cx="1590053" cy="1568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7992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66800" y="852488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FF"/>
                </a:solidFill>
                <a:latin typeface="Comic Sans MS" pitchFamily="66" charset="0"/>
              </a:rPr>
              <a:t>Silabi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1066800" y="1752600"/>
            <a:ext cx="731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Sejarah Telekomunikasi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Sistem Telekomunikasi Elektronik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Modulasi Analog</a:t>
            </a:r>
          </a:p>
          <a:p>
            <a:pPr marL="342900" indent="-342900">
              <a:buFontTx/>
              <a:buAutoNum type="arabicPeriod"/>
            </a:pPr>
            <a:r>
              <a:rPr lang="id-ID" sz="2400">
                <a:solidFill>
                  <a:srgbClr val="00FF00"/>
                </a:solidFill>
                <a:latin typeface="Comic Sans MS" pitchFamily="66" charset="0"/>
              </a:rPr>
              <a:t>Modulasi Digital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Sinyal dan Derau (</a:t>
            </a:r>
            <a:r>
              <a:rPr lang="id-ID" sz="2400" i="1" smtClean="0">
                <a:solidFill>
                  <a:srgbClr val="00FF00"/>
                </a:solidFill>
                <a:latin typeface="Comic Sans MS" pitchFamily="66" charset="0"/>
              </a:rPr>
              <a:t>Noise</a:t>
            </a: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Teknik Komunikasi Radio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Transmisi Gelombng Radio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Komunikasi Data</a:t>
            </a:r>
            <a:endParaRPr lang="en-US" sz="24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Image result for syllab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79142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15340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Radio untuk aplikasi khusus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id-ID" sz="20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Global Navigation Satellite System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 : penggunaan gelombang radio untuk menentukan posisi (koordinat dan ketinggian) serta kecepatan bergerak suatu objek dengan melakukan perhitungan komponen informasi (waktu dan posisi satelit) yang diterima.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266950"/>
            <a:ext cx="78295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820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037892"/>
            <a:ext cx="8153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Contoh : Sistem GPS (global positioning system, USA), GALILEO (Eropa), GLONASS (Rusia), Beidou (China), IRNSS/NAVIC (India).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11078"/>
            <a:ext cx="5486400" cy="376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80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6248400" cy="365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5143"/>
            <a:ext cx="3962400" cy="271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800600" y="4389328"/>
            <a:ext cx="38862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Contoh : Sistem GPS (global positioning system, USA), GALILEO (Eropa), GLONASS (Rusia), Beidou (China), IRNSS/NAVIC (India).</a:t>
            </a:r>
          </a:p>
        </p:txBody>
      </p:sp>
    </p:spTree>
    <p:extLst>
      <p:ext uri="{BB962C8B-B14F-4D97-AF65-F5344CB8AC3E}">
        <p14:creationId xmlns:p14="http://schemas.microsoft.com/office/powerpoint/2010/main" val="3347774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0" y="76200"/>
            <a:ext cx="2906401" cy="3275733"/>
            <a:chOff x="193343" y="2719601"/>
            <a:chExt cx="2906401" cy="3275733"/>
          </a:xfrm>
        </p:grpSpPr>
        <p:pic>
          <p:nvPicPr>
            <p:cNvPr id="15364" name="Picture 4" descr="http://gpsmagazine.ir/wp-content/uploads/2010/04/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43" y="2719601"/>
              <a:ext cx="2906401" cy="2906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66800" y="562600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mtClean="0">
                  <a:solidFill>
                    <a:schemeClr val="bg1">
                      <a:lumMod val="95000"/>
                    </a:schemeClr>
                  </a:solidFill>
                </a:rPr>
                <a:t>GPS</a:t>
              </a:r>
              <a:endParaRPr lang="id-ID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89491" y="644810"/>
            <a:ext cx="2819400" cy="2959014"/>
            <a:chOff x="3099744" y="3060786"/>
            <a:chExt cx="2819400" cy="2959014"/>
          </a:xfrm>
        </p:grpSpPr>
        <p:pic>
          <p:nvPicPr>
            <p:cNvPr id="15366" name="Picture 6" descr="Image result for glona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744" y="3060786"/>
              <a:ext cx="2819400" cy="2290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962400" y="5650468"/>
              <a:ext cx="129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mtClean="0">
                  <a:solidFill>
                    <a:schemeClr val="bg1">
                      <a:lumMod val="95000"/>
                    </a:schemeClr>
                  </a:solidFill>
                </a:rPr>
                <a:t>GLONASS</a:t>
              </a:r>
              <a:endParaRPr lang="id-ID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01104" y="3725842"/>
            <a:ext cx="2493791" cy="2960132"/>
            <a:chOff x="6116809" y="3048000"/>
            <a:chExt cx="2493791" cy="2960132"/>
          </a:xfrm>
        </p:grpSpPr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809" y="3048000"/>
              <a:ext cx="2493791" cy="2289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858000" y="5638800"/>
              <a:ext cx="129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mtClean="0">
                  <a:solidFill>
                    <a:schemeClr val="bg1">
                      <a:lumMod val="95000"/>
                    </a:schemeClr>
                  </a:solidFill>
                </a:rPr>
                <a:t>BEIDOU</a:t>
              </a:r>
              <a:endParaRPr lang="id-ID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3874" y="656183"/>
            <a:ext cx="2857926" cy="3046913"/>
            <a:chOff x="3358064" y="3750515"/>
            <a:chExt cx="2857926" cy="30469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064" y="3750515"/>
              <a:ext cx="2857926" cy="2583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191000" y="6428096"/>
              <a:ext cx="129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mtClean="0">
                  <a:solidFill>
                    <a:schemeClr val="bg1">
                      <a:lumMod val="95000"/>
                    </a:schemeClr>
                  </a:solidFill>
                </a:rPr>
                <a:t>GALILEO</a:t>
              </a:r>
              <a:endParaRPr lang="id-ID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38" y="3778661"/>
            <a:ext cx="2531891" cy="245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75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772400" cy="609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2762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705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Posisi orbit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63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GPS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" name="AutoShape 2" descr="Hasil gambar untuk gps glonass galileo beidou satellite nu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5" descr="Hasil gambar untuk gps glonass galileo beidou satellite numb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7" descr="https://upload.wikimedia.org/wikipedia/commons/2/27/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330046"/>
            <a:ext cx="5648325" cy="61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21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2/27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5" descr="https://upload.wikimedia.org/wikipedia/commons/2/27/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2248706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2675"/>
            <a:ext cx="2219326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2376797" cy="36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12246"/>
            <a:ext cx="1905000" cy="189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22098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65" y="470849"/>
            <a:ext cx="1667870" cy="166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81" y="457201"/>
            <a:ext cx="1863633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5" y="431042"/>
            <a:ext cx="2021696" cy="185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27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748367"/>
            <a:ext cx="81534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8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Tugas !</a:t>
            </a:r>
            <a:endParaRPr lang="id-ID" sz="28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/>
                </a:solidFill>
                <a:latin typeface="Comic Sans MS" pitchFamily="66" charset="0"/>
              </a:rPr>
              <a:t>Buatlah analisis cara penentuan posisi koordinat sebuah penerima GPS !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Boleh mengacu pada Google.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Dipresentasikan (individual, urut absen)  tiap hari 3 presentasi.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Mulai minggu depan.</a:t>
            </a:r>
          </a:p>
        </p:txBody>
      </p:sp>
    </p:spTree>
    <p:extLst>
      <p:ext uri="{BB962C8B-B14F-4D97-AF65-F5344CB8AC3E}">
        <p14:creationId xmlns:p14="http://schemas.microsoft.com/office/powerpoint/2010/main" val="3911871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8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Sistem Komunikasi Data</a:t>
            </a:r>
            <a:endParaRPr lang="id-ID" sz="28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Sistem pengiriman dan penerimaan data antara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dua perangkat digital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atau lebih (komputer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 komputer, komputer  perangkat digital, perangkat digital  perangkat digital lain) melalui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medium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dengan menggunakan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protokol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tertentu.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Medium : kabel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wired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atau udara bebas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wireless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). 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Kabel : tembaga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twisted pair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coaxial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dan optik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fibre optic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Udara bebas : elektro-magnetik (radio) dan cahaya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15035" cy="266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123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733800" y="22860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36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Teknik Penerima Radio</a:t>
            </a:r>
            <a:endParaRPr lang="en-US" sz="360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8132"/>
            <a:ext cx="3810000" cy="196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7850"/>
            <a:ext cx="3810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008340"/>
            <a:ext cx="5334000" cy="348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Image result for sony radio recei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150" y="4495800"/>
            <a:ext cx="3600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Image result for sony pocket radio receiv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838" y="4495800"/>
            <a:ext cx="167716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8762"/>
            <a:ext cx="3867150" cy="256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4149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81534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Transmisi Data</a:t>
            </a:r>
            <a:endParaRPr lang="id-ID" sz="24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Mode Transmisi 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Transmisi Serial : data dikirim bit per bit  dibutuhkan sinkroni-sasi agar tidak terjadi kesalahan penafsiran pada penerima.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Transmisi Paralel : data dikirimkan dalam format data lebih dari satu bit (4, 8, 16, 32, 64, dst) sekaligus.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Metoda sinkronisasi 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Asinkron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start-stop transmission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: data dikirim per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karakter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didahului oleh bit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start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dan diakhiri bit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stop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 Jarak waktu pengiriman antar karakter tidak dibatasi. 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Sinkron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: data dikirim dalam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blok-blok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 dengan panjang tertentu,  tidak dibutuhkan bit awal/akhir, digantikan dengan karakter sinkronisasi.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038600"/>
            <a:ext cx="61245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619750"/>
            <a:ext cx="58578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162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535394"/>
            <a:ext cx="8153400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id-ID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Isokron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isochronous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: merupakan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kombinasi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sinkron dan asinkron  data dikirim per karakter, didahului oleh bit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start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dan diberi karakter sinkronisasi di interval antara 2 karakter.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4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Metoda transmisi 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Simpleks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: data dikirimkan ke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satu arah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tanpa respon balik.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i="1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Half duplex</a:t>
            </a:r>
            <a:r>
              <a:rPr lang="id-ID" sz="190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: data dikirim ke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dua arah, bergantian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i="1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100" i="1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i="1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Full duplex</a:t>
            </a:r>
            <a:r>
              <a:rPr lang="id-ID" sz="190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: data dikirim ke dua arah, serempak.</a:t>
            </a:r>
            <a:endParaRPr lang="id-ID" sz="1900" i="1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21" y="1447800"/>
            <a:ext cx="5762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581400"/>
            <a:ext cx="5810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495800"/>
            <a:ext cx="5715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5715000"/>
            <a:ext cx="5676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93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600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Protokol</a:t>
            </a:r>
            <a:endParaRPr lang="id-ID" sz="24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Merupakan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aturan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yang harus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dijalankan oleh perangkat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untuk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bisa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saling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berkomunikasi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anpa protokol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, dua alat atau lebih mungkin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bisa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saling terhubung tetapi tidak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bisa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saling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berkomunikasi.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Protokol berfungsi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membuat hubungan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dan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mengendalikan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aliran pertukaran data sehingga menjamin komunikasi bisa berjalan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tanpa kesalahan/kegagalan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tiap jenis komunikasi dan sesi ada protokolnya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Protokol komunikasi data komputer sangat beragam, tergantung dari tujuan komunikasi itu, tetapi tugas pokoknya :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Enkapsulasi (“pembungkusan” data)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Segmentasi dan perakitan ulang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Kontrol koneksi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Pengiriman data secara berurutan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Kontrol aliran data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flow control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Kontrol kesalahan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error control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Pengalamatan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Multiplexing </a:t>
            </a:r>
          </a:p>
        </p:txBody>
      </p:sp>
    </p:spTree>
    <p:extLst>
      <p:ext uri="{BB962C8B-B14F-4D97-AF65-F5344CB8AC3E}">
        <p14:creationId xmlns:p14="http://schemas.microsoft.com/office/powerpoint/2010/main" val="2616323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3058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Contoh : TCP/IP </a:t>
            </a:r>
            <a:r>
              <a:rPr lang="en-US" sz="2000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(Transmission Control Protocol/Internet Protocol)</a:t>
            </a:r>
            <a:endParaRPr lang="id-ID" sz="20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Merupakan protokol induk untuk mengkomunikasikan komputer-komputer  terdiri dari banyak protokol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Ada </a:t>
            </a:r>
            <a:r>
              <a:rPr lang="id-ID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5 lapisan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dalam TCP/IP yang harus dilalui dalam komunikasi data  :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Aplikasi (</a:t>
            </a: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Application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Host-to-Host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i="1" smtClean="0">
                <a:solidFill>
                  <a:srgbClr val="00FF00"/>
                </a:solidFill>
                <a:latin typeface="Comic Sans MS" pitchFamily="66" charset="0"/>
              </a:rPr>
              <a:t>Transport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Internet (</a:t>
            </a: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Internet Layer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)	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Akses Jaringan (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Network Access </a:t>
            </a:r>
            <a:r>
              <a:rPr lang="en-US" i="1" smtClean="0">
                <a:solidFill>
                  <a:srgbClr val="00FF00"/>
                </a:solidFill>
                <a:latin typeface="Comic Sans MS" pitchFamily="66" charset="0"/>
              </a:rPr>
              <a:t>Layer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Fisik (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Physical Layer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58783"/>
            <a:ext cx="5410200" cy="238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07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382000" cy="62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Model OSI (</a:t>
            </a:r>
            <a:r>
              <a:rPr lang="id-ID" sz="20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Open Systems Interconnection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)</a:t>
            </a:r>
            <a:endParaRPr lang="id-ID" sz="20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Merupakan model arsitektur komunikasi komputer yang terstandar ISO (International Standard Organization)  menjamin komunikasi antar komputer walaupun sistem operasi dan jaringannya tidak sama (contoh : Apple McIntosh dengan PC jenis lain tetap bisa berkomunikasi)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Ada 7 lapisan OSI :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Aplikasi (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Application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p</a:t>
            </a:r>
            <a:r>
              <a:rPr lang="it-IT" smtClean="0">
                <a:solidFill>
                  <a:srgbClr val="00FF00"/>
                </a:solidFill>
                <a:latin typeface="Comic Sans MS" pitchFamily="66" charset="0"/>
              </a:rPr>
              <a:t>rotokol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mtClean="0">
                <a:solidFill>
                  <a:srgbClr val="00FF00"/>
                </a:solidFill>
                <a:latin typeface="Comic Sans MS" pitchFamily="66" charset="0"/>
              </a:rPr>
              <a:t>melayani </a:t>
            </a:r>
            <a:r>
              <a:rPr lang="it-IT">
                <a:solidFill>
                  <a:srgbClr val="00FF00"/>
                </a:solidFill>
                <a:latin typeface="Comic Sans MS" pitchFamily="66" charset="0"/>
              </a:rPr>
              <a:t>pemakai </a:t>
            </a:r>
            <a:r>
              <a:rPr lang="it-IT" smtClean="0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it-IT">
                <a:solidFill>
                  <a:srgbClr val="00FF00"/>
                </a:solidFill>
                <a:latin typeface="Comic Sans MS" pitchFamily="66" charset="0"/>
              </a:rPr>
              <a:t>berhubungan dengan aplikasi dan pengelolaannya 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Presentasi (</a:t>
            </a:r>
            <a:r>
              <a:rPr lang="id-ID" i="1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resentation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</a:t>
            </a:r>
            <a:r>
              <a:rPr lang="en-GB" smtClean="0">
                <a:solidFill>
                  <a:srgbClr val="00FF00"/>
                </a:solidFill>
                <a:latin typeface="Comic Sans MS" pitchFamily="66" charset="0"/>
              </a:rPr>
              <a:t>men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terjemahkan </a:t>
            </a:r>
            <a:r>
              <a:rPr lang="en-GB" smtClean="0">
                <a:solidFill>
                  <a:srgbClr val="00FF00"/>
                </a:solidFill>
                <a:latin typeface="Comic Sans MS" pitchFamily="66" charset="0"/>
              </a:rPr>
              <a:t>data </a:t>
            </a:r>
            <a:r>
              <a:rPr lang="en-GB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en-GB" smtClean="0">
                <a:solidFill>
                  <a:srgbClr val="00FF00"/>
                </a:solidFill>
                <a:latin typeface="Comic Sans MS" pitchFamily="66" charset="0"/>
              </a:rPr>
              <a:t>dikirimkan </a:t>
            </a:r>
            <a:r>
              <a:rPr lang="en-GB">
                <a:solidFill>
                  <a:srgbClr val="00FF00"/>
                </a:solidFill>
                <a:latin typeface="Comic Sans MS" pitchFamily="66" charset="0"/>
              </a:rPr>
              <a:t>ke lapis </a:t>
            </a:r>
            <a:r>
              <a:rPr lang="en-GB" smtClean="0">
                <a:solidFill>
                  <a:srgbClr val="00FF00"/>
                </a:solidFill>
                <a:latin typeface="Comic Sans MS" pitchFamily="66" charset="0"/>
              </a:rPr>
              <a:t>aplikasi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, enkripsi, kompresi.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Sesi (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Session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membuka, menyusun, mengatur, dan menutup koneksi.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Transport (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Transport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menyediakan transfer data  yang andal : memecah data menjadi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frame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, mengurutkan, mengecek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Jaringan (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Network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pengalamatan, perutean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Datalink (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Datalink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mengubah data menjadi arus bit 1010 dan sebaliknya, pengalamatan medium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(MAC address)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Fisik (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Physical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pengendalian jalur fisik interkoneksi, topologi jaringan, kartu antarmuka, kendali arus bit yang dikirim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4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firewall.cx/images/stories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9903"/>
            <a:ext cx="7924800" cy="53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75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Contoh beberapa jenis protokol yang bekerja di jaringan Internet 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Telecommunication Network 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Telnet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b="1" i="1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b="1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protokol jaringan untuk komunikasi dua arah berbasis teks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digunakan pada jaringan Internet atau Local Area Network  (LAN)</a:t>
            </a:r>
          </a:p>
          <a:p>
            <a:pPr marL="4294188" lvl="2" indent="-342900" defTabSz="641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Ethernet</a:t>
            </a:r>
            <a:r>
              <a:rPr lang="id-ID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: protokol jaringan untuk komunikasi data yang disusun dalam bingkai (</a:t>
            </a: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frame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) 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cukup andal dan aplikasinya luas untuk jaringan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LAN.</a:t>
            </a:r>
          </a:p>
          <a:p>
            <a:pPr marL="4294188" lvl="2" indent="-342900" defTabSz="641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Hypertext </a:t>
            </a: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Transfer Protocol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HTTP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protokol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jaringan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Internet lapisan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aplikasi yang digunakan untuk sistem informasi terdistribusi, kolaboratif, dan menggunakan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hipermedia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www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File </a:t>
            </a: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Transfer Protocol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FTP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b="1" i="1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: protokol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Internet yang berjalan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pada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lapisan aplikasi yang merupakan standar untuk pengiriman berkas (file) komputer antar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mesin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dalam sebuah jaringan. 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2" y="1905000"/>
            <a:ext cx="37719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345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382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Topologi Jaringan</a:t>
            </a:r>
            <a:endParaRPr lang="id-ID" sz="24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Ada 5 jenis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topologi jaringan : ring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bus,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 star,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mesh, dan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tree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Topologi Ring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berkomunikasi menggunakan data </a:t>
            </a:r>
            <a:r>
              <a:rPr lang="id-ID" sz="20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token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 untuk mengontrol hak akses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untuk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menerima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data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jika komputer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1 akan mengirim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data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ke komputer 4, maka data akan melewati komputer 2 dan 3 sampai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diterima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oleh komputer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4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sebuah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komputer akan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meneruskan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pengiriman data jika yang dituju bukan IP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Addressnya.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946525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Kelebihan : proses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pemasangan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dan instalasi mudah, jumlah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 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kabel LAN sedikit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hemat biaya.</a:t>
            </a:r>
          </a:p>
          <a:p>
            <a:pPr marL="3946525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Kekurangan : jika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salah satu komputer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atau jaringan bermasalah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pengiriman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data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gagal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fatal.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946525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2590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767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382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id-ID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Topologi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Bus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: tersusun paralel seperti </a:t>
            </a:r>
            <a:r>
              <a:rPr lang="id-ID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antrian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, menggunakan satu kabel coaxial, setiap komputer terhubung ke kabel menggunakan konektor BNC, kedua ujung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kabel diakhiri dengan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terminator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4033838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Kelebihan : hampir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sama dengan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ring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kabel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yang digunakan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sedikit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dan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hemat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biaya pemasangan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 </a:t>
            </a:r>
          </a:p>
          <a:p>
            <a:pPr marL="4033838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Kekurangan : jika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terjadi gangguan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pd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satu komputer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akan mengganggu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jaringan di komputer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lain dan sangat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sulit mendeteksi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lokasi gangguan.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Topologi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Star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(bintang) : tersusun seperti bintang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semua komputer dihubungkan ke sebuah </a:t>
            </a: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switch/hub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sbg pusat jaringan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yang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bertugas  mengontrol lalu lintas data.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lvl="8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J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ika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komputer 1 ingin mengirim data ke komputer 4, data akan dikirim ke </a:t>
            </a:r>
            <a:r>
              <a:rPr lang="id-ID" sz="1900" i="1">
                <a:solidFill>
                  <a:srgbClr val="00FF00"/>
                </a:solidFill>
                <a:latin typeface="Comic Sans MS" pitchFamily="66" charset="0"/>
              </a:rPr>
              <a:t>switch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dan langsung di kirimkan ke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komputer 4 tanpa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melewati komputer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lain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p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aling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banyak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digunakan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07" y="1524000"/>
            <a:ext cx="3053493" cy="194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0" y="4800599"/>
            <a:ext cx="2666999" cy="177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44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382000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lvl="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Kelebihan : mudah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mendeteksi komputer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mengalami gangguan, mudah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melakukan penambahan/pengurangan komputer, tingkat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keamanan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data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lebih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tinggi. </a:t>
            </a:r>
          </a:p>
          <a:p>
            <a:pPr marL="1257300" lvl="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Kekurangan: membutuhkan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switch/hub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dan kabel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banyak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perlu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biaya tinggi, kestabilan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jaringan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tergantung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pada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switch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/hub sehingga kalau mengalami gangguan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maka seluruh jaringan akan terganggu.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Topologi Mesh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(jaring) :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setiap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komputer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terhubung dng </a:t>
            </a:r>
            <a:r>
              <a:rPr lang="id-ID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komputer lain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dalam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jaringan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menggunakan kabel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tunggal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pengiriman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data akan langsung mencapai komputer tujuan tanpa melalui komputer lain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maupun pun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switch/hub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944938" lvl="2" indent="-3762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Kelebihan: proses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pengiriman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lebih cepat,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jika salah satu komputer mengalami kerusakan tidak akan menggangu komputer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lain.</a:t>
            </a:r>
          </a:p>
          <a:p>
            <a:pPr marL="3944938" lvl="2" indent="-3762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Kekurangan :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setiap komputer harus memiliki Port I/O yang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banyak,  membutuhkan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jumlah kabel yang sangat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banyak, proses instalasi sangat rumit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sangat mahal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98920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33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85800" y="3810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Prinsip kerja penerima radio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85800" y="990600"/>
            <a:ext cx="78486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Menerima gelombang e.m. yang dipancarkan oleh pemancar dan mengubah informasi yang dibawa ke dalam bentuk yang sesuai dengan kebutuhan.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Untuk penerima radio komunikasi dan radio siaran : diubah menjadi informasi suara.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Untuk penerima televisi : diubah menjadi informasi citra dan suara.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Untuk penerima sistem kendali : diubah menjadi informasi dan data pengendalian (analog maupun digital).</a:t>
            </a:r>
            <a:endParaRPr lang="id-ID" sz="1900" i="1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Untuk penerima sistem informasi/data : diubah menjadi informasi/data yang sesuai.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Bagian utama radio penerima : antena, penala, penguat RF, demodulator, penguat informasi, transduser.</a:t>
            </a:r>
            <a:endParaRPr lang="en-US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79929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8174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382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Topologi Tree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(pohon) :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merupakan </a:t>
            </a:r>
            <a:r>
              <a:rPr lang="id-ID" sz="20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gabungan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 dari beberapa topologi star yang dihubungan dengan topologi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bus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setiap jaringan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star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terhubung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ke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jaringan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star lainnya menggunakan topologi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bus.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Biasanya terdapat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beberapa tingkatan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jaringan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jaringan pada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tingkat yang lebih tinggi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bisa mengontrol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jaringan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lebih rendah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4040188" lvl="2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Kelebihan :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mudah melakukan perubahan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jaringan, mudah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menemukan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kesalahan </a:t>
            </a:r>
          </a:p>
          <a:p>
            <a:pPr marL="4040188" lvl="2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Kekurangan : menggunakan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banyak kabel,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mudah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terjadi tabrakan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data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lambat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, jika terjadi kesalahan pada jaringan tingkat tinggi, maka jaringan tingkat rendah akan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terganggu.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4040188" lvl="2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895600" cy="350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83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8153400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Pengkodean Data (Data Coding)</a:t>
            </a:r>
            <a:endParaRPr lang="id-ID" sz="22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Merupakan teknik untuk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mengkodekan data digital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yang akan dikirimkan lewat sebuah jalur transmisi telekomunikasi  data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terkode jalur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bisa langsung dikirim lewat jalur, diproses untuk aplikasi tertentu, atau disimpan di media penyimpan digital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Tujuannya :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Meminimalkan perangkat keras transmisi  menghemat biaya 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Memfasilitasi sinkronisasi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Memudahkan deteksi dan koreksi kesalahan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Meminimalkan komponen spektral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Membuang komponen DC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Setelah proses pengkodean, maka sinyal digital siap untuk :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ikirim lewat jalur transmisi dalam bentuk perubahan arus atau tegangan 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differential signaling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imodulasikan ke sebuah sinyal pembawa RF  wireless system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iaplikasikan ke sistem kendali seperti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remote controller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iaplikasikan ke sistem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bar code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dicetak di kertas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iubah ke spot magnet untuk disimpan di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hard drive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iubah ke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pits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untuk disimpan di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optical disc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0233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83058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Jenis pengkodean yang umum :</a:t>
            </a:r>
            <a:endParaRPr lang="id-ID" sz="22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NRZ-L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(Non return to Zero Level) : merupakan format sinyal logika yang digunakan di rangkaian digital  “1” = aras tinggi, “0” = aras rendah.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NRZ-M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(Non Return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to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Zero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ark) : “1” = aras berubah, “0” = aras tidak berubah (mengirim aras sama dengan sebelumnya). 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NRZ-S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(Non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Return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to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Zero Space) : “1” = aras tidak berubah (mengirim aras sama dengan sebelumnya), “0” = aras berubah.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RZ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(Return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to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Zero) : “1” = aras tinggi untuk setengah periode bit lalu kembali ke nol, “0” = aras tetap nol.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Biphase-L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(Manchester) : “1” = transisi negatif pada pertengahan bit, “0” = transisi positif pada pertengahan bit.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Biphase-M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(Differential Manchester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: selalu ada transisi setengah jalan dari transisi yang terkondisi  “1” =  transisi, “0” = aras tetap.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Biphase-S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(Differential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Manchester yang digunakan pada Token Ring) : selalu ada perubahan di setengah jalan di antara transisi terkondisi  “1” = aras tetap, “0” = aras berubah.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Bipolar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: “1” = aras positif atau negatif untuk setengah bit, “0” = aras nol.</a:t>
            </a:r>
          </a:p>
        </p:txBody>
      </p:sp>
    </p:spTree>
    <p:extLst>
      <p:ext uri="{BB962C8B-B14F-4D97-AF65-F5344CB8AC3E}">
        <p14:creationId xmlns:p14="http://schemas.microsoft.com/office/powerpoint/2010/main" val="74586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37202"/>
            <a:ext cx="7696200" cy="581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856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Contoh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03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85800" y="1082219"/>
            <a:ext cx="8001000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Jenis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Tuned Radio Frequency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TRF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 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Antena berfungsi menerima gelombang e.m. di udara bebas, penala berfungsi menala/memilih sinyal radio yang frekuensi-nya sesuai.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Penguat RF memperkuat sinyal radio yang terseleksi, kemudian dideteksi oleh detektor, hasilnya diperkuat oleh penguat audio untuk kemudian dibunyikan oleh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speaker.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Contoh penerima TRF sederhana menggunakan 1 transistor:</a:t>
            </a:r>
          </a:p>
          <a:p>
            <a:pPr marL="3140075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L dan C1 membentuk rangkaian penala.</a:t>
            </a:r>
          </a:p>
          <a:p>
            <a:pPr marL="3140075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Transistor Q berfungsi sebagai penguat RF sekaligus detektor dan penguat audio.</a:t>
            </a:r>
          </a:p>
          <a:p>
            <a:pPr marL="3140075" indent="-34290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Kualitas buruk : kurang sensitif, kurang selektif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untuk penerima MF sederhana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5800" y="3810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Prinsip kerja penerima radio siaran/komunikasi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93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699882"/>
            <a:ext cx="2324100" cy="162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0007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5800" y="3810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Contoh penerima TRF</a:t>
            </a:r>
            <a:endParaRPr lang="en-US" sz="24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52" y="990600"/>
            <a:ext cx="4762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Image result for trf receiv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701955"/>
            <a:ext cx="3360193" cy="29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52" y="3737212"/>
            <a:ext cx="4585648" cy="298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051" y="1050291"/>
            <a:ext cx="3335741" cy="245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701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85800" y="556766"/>
            <a:ext cx="80010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Jenis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Penerima </a:t>
            </a:r>
            <a:r>
              <a:rPr lang="id-ID" sz="20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Heterodyne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Kelemahan pada penerima jenis TRF diperbaiki dengan menurunkan frekuensi kerja ke sebuah frekuensi menengah (</a:t>
            </a:r>
            <a:r>
              <a:rPr lang="id-ID" sz="2000" i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intermediate frequency, 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IF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caranya : mencampur sinyal masukan dengan sebuah sinyal osilator 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heterodyne</a:t>
            </a:r>
          </a:p>
          <a:p>
            <a:pPr marL="3406775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Sinyal dari penala dicampur dengan sinyal osilator oleh dioda.</a:t>
            </a:r>
          </a:p>
          <a:p>
            <a:pPr marL="3406775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Dioda ini sekaligus berfungsi sebagai detektor.</a:t>
            </a:r>
          </a:p>
          <a:p>
            <a:pPr marL="3406775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20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Penurunan frekuensi kerja ke frekuensi IF akan membuat penerima jadi lebih selektif.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Sensitivitas bisa dinaikkan dengan menambahkan tingkat penguat RF, IF, dan AF  disebut </a:t>
            </a:r>
            <a:r>
              <a:rPr lang="id-ID" sz="2000" i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  <a:sym typeface="Wingdings" pitchFamily="2" charset="2"/>
              </a:rPr>
              <a:t>superheterodyne</a:t>
            </a:r>
            <a:endParaRPr lang="id-ID" sz="2000" smtClean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384287"/>
            <a:ext cx="2218879" cy="17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4011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85800" y="556766"/>
            <a:ext cx="8077200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Jenis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Penerima </a:t>
            </a:r>
            <a:r>
              <a:rPr lang="id-ID" sz="20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Superheterodyne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 : frekuensi kerja ditala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diperkuat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diturunkan ke sebuah frekuensi menengah (IF) dengan cara mencampurkan dengan sinyal osilator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diperkuat (IF)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dideteksi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diperkuat (audio)  speaker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Sebuah rangkaian pengatur bati otomatis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automatic gain control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AGC) ditambahkan untuk menstabilkan penerimaan sinyal (yang sering naik-turun karena faktor cuaca atau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fading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7099420" cy="17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upload.wikimedia.org/wikipedia/commons/thumb/c/ce/Prototype_Armstrong_superheterodyne_receiver_1920.jpg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5096470"/>
            <a:ext cx="31432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525" y="5096470"/>
            <a:ext cx="22764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361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85800" y="556766"/>
            <a:ext cx="80772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Jenis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Penerima </a:t>
            </a:r>
            <a:r>
              <a:rPr lang="id-ID" sz="20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Superheterodyne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konversi ganda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 : menggunakan dua buah frekuensi menengah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IF kedua berfrekuensi lebih rendah dibanding IF-pertama 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Tujuan : meningkatkan selektivitas dan sensitivitas.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Aplikasi : penerima radio komunikasi (bukan radio siaran), penerima pada sistem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remote control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dsb.</a:t>
            </a: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99" y="2369030"/>
            <a:ext cx="6375201" cy="144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3048000" cy="155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876800"/>
            <a:ext cx="3815206" cy="155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006" y="4519155"/>
            <a:ext cx="1340185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011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EPE-Kuliah Sinyal dan Sistem 2012">
  <a:themeElements>
    <a:clrScheme name="YEPE-Kuliah Sinyal dan Sistem 20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PE-Kuliah Sinyal dan Sistem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PE-Kuliah Sinyal dan Sistem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YEPE-Kuliah Sinyal dan Sistem 2012</Template>
  <TotalTime>59272</TotalTime>
  <Words>2333</Words>
  <Application>Microsoft Office PowerPoint</Application>
  <PresentationFormat>On-screen Show (4:3)</PresentationFormat>
  <Paragraphs>235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YEPE-Kuliah Sinyal dan Sistem 2012</vt:lpstr>
      <vt:lpstr>Sistem Telekomunikasi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tvku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Sinyal dan Sistem</dc:title>
  <dc:creator>yp</dc:creator>
  <cp:lastModifiedBy>FT</cp:lastModifiedBy>
  <cp:revision>882</cp:revision>
  <dcterms:created xsi:type="dcterms:W3CDTF">2012-03-23T11:16:14Z</dcterms:created>
  <dcterms:modified xsi:type="dcterms:W3CDTF">2018-12-05T09:11:16Z</dcterms:modified>
</cp:coreProperties>
</file>