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60" r:id="rId4"/>
    <p:sldId id="259" r:id="rId5"/>
    <p:sldId id="263" r:id="rId6"/>
    <p:sldId id="261" r:id="rId7"/>
    <p:sldId id="264" r:id="rId8"/>
    <p:sldId id="267" r:id="rId9"/>
    <p:sldId id="265" r:id="rId10"/>
    <p:sldId id="266" r:id="rId11"/>
    <p:sldId id="268" r:id="rId12"/>
    <p:sldId id="269" r:id="rId13"/>
    <p:sldId id="271" r:id="rId14"/>
    <p:sldId id="272" r:id="rId15"/>
    <p:sldId id="275" r:id="rId16"/>
    <p:sldId id="270" r:id="rId17"/>
    <p:sldId id="262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81932" autoAdjust="0"/>
  </p:normalViewPr>
  <p:slideViewPr>
    <p:cSldViewPr>
      <p:cViewPr>
        <p:scale>
          <a:sx n="70" d="100"/>
          <a:sy n="70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E1F5-1FFD-464D-87D4-E66C63D7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1ED6-B5FC-4863-8F65-4F5E26A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3711-4C2F-4C75-8B45-6B142603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B55-DCDC-416C-B21A-B335457A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D78-33E6-4FC1-A5C8-B33F9245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E238-F0EE-43B1-BE8B-397B3925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35D7-7343-42C6-BD3F-7AF59568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C7C-234C-4875-A9B3-ED52EAC0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264B-6CFA-4999-8A31-004CBAB5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72C4-9742-49C0-9785-FDD8BF4C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FCCF-B4E0-450E-83E1-7E76AB82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C52D7C-1F60-4877-A971-B135A879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reless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8424"/>
            <a:ext cx="9199093" cy="47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48"/>
            <a:ext cx="2973932" cy="128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71483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C</a:t>
            </a: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lustering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838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Sekelompok sel dengan set frekuensi yang berbeda untuk setiap klasternya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N = jumlah sel dalam satu klaster.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33" y="1600200"/>
            <a:ext cx="5115067" cy="220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46596"/>
            <a:ext cx="24384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048000" cy="29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3978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Handover/</a:t>
            </a: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H</a:t>
            </a:r>
            <a:r>
              <a:rPr lang="id-ID" sz="2400">
                <a:solidFill>
                  <a:srgbClr val="00FFFF"/>
                </a:solidFill>
                <a:latin typeface="Comic Sans MS" pitchFamily="66" charset="0"/>
              </a:rPr>
              <a:t>and off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914400"/>
            <a:ext cx="7848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Jika MS bergerak dan mulai meninggalkan selnya, maka ia akan ditangani oleh sel di depannya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terjadi </a:t>
            </a: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handover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Handover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dilakukan secara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otomatis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tanpa terjadi pemutusan hubungan dan tanpa campur tangan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user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Penyebab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handover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sinyal melemah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(BER meningkat) atau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trafik jaringan sangat tinggi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sehingga diserahkan ke BTS terdekat  untuk keseimbangan beban jaringan.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88" y="2476500"/>
            <a:ext cx="6135624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6004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4038600" cy="290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1" y="4002934"/>
            <a:ext cx="7279460" cy="247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Handover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855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8" y="914400"/>
            <a:ext cx="7531302" cy="259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35114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Multiple Access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FDMA, TDMA, CDMA 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33098"/>
            <a:ext cx="8153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FDMA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(Frequency Division Multiple Access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: akses jamak dengan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pembagian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frekuensi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tiap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user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punya frekuensi sendiri, waktunya serempak.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TDMA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(Time Division Multiple Access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: akses jamak dengan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pembagian waktu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tiap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user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punya slot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waktu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sendiri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frekuensinya tunggal.</a:t>
            </a:r>
            <a:endParaRPr lang="en-US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CDMA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(Code Division Multiple Access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: akses jamak dengan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pembagian kode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tiap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user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punya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kode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unik  frekuensi tunggal, waktu serempak.</a:t>
            </a:r>
          </a:p>
        </p:txBody>
      </p:sp>
    </p:spTree>
    <p:extLst>
      <p:ext uri="{BB962C8B-B14F-4D97-AF65-F5344CB8AC3E}">
        <p14:creationId xmlns:p14="http://schemas.microsoft.com/office/powerpoint/2010/main" val="17268479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 smtClean="0">
                <a:solidFill>
                  <a:srgbClr val="00FF00"/>
                </a:solidFill>
              </a:rPr>
              <a:t>EDGE = </a:t>
            </a:r>
            <a:r>
              <a:rPr lang="en-US" sz="1400" smtClean="0">
                <a:solidFill>
                  <a:srgbClr val="00FF00"/>
                </a:solidFill>
              </a:rPr>
              <a:t>Enhanced </a:t>
            </a:r>
            <a:r>
              <a:rPr lang="en-US" sz="1400">
                <a:solidFill>
                  <a:srgbClr val="00FF00"/>
                </a:solidFill>
              </a:rPr>
              <a:t>Data rates for GSM </a:t>
            </a:r>
            <a:r>
              <a:rPr lang="en-US" sz="1400" smtClean="0">
                <a:solidFill>
                  <a:srgbClr val="00FF00"/>
                </a:solidFill>
              </a:rPr>
              <a:t>Evolution</a:t>
            </a:r>
            <a:endParaRPr lang="id-ID" sz="1400" smtClean="0">
              <a:solidFill>
                <a:srgbClr val="00FF00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 smtClean="0">
                <a:solidFill>
                  <a:srgbClr val="00FF00"/>
                </a:solidFill>
              </a:rPr>
              <a:t>GPRS = General Packet </a:t>
            </a:r>
            <a:r>
              <a:rPr lang="id-ID" sz="1400">
                <a:solidFill>
                  <a:srgbClr val="00FF00"/>
                </a:solidFill>
              </a:rPr>
              <a:t>R</a:t>
            </a:r>
            <a:r>
              <a:rPr lang="id-ID" sz="1400" smtClean="0">
                <a:solidFill>
                  <a:srgbClr val="00FF00"/>
                </a:solidFill>
              </a:rPr>
              <a:t>adio Service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 smtClean="0">
                <a:solidFill>
                  <a:srgbClr val="00FF00"/>
                </a:solidFill>
              </a:rPr>
              <a:t>UMTS = </a:t>
            </a:r>
            <a:r>
              <a:rPr lang="id-ID" sz="1400">
                <a:solidFill>
                  <a:srgbClr val="00FF00"/>
                </a:solidFill>
              </a:rPr>
              <a:t>Universal Mobile Telecommunications </a:t>
            </a:r>
            <a:r>
              <a:rPr lang="id-ID" sz="1400" smtClean="0">
                <a:solidFill>
                  <a:srgbClr val="00FF00"/>
                </a:solidFill>
              </a:rPr>
              <a:t>System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 smtClean="0">
                <a:solidFill>
                  <a:srgbClr val="00FF00"/>
                </a:solidFill>
              </a:rPr>
              <a:t>EV-DO = Evolution-Data Optimized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>
                <a:solidFill>
                  <a:srgbClr val="00FF00"/>
                </a:solidFill>
              </a:rPr>
              <a:t>LTE = Long-Term Evolution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>
                <a:solidFill>
                  <a:srgbClr val="00FF00"/>
                </a:solidFill>
              </a:rPr>
              <a:t>HSPA = High Speed Packet Access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>
                <a:solidFill>
                  <a:srgbClr val="00FF00"/>
                </a:solidFill>
              </a:rPr>
              <a:t>HSDPA = High Speed Downlink Packet Access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>
                <a:solidFill>
                  <a:srgbClr val="00FF00"/>
                </a:solidFill>
              </a:rPr>
              <a:t>HSUPA = High Speed Uplink Packet Access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id-ID" sz="1400" smtClean="0">
              <a:solidFill>
                <a:srgbClr val="00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5" y="381000"/>
            <a:ext cx="781571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34" y="3866774"/>
            <a:ext cx="3381066" cy="259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4983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28687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0428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8" y="121452"/>
            <a:ext cx="8839200" cy="66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9408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6096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4976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60834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5181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1995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d-ID" sz="28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Arsitektur Teknologi 5G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31768"/>
            <a:ext cx="7239000" cy="392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1054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Sistem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terdiri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dari terminal pengguna utama dan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sejumlah akses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radio independen dan otonom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Setiap terminal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radio dianggap sebagai link IP untuk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internet luar.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Teknologi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IP dirancang secara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khusus untuk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memastikan data kontrol yang cukup untuk routing yang tepat dari paket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IP.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7246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848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d-ID" sz="28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Tugas makalah individu :</a:t>
            </a:r>
          </a:p>
          <a:p>
            <a:pPr>
              <a:spcAft>
                <a:spcPts val="600"/>
              </a:spcAft>
            </a:pPr>
            <a:endParaRPr lang="id-ID" sz="240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Buat makalah bertema “Sistem Komunikasi Bergerak 4G dan Permasalahannya”</a:t>
            </a:r>
          </a:p>
          <a:p>
            <a:pPr>
              <a:spcAft>
                <a:spcPts val="600"/>
              </a:spcAft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Ketentuan 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Makalah diketik di kertas A4 (kwarto), maksimum 8 halaman, diberi sampul mika bening.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Makalah tersusun atas 4 bab :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Bab I. Pendahuluan : berisi latar belakang</a:t>
            </a:r>
          </a:p>
          <a:p>
            <a:pPr marL="914400" lvl="1" indent="-457200">
              <a:spcAft>
                <a:spcPts val="600"/>
              </a:spcAft>
              <a:buAutoNum type="alphaL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Bab II. Bahasan Pustaka.</a:t>
            </a:r>
          </a:p>
          <a:p>
            <a:pPr marL="914400" lvl="1" indent="-457200">
              <a:spcAft>
                <a:spcPts val="600"/>
              </a:spcAft>
              <a:buAutoNum type="alphaL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Bab III. Analisis Sistem dan Permasalahannya.</a:t>
            </a:r>
          </a:p>
          <a:p>
            <a:pPr marL="914400" lvl="1" indent="-457200">
              <a:spcAft>
                <a:spcPts val="600"/>
              </a:spcAft>
              <a:buAutoNum type="alphaL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Bab IV. Kesimpulan.</a:t>
            </a:r>
          </a:p>
          <a:p>
            <a:pPr marL="914400" lvl="1" indent="-457200">
              <a:spcAft>
                <a:spcPts val="600"/>
              </a:spcAft>
              <a:buAutoNum type="alphaL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Jangan lupa referensi pustakanya.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Dikumpulkan tanggal 26 Desember 2018, presentasi 2 Januari 2019.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Dipresentasikan di kelas (urut absen).</a:t>
            </a:r>
          </a:p>
        </p:txBody>
      </p:sp>
    </p:spTree>
    <p:extLst>
      <p:ext uri="{BB962C8B-B14F-4D97-AF65-F5344CB8AC3E}">
        <p14:creationId xmlns:p14="http://schemas.microsoft.com/office/powerpoint/2010/main" val="129284384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00FFFF"/>
                </a:solidFill>
                <a:latin typeface="Comic Sans MS" pitchFamily="66" charset="0"/>
              </a:rPr>
              <a:t>Si</a:t>
            </a:r>
            <a:r>
              <a:rPr lang="id-ID" sz="2800" smtClean="0">
                <a:solidFill>
                  <a:srgbClr val="00FFFF"/>
                </a:solidFill>
                <a:latin typeface="Comic Sans MS" pitchFamily="66" charset="0"/>
              </a:rPr>
              <a:t>stem Komunikasi Bergerak</a:t>
            </a:r>
            <a:endParaRPr lang="en-US" sz="28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914400"/>
            <a:ext cx="8229600" cy="342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Tuntutan zaman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komunikasi tidak dibatasi oleh ruang dan waktu, bebas bergerak, lebih personal, konten lebih variatif (multi media).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Hanya ada satu alternatif medium : udara bebas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penggunaan gelombang radio.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Kelemahan gelombang radio :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keterbatasan frekuensi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frekuensi harus bisa digunakan kembali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frequency reuse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Sistem lama : pemancar berdaya besar, radius pelayanan besar (</a:t>
            </a:r>
            <a:r>
              <a:rPr lang="id-ID" sz="1900" u="sng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+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50 km)  sulit melakukan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frequency reuse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kapasitas kecil, biaya mahal.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Solusi : sistem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selular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 pemancar berdaya kecil, radius layanan kecil (</a:t>
            </a:r>
            <a:r>
              <a:rPr lang="id-ID" sz="1900" u="sng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+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2 km),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frequency reuse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 biaya relatif lebih rendah</a:t>
            </a:r>
            <a:endParaRPr lang="en-US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0125" y="4417179"/>
            <a:ext cx="7010400" cy="2263045"/>
            <a:chOff x="1000125" y="4417179"/>
            <a:chExt cx="7010400" cy="22630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518049"/>
              <a:ext cx="3133725" cy="216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4417179"/>
              <a:ext cx="2581275" cy="2263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Striped Right Arrow 1"/>
            <p:cNvSpPr/>
            <p:nvPr/>
          </p:nvSpPr>
          <p:spPr>
            <a:xfrm>
              <a:off x="4000500" y="5486400"/>
              <a:ext cx="495300" cy="3048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4934364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S</a:t>
            </a: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istem Selular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990600"/>
            <a:ext cx="822960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Konsep sel : merupakan daerah cakupan (</a:t>
            </a: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coverage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 dari setiap BTS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base transceiver station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).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Sel dibuat untuk memudahkan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perencanaan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cakupan dalam area yang lebih luas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model heksagonal  sebuah BTS melayani area satu sel.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Pola radiasi transceiver BTS :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ke segala arah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omnidirectional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atau tersektor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sectoral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). </a:t>
            </a:r>
            <a:endParaRPr lang="id-ID" sz="1900" i="1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0250"/>
            <a:ext cx="22479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19300"/>
            <a:ext cx="23907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438400" cy="27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91199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A</a:t>
            </a: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rsitektur dasar sistem komunikasi bergerak :</a:t>
            </a:r>
            <a:endParaRPr lang="en-US" sz="24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1063"/>
            <a:ext cx="8387233" cy="52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476500"/>
            <a:ext cx="38100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09906"/>
            <a:ext cx="11811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73731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457200"/>
            <a:ext cx="82296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Mobile station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 :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handphone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, dilengkapi dengan kartu pelanggan,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control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unit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transceiver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, antena.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Mobile Telephone Switching Office/Mobile Switching Center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MTSO/MSC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: pusat koordinasi semua sel yang ada dan berfungsi sebagai penyedia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gateway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(perangkat penyambung) ke sistem komunikasi lain (PSTN atau provider). Sub-sistemnya 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Switching unit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 perangkat penyambung ke pelanggan</a:t>
            </a:r>
            <a:endParaRPr lang="id-ID" sz="1900" i="1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Prosesor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: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database, switching, coordination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Database unit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HLR  data tetap dari pelanggan di MSC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			           VLR  data temporer pelanggan dari MSC lain  </a:t>
            </a: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Radio Base Station/Base Transceiver Station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RBS/BTS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: berupa perangkat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transceiver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yang menghubungkan koneksi ke pelanggan dan interface antar MS dan MSC untuk koneksi ke sistem lain. Sub-sistem yang ada 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Transceiver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+ antena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Control Unit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Data terminal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Base Station Controller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BSC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: mengendalikan semua BTS yang ada pada tanggungjawabnya dengan berkoordinasi dengan MSC.</a:t>
            </a:r>
            <a:endParaRPr lang="id-ID" sz="1900" i="1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03290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P</a:t>
            </a: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ola radiasi BTS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886200"/>
            <a:ext cx="768175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1" y="816154"/>
            <a:ext cx="4531119" cy="246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685800"/>
            <a:ext cx="37147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070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U</a:t>
            </a: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kuran Sel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4131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273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BTS Repeater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8663"/>
            <a:ext cx="790962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01" y="4038600"/>
            <a:ext cx="53816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434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66998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smtClean="0">
                <a:solidFill>
                  <a:srgbClr val="00FFFF"/>
                </a:solidFill>
                <a:latin typeface="Comic Sans MS" pitchFamily="66" charset="0"/>
              </a:rPr>
              <a:t>F</a:t>
            </a: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requency Reuse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02425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9906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Keunggulan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dari sistem selular adalah kemampuan untuk penggunaan frekuensi kembali (</a:t>
            </a:r>
            <a:r>
              <a:rPr lang="id-ID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frequency reuse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frekuensi yang sama digunakan kembali di sel yang lain dengan jarak yang aman (tanpa interferensi).</a:t>
            </a: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Seandainya terjadi interferensi (karena kontur bumi yang tidak rata) maka disyaratkan agar sinyal yang diinginkan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wanted carrier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harus lebih besar dibanding sinyal interferensi 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C/I &gt; 12 dB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(untuk GSM).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6788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EPE-Kuliah Sinyal dan Sistem 2012">
  <a:themeElements>
    <a:clrScheme name="YEPE-Kuliah Sinyal dan Sistem 20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PE-Kuliah Sinyal dan Sistem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PE-Kuliah Sinyal dan Sistem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YEPE-Kuliah Sinyal dan Sistem 2012</Template>
  <TotalTime>73069</TotalTime>
  <Words>683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YEPE-Kuliah Sinyal dan Sistem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tvku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Sinyal dan Sistem</dc:title>
  <dc:creator>yp</dc:creator>
  <cp:lastModifiedBy>FT</cp:lastModifiedBy>
  <cp:revision>941</cp:revision>
  <dcterms:created xsi:type="dcterms:W3CDTF">2012-03-23T11:16:14Z</dcterms:created>
  <dcterms:modified xsi:type="dcterms:W3CDTF">2020-09-25T05:34:29Z</dcterms:modified>
</cp:coreProperties>
</file>