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ppt/tags/tag20.xml" ContentType="application/vnd.openxmlformats-officedocument.presentationml.tags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21.xml" ContentType="application/vnd.openxmlformats-officedocument.presentationml.tags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22.xml" ContentType="application/vnd.openxmlformats-officedocument.presentationml.tags+xml"/>
  <Override PartName="/ppt/notesSlides/notesSlide24.xml" ContentType="application/vnd.openxmlformats-officedocument.presentationml.notesSlide+xml"/>
  <Override PartName="/ppt/tags/tag23.xml" ContentType="application/vnd.openxmlformats-officedocument.presentationml.tags+xml"/>
  <Override PartName="/ppt/notesSlides/notesSlide25.xml" ContentType="application/vnd.openxmlformats-officedocument.presentationml.notesSlide+xml"/>
  <Override PartName="/ppt/tags/tag24.xml" ContentType="application/vnd.openxmlformats-officedocument.presentationml.tags+xml"/>
  <Override PartName="/ppt/notesSlides/notesSlide26.xml" ContentType="application/vnd.openxmlformats-officedocument.presentationml.notesSlide+xml"/>
  <Override PartName="/ppt/tags/tag25.xml" ContentType="application/vnd.openxmlformats-officedocument.presentationml.tags+xml"/>
  <Override PartName="/ppt/notesSlides/notesSlide27.xml" ContentType="application/vnd.openxmlformats-officedocument.presentationml.notesSlide+xml"/>
  <Override PartName="/ppt/tags/tag26.xml" ContentType="application/vnd.openxmlformats-officedocument.presentationml.tags+xml"/>
  <Override PartName="/ppt/notesSlides/notesSlide28.xml" ContentType="application/vnd.openxmlformats-officedocument.presentationml.notesSlide+xml"/>
  <Override PartName="/ppt/tags/tag27.xml" ContentType="application/vnd.openxmlformats-officedocument.presentationml.tags+xml"/>
  <Override PartName="/ppt/notesSlides/notesSlide29.xml" ContentType="application/vnd.openxmlformats-officedocument.presentationml.notesSlide+xml"/>
  <Override PartName="/ppt/tags/tag28.xml" ContentType="application/vnd.openxmlformats-officedocument.presentationml.tags+xml"/>
  <Override PartName="/ppt/notesSlides/notesSlide30.xml" ContentType="application/vnd.openxmlformats-officedocument.presentationml.notesSlide+xml"/>
  <Override PartName="/ppt/tags/tag29.xml" ContentType="application/vnd.openxmlformats-officedocument.presentationml.tags+xml"/>
  <Override PartName="/ppt/notesSlides/notesSlide31.xml" ContentType="application/vnd.openxmlformats-officedocument.presentationml.notesSlide+xml"/>
  <Override PartName="/ppt/tags/tag30.xml" ContentType="application/vnd.openxmlformats-officedocument.presentationml.tags+xml"/>
  <Override PartName="/ppt/notesSlides/notesSlide32.xml" ContentType="application/vnd.openxmlformats-officedocument.presentationml.notesSlide+xml"/>
  <Override PartName="/ppt/tags/tag31.xml" ContentType="application/vnd.openxmlformats-officedocument.presentationml.tags+xml"/>
  <Override PartName="/ppt/notesSlides/notesSlide33.xml" ContentType="application/vnd.openxmlformats-officedocument.presentationml.notesSlide+xml"/>
  <Override PartName="/ppt/tags/tag32.xml" ContentType="application/vnd.openxmlformats-officedocument.presentationml.tags+xml"/>
  <Override PartName="/ppt/notesSlides/notesSlide34.xml" ContentType="application/vnd.openxmlformats-officedocument.presentationml.notesSlide+xml"/>
  <Override PartName="/ppt/tags/tag33.xml" ContentType="application/vnd.openxmlformats-officedocument.presentationml.tags+xml"/>
  <Override PartName="/ppt/notesSlides/notesSlide35.xml" ContentType="application/vnd.openxmlformats-officedocument.presentationml.notesSlide+xml"/>
  <Override PartName="/ppt/tags/tag34.xml" ContentType="application/vnd.openxmlformats-officedocument.presentationml.tags+xml"/>
  <Override PartName="/ppt/notesSlides/notesSlide36.xml" ContentType="application/vnd.openxmlformats-officedocument.presentationml.notesSlide+xml"/>
  <Override PartName="/ppt/tags/tag35.xml" ContentType="application/vnd.openxmlformats-officedocument.presentationml.tags+xml"/>
  <Override PartName="/ppt/notesSlides/notesSlide37.xml" ContentType="application/vnd.openxmlformats-officedocument.presentationml.notesSlide+xml"/>
  <Override PartName="/ppt/tags/tag36.xml" ContentType="application/vnd.openxmlformats-officedocument.presentationml.tags+xml"/>
  <Override PartName="/ppt/notesSlides/notesSlide38.xml" ContentType="application/vnd.openxmlformats-officedocument.presentationml.notesSlide+xml"/>
  <Override PartName="/ppt/tags/tag37.xml" ContentType="application/vnd.openxmlformats-officedocument.presentationml.tags+xml"/>
  <Override PartName="/ppt/notesSlides/notesSlide39.xml" ContentType="application/vnd.openxmlformats-officedocument.presentationml.notesSlide+xml"/>
  <Override PartName="/ppt/tags/tag38.xml" ContentType="application/vnd.openxmlformats-officedocument.presentationml.tags+xml"/>
  <Override PartName="/ppt/notesSlides/notesSlide40.xml" ContentType="application/vnd.openxmlformats-officedocument.presentationml.notesSlide+xml"/>
  <Override PartName="/ppt/tags/tag39.xml" ContentType="application/vnd.openxmlformats-officedocument.presentationml.tags+xml"/>
  <Override PartName="/ppt/notesSlides/notesSlide41.xml" ContentType="application/vnd.openxmlformats-officedocument.presentationml.notesSlide+xml"/>
  <Override PartName="/ppt/tags/tag40.xml" ContentType="application/vnd.openxmlformats-officedocument.presentationml.tags+xml"/>
  <Override PartName="/ppt/notesSlides/notesSlide42.xml" ContentType="application/vnd.openxmlformats-officedocument.presentationml.notesSlide+xml"/>
  <Override PartName="/ppt/tags/tag41.xml" ContentType="application/vnd.openxmlformats-officedocument.presentationml.tags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2"/>
  </p:notesMasterIdLst>
  <p:sldIdLst>
    <p:sldId id="256" r:id="rId2"/>
    <p:sldId id="257" r:id="rId3"/>
    <p:sldId id="261" r:id="rId4"/>
    <p:sldId id="259" r:id="rId5"/>
    <p:sldId id="263" r:id="rId6"/>
    <p:sldId id="278" r:id="rId7"/>
    <p:sldId id="279" r:id="rId8"/>
    <p:sldId id="264" r:id="rId9"/>
    <p:sldId id="280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14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13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7" autoAdjust="0"/>
    <p:restoredTop sz="94660"/>
  </p:normalViewPr>
  <p:slideViewPr>
    <p:cSldViewPr snapToGrid="0">
      <p:cViewPr varScale="1">
        <p:scale>
          <a:sx n="64" d="100"/>
          <a:sy n="64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image" Target="../media/image37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8.jpg"/><Relationship Id="rId1" Type="http://schemas.openxmlformats.org/officeDocument/2006/relationships/image" Target="../media/image41.jpeg"/><Relationship Id="rId4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6FE28A-E1D6-4469-81F7-BB4D0EB59D20}" type="doc">
      <dgm:prSet loTypeId="urn:microsoft.com/office/officeart/2005/8/layout/radial1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FB55047-05A4-4426-B461-1238E036A3F0}">
      <dgm:prSet phldrT="[Text]"/>
      <dgm:spPr/>
      <dgm:t>
        <a:bodyPr/>
        <a:lstStyle/>
        <a:p>
          <a:r>
            <a:rPr lang="en-US" dirty="0" smtClean="0"/>
            <a:t>Data Mining</a:t>
          </a:r>
          <a:endParaRPr lang="en-US" dirty="0"/>
        </a:p>
      </dgm:t>
    </dgm:pt>
    <dgm:pt modelId="{87A97380-E960-4B56-81B3-5A194112A677}" type="parTrans" cxnId="{BB026D2F-EACD-4B0B-8F2A-4E6B026D0B1E}">
      <dgm:prSet/>
      <dgm:spPr/>
      <dgm:t>
        <a:bodyPr/>
        <a:lstStyle/>
        <a:p>
          <a:endParaRPr lang="en-US"/>
        </a:p>
      </dgm:t>
    </dgm:pt>
    <dgm:pt modelId="{52E81B70-4E4C-4AB4-A1DD-5F35736B9098}" type="sibTrans" cxnId="{BB026D2F-EACD-4B0B-8F2A-4E6B026D0B1E}">
      <dgm:prSet/>
      <dgm:spPr/>
      <dgm:t>
        <a:bodyPr/>
        <a:lstStyle/>
        <a:p>
          <a:endParaRPr lang="en-US"/>
        </a:p>
      </dgm:t>
    </dgm:pt>
    <dgm:pt modelId="{DEA82471-7B7B-44E0-A55C-57859F95EC81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600" smtClean="0"/>
            <a:t>Machine Learning</a:t>
          </a:r>
          <a:endParaRPr lang="en-US" sz="1600" dirty="0"/>
        </a:p>
      </dgm:t>
    </dgm:pt>
    <dgm:pt modelId="{FB41003E-50FE-48BF-A6CF-4C4F11E50411}" type="parTrans" cxnId="{59B19FAE-EEC2-4A32-A34A-1FC74EAEBA1C}">
      <dgm:prSet/>
      <dgm:spPr/>
      <dgm:t>
        <a:bodyPr/>
        <a:lstStyle/>
        <a:p>
          <a:endParaRPr lang="en-US"/>
        </a:p>
      </dgm:t>
    </dgm:pt>
    <dgm:pt modelId="{C353EF09-86E4-489A-899C-5037425C53E6}" type="sibTrans" cxnId="{59B19FAE-EEC2-4A32-A34A-1FC74EAEBA1C}">
      <dgm:prSet/>
      <dgm:spPr/>
      <dgm:t>
        <a:bodyPr/>
        <a:lstStyle/>
        <a:p>
          <a:endParaRPr lang="en-US"/>
        </a:p>
      </dgm:t>
    </dgm:pt>
    <dgm:pt modelId="{C818DE8A-C77D-49A7-9CAB-3E0B10D9ACBB}">
      <dgm:prSet phldrT="[Text]" custT="1"/>
      <dgm:spPr>
        <a:solidFill>
          <a:srgbClr val="00B0F0"/>
        </a:solidFill>
      </dgm:spPr>
      <dgm:t>
        <a:bodyPr lIns="0" tIns="0" rIns="0" bIns="0"/>
        <a:lstStyle/>
        <a:p>
          <a:r>
            <a:rPr lang="en-US" sz="1600" smtClean="0"/>
            <a:t>Pattern Recognition</a:t>
          </a:r>
          <a:endParaRPr lang="en-US" sz="1600" dirty="0"/>
        </a:p>
      </dgm:t>
    </dgm:pt>
    <dgm:pt modelId="{8502FA26-AB97-442D-8F95-E341E19D089F}" type="parTrans" cxnId="{D1DC6CF0-1CBD-44B9-BA4C-808722CE2F65}">
      <dgm:prSet/>
      <dgm:spPr/>
      <dgm:t>
        <a:bodyPr/>
        <a:lstStyle/>
        <a:p>
          <a:endParaRPr lang="en-US"/>
        </a:p>
      </dgm:t>
    </dgm:pt>
    <dgm:pt modelId="{90AE7205-EED9-4DF0-A545-C8B4EDC14405}" type="sibTrans" cxnId="{D1DC6CF0-1CBD-44B9-BA4C-808722CE2F65}">
      <dgm:prSet/>
      <dgm:spPr/>
      <dgm:t>
        <a:bodyPr/>
        <a:lstStyle/>
        <a:p>
          <a:endParaRPr lang="en-US"/>
        </a:p>
      </dgm:t>
    </dgm:pt>
    <dgm:pt modelId="{3F59AA82-7BA0-45DA-BB2D-9A541E1E79DD}">
      <dgm:prSet phldrT="[Text]"/>
      <dgm:spPr>
        <a:solidFill>
          <a:srgbClr val="00B050"/>
        </a:solidFill>
      </dgm:spPr>
      <dgm:t>
        <a:bodyPr/>
        <a:lstStyle/>
        <a:p>
          <a:r>
            <a:rPr lang="en-US" smtClean="0"/>
            <a:t>Statistics</a:t>
          </a:r>
          <a:endParaRPr lang="en-US" dirty="0"/>
        </a:p>
      </dgm:t>
    </dgm:pt>
    <dgm:pt modelId="{E4E1E980-7E5F-4692-8316-F6CC46190EB7}" type="parTrans" cxnId="{28367AE4-15CA-45BD-A11C-B95BA33B65F8}">
      <dgm:prSet/>
      <dgm:spPr/>
      <dgm:t>
        <a:bodyPr/>
        <a:lstStyle/>
        <a:p>
          <a:endParaRPr lang="en-US"/>
        </a:p>
      </dgm:t>
    </dgm:pt>
    <dgm:pt modelId="{29C32284-FE65-48FB-A445-CAFBC6F6A1EA}" type="sibTrans" cxnId="{28367AE4-15CA-45BD-A11C-B95BA33B65F8}">
      <dgm:prSet/>
      <dgm:spPr/>
      <dgm:t>
        <a:bodyPr/>
        <a:lstStyle/>
        <a:p>
          <a:endParaRPr lang="en-US"/>
        </a:p>
      </dgm:t>
    </dgm:pt>
    <dgm:pt modelId="{FE5F9D14-A38C-4EE2-8A88-0F4444FA056F}">
      <dgm:prSet phldrT="[Text]" custT="1"/>
      <dgm:spPr/>
      <dgm:t>
        <a:bodyPr lIns="0" tIns="0" rIns="0" bIns="0"/>
        <a:lstStyle/>
        <a:p>
          <a:r>
            <a:rPr lang="en-US" sz="1600" dirty="0" smtClean="0"/>
            <a:t>Artificial Intelligence</a:t>
          </a:r>
          <a:endParaRPr lang="en-US" sz="1600" dirty="0"/>
        </a:p>
      </dgm:t>
    </dgm:pt>
    <dgm:pt modelId="{63542B39-4D02-4B51-9598-5DCA54FA9291}" type="parTrans" cxnId="{688648FE-8278-406B-B06F-6AC9BAB3B9E4}">
      <dgm:prSet/>
      <dgm:spPr/>
      <dgm:t>
        <a:bodyPr/>
        <a:lstStyle/>
        <a:p>
          <a:endParaRPr lang="en-US"/>
        </a:p>
      </dgm:t>
    </dgm:pt>
    <dgm:pt modelId="{F14944B8-F15E-4146-BE91-1D658E942206}" type="sibTrans" cxnId="{688648FE-8278-406B-B06F-6AC9BAB3B9E4}">
      <dgm:prSet/>
      <dgm:spPr/>
      <dgm:t>
        <a:bodyPr/>
        <a:lstStyle/>
        <a:p>
          <a:endParaRPr lang="en-US"/>
        </a:p>
      </dgm:t>
    </dgm:pt>
    <dgm:pt modelId="{F57129F2-383B-4FAB-8B12-E35CFFB94197}" type="pres">
      <dgm:prSet presAssocID="{B66FE28A-E1D6-4469-81F7-BB4D0EB59D2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71924E5-F3B4-4B84-BA8D-112FD5B014B5}" type="pres">
      <dgm:prSet presAssocID="{5FB55047-05A4-4426-B461-1238E036A3F0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256B9C73-7B1E-41AB-B31D-5372862F8FFC}" type="pres">
      <dgm:prSet presAssocID="{FB41003E-50FE-48BF-A6CF-4C4F11E50411}" presName="Name9" presStyleLbl="parChTrans1D2" presStyleIdx="0" presStyleCnt="4"/>
      <dgm:spPr/>
      <dgm:t>
        <a:bodyPr/>
        <a:lstStyle/>
        <a:p>
          <a:endParaRPr lang="zh-CN" altLang="en-US"/>
        </a:p>
      </dgm:t>
    </dgm:pt>
    <dgm:pt modelId="{625389A9-1E59-47E8-B71B-EBDC2934ED5D}" type="pres">
      <dgm:prSet presAssocID="{FB41003E-50FE-48BF-A6CF-4C4F11E50411}" presName="connTx" presStyleLbl="parChTrans1D2" presStyleIdx="0" presStyleCnt="4"/>
      <dgm:spPr/>
      <dgm:t>
        <a:bodyPr/>
        <a:lstStyle/>
        <a:p>
          <a:endParaRPr lang="zh-CN" altLang="en-US"/>
        </a:p>
      </dgm:t>
    </dgm:pt>
    <dgm:pt modelId="{D92B7FBA-F81F-49F0-BBF8-56C30004B026}" type="pres">
      <dgm:prSet presAssocID="{DEA82471-7B7B-44E0-A55C-57859F95EC81}" presName="node" presStyleLbl="node1" presStyleIdx="0" presStyleCnt="4" custScaleX="99549" custScaleY="8769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4D18B2D-5BD4-4028-BC93-074605399E52}" type="pres">
      <dgm:prSet presAssocID="{8502FA26-AB97-442D-8F95-E341E19D089F}" presName="Name9" presStyleLbl="parChTrans1D2" presStyleIdx="1" presStyleCnt="4"/>
      <dgm:spPr/>
      <dgm:t>
        <a:bodyPr/>
        <a:lstStyle/>
        <a:p>
          <a:endParaRPr lang="zh-CN" altLang="en-US"/>
        </a:p>
      </dgm:t>
    </dgm:pt>
    <dgm:pt modelId="{0F4CDF04-0381-4046-B2F4-1A7A42108872}" type="pres">
      <dgm:prSet presAssocID="{8502FA26-AB97-442D-8F95-E341E19D089F}" presName="connTx" presStyleLbl="parChTrans1D2" presStyleIdx="1" presStyleCnt="4"/>
      <dgm:spPr/>
      <dgm:t>
        <a:bodyPr/>
        <a:lstStyle/>
        <a:p>
          <a:endParaRPr lang="zh-CN" altLang="en-US"/>
        </a:p>
      </dgm:t>
    </dgm:pt>
    <dgm:pt modelId="{9DAD4769-8F8C-4437-8000-DB1A29FBBE5F}" type="pres">
      <dgm:prSet presAssocID="{C818DE8A-C77D-49A7-9CAB-3E0B10D9ACBB}" presName="node" presStyleLbl="node1" presStyleIdx="1" presStyleCnt="4" custScaleX="1119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FD50E63-F934-42B7-8726-1A2B0F5E6AC1}" type="pres">
      <dgm:prSet presAssocID="{E4E1E980-7E5F-4692-8316-F6CC46190EB7}" presName="Name9" presStyleLbl="parChTrans1D2" presStyleIdx="2" presStyleCnt="4"/>
      <dgm:spPr/>
      <dgm:t>
        <a:bodyPr/>
        <a:lstStyle/>
        <a:p>
          <a:endParaRPr lang="zh-CN" altLang="en-US"/>
        </a:p>
      </dgm:t>
    </dgm:pt>
    <dgm:pt modelId="{E8619FCA-FFEF-463C-B367-9E2CBAC8667F}" type="pres">
      <dgm:prSet presAssocID="{E4E1E980-7E5F-4692-8316-F6CC46190EB7}" presName="connTx" presStyleLbl="parChTrans1D2" presStyleIdx="2" presStyleCnt="4"/>
      <dgm:spPr/>
      <dgm:t>
        <a:bodyPr/>
        <a:lstStyle/>
        <a:p>
          <a:endParaRPr lang="zh-CN" altLang="en-US"/>
        </a:p>
      </dgm:t>
    </dgm:pt>
    <dgm:pt modelId="{BDF3442C-731C-4F32-9AE7-857DBC6E6448}" type="pres">
      <dgm:prSet presAssocID="{3F59AA82-7BA0-45DA-BB2D-9A541E1E79DD}" presName="node" presStyleLbl="node1" presStyleIdx="2" presStyleCnt="4" custScaleX="99549" custScaleY="8853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0FF9880-B45C-4A8F-9038-FC000D96359E}" type="pres">
      <dgm:prSet presAssocID="{63542B39-4D02-4B51-9598-5DCA54FA9291}" presName="Name9" presStyleLbl="parChTrans1D2" presStyleIdx="3" presStyleCnt="4"/>
      <dgm:spPr/>
      <dgm:t>
        <a:bodyPr/>
        <a:lstStyle/>
        <a:p>
          <a:endParaRPr lang="zh-CN" altLang="en-US"/>
        </a:p>
      </dgm:t>
    </dgm:pt>
    <dgm:pt modelId="{9A7C5158-F799-4072-B482-547E701E7177}" type="pres">
      <dgm:prSet presAssocID="{63542B39-4D02-4B51-9598-5DCA54FA9291}" presName="connTx" presStyleLbl="parChTrans1D2" presStyleIdx="3" presStyleCnt="4"/>
      <dgm:spPr/>
      <dgm:t>
        <a:bodyPr/>
        <a:lstStyle/>
        <a:p>
          <a:endParaRPr lang="zh-CN" altLang="en-US"/>
        </a:p>
      </dgm:t>
    </dgm:pt>
    <dgm:pt modelId="{CD64E2A7-0188-4842-8113-EB51FC4DACF9}" type="pres">
      <dgm:prSet presAssocID="{FE5F9D14-A38C-4EE2-8A88-0F4444FA056F}" presName="node" presStyleLbl="node1" presStyleIdx="3" presStyleCnt="4" custScaleX="11194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55F2400-444A-4A73-A44C-D124531F6449}" type="presOf" srcId="{FE5F9D14-A38C-4EE2-8A88-0F4444FA056F}" destId="{CD64E2A7-0188-4842-8113-EB51FC4DACF9}" srcOrd="0" destOrd="0" presId="urn:microsoft.com/office/officeart/2005/8/layout/radial1"/>
    <dgm:cxn modelId="{BB026D2F-EACD-4B0B-8F2A-4E6B026D0B1E}" srcId="{B66FE28A-E1D6-4469-81F7-BB4D0EB59D20}" destId="{5FB55047-05A4-4426-B461-1238E036A3F0}" srcOrd="0" destOrd="0" parTransId="{87A97380-E960-4B56-81B3-5A194112A677}" sibTransId="{52E81B70-4E4C-4AB4-A1DD-5F35736B9098}"/>
    <dgm:cxn modelId="{E49E66AB-C2D0-4F0A-BAD1-C034BB8A741B}" type="presOf" srcId="{C818DE8A-C77D-49A7-9CAB-3E0B10D9ACBB}" destId="{9DAD4769-8F8C-4437-8000-DB1A29FBBE5F}" srcOrd="0" destOrd="0" presId="urn:microsoft.com/office/officeart/2005/8/layout/radial1"/>
    <dgm:cxn modelId="{29C5BC70-5BAE-4788-96F5-67A94E2E76FD}" type="presOf" srcId="{FB41003E-50FE-48BF-A6CF-4C4F11E50411}" destId="{256B9C73-7B1E-41AB-B31D-5372862F8FFC}" srcOrd="0" destOrd="0" presId="urn:microsoft.com/office/officeart/2005/8/layout/radial1"/>
    <dgm:cxn modelId="{5931F9A2-F199-497F-82E2-213FAB14EBA2}" type="presOf" srcId="{5FB55047-05A4-4426-B461-1238E036A3F0}" destId="{D71924E5-F3B4-4B84-BA8D-112FD5B014B5}" srcOrd="0" destOrd="0" presId="urn:microsoft.com/office/officeart/2005/8/layout/radial1"/>
    <dgm:cxn modelId="{AEB59EA2-0FCE-4163-B9BA-6FD93380533C}" type="presOf" srcId="{63542B39-4D02-4B51-9598-5DCA54FA9291}" destId="{00FF9880-B45C-4A8F-9038-FC000D96359E}" srcOrd="0" destOrd="0" presId="urn:microsoft.com/office/officeart/2005/8/layout/radial1"/>
    <dgm:cxn modelId="{DC39CEEB-D4D0-4BDC-AEEE-25665BF64FB7}" type="presOf" srcId="{FB41003E-50FE-48BF-A6CF-4C4F11E50411}" destId="{625389A9-1E59-47E8-B71B-EBDC2934ED5D}" srcOrd="1" destOrd="0" presId="urn:microsoft.com/office/officeart/2005/8/layout/radial1"/>
    <dgm:cxn modelId="{27DA0D6E-B11D-4DE9-8FE0-B998165B251B}" type="presOf" srcId="{DEA82471-7B7B-44E0-A55C-57859F95EC81}" destId="{D92B7FBA-F81F-49F0-BBF8-56C30004B026}" srcOrd="0" destOrd="0" presId="urn:microsoft.com/office/officeart/2005/8/layout/radial1"/>
    <dgm:cxn modelId="{59B19FAE-EEC2-4A32-A34A-1FC74EAEBA1C}" srcId="{5FB55047-05A4-4426-B461-1238E036A3F0}" destId="{DEA82471-7B7B-44E0-A55C-57859F95EC81}" srcOrd="0" destOrd="0" parTransId="{FB41003E-50FE-48BF-A6CF-4C4F11E50411}" sibTransId="{C353EF09-86E4-489A-899C-5037425C53E6}"/>
    <dgm:cxn modelId="{04CD4E54-12B4-4FBA-B1E9-A74D34C642B0}" type="presOf" srcId="{E4E1E980-7E5F-4692-8316-F6CC46190EB7}" destId="{E8619FCA-FFEF-463C-B367-9E2CBAC8667F}" srcOrd="1" destOrd="0" presId="urn:microsoft.com/office/officeart/2005/8/layout/radial1"/>
    <dgm:cxn modelId="{D1DC6CF0-1CBD-44B9-BA4C-808722CE2F65}" srcId="{5FB55047-05A4-4426-B461-1238E036A3F0}" destId="{C818DE8A-C77D-49A7-9CAB-3E0B10D9ACBB}" srcOrd="1" destOrd="0" parTransId="{8502FA26-AB97-442D-8F95-E341E19D089F}" sibTransId="{90AE7205-EED9-4DF0-A545-C8B4EDC14405}"/>
    <dgm:cxn modelId="{15F4E1D3-44C4-42CA-936A-C70FAA027BF4}" type="presOf" srcId="{63542B39-4D02-4B51-9598-5DCA54FA9291}" destId="{9A7C5158-F799-4072-B482-547E701E7177}" srcOrd="1" destOrd="0" presId="urn:microsoft.com/office/officeart/2005/8/layout/radial1"/>
    <dgm:cxn modelId="{74E3DA19-B649-40C2-BC79-31B1FD9ED2CB}" type="presOf" srcId="{8502FA26-AB97-442D-8F95-E341E19D089F}" destId="{0F4CDF04-0381-4046-B2F4-1A7A42108872}" srcOrd="1" destOrd="0" presId="urn:microsoft.com/office/officeart/2005/8/layout/radial1"/>
    <dgm:cxn modelId="{99FC9B1A-1ADF-403D-A3B2-3B578FE854C6}" type="presOf" srcId="{8502FA26-AB97-442D-8F95-E341E19D089F}" destId="{E4D18B2D-5BD4-4028-BC93-074605399E52}" srcOrd="0" destOrd="0" presId="urn:microsoft.com/office/officeart/2005/8/layout/radial1"/>
    <dgm:cxn modelId="{FB80C718-8C96-422A-B2E9-910ACB6F282F}" type="presOf" srcId="{E4E1E980-7E5F-4692-8316-F6CC46190EB7}" destId="{AFD50E63-F934-42B7-8726-1A2B0F5E6AC1}" srcOrd="0" destOrd="0" presId="urn:microsoft.com/office/officeart/2005/8/layout/radial1"/>
    <dgm:cxn modelId="{688648FE-8278-406B-B06F-6AC9BAB3B9E4}" srcId="{5FB55047-05A4-4426-B461-1238E036A3F0}" destId="{FE5F9D14-A38C-4EE2-8A88-0F4444FA056F}" srcOrd="3" destOrd="0" parTransId="{63542B39-4D02-4B51-9598-5DCA54FA9291}" sibTransId="{F14944B8-F15E-4146-BE91-1D658E942206}"/>
    <dgm:cxn modelId="{C87D0D6A-B46D-4F2D-A262-9CCE93ADB452}" type="presOf" srcId="{3F59AA82-7BA0-45DA-BB2D-9A541E1E79DD}" destId="{BDF3442C-731C-4F32-9AE7-857DBC6E6448}" srcOrd="0" destOrd="0" presId="urn:microsoft.com/office/officeart/2005/8/layout/radial1"/>
    <dgm:cxn modelId="{28367AE4-15CA-45BD-A11C-B95BA33B65F8}" srcId="{5FB55047-05A4-4426-B461-1238E036A3F0}" destId="{3F59AA82-7BA0-45DA-BB2D-9A541E1E79DD}" srcOrd="2" destOrd="0" parTransId="{E4E1E980-7E5F-4692-8316-F6CC46190EB7}" sibTransId="{29C32284-FE65-48FB-A445-CAFBC6F6A1EA}"/>
    <dgm:cxn modelId="{7E054A9F-5F73-4910-824B-91590D6260F6}" type="presOf" srcId="{B66FE28A-E1D6-4469-81F7-BB4D0EB59D20}" destId="{F57129F2-383B-4FAB-8B12-E35CFFB94197}" srcOrd="0" destOrd="0" presId="urn:microsoft.com/office/officeart/2005/8/layout/radial1"/>
    <dgm:cxn modelId="{48495A89-78CC-4A10-8EB6-4585200F6B98}" type="presParOf" srcId="{F57129F2-383B-4FAB-8B12-E35CFFB94197}" destId="{D71924E5-F3B4-4B84-BA8D-112FD5B014B5}" srcOrd="0" destOrd="0" presId="urn:microsoft.com/office/officeart/2005/8/layout/radial1"/>
    <dgm:cxn modelId="{FA0EA111-5E6D-4C4B-BA42-D0A86B1A4ABF}" type="presParOf" srcId="{F57129F2-383B-4FAB-8B12-E35CFFB94197}" destId="{256B9C73-7B1E-41AB-B31D-5372862F8FFC}" srcOrd="1" destOrd="0" presId="urn:microsoft.com/office/officeart/2005/8/layout/radial1"/>
    <dgm:cxn modelId="{AF1AF8E5-7F98-4E84-A069-2639D599F8BA}" type="presParOf" srcId="{256B9C73-7B1E-41AB-B31D-5372862F8FFC}" destId="{625389A9-1E59-47E8-B71B-EBDC2934ED5D}" srcOrd="0" destOrd="0" presId="urn:microsoft.com/office/officeart/2005/8/layout/radial1"/>
    <dgm:cxn modelId="{04F969DA-C8EB-4D33-8504-260658064A04}" type="presParOf" srcId="{F57129F2-383B-4FAB-8B12-E35CFFB94197}" destId="{D92B7FBA-F81F-49F0-BBF8-56C30004B026}" srcOrd="2" destOrd="0" presId="urn:microsoft.com/office/officeart/2005/8/layout/radial1"/>
    <dgm:cxn modelId="{8F245506-FF6D-4C06-9B32-7BF23681F17A}" type="presParOf" srcId="{F57129F2-383B-4FAB-8B12-E35CFFB94197}" destId="{E4D18B2D-5BD4-4028-BC93-074605399E52}" srcOrd="3" destOrd="0" presId="urn:microsoft.com/office/officeart/2005/8/layout/radial1"/>
    <dgm:cxn modelId="{DA10ABD9-9B65-4921-A5AB-B10DC5C4FF82}" type="presParOf" srcId="{E4D18B2D-5BD4-4028-BC93-074605399E52}" destId="{0F4CDF04-0381-4046-B2F4-1A7A42108872}" srcOrd="0" destOrd="0" presId="urn:microsoft.com/office/officeart/2005/8/layout/radial1"/>
    <dgm:cxn modelId="{BFC01D25-5F3C-49A3-93FB-FD5301A3628E}" type="presParOf" srcId="{F57129F2-383B-4FAB-8B12-E35CFFB94197}" destId="{9DAD4769-8F8C-4437-8000-DB1A29FBBE5F}" srcOrd="4" destOrd="0" presId="urn:microsoft.com/office/officeart/2005/8/layout/radial1"/>
    <dgm:cxn modelId="{EEF74378-6600-44CE-A32D-9A76BB7B79F7}" type="presParOf" srcId="{F57129F2-383B-4FAB-8B12-E35CFFB94197}" destId="{AFD50E63-F934-42B7-8726-1A2B0F5E6AC1}" srcOrd="5" destOrd="0" presId="urn:microsoft.com/office/officeart/2005/8/layout/radial1"/>
    <dgm:cxn modelId="{FBC9C685-2F7B-42AE-B428-F3006F80A6F6}" type="presParOf" srcId="{AFD50E63-F934-42B7-8726-1A2B0F5E6AC1}" destId="{E8619FCA-FFEF-463C-B367-9E2CBAC8667F}" srcOrd="0" destOrd="0" presId="urn:microsoft.com/office/officeart/2005/8/layout/radial1"/>
    <dgm:cxn modelId="{2D1856B5-6DA9-4CD8-AD46-19D4992F3D00}" type="presParOf" srcId="{F57129F2-383B-4FAB-8B12-E35CFFB94197}" destId="{BDF3442C-731C-4F32-9AE7-857DBC6E6448}" srcOrd="6" destOrd="0" presId="urn:microsoft.com/office/officeart/2005/8/layout/radial1"/>
    <dgm:cxn modelId="{40313E05-3DD1-45D9-8224-34C47DF876B4}" type="presParOf" srcId="{F57129F2-383B-4FAB-8B12-E35CFFB94197}" destId="{00FF9880-B45C-4A8F-9038-FC000D96359E}" srcOrd="7" destOrd="0" presId="urn:microsoft.com/office/officeart/2005/8/layout/radial1"/>
    <dgm:cxn modelId="{6388F83B-F845-40CE-B24E-FF7E235BEF23}" type="presParOf" srcId="{00FF9880-B45C-4A8F-9038-FC000D96359E}" destId="{9A7C5158-F799-4072-B482-547E701E7177}" srcOrd="0" destOrd="0" presId="urn:microsoft.com/office/officeart/2005/8/layout/radial1"/>
    <dgm:cxn modelId="{484B2BEF-0657-4FC5-9B00-002227B100EF}" type="presParOf" srcId="{F57129F2-383B-4FAB-8B12-E35CFFB94197}" destId="{CD64E2A7-0188-4842-8113-EB51FC4DACF9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D54CC7-F258-42C6-957B-A1A0D29735A8}" type="doc">
      <dgm:prSet loTypeId="urn:microsoft.com/office/officeart/2005/8/layout/radial4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DEF2CCC8-0352-4FF8-BE0E-E5C52F5B33CA}">
      <dgm:prSet phldrT="[文本]"/>
      <dgm:spPr/>
      <dgm:t>
        <a:bodyPr/>
        <a:lstStyle/>
        <a:p>
          <a:r>
            <a:rPr lang="en-US" altLang="zh-CN" dirty="0" smtClean="0"/>
            <a:t>Data Mining</a:t>
          </a:r>
          <a:endParaRPr lang="zh-CN" altLang="en-US" dirty="0"/>
        </a:p>
      </dgm:t>
    </dgm:pt>
    <dgm:pt modelId="{3F88AE9B-2F94-452C-8FD2-5D99B457FAC9}" type="parTrans" cxnId="{1E969122-3A3D-4B07-AAAE-11C73DE6AEFF}">
      <dgm:prSet/>
      <dgm:spPr/>
      <dgm:t>
        <a:bodyPr/>
        <a:lstStyle/>
        <a:p>
          <a:endParaRPr lang="zh-CN" altLang="en-US"/>
        </a:p>
      </dgm:t>
    </dgm:pt>
    <dgm:pt modelId="{AADABCBF-BD95-44D0-830D-77B4C27A5698}" type="sibTrans" cxnId="{1E969122-3A3D-4B07-AAAE-11C73DE6AEFF}">
      <dgm:prSet/>
      <dgm:spPr/>
      <dgm:t>
        <a:bodyPr/>
        <a:lstStyle/>
        <a:p>
          <a:endParaRPr lang="zh-CN" altLang="en-US"/>
        </a:p>
      </dgm:t>
    </dgm:pt>
    <dgm:pt modelId="{DE6CD261-51BB-4247-BA40-B41212FB0B1F}">
      <dgm:prSet phldrT="[文本]"/>
      <dgm:spPr>
        <a:solidFill>
          <a:srgbClr val="7030A0"/>
        </a:solidFill>
      </dgm:spPr>
      <dgm:t>
        <a:bodyPr/>
        <a:lstStyle/>
        <a:p>
          <a:r>
            <a:rPr lang="en-US" altLang="zh-CN" dirty="0" smtClean="0"/>
            <a:t>Business Intelligence</a:t>
          </a:r>
          <a:endParaRPr lang="zh-CN" altLang="en-US" dirty="0"/>
        </a:p>
      </dgm:t>
    </dgm:pt>
    <dgm:pt modelId="{71B0F4C4-75F7-4AE4-9773-EC3EB08458D3}" type="parTrans" cxnId="{CF42C8C6-AE9E-4151-845E-126C7DFC4243}">
      <dgm:prSet/>
      <dgm:spPr>
        <a:solidFill>
          <a:srgbClr val="7030A0"/>
        </a:solidFill>
      </dgm:spPr>
      <dgm:t>
        <a:bodyPr/>
        <a:lstStyle/>
        <a:p>
          <a:endParaRPr lang="zh-CN" altLang="en-US"/>
        </a:p>
      </dgm:t>
    </dgm:pt>
    <dgm:pt modelId="{D7533DBD-09A2-48B5-AEC2-77613FBAE50A}" type="sibTrans" cxnId="{CF42C8C6-AE9E-4151-845E-126C7DFC4243}">
      <dgm:prSet/>
      <dgm:spPr/>
      <dgm:t>
        <a:bodyPr/>
        <a:lstStyle/>
        <a:p>
          <a:endParaRPr lang="zh-CN" altLang="en-US"/>
        </a:p>
      </dgm:t>
    </dgm:pt>
    <dgm:pt modelId="{C5B30749-4AE1-46CC-B1C1-AEE2F92DC47E}">
      <dgm:prSet phldrT="[文本]"/>
      <dgm:spPr>
        <a:solidFill>
          <a:srgbClr val="00B050"/>
        </a:solidFill>
      </dgm:spPr>
      <dgm:t>
        <a:bodyPr/>
        <a:lstStyle/>
        <a:p>
          <a:r>
            <a:rPr lang="en-US" altLang="zh-CN" dirty="0" smtClean="0"/>
            <a:t>Data Analytics</a:t>
          </a:r>
          <a:endParaRPr lang="zh-CN" altLang="en-US" dirty="0"/>
        </a:p>
      </dgm:t>
    </dgm:pt>
    <dgm:pt modelId="{BAA4C53B-1ACD-4661-85AA-10882DD38620}" type="parTrans" cxnId="{A1D3203A-B5DE-4A13-A16E-4AFB935DBA7B}">
      <dgm:prSet/>
      <dgm:spPr>
        <a:solidFill>
          <a:srgbClr val="00B050"/>
        </a:solidFill>
      </dgm:spPr>
      <dgm:t>
        <a:bodyPr/>
        <a:lstStyle/>
        <a:p>
          <a:endParaRPr lang="zh-CN" altLang="en-US"/>
        </a:p>
      </dgm:t>
    </dgm:pt>
    <dgm:pt modelId="{4658B56C-CF5D-46B0-A7E9-F33AD2A09EA7}" type="sibTrans" cxnId="{A1D3203A-B5DE-4A13-A16E-4AFB935DBA7B}">
      <dgm:prSet/>
      <dgm:spPr/>
      <dgm:t>
        <a:bodyPr/>
        <a:lstStyle/>
        <a:p>
          <a:endParaRPr lang="zh-CN" altLang="en-US"/>
        </a:p>
      </dgm:t>
    </dgm:pt>
    <dgm:pt modelId="{EA7EF5A7-E087-4D05-A366-9327B8B37A79}">
      <dgm:prSet phldrT="[文本]"/>
      <dgm:spPr/>
      <dgm:t>
        <a:bodyPr/>
        <a:lstStyle/>
        <a:p>
          <a:r>
            <a:rPr lang="en-US" altLang="zh-CN" dirty="0" smtClean="0"/>
            <a:t>Customer Relationship Management</a:t>
          </a:r>
          <a:endParaRPr lang="zh-CN" altLang="en-US" dirty="0"/>
        </a:p>
      </dgm:t>
    </dgm:pt>
    <dgm:pt modelId="{87F46F9F-C581-4A62-BC85-4B26A7AC6B24}" type="parTrans" cxnId="{BC801D17-5125-4906-AC5D-D94DB9744AA3}">
      <dgm:prSet/>
      <dgm:spPr/>
      <dgm:t>
        <a:bodyPr/>
        <a:lstStyle/>
        <a:p>
          <a:endParaRPr lang="zh-CN" altLang="en-US"/>
        </a:p>
      </dgm:t>
    </dgm:pt>
    <dgm:pt modelId="{60535879-1ED1-4ABC-A91B-00DA0D868DA7}" type="sibTrans" cxnId="{BC801D17-5125-4906-AC5D-D94DB9744AA3}">
      <dgm:prSet/>
      <dgm:spPr/>
      <dgm:t>
        <a:bodyPr/>
        <a:lstStyle/>
        <a:p>
          <a:endParaRPr lang="zh-CN" altLang="en-US"/>
        </a:p>
      </dgm:t>
    </dgm:pt>
    <dgm:pt modelId="{6CBD2154-1828-4468-AFDD-0BAD60B9603A}">
      <dgm:prSet phldrT="[文本]"/>
      <dgm:spPr>
        <a:solidFill>
          <a:srgbClr val="0070C0"/>
        </a:solidFill>
      </dgm:spPr>
      <dgm:t>
        <a:bodyPr/>
        <a:lstStyle/>
        <a:p>
          <a:r>
            <a:rPr lang="en-US" altLang="zh-CN" dirty="0" smtClean="0"/>
            <a:t>Decision Support</a:t>
          </a:r>
          <a:endParaRPr lang="zh-CN" altLang="en-US" dirty="0"/>
        </a:p>
      </dgm:t>
    </dgm:pt>
    <dgm:pt modelId="{6C722544-1F0F-40EA-945A-0D2772D1FB15}" type="parTrans" cxnId="{FC8D559E-D7C3-46E1-91A0-628ABB84A361}">
      <dgm:prSet/>
      <dgm:spPr>
        <a:solidFill>
          <a:srgbClr val="1966B3"/>
        </a:solidFill>
      </dgm:spPr>
      <dgm:t>
        <a:bodyPr/>
        <a:lstStyle/>
        <a:p>
          <a:endParaRPr lang="zh-CN" altLang="en-US"/>
        </a:p>
      </dgm:t>
    </dgm:pt>
    <dgm:pt modelId="{48F1839B-5999-4EBD-8C1B-7A2C7D993DCB}" type="sibTrans" cxnId="{FC8D559E-D7C3-46E1-91A0-628ABB84A361}">
      <dgm:prSet/>
      <dgm:spPr/>
      <dgm:t>
        <a:bodyPr/>
        <a:lstStyle/>
        <a:p>
          <a:endParaRPr lang="zh-CN" altLang="en-US"/>
        </a:p>
      </dgm:t>
    </dgm:pt>
    <dgm:pt modelId="{1A182743-35B7-4A56-B7F9-503BCAEBB9A8}">
      <dgm:prSet phldrT="[文本]"/>
      <dgm:spPr>
        <a:solidFill>
          <a:srgbClr val="CC6600"/>
        </a:solidFill>
      </dgm:spPr>
      <dgm:t>
        <a:bodyPr/>
        <a:lstStyle/>
        <a:p>
          <a:r>
            <a:rPr lang="en-US" altLang="zh-CN" dirty="0" smtClean="0"/>
            <a:t>Big Data</a:t>
          </a:r>
          <a:endParaRPr lang="zh-CN" altLang="en-US" dirty="0"/>
        </a:p>
      </dgm:t>
    </dgm:pt>
    <dgm:pt modelId="{D37E6094-D1A7-4310-B58B-E117AEF68C39}" type="parTrans" cxnId="{AA2D1AD5-5888-4AEC-975E-79A7214A33B9}">
      <dgm:prSet/>
      <dgm:spPr>
        <a:solidFill>
          <a:srgbClr val="CC6600"/>
        </a:solidFill>
      </dgm:spPr>
      <dgm:t>
        <a:bodyPr/>
        <a:lstStyle/>
        <a:p>
          <a:endParaRPr lang="zh-CN" altLang="en-US"/>
        </a:p>
      </dgm:t>
    </dgm:pt>
    <dgm:pt modelId="{271123B6-40CE-4112-BE3C-54D2D7F27885}" type="sibTrans" cxnId="{AA2D1AD5-5888-4AEC-975E-79A7214A33B9}">
      <dgm:prSet/>
      <dgm:spPr/>
      <dgm:t>
        <a:bodyPr/>
        <a:lstStyle/>
        <a:p>
          <a:endParaRPr lang="zh-CN" altLang="en-US"/>
        </a:p>
      </dgm:t>
    </dgm:pt>
    <dgm:pt modelId="{367D4B5F-D5E3-44D5-B824-D61B1476D1BA}" type="pres">
      <dgm:prSet presAssocID="{82D54CC7-F258-42C6-957B-A1A0D29735A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5D189C5-AD87-4F5C-9BFB-74C9AEEFFD96}" type="pres">
      <dgm:prSet presAssocID="{DEF2CCC8-0352-4FF8-BE0E-E5C52F5B33CA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B62BD95B-A9BF-420C-9609-4751BE55E247}" type="pres">
      <dgm:prSet presAssocID="{71B0F4C4-75F7-4AE4-9773-EC3EB08458D3}" presName="parTrans" presStyleLbl="bgSibTrans2D1" presStyleIdx="0" presStyleCnt="5"/>
      <dgm:spPr/>
      <dgm:t>
        <a:bodyPr/>
        <a:lstStyle/>
        <a:p>
          <a:endParaRPr lang="zh-CN" altLang="en-US"/>
        </a:p>
      </dgm:t>
    </dgm:pt>
    <dgm:pt modelId="{1A56711E-D2E7-479C-A977-43EB3F326260}" type="pres">
      <dgm:prSet presAssocID="{DE6CD261-51BB-4247-BA40-B41212FB0B1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11D3C6-E376-4BDE-B5F2-77D35D101725}" type="pres">
      <dgm:prSet presAssocID="{BAA4C53B-1ACD-4661-85AA-10882DD38620}" presName="parTrans" presStyleLbl="bgSibTrans2D1" presStyleIdx="1" presStyleCnt="5"/>
      <dgm:spPr/>
      <dgm:t>
        <a:bodyPr/>
        <a:lstStyle/>
        <a:p>
          <a:endParaRPr lang="zh-CN" altLang="en-US"/>
        </a:p>
      </dgm:t>
    </dgm:pt>
    <dgm:pt modelId="{CA0D0D1D-25AD-4FD9-95CF-9043890526FD}" type="pres">
      <dgm:prSet presAssocID="{C5B30749-4AE1-46CC-B1C1-AEE2F92DC47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248DDEA-D478-414B-B334-7382051BE131}" type="pres">
      <dgm:prSet presAssocID="{D37E6094-D1A7-4310-B58B-E117AEF68C39}" presName="parTrans" presStyleLbl="bgSibTrans2D1" presStyleIdx="2" presStyleCnt="5"/>
      <dgm:spPr/>
      <dgm:t>
        <a:bodyPr/>
        <a:lstStyle/>
        <a:p>
          <a:endParaRPr lang="zh-CN" altLang="en-US"/>
        </a:p>
      </dgm:t>
    </dgm:pt>
    <dgm:pt modelId="{8C811A30-DE53-4007-B726-27DDC53F63D6}" type="pres">
      <dgm:prSet presAssocID="{1A182743-35B7-4A56-B7F9-503BCAEBB9A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8D3F77A-CC3E-4FEB-A784-67AB4C9A457A}" type="pres">
      <dgm:prSet presAssocID="{6C722544-1F0F-40EA-945A-0D2772D1FB15}" presName="parTrans" presStyleLbl="bgSibTrans2D1" presStyleIdx="3" presStyleCnt="5"/>
      <dgm:spPr/>
      <dgm:t>
        <a:bodyPr/>
        <a:lstStyle/>
        <a:p>
          <a:endParaRPr lang="zh-CN" altLang="en-US"/>
        </a:p>
      </dgm:t>
    </dgm:pt>
    <dgm:pt modelId="{DDDD31F0-3FC4-4604-9211-2BE0B433EDFA}" type="pres">
      <dgm:prSet presAssocID="{6CBD2154-1828-4468-AFDD-0BAD60B9603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0CDBF3D-D029-4D7B-BD73-B8808354D6FF}" type="pres">
      <dgm:prSet presAssocID="{87F46F9F-C581-4A62-BC85-4B26A7AC6B24}" presName="parTrans" presStyleLbl="bgSibTrans2D1" presStyleIdx="4" presStyleCnt="5"/>
      <dgm:spPr/>
      <dgm:t>
        <a:bodyPr/>
        <a:lstStyle/>
        <a:p>
          <a:endParaRPr lang="zh-CN" altLang="en-US"/>
        </a:p>
      </dgm:t>
    </dgm:pt>
    <dgm:pt modelId="{D73868D2-FB23-4A65-A4AD-1343544CFB41}" type="pres">
      <dgm:prSet presAssocID="{EA7EF5A7-E087-4D05-A366-9327B8B37A7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FF4A19A-C78B-4724-AFAB-A94ABAE3FC44}" type="presOf" srcId="{D37E6094-D1A7-4310-B58B-E117AEF68C39}" destId="{E248DDEA-D478-414B-B334-7382051BE131}" srcOrd="0" destOrd="0" presId="urn:microsoft.com/office/officeart/2005/8/layout/radial4"/>
    <dgm:cxn modelId="{58FD44D8-C528-4427-951B-CABBF2411E2D}" type="presOf" srcId="{71B0F4C4-75F7-4AE4-9773-EC3EB08458D3}" destId="{B62BD95B-A9BF-420C-9609-4751BE55E247}" srcOrd="0" destOrd="0" presId="urn:microsoft.com/office/officeart/2005/8/layout/radial4"/>
    <dgm:cxn modelId="{BC801D17-5125-4906-AC5D-D94DB9744AA3}" srcId="{DEF2CCC8-0352-4FF8-BE0E-E5C52F5B33CA}" destId="{EA7EF5A7-E087-4D05-A366-9327B8B37A79}" srcOrd="4" destOrd="0" parTransId="{87F46F9F-C581-4A62-BC85-4B26A7AC6B24}" sibTransId="{60535879-1ED1-4ABC-A91B-00DA0D868DA7}"/>
    <dgm:cxn modelId="{1A9043F4-EEB8-408A-98B7-063F36B2B8ED}" type="presOf" srcId="{DEF2CCC8-0352-4FF8-BE0E-E5C52F5B33CA}" destId="{75D189C5-AD87-4F5C-9BFB-74C9AEEFFD96}" srcOrd="0" destOrd="0" presId="urn:microsoft.com/office/officeart/2005/8/layout/radial4"/>
    <dgm:cxn modelId="{227B3367-9A13-4239-8425-B60BA4135323}" type="presOf" srcId="{DE6CD261-51BB-4247-BA40-B41212FB0B1F}" destId="{1A56711E-D2E7-479C-A977-43EB3F326260}" srcOrd="0" destOrd="0" presId="urn:microsoft.com/office/officeart/2005/8/layout/radial4"/>
    <dgm:cxn modelId="{6E48FF4D-EED7-4F91-ABEB-DDBFB0B6CFBD}" type="presOf" srcId="{6C722544-1F0F-40EA-945A-0D2772D1FB15}" destId="{88D3F77A-CC3E-4FEB-A784-67AB4C9A457A}" srcOrd="0" destOrd="0" presId="urn:microsoft.com/office/officeart/2005/8/layout/radial4"/>
    <dgm:cxn modelId="{626D9661-78CF-45C5-8B0B-C8B632A08578}" type="presOf" srcId="{82D54CC7-F258-42C6-957B-A1A0D29735A8}" destId="{367D4B5F-D5E3-44D5-B824-D61B1476D1BA}" srcOrd="0" destOrd="0" presId="urn:microsoft.com/office/officeart/2005/8/layout/radial4"/>
    <dgm:cxn modelId="{AA2D1AD5-5888-4AEC-975E-79A7214A33B9}" srcId="{DEF2CCC8-0352-4FF8-BE0E-E5C52F5B33CA}" destId="{1A182743-35B7-4A56-B7F9-503BCAEBB9A8}" srcOrd="2" destOrd="0" parTransId="{D37E6094-D1A7-4310-B58B-E117AEF68C39}" sibTransId="{271123B6-40CE-4112-BE3C-54D2D7F27885}"/>
    <dgm:cxn modelId="{1E969122-3A3D-4B07-AAAE-11C73DE6AEFF}" srcId="{82D54CC7-F258-42C6-957B-A1A0D29735A8}" destId="{DEF2CCC8-0352-4FF8-BE0E-E5C52F5B33CA}" srcOrd="0" destOrd="0" parTransId="{3F88AE9B-2F94-452C-8FD2-5D99B457FAC9}" sibTransId="{AADABCBF-BD95-44D0-830D-77B4C27A5698}"/>
    <dgm:cxn modelId="{D1D3F201-6CFA-4041-BD40-9DED4AE85621}" type="presOf" srcId="{1A182743-35B7-4A56-B7F9-503BCAEBB9A8}" destId="{8C811A30-DE53-4007-B726-27DDC53F63D6}" srcOrd="0" destOrd="0" presId="urn:microsoft.com/office/officeart/2005/8/layout/radial4"/>
    <dgm:cxn modelId="{A1D3203A-B5DE-4A13-A16E-4AFB935DBA7B}" srcId="{DEF2CCC8-0352-4FF8-BE0E-E5C52F5B33CA}" destId="{C5B30749-4AE1-46CC-B1C1-AEE2F92DC47E}" srcOrd="1" destOrd="0" parTransId="{BAA4C53B-1ACD-4661-85AA-10882DD38620}" sibTransId="{4658B56C-CF5D-46B0-A7E9-F33AD2A09EA7}"/>
    <dgm:cxn modelId="{87196E94-EA6C-401F-A9F6-4BE9E2DF3DB6}" type="presOf" srcId="{C5B30749-4AE1-46CC-B1C1-AEE2F92DC47E}" destId="{CA0D0D1D-25AD-4FD9-95CF-9043890526FD}" srcOrd="0" destOrd="0" presId="urn:microsoft.com/office/officeart/2005/8/layout/radial4"/>
    <dgm:cxn modelId="{2BCFFEB1-B4BC-4BD9-8B26-A9A652A3271B}" type="presOf" srcId="{BAA4C53B-1ACD-4661-85AA-10882DD38620}" destId="{3C11D3C6-E376-4BDE-B5F2-77D35D101725}" srcOrd="0" destOrd="0" presId="urn:microsoft.com/office/officeart/2005/8/layout/radial4"/>
    <dgm:cxn modelId="{B02AE3AB-2501-4E0F-B27D-60A1DBF50F2B}" type="presOf" srcId="{87F46F9F-C581-4A62-BC85-4B26A7AC6B24}" destId="{50CDBF3D-D029-4D7B-BD73-B8808354D6FF}" srcOrd="0" destOrd="0" presId="urn:microsoft.com/office/officeart/2005/8/layout/radial4"/>
    <dgm:cxn modelId="{6139DFCB-2EA8-46BE-854E-1F0B0DBE25E3}" type="presOf" srcId="{EA7EF5A7-E087-4D05-A366-9327B8B37A79}" destId="{D73868D2-FB23-4A65-A4AD-1343544CFB41}" srcOrd="0" destOrd="0" presId="urn:microsoft.com/office/officeart/2005/8/layout/radial4"/>
    <dgm:cxn modelId="{8E07A6B7-E342-43D6-A2B5-650C176A2DEB}" type="presOf" srcId="{6CBD2154-1828-4468-AFDD-0BAD60B9603A}" destId="{DDDD31F0-3FC4-4604-9211-2BE0B433EDFA}" srcOrd="0" destOrd="0" presId="urn:microsoft.com/office/officeart/2005/8/layout/radial4"/>
    <dgm:cxn modelId="{CF42C8C6-AE9E-4151-845E-126C7DFC4243}" srcId="{DEF2CCC8-0352-4FF8-BE0E-E5C52F5B33CA}" destId="{DE6CD261-51BB-4247-BA40-B41212FB0B1F}" srcOrd="0" destOrd="0" parTransId="{71B0F4C4-75F7-4AE4-9773-EC3EB08458D3}" sibTransId="{D7533DBD-09A2-48B5-AEC2-77613FBAE50A}"/>
    <dgm:cxn modelId="{FC8D559E-D7C3-46E1-91A0-628ABB84A361}" srcId="{DEF2CCC8-0352-4FF8-BE0E-E5C52F5B33CA}" destId="{6CBD2154-1828-4468-AFDD-0BAD60B9603A}" srcOrd="3" destOrd="0" parTransId="{6C722544-1F0F-40EA-945A-0D2772D1FB15}" sibTransId="{48F1839B-5999-4EBD-8C1B-7A2C7D993DCB}"/>
    <dgm:cxn modelId="{FCBF7919-F729-45B3-BD50-D4D14E56D0C3}" type="presParOf" srcId="{367D4B5F-D5E3-44D5-B824-D61B1476D1BA}" destId="{75D189C5-AD87-4F5C-9BFB-74C9AEEFFD96}" srcOrd="0" destOrd="0" presId="urn:microsoft.com/office/officeart/2005/8/layout/radial4"/>
    <dgm:cxn modelId="{99BD4C22-A826-4E26-84DC-4A4D76B82AFC}" type="presParOf" srcId="{367D4B5F-D5E3-44D5-B824-D61B1476D1BA}" destId="{B62BD95B-A9BF-420C-9609-4751BE55E247}" srcOrd="1" destOrd="0" presId="urn:microsoft.com/office/officeart/2005/8/layout/radial4"/>
    <dgm:cxn modelId="{08BC8D95-EB97-424C-858A-A4FB7322BF1D}" type="presParOf" srcId="{367D4B5F-D5E3-44D5-B824-D61B1476D1BA}" destId="{1A56711E-D2E7-479C-A977-43EB3F326260}" srcOrd="2" destOrd="0" presId="urn:microsoft.com/office/officeart/2005/8/layout/radial4"/>
    <dgm:cxn modelId="{29B8E38A-3C6D-4394-8B64-86FAFEF69064}" type="presParOf" srcId="{367D4B5F-D5E3-44D5-B824-D61B1476D1BA}" destId="{3C11D3C6-E376-4BDE-B5F2-77D35D101725}" srcOrd="3" destOrd="0" presId="urn:microsoft.com/office/officeart/2005/8/layout/radial4"/>
    <dgm:cxn modelId="{475611C9-F4D0-47E6-B674-79FC33875354}" type="presParOf" srcId="{367D4B5F-D5E3-44D5-B824-D61B1476D1BA}" destId="{CA0D0D1D-25AD-4FD9-95CF-9043890526FD}" srcOrd="4" destOrd="0" presId="urn:microsoft.com/office/officeart/2005/8/layout/radial4"/>
    <dgm:cxn modelId="{76ED9E70-7E2B-49CB-9F99-716D5A47C5CB}" type="presParOf" srcId="{367D4B5F-D5E3-44D5-B824-D61B1476D1BA}" destId="{E248DDEA-D478-414B-B334-7382051BE131}" srcOrd="5" destOrd="0" presId="urn:microsoft.com/office/officeart/2005/8/layout/radial4"/>
    <dgm:cxn modelId="{AC0CCFA7-CF52-4502-9830-A7D7595A665E}" type="presParOf" srcId="{367D4B5F-D5E3-44D5-B824-D61B1476D1BA}" destId="{8C811A30-DE53-4007-B726-27DDC53F63D6}" srcOrd="6" destOrd="0" presId="urn:microsoft.com/office/officeart/2005/8/layout/radial4"/>
    <dgm:cxn modelId="{5B2BC4C9-BEC4-4921-86C7-22E376B69090}" type="presParOf" srcId="{367D4B5F-D5E3-44D5-B824-D61B1476D1BA}" destId="{88D3F77A-CC3E-4FEB-A784-67AB4C9A457A}" srcOrd="7" destOrd="0" presId="urn:microsoft.com/office/officeart/2005/8/layout/radial4"/>
    <dgm:cxn modelId="{7093D2D9-481F-47C1-8BC6-8BAA13462D07}" type="presParOf" srcId="{367D4B5F-D5E3-44D5-B824-D61B1476D1BA}" destId="{DDDD31F0-3FC4-4604-9211-2BE0B433EDFA}" srcOrd="8" destOrd="0" presId="urn:microsoft.com/office/officeart/2005/8/layout/radial4"/>
    <dgm:cxn modelId="{DE6C9F29-7757-4E74-AF9E-4C6C6ED21A9E}" type="presParOf" srcId="{367D4B5F-D5E3-44D5-B824-D61B1476D1BA}" destId="{50CDBF3D-D029-4D7B-BD73-B8808354D6FF}" srcOrd="9" destOrd="0" presId="urn:microsoft.com/office/officeart/2005/8/layout/radial4"/>
    <dgm:cxn modelId="{389D5E65-40FB-447E-AEE8-1D1CF1A45175}" type="presParOf" srcId="{367D4B5F-D5E3-44D5-B824-D61B1476D1BA}" destId="{D73868D2-FB23-4A65-A4AD-1343544CFB41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A5CEDE-2746-4A21-8E59-3E9D484D95B5}" type="doc">
      <dgm:prSet loTypeId="urn:microsoft.com/office/officeart/2005/8/layout/cycle6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9BD3979D-1D58-4B42-AB99-1FB45BF8E785}">
      <dgm:prSet phldrT="[Text]" custT="1"/>
      <dgm:spPr/>
      <dgm:t>
        <a:bodyPr/>
        <a:lstStyle/>
        <a:p>
          <a:r>
            <a:rPr lang="id-ID" sz="1500" b="1" smtClean="0">
              <a:latin typeface="Calibri" pitchFamily="34" charset="0"/>
              <a:cs typeface="Calibri" pitchFamily="34" charset="0"/>
            </a:rPr>
            <a:t>Estimation</a:t>
          </a:r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8D8342A0-26AD-439E-9215-C9205FD7FE26}" type="parTrans" cxnId="{4DDF81DA-A5B6-43F1-B4EC-D48C06538C55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343328AC-682D-4E1D-9D69-418D948A3BEC}" type="sibTrans" cxnId="{4DDF81DA-A5B6-43F1-B4EC-D48C06538C55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C0031864-8468-4A00-A133-A36FA24C307B}">
      <dgm:prSet custT="1"/>
      <dgm:spPr/>
      <dgm:t>
        <a:bodyPr/>
        <a:lstStyle/>
        <a:p>
          <a:r>
            <a:rPr lang="id-ID" sz="1500" b="1" smtClean="0">
              <a:latin typeface="Calibri" pitchFamily="34" charset="0"/>
              <a:cs typeface="Calibri" pitchFamily="34" charset="0"/>
            </a:rPr>
            <a:t>Prediction</a:t>
          </a:r>
          <a:endParaRPr lang="id-ID" sz="1500" b="1" dirty="0">
            <a:latin typeface="Calibri" pitchFamily="34" charset="0"/>
            <a:cs typeface="Calibri" pitchFamily="34" charset="0"/>
          </a:endParaRPr>
        </a:p>
      </dgm:t>
    </dgm:pt>
    <dgm:pt modelId="{80461DC3-B42A-4886-AC04-ADFD0AAE5179}" type="parTrans" cxnId="{6DB2284C-C2BF-43DB-99CE-F1EA5C3994ED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7E267213-C640-4DAE-A928-AB69EB05E33C}" type="sibTrans" cxnId="{6DB2284C-C2BF-43DB-99CE-F1EA5C3994ED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798F46A6-7FC1-483D-8F1B-B6956003CFAA}">
      <dgm:prSet custT="1"/>
      <dgm:spPr/>
      <dgm:t>
        <a:bodyPr/>
        <a:lstStyle/>
        <a:p>
          <a:r>
            <a:rPr lang="id-ID" sz="1500" b="1" smtClean="0">
              <a:latin typeface="Calibri" pitchFamily="34" charset="0"/>
              <a:cs typeface="Calibri" pitchFamily="34" charset="0"/>
            </a:rPr>
            <a:t>Classification</a:t>
          </a:r>
          <a:endParaRPr lang="id-ID" sz="1500" b="1" dirty="0">
            <a:latin typeface="Calibri" pitchFamily="34" charset="0"/>
            <a:cs typeface="Calibri" pitchFamily="34" charset="0"/>
          </a:endParaRPr>
        </a:p>
      </dgm:t>
    </dgm:pt>
    <dgm:pt modelId="{EC4BB236-17F8-4F3D-90AB-EAE9C6AA46DB}" type="parTrans" cxnId="{1C93DD4D-4C8A-4799-B758-4D11D68B39A1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4EC34444-9BE0-4477-AB40-C50DEF883443}" type="sibTrans" cxnId="{1C93DD4D-4C8A-4799-B758-4D11D68B39A1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47A2B2FC-6528-425C-BA35-4407A4DE30C1}">
      <dgm:prSet custT="1"/>
      <dgm:spPr/>
      <dgm:t>
        <a:bodyPr/>
        <a:lstStyle/>
        <a:p>
          <a:r>
            <a:rPr lang="id-ID" sz="1500" b="1" smtClean="0">
              <a:latin typeface="Calibri" pitchFamily="34" charset="0"/>
              <a:cs typeface="Calibri" pitchFamily="34" charset="0"/>
            </a:rPr>
            <a:t>Clustering</a:t>
          </a:r>
          <a:endParaRPr lang="id-ID" sz="1500" b="1" dirty="0">
            <a:latin typeface="Calibri" pitchFamily="34" charset="0"/>
            <a:cs typeface="Calibri" pitchFamily="34" charset="0"/>
          </a:endParaRPr>
        </a:p>
      </dgm:t>
    </dgm:pt>
    <dgm:pt modelId="{0F671EFA-FA89-493B-A2A5-F6048256756B}" type="parTrans" cxnId="{4C013BD4-3FEF-4B72-BFDE-8D6F1A0DC0C9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014263B0-2170-48FD-8B60-37DFA78344E8}" type="sibTrans" cxnId="{4C013BD4-3FEF-4B72-BFDE-8D6F1A0DC0C9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4501577E-2354-4A0C-919F-2E67C006A1E3}">
      <dgm:prSet custT="1"/>
      <dgm:spPr/>
      <dgm:t>
        <a:bodyPr/>
        <a:lstStyle/>
        <a:p>
          <a:r>
            <a:rPr lang="id-ID" sz="1500" b="1" smtClean="0">
              <a:latin typeface="Calibri" pitchFamily="34" charset="0"/>
              <a:cs typeface="Calibri" pitchFamily="34" charset="0"/>
            </a:rPr>
            <a:t>Association</a:t>
          </a:r>
          <a:endParaRPr lang="id-ID" sz="1500" b="1" dirty="0">
            <a:latin typeface="Calibri" pitchFamily="34" charset="0"/>
            <a:cs typeface="Calibri" pitchFamily="34" charset="0"/>
          </a:endParaRPr>
        </a:p>
      </dgm:t>
    </dgm:pt>
    <dgm:pt modelId="{1AC000BD-241B-402E-A689-E9243D1FDC26}" type="parTrans" cxnId="{E6F057DC-A02D-4CE1-92DD-FE34463C34E6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49EC9775-F45A-44B1-8D1F-8159A68378D5}" type="sibTrans" cxnId="{E6F057DC-A02D-4CE1-92DD-FE34463C34E6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965120F9-7510-434E-AAE3-D04167ABA3BB}" type="pres">
      <dgm:prSet presAssocID="{ABA5CEDE-2746-4A21-8E59-3E9D484D95B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F4FA1C3-D2A0-4381-BDFE-288A25B936DA}" type="pres">
      <dgm:prSet presAssocID="{9BD3979D-1D58-4B42-AB99-1FB45BF8E78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D575DF7-1EBE-4AA1-8D49-E60F8BEA2E05}" type="pres">
      <dgm:prSet presAssocID="{9BD3979D-1D58-4B42-AB99-1FB45BF8E785}" presName="spNode" presStyleCnt="0"/>
      <dgm:spPr/>
    </dgm:pt>
    <dgm:pt modelId="{1D91136C-911A-4D2F-BB5F-D79DECB50858}" type="pres">
      <dgm:prSet presAssocID="{343328AC-682D-4E1D-9D69-418D948A3BEC}" presName="sibTrans" presStyleLbl="sibTrans1D1" presStyleIdx="0" presStyleCnt="5"/>
      <dgm:spPr/>
      <dgm:t>
        <a:bodyPr/>
        <a:lstStyle/>
        <a:p>
          <a:endParaRPr lang="id-ID"/>
        </a:p>
      </dgm:t>
    </dgm:pt>
    <dgm:pt modelId="{40D7DDBF-AA28-4557-8BB8-C45A812C553E}" type="pres">
      <dgm:prSet presAssocID="{C0031864-8468-4A00-A133-A36FA24C307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DB542D2-61F8-448E-9F65-A8DCA4615B45}" type="pres">
      <dgm:prSet presAssocID="{C0031864-8468-4A00-A133-A36FA24C307B}" presName="spNode" presStyleCnt="0"/>
      <dgm:spPr/>
    </dgm:pt>
    <dgm:pt modelId="{DD9BA5DB-6A48-475B-8CFF-14A8EC78B08C}" type="pres">
      <dgm:prSet presAssocID="{7E267213-C640-4DAE-A928-AB69EB05E33C}" presName="sibTrans" presStyleLbl="sibTrans1D1" presStyleIdx="1" presStyleCnt="5"/>
      <dgm:spPr/>
      <dgm:t>
        <a:bodyPr/>
        <a:lstStyle/>
        <a:p>
          <a:endParaRPr lang="id-ID"/>
        </a:p>
      </dgm:t>
    </dgm:pt>
    <dgm:pt modelId="{80C8888A-33EE-424E-90E3-61E52784F128}" type="pres">
      <dgm:prSet presAssocID="{798F46A6-7FC1-483D-8F1B-B6956003CFA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DF1AEA0-0F94-4A68-98BB-BB387A7BFE5C}" type="pres">
      <dgm:prSet presAssocID="{798F46A6-7FC1-483D-8F1B-B6956003CFAA}" presName="spNode" presStyleCnt="0"/>
      <dgm:spPr/>
    </dgm:pt>
    <dgm:pt modelId="{E22C771A-FB35-4D4F-B6F4-B7CB32147657}" type="pres">
      <dgm:prSet presAssocID="{4EC34444-9BE0-4477-AB40-C50DEF883443}" presName="sibTrans" presStyleLbl="sibTrans1D1" presStyleIdx="2" presStyleCnt="5"/>
      <dgm:spPr/>
      <dgm:t>
        <a:bodyPr/>
        <a:lstStyle/>
        <a:p>
          <a:endParaRPr lang="id-ID"/>
        </a:p>
      </dgm:t>
    </dgm:pt>
    <dgm:pt modelId="{68B06E50-C35E-4EF5-9EFB-005093727407}" type="pres">
      <dgm:prSet presAssocID="{47A2B2FC-6528-425C-BA35-4407A4DE30C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56549AB-82C6-4D57-95B3-8AB97E5D2245}" type="pres">
      <dgm:prSet presAssocID="{47A2B2FC-6528-425C-BA35-4407A4DE30C1}" presName="spNode" presStyleCnt="0"/>
      <dgm:spPr/>
    </dgm:pt>
    <dgm:pt modelId="{1F0C0026-3CC9-4865-B0BC-FC7DBCF64595}" type="pres">
      <dgm:prSet presAssocID="{014263B0-2170-48FD-8B60-37DFA78344E8}" presName="sibTrans" presStyleLbl="sibTrans1D1" presStyleIdx="3" presStyleCnt="5"/>
      <dgm:spPr/>
      <dgm:t>
        <a:bodyPr/>
        <a:lstStyle/>
        <a:p>
          <a:endParaRPr lang="id-ID"/>
        </a:p>
      </dgm:t>
    </dgm:pt>
    <dgm:pt modelId="{FF950479-4B3B-486D-B2F7-C4FEA2528E10}" type="pres">
      <dgm:prSet presAssocID="{4501577E-2354-4A0C-919F-2E67C006A1E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F684757-582C-4583-AFE0-996875EB0AC4}" type="pres">
      <dgm:prSet presAssocID="{4501577E-2354-4A0C-919F-2E67C006A1E3}" presName="spNode" presStyleCnt="0"/>
      <dgm:spPr/>
    </dgm:pt>
    <dgm:pt modelId="{36CE7F71-26D8-44B3-B9B7-D07E00DC3575}" type="pres">
      <dgm:prSet presAssocID="{49EC9775-F45A-44B1-8D1F-8159A68378D5}" presName="sibTrans" presStyleLbl="sibTrans1D1" presStyleIdx="4" presStyleCnt="5"/>
      <dgm:spPr/>
      <dgm:t>
        <a:bodyPr/>
        <a:lstStyle/>
        <a:p>
          <a:endParaRPr lang="id-ID"/>
        </a:p>
      </dgm:t>
    </dgm:pt>
  </dgm:ptLst>
  <dgm:cxnLst>
    <dgm:cxn modelId="{3DC52576-6F8F-41BF-BE43-D00ED03DA9B7}" type="presOf" srcId="{C0031864-8468-4A00-A133-A36FA24C307B}" destId="{40D7DDBF-AA28-4557-8BB8-C45A812C553E}" srcOrd="0" destOrd="0" presId="urn:microsoft.com/office/officeart/2005/8/layout/cycle6"/>
    <dgm:cxn modelId="{4C013BD4-3FEF-4B72-BFDE-8D6F1A0DC0C9}" srcId="{ABA5CEDE-2746-4A21-8E59-3E9D484D95B5}" destId="{47A2B2FC-6528-425C-BA35-4407A4DE30C1}" srcOrd="3" destOrd="0" parTransId="{0F671EFA-FA89-493B-A2A5-F6048256756B}" sibTransId="{014263B0-2170-48FD-8B60-37DFA78344E8}"/>
    <dgm:cxn modelId="{AF412DA1-EA95-4B84-92BA-BB4E4C858DFD}" type="presOf" srcId="{798F46A6-7FC1-483D-8F1B-B6956003CFAA}" destId="{80C8888A-33EE-424E-90E3-61E52784F128}" srcOrd="0" destOrd="0" presId="urn:microsoft.com/office/officeart/2005/8/layout/cycle6"/>
    <dgm:cxn modelId="{6DB2284C-C2BF-43DB-99CE-F1EA5C3994ED}" srcId="{ABA5CEDE-2746-4A21-8E59-3E9D484D95B5}" destId="{C0031864-8468-4A00-A133-A36FA24C307B}" srcOrd="1" destOrd="0" parTransId="{80461DC3-B42A-4886-AC04-ADFD0AAE5179}" sibTransId="{7E267213-C640-4DAE-A928-AB69EB05E33C}"/>
    <dgm:cxn modelId="{99A85C90-58DC-4504-A99B-C8C144B2F52F}" type="presOf" srcId="{9BD3979D-1D58-4B42-AB99-1FB45BF8E785}" destId="{6F4FA1C3-D2A0-4381-BDFE-288A25B936DA}" srcOrd="0" destOrd="0" presId="urn:microsoft.com/office/officeart/2005/8/layout/cycle6"/>
    <dgm:cxn modelId="{A590F7DE-E744-4343-95F5-5444E7582FC5}" type="presOf" srcId="{4EC34444-9BE0-4477-AB40-C50DEF883443}" destId="{E22C771A-FB35-4D4F-B6F4-B7CB32147657}" srcOrd="0" destOrd="0" presId="urn:microsoft.com/office/officeart/2005/8/layout/cycle6"/>
    <dgm:cxn modelId="{5F571A88-B964-4069-86D0-B155AE47C0BF}" type="presOf" srcId="{7E267213-C640-4DAE-A928-AB69EB05E33C}" destId="{DD9BA5DB-6A48-475B-8CFF-14A8EC78B08C}" srcOrd="0" destOrd="0" presId="urn:microsoft.com/office/officeart/2005/8/layout/cycle6"/>
    <dgm:cxn modelId="{0BDC69FD-AED8-43FA-9858-83E3D91A27C2}" type="presOf" srcId="{343328AC-682D-4E1D-9D69-418D948A3BEC}" destId="{1D91136C-911A-4D2F-BB5F-D79DECB50858}" srcOrd="0" destOrd="0" presId="urn:microsoft.com/office/officeart/2005/8/layout/cycle6"/>
    <dgm:cxn modelId="{7F0717EB-C177-44C3-B029-4E5C94F1155E}" type="presOf" srcId="{49EC9775-F45A-44B1-8D1F-8159A68378D5}" destId="{36CE7F71-26D8-44B3-B9B7-D07E00DC3575}" srcOrd="0" destOrd="0" presId="urn:microsoft.com/office/officeart/2005/8/layout/cycle6"/>
    <dgm:cxn modelId="{C069FD8A-44D6-412E-9015-3BC0255E7EF1}" type="presOf" srcId="{014263B0-2170-48FD-8B60-37DFA78344E8}" destId="{1F0C0026-3CC9-4865-B0BC-FC7DBCF64595}" srcOrd="0" destOrd="0" presId="urn:microsoft.com/office/officeart/2005/8/layout/cycle6"/>
    <dgm:cxn modelId="{4DDF81DA-A5B6-43F1-B4EC-D48C06538C55}" srcId="{ABA5CEDE-2746-4A21-8E59-3E9D484D95B5}" destId="{9BD3979D-1D58-4B42-AB99-1FB45BF8E785}" srcOrd="0" destOrd="0" parTransId="{8D8342A0-26AD-439E-9215-C9205FD7FE26}" sibTransId="{343328AC-682D-4E1D-9D69-418D948A3BEC}"/>
    <dgm:cxn modelId="{E6F057DC-A02D-4CE1-92DD-FE34463C34E6}" srcId="{ABA5CEDE-2746-4A21-8E59-3E9D484D95B5}" destId="{4501577E-2354-4A0C-919F-2E67C006A1E3}" srcOrd="4" destOrd="0" parTransId="{1AC000BD-241B-402E-A689-E9243D1FDC26}" sibTransId="{49EC9775-F45A-44B1-8D1F-8159A68378D5}"/>
    <dgm:cxn modelId="{9E56E675-51B9-4AEB-AD01-474543B73CA9}" type="presOf" srcId="{47A2B2FC-6528-425C-BA35-4407A4DE30C1}" destId="{68B06E50-C35E-4EF5-9EFB-005093727407}" srcOrd="0" destOrd="0" presId="urn:microsoft.com/office/officeart/2005/8/layout/cycle6"/>
    <dgm:cxn modelId="{B4349CC7-A42D-4C04-8956-92846E740363}" type="presOf" srcId="{ABA5CEDE-2746-4A21-8E59-3E9D484D95B5}" destId="{965120F9-7510-434E-AAE3-D04167ABA3BB}" srcOrd="0" destOrd="0" presId="urn:microsoft.com/office/officeart/2005/8/layout/cycle6"/>
    <dgm:cxn modelId="{2676C227-21FD-4442-935E-E7C4CA21DD30}" type="presOf" srcId="{4501577E-2354-4A0C-919F-2E67C006A1E3}" destId="{FF950479-4B3B-486D-B2F7-C4FEA2528E10}" srcOrd="0" destOrd="0" presId="urn:microsoft.com/office/officeart/2005/8/layout/cycle6"/>
    <dgm:cxn modelId="{1C93DD4D-4C8A-4799-B758-4D11D68B39A1}" srcId="{ABA5CEDE-2746-4A21-8E59-3E9D484D95B5}" destId="{798F46A6-7FC1-483D-8F1B-B6956003CFAA}" srcOrd="2" destOrd="0" parTransId="{EC4BB236-17F8-4F3D-90AB-EAE9C6AA46DB}" sibTransId="{4EC34444-9BE0-4477-AB40-C50DEF883443}"/>
    <dgm:cxn modelId="{C1BAA46B-7B3B-4503-A346-42D40D6745BD}" type="presParOf" srcId="{965120F9-7510-434E-AAE3-D04167ABA3BB}" destId="{6F4FA1C3-D2A0-4381-BDFE-288A25B936DA}" srcOrd="0" destOrd="0" presId="urn:microsoft.com/office/officeart/2005/8/layout/cycle6"/>
    <dgm:cxn modelId="{58B947D2-50C0-4882-9D6E-9100F969AF8D}" type="presParOf" srcId="{965120F9-7510-434E-AAE3-D04167ABA3BB}" destId="{FD575DF7-1EBE-4AA1-8D49-E60F8BEA2E05}" srcOrd="1" destOrd="0" presId="urn:microsoft.com/office/officeart/2005/8/layout/cycle6"/>
    <dgm:cxn modelId="{DADAA551-136A-4D9C-94F7-0F4D954F2433}" type="presParOf" srcId="{965120F9-7510-434E-AAE3-D04167ABA3BB}" destId="{1D91136C-911A-4D2F-BB5F-D79DECB50858}" srcOrd="2" destOrd="0" presId="urn:microsoft.com/office/officeart/2005/8/layout/cycle6"/>
    <dgm:cxn modelId="{1A65DCD5-9CF8-4B3F-8013-0D42B1DE0951}" type="presParOf" srcId="{965120F9-7510-434E-AAE3-D04167ABA3BB}" destId="{40D7DDBF-AA28-4557-8BB8-C45A812C553E}" srcOrd="3" destOrd="0" presId="urn:microsoft.com/office/officeart/2005/8/layout/cycle6"/>
    <dgm:cxn modelId="{CB150C5C-2D61-4D90-ADBA-521CA56276F5}" type="presParOf" srcId="{965120F9-7510-434E-AAE3-D04167ABA3BB}" destId="{8DB542D2-61F8-448E-9F65-A8DCA4615B45}" srcOrd="4" destOrd="0" presId="urn:microsoft.com/office/officeart/2005/8/layout/cycle6"/>
    <dgm:cxn modelId="{2AB369B6-CC1D-4A91-83F4-DC9F62D3BC3E}" type="presParOf" srcId="{965120F9-7510-434E-AAE3-D04167ABA3BB}" destId="{DD9BA5DB-6A48-475B-8CFF-14A8EC78B08C}" srcOrd="5" destOrd="0" presId="urn:microsoft.com/office/officeart/2005/8/layout/cycle6"/>
    <dgm:cxn modelId="{0DE875BA-EAD0-40D6-A7BE-F5BDE210BECF}" type="presParOf" srcId="{965120F9-7510-434E-AAE3-D04167ABA3BB}" destId="{80C8888A-33EE-424E-90E3-61E52784F128}" srcOrd="6" destOrd="0" presId="urn:microsoft.com/office/officeart/2005/8/layout/cycle6"/>
    <dgm:cxn modelId="{0246650E-1EDE-416E-BFEA-2B4465470E1A}" type="presParOf" srcId="{965120F9-7510-434E-AAE3-D04167ABA3BB}" destId="{6DF1AEA0-0F94-4A68-98BB-BB387A7BFE5C}" srcOrd="7" destOrd="0" presId="urn:microsoft.com/office/officeart/2005/8/layout/cycle6"/>
    <dgm:cxn modelId="{D6C66F7F-1B2C-4B83-B932-D47E2FCADC67}" type="presParOf" srcId="{965120F9-7510-434E-AAE3-D04167ABA3BB}" destId="{E22C771A-FB35-4D4F-B6F4-B7CB32147657}" srcOrd="8" destOrd="0" presId="urn:microsoft.com/office/officeart/2005/8/layout/cycle6"/>
    <dgm:cxn modelId="{C7A65A3C-1DA5-4B52-B350-D33E01A04111}" type="presParOf" srcId="{965120F9-7510-434E-AAE3-D04167ABA3BB}" destId="{68B06E50-C35E-4EF5-9EFB-005093727407}" srcOrd="9" destOrd="0" presId="urn:microsoft.com/office/officeart/2005/8/layout/cycle6"/>
    <dgm:cxn modelId="{E0C89D27-04A7-48B9-9F1D-F3DE90E0D81A}" type="presParOf" srcId="{965120F9-7510-434E-AAE3-D04167ABA3BB}" destId="{A56549AB-82C6-4D57-95B3-8AB97E5D2245}" srcOrd="10" destOrd="0" presId="urn:microsoft.com/office/officeart/2005/8/layout/cycle6"/>
    <dgm:cxn modelId="{DC0E5FDC-C4E1-422B-9BBE-B5D65751BC1C}" type="presParOf" srcId="{965120F9-7510-434E-AAE3-D04167ABA3BB}" destId="{1F0C0026-3CC9-4865-B0BC-FC7DBCF64595}" srcOrd="11" destOrd="0" presId="urn:microsoft.com/office/officeart/2005/8/layout/cycle6"/>
    <dgm:cxn modelId="{1BDADE19-44AC-4730-ADDD-0DB598B67401}" type="presParOf" srcId="{965120F9-7510-434E-AAE3-D04167ABA3BB}" destId="{FF950479-4B3B-486D-B2F7-C4FEA2528E10}" srcOrd="12" destOrd="0" presId="urn:microsoft.com/office/officeart/2005/8/layout/cycle6"/>
    <dgm:cxn modelId="{7BF2226C-0295-4681-BC83-AD1918151078}" type="presParOf" srcId="{965120F9-7510-434E-AAE3-D04167ABA3BB}" destId="{5F684757-582C-4583-AFE0-996875EB0AC4}" srcOrd="13" destOrd="0" presId="urn:microsoft.com/office/officeart/2005/8/layout/cycle6"/>
    <dgm:cxn modelId="{722C00B6-C873-40C3-860D-45650F579503}" type="presParOf" srcId="{965120F9-7510-434E-AAE3-D04167ABA3BB}" destId="{36CE7F71-26D8-44B3-B9B7-D07E00DC357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606DFF-135B-430C-B342-57DE04D779AD}" type="doc">
      <dgm:prSet loTypeId="urn:microsoft.com/office/officeart/2005/8/layout/rings+Icon" loCatId="officeonline" qsTypeId="urn:microsoft.com/office/officeart/2005/8/quickstyle/simple4" qsCatId="simple" csTypeId="urn:microsoft.com/office/officeart/2005/8/colors/colorful5" csCatId="colorful" phldr="1"/>
      <dgm:spPr/>
    </dgm:pt>
    <dgm:pt modelId="{0C5EE095-98CF-4FEF-95E3-FA0FCDF92D25}">
      <dgm:prSet phldrT="[Text]"/>
      <dgm:spPr/>
      <dgm:t>
        <a:bodyPr/>
        <a:lstStyle/>
        <a:p>
          <a:r>
            <a:rPr lang="id-ID" b="1" smtClean="0">
              <a:effectLst/>
              <a:latin typeface="Calibri" pitchFamily="34" charset="0"/>
              <a:cs typeface="Calibri" pitchFamily="34" charset="0"/>
            </a:rPr>
            <a:t>Supervised Learning</a:t>
          </a:r>
          <a:endParaRPr lang="en-US" b="1">
            <a:effectLst/>
            <a:latin typeface="Calibri" pitchFamily="34" charset="0"/>
            <a:cs typeface="Calibri" pitchFamily="34" charset="0"/>
          </a:endParaRPr>
        </a:p>
      </dgm:t>
    </dgm:pt>
    <dgm:pt modelId="{DAB92063-B348-411E-ACAA-D0371F98C20B}" type="parTrans" cxnId="{49742006-99A7-4955-A058-D06FC0A46017}">
      <dgm:prSet/>
      <dgm:spPr/>
      <dgm:t>
        <a:bodyPr/>
        <a:lstStyle/>
        <a:p>
          <a:endParaRPr lang="en-US" b="1">
            <a:effectLst/>
            <a:latin typeface="Calibri" pitchFamily="34" charset="0"/>
            <a:cs typeface="Calibri" pitchFamily="34" charset="0"/>
          </a:endParaRPr>
        </a:p>
      </dgm:t>
    </dgm:pt>
    <dgm:pt modelId="{1BEDAA46-A4AE-49B9-AEA0-059682475731}" type="sibTrans" cxnId="{49742006-99A7-4955-A058-D06FC0A46017}">
      <dgm:prSet/>
      <dgm:spPr/>
      <dgm:t>
        <a:bodyPr/>
        <a:lstStyle/>
        <a:p>
          <a:endParaRPr lang="en-US" b="1">
            <a:effectLst/>
            <a:latin typeface="Calibri" pitchFamily="34" charset="0"/>
            <a:cs typeface="Calibri" pitchFamily="34" charset="0"/>
          </a:endParaRPr>
        </a:p>
      </dgm:t>
    </dgm:pt>
    <dgm:pt modelId="{674DAE5A-FC08-4EFF-8AF9-6260C65B76E4}">
      <dgm:prSet phldrT="[Text]"/>
      <dgm:spPr/>
      <dgm:t>
        <a:bodyPr/>
        <a:lstStyle/>
        <a:p>
          <a:r>
            <a:rPr lang="id-ID" b="1" smtClean="0">
              <a:effectLst/>
              <a:latin typeface="Calibri" pitchFamily="34" charset="0"/>
              <a:cs typeface="Calibri" pitchFamily="34" charset="0"/>
            </a:rPr>
            <a:t>Association Learning</a:t>
          </a:r>
          <a:endParaRPr lang="en-US" b="1">
            <a:effectLst/>
            <a:latin typeface="Calibri" pitchFamily="34" charset="0"/>
            <a:cs typeface="Calibri" pitchFamily="34" charset="0"/>
          </a:endParaRPr>
        </a:p>
      </dgm:t>
    </dgm:pt>
    <dgm:pt modelId="{F40B4B9F-1789-4112-B38C-B1FB21DC9327}" type="parTrans" cxnId="{3E52EBDE-1F5C-45DC-A8A6-8CA5F523D5ED}">
      <dgm:prSet/>
      <dgm:spPr/>
      <dgm:t>
        <a:bodyPr/>
        <a:lstStyle/>
        <a:p>
          <a:endParaRPr lang="en-US" b="1">
            <a:effectLst/>
            <a:latin typeface="Calibri" pitchFamily="34" charset="0"/>
            <a:cs typeface="Calibri" pitchFamily="34" charset="0"/>
          </a:endParaRPr>
        </a:p>
      </dgm:t>
    </dgm:pt>
    <dgm:pt modelId="{DD070688-773B-44EE-90A7-FBD7BA3E9258}" type="sibTrans" cxnId="{3E52EBDE-1F5C-45DC-A8A6-8CA5F523D5ED}">
      <dgm:prSet/>
      <dgm:spPr/>
      <dgm:t>
        <a:bodyPr/>
        <a:lstStyle/>
        <a:p>
          <a:endParaRPr lang="en-US" b="1">
            <a:effectLst/>
            <a:latin typeface="Calibri" pitchFamily="34" charset="0"/>
            <a:cs typeface="Calibri" pitchFamily="34" charset="0"/>
          </a:endParaRPr>
        </a:p>
      </dgm:t>
    </dgm:pt>
    <dgm:pt modelId="{CC3BE621-7A80-4313-942A-D6883EBF3304}">
      <dgm:prSet phldrT="[Text]"/>
      <dgm:spPr/>
      <dgm:t>
        <a:bodyPr/>
        <a:lstStyle/>
        <a:p>
          <a:r>
            <a:rPr lang="id-ID" b="1" smtClean="0">
              <a:effectLst/>
              <a:latin typeface="Calibri" pitchFamily="34" charset="0"/>
              <a:cs typeface="Calibri" pitchFamily="34" charset="0"/>
            </a:rPr>
            <a:t>Unsupervised Learning</a:t>
          </a:r>
          <a:endParaRPr lang="en-US" b="1">
            <a:effectLst/>
            <a:latin typeface="Calibri" pitchFamily="34" charset="0"/>
            <a:cs typeface="Calibri" pitchFamily="34" charset="0"/>
          </a:endParaRPr>
        </a:p>
      </dgm:t>
    </dgm:pt>
    <dgm:pt modelId="{094DFD82-01F6-46EC-9C8B-ED49810ADDB7}" type="parTrans" cxnId="{D451A73B-BD19-4636-97E0-D34DD9D5428B}">
      <dgm:prSet/>
      <dgm:spPr/>
      <dgm:t>
        <a:bodyPr/>
        <a:lstStyle/>
        <a:p>
          <a:endParaRPr lang="en-US" b="1">
            <a:effectLst/>
            <a:latin typeface="Calibri" pitchFamily="34" charset="0"/>
            <a:cs typeface="Calibri" pitchFamily="34" charset="0"/>
          </a:endParaRPr>
        </a:p>
      </dgm:t>
    </dgm:pt>
    <dgm:pt modelId="{B47E4D6C-C1AB-4079-8FA2-9C3351C9B892}" type="sibTrans" cxnId="{D451A73B-BD19-4636-97E0-D34DD9D5428B}">
      <dgm:prSet/>
      <dgm:spPr/>
      <dgm:t>
        <a:bodyPr/>
        <a:lstStyle/>
        <a:p>
          <a:endParaRPr lang="en-US" b="1">
            <a:effectLst/>
            <a:latin typeface="Calibri" pitchFamily="34" charset="0"/>
            <a:cs typeface="Calibri" pitchFamily="34" charset="0"/>
          </a:endParaRPr>
        </a:p>
      </dgm:t>
    </dgm:pt>
    <dgm:pt modelId="{A1DE7FCF-4BFC-4B3A-96B5-AF1D50A249E1}" type="pres">
      <dgm:prSet presAssocID="{13606DFF-135B-430C-B342-57DE04D779AD}" presName="Name0" presStyleCnt="0">
        <dgm:presLayoutVars>
          <dgm:chMax val="7"/>
          <dgm:dir/>
          <dgm:resizeHandles val="exact"/>
        </dgm:presLayoutVars>
      </dgm:prSet>
      <dgm:spPr/>
    </dgm:pt>
    <dgm:pt modelId="{DF9716B4-14E0-408D-9B96-E22EA987BCE8}" type="pres">
      <dgm:prSet presAssocID="{13606DFF-135B-430C-B342-57DE04D779AD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4FE7D-F382-4C95-8175-48C2A1377007}" type="pres">
      <dgm:prSet presAssocID="{13606DFF-135B-430C-B342-57DE04D779AD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E383B-4397-4061-A543-121C92853380}" type="pres">
      <dgm:prSet presAssocID="{13606DFF-135B-430C-B342-57DE04D779AD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52EBDE-1F5C-45DC-A8A6-8CA5F523D5ED}" srcId="{13606DFF-135B-430C-B342-57DE04D779AD}" destId="{674DAE5A-FC08-4EFF-8AF9-6260C65B76E4}" srcOrd="1" destOrd="0" parTransId="{F40B4B9F-1789-4112-B38C-B1FB21DC9327}" sibTransId="{DD070688-773B-44EE-90A7-FBD7BA3E9258}"/>
    <dgm:cxn modelId="{BB617A16-6360-4642-A3DA-79C2D371725C}" type="presOf" srcId="{13606DFF-135B-430C-B342-57DE04D779AD}" destId="{A1DE7FCF-4BFC-4B3A-96B5-AF1D50A249E1}" srcOrd="0" destOrd="0" presId="urn:microsoft.com/office/officeart/2005/8/layout/rings+Icon"/>
    <dgm:cxn modelId="{69F46F39-3DA6-4328-B202-549E277F8BA1}" type="presOf" srcId="{CC3BE621-7A80-4313-942A-D6883EBF3304}" destId="{F0BE383B-4397-4061-A543-121C92853380}" srcOrd="0" destOrd="0" presId="urn:microsoft.com/office/officeart/2005/8/layout/rings+Icon"/>
    <dgm:cxn modelId="{D451A73B-BD19-4636-97E0-D34DD9D5428B}" srcId="{13606DFF-135B-430C-B342-57DE04D779AD}" destId="{CC3BE621-7A80-4313-942A-D6883EBF3304}" srcOrd="2" destOrd="0" parTransId="{094DFD82-01F6-46EC-9C8B-ED49810ADDB7}" sibTransId="{B47E4D6C-C1AB-4079-8FA2-9C3351C9B892}"/>
    <dgm:cxn modelId="{7A0E6350-00B0-4E9F-A3E3-6D17AA561E54}" type="presOf" srcId="{0C5EE095-98CF-4FEF-95E3-FA0FCDF92D25}" destId="{DF9716B4-14E0-408D-9B96-E22EA987BCE8}" srcOrd="0" destOrd="0" presId="urn:microsoft.com/office/officeart/2005/8/layout/rings+Icon"/>
    <dgm:cxn modelId="{49742006-99A7-4955-A058-D06FC0A46017}" srcId="{13606DFF-135B-430C-B342-57DE04D779AD}" destId="{0C5EE095-98CF-4FEF-95E3-FA0FCDF92D25}" srcOrd="0" destOrd="0" parTransId="{DAB92063-B348-411E-ACAA-D0371F98C20B}" sibTransId="{1BEDAA46-A4AE-49B9-AEA0-059682475731}"/>
    <dgm:cxn modelId="{0908E6C9-9C68-4AE6-9CAF-A220608871B1}" type="presOf" srcId="{674DAE5A-FC08-4EFF-8AF9-6260C65B76E4}" destId="{A664FE7D-F382-4C95-8175-48C2A1377007}" srcOrd="0" destOrd="0" presId="urn:microsoft.com/office/officeart/2005/8/layout/rings+Icon"/>
    <dgm:cxn modelId="{677AF2E6-3D12-4350-A7AE-82AD1F56247E}" type="presParOf" srcId="{A1DE7FCF-4BFC-4B3A-96B5-AF1D50A249E1}" destId="{DF9716B4-14E0-408D-9B96-E22EA987BCE8}" srcOrd="0" destOrd="0" presId="urn:microsoft.com/office/officeart/2005/8/layout/rings+Icon"/>
    <dgm:cxn modelId="{89253EA4-002E-4D58-9D72-A589060C571F}" type="presParOf" srcId="{A1DE7FCF-4BFC-4B3A-96B5-AF1D50A249E1}" destId="{A664FE7D-F382-4C95-8175-48C2A1377007}" srcOrd="1" destOrd="0" presId="urn:microsoft.com/office/officeart/2005/8/layout/rings+Icon"/>
    <dgm:cxn modelId="{48B8D0E8-7F0A-420B-A2AB-EE106DBDC203}" type="presParOf" srcId="{A1DE7FCF-4BFC-4B3A-96B5-AF1D50A249E1}" destId="{F0BE383B-4397-4061-A543-121C92853380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2D1D83-284C-44DD-9EFD-ECE38BA4CE5A}" type="doc">
      <dgm:prSet loTypeId="urn:microsoft.com/office/officeart/2005/8/layout/hProcess10" loCatId="process" qsTypeId="urn:microsoft.com/office/officeart/2005/8/quickstyle/simple3" qsCatId="simple" csTypeId="urn:microsoft.com/office/officeart/2005/8/colors/colorful5" csCatId="colorful" phldr="1"/>
      <dgm:spPr/>
    </dgm:pt>
    <dgm:pt modelId="{F4FF6E25-E4BF-4A3A-A478-8ED374956B92}">
      <dgm:prSet phldrT="[Text]" custT="1"/>
      <dgm:spPr/>
      <dgm:t>
        <a:bodyPr/>
        <a:lstStyle/>
        <a:p>
          <a:r>
            <a:rPr lang="id-ID" sz="2800" b="1" dirty="0" err="1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Input</a:t>
          </a:r>
          <a:r>
            <a:rPr lang="id-ID" sz="2800" b="0" dirty="0" smtClean="0">
              <a:effectLst/>
              <a:latin typeface="Calibri" pitchFamily="34" charset="0"/>
              <a:cs typeface="Calibri" pitchFamily="34" charset="0"/>
            </a:rPr>
            <a:t/>
          </a:r>
          <a:br>
            <a:rPr lang="id-ID" sz="2800" b="0" dirty="0" smtClean="0">
              <a:effectLst/>
              <a:latin typeface="Calibri" pitchFamily="34" charset="0"/>
              <a:cs typeface="Calibri" pitchFamily="34" charset="0"/>
            </a:rPr>
          </a:br>
          <a:r>
            <a:rPr lang="id-ID" sz="2800" b="0" dirty="0" smtClean="0">
              <a:effectLst/>
              <a:latin typeface="Calibri" pitchFamily="34" charset="0"/>
              <a:cs typeface="Calibri" pitchFamily="34" charset="0"/>
            </a:rPr>
            <a:t>(Data)</a:t>
          </a:r>
          <a:endParaRPr lang="id-ID" sz="2800" b="0" dirty="0">
            <a:effectLst/>
            <a:latin typeface="Calibri" pitchFamily="34" charset="0"/>
            <a:cs typeface="Calibri" pitchFamily="34" charset="0"/>
          </a:endParaRPr>
        </a:p>
      </dgm:t>
    </dgm:pt>
    <dgm:pt modelId="{C41F9537-146E-4A1F-932B-484CA3A32178}" type="parTrans" cxnId="{1844CBFB-67DC-40AC-AE23-7DD7D62D1459}">
      <dgm:prSet/>
      <dgm:spPr/>
      <dgm:t>
        <a:bodyPr/>
        <a:lstStyle/>
        <a:p>
          <a:endParaRPr lang="id-ID"/>
        </a:p>
      </dgm:t>
    </dgm:pt>
    <dgm:pt modelId="{251A6CF7-F073-48F8-9907-2F09B280EB84}" type="sibTrans" cxnId="{1844CBFB-67DC-40AC-AE23-7DD7D62D1459}">
      <dgm:prSet/>
      <dgm:spPr/>
      <dgm:t>
        <a:bodyPr/>
        <a:lstStyle/>
        <a:p>
          <a:endParaRPr lang="id-ID"/>
        </a:p>
      </dgm:t>
    </dgm:pt>
    <dgm:pt modelId="{E5BB5C2A-1AC5-4AE9-BA4D-5FDCEA88FC79}">
      <dgm:prSet phldrT="[Text]" custT="1"/>
      <dgm:spPr/>
      <dgm:t>
        <a:bodyPr/>
        <a:lstStyle/>
        <a:p>
          <a:r>
            <a:rPr lang="id-ID" sz="2800" b="1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Metode</a:t>
          </a:r>
          <a:r>
            <a:rPr lang="id-ID" sz="2800" b="0" dirty="0" smtClean="0">
              <a:effectLst/>
              <a:latin typeface="Calibri" pitchFamily="34" charset="0"/>
              <a:cs typeface="Calibri" pitchFamily="34" charset="0"/>
            </a:rPr>
            <a:t> (Algoritma Data Mining)</a:t>
          </a:r>
          <a:endParaRPr lang="id-ID" sz="2800" b="0" dirty="0">
            <a:effectLst/>
            <a:latin typeface="Calibri" pitchFamily="34" charset="0"/>
            <a:cs typeface="Calibri" pitchFamily="34" charset="0"/>
          </a:endParaRPr>
        </a:p>
      </dgm:t>
    </dgm:pt>
    <dgm:pt modelId="{48673825-1B99-4B1B-9235-721AD2783D98}" type="parTrans" cxnId="{54DA05A4-4EDB-409F-BACD-D4D1CF6DF717}">
      <dgm:prSet/>
      <dgm:spPr/>
      <dgm:t>
        <a:bodyPr/>
        <a:lstStyle/>
        <a:p>
          <a:endParaRPr lang="id-ID"/>
        </a:p>
      </dgm:t>
    </dgm:pt>
    <dgm:pt modelId="{6140B04B-B64C-4385-A943-620D62003DBA}" type="sibTrans" cxnId="{54DA05A4-4EDB-409F-BACD-D4D1CF6DF717}">
      <dgm:prSet/>
      <dgm:spPr/>
      <dgm:t>
        <a:bodyPr/>
        <a:lstStyle/>
        <a:p>
          <a:endParaRPr lang="id-ID"/>
        </a:p>
      </dgm:t>
    </dgm:pt>
    <dgm:pt modelId="{DEBA2456-0114-419B-8831-1598B85B7E6C}">
      <dgm:prSet phldrT="[Text]" custT="1"/>
      <dgm:spPr/>
      <dgm:t>
        <a:bodyPr/>
        <a:lstStyle/>
        <a:p>
          <a:r>
            <a:rPr lang="id-ID" sz="2800" b="1" dirty="0" err="1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Output</a:t>
          </a:r>
          <a:r>
            <a:rPr lang="id-ID" sz="2800" b="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 </a:t>
          </a:r>
          <a:r>
            <a:rPr lang="id-ID" sz="2800" b="0" dirty="0" smtClean="0">
              <a:effectLst/>
              <a:latin typeface="Calibri" pitchFamily="34" charset="0"/>
              <a:cs typeface="Calibri" pitchFamily="34" charset="0"/>
            </a:rPr>
            <a:t>(Pola/Model)</a:t>
          </a:r>
          <a:endParaRPr lang="id-ID" sz="2800" b="0" dirty="0">
            <a:effectLst/>
            <a:latin typeface="Calibri" pitchFamily="34" charset="0"/>
            <a:cs typeface="Calibri" pitchFamily="34" charset="0"/>
          </a:endParaRPr>
        </a:p>
      </dgm:t>
    </dgm:pt>
    <dgm:pt modelId="{15238DB3-2C28-4DC6-B643-D5BC9D4A08DF}" type="parTrans" cxnId="{BA0037B4-797A-4449-8185-FBA661D5AF8E}">
      <dgm:prSet/>
      <dgm:spPr/>
      <dgm:t>
        <a:bodyPr/>
        <a:lstStyle/>
        <a:p>
          <a:endParaRPr lang="id-ID"/>
        </a:p>
      </dgm:t>
    </dgm:pt>
    <dgm:pt modelId="{9ED6EE63-48B4-4AF5-B486-ADEDDE75D3DE}" type="sibTrans" cxnId="{BA0037B4-797A-4449-8185-FBA661D5AF8E}">
      <dgm:prSet/>
      <dgm:spPr/>
      <dgm:t>
        <a:bodyPr/>
        <a:lstStyle/>
        <a:p>
          <a:endParaRPr lang="id-ID"/>
        </a:p>
      </dgm:t>
    </dgm:pt>
    <dgm:pt modelId="{CC8A2AE1-A7D0-4B30-90F8-E9C2A3DD82FF}" type="pres">
      <dgm:prSet presAssocID="{D82D1D83-284C-44DD-9EFD-ECE38BA4CE5A}" presName="Name0" presStyleCnt="0">
        <dgm:presLayoutVars>
          <dgm:dir/>
          <dgm:resizeHandles val="exact"/>
        </dgm:presLayoutVars>
      </dgm:prSet>
      <dgm:spPr/>
    </dgm:pt>
    <dgm:pt modelId="{3FF2D7AC-1439-4634-8741-DF82FA267305}" type="pres">
      <dgm:prSet presAssocID="{F4FF6E25-E4BF-4A3A-A478-8ED374956B92}" presName="composite" presStyleCnt="0"/>
      <dgm:spPr/>
    </dgm:pt>
    <dgm:pt modelId="{557DC1F0-74B2-480B-9AA7-C94AF2937C30}" type="pres">
      <dgm:prSet presAssocID="{F4FF6E25-E4BF-4A3A-A478-8ED374956B92}" presName="imagSh" presStyleLbl="bgImgPlace1" presStyleIdx="0" presStyleCnt="3" custLinFactNeighborX="-113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9834F6CD-5280-484F-B60E-1E213A8C49AF}" type="pres">
      <dgm:prSet presAssocID="{F4FF6E25-E4BF-4A3A-A478-8ED374956B92}" presName="txNode" presStyleLbl="node1" presStyleIdx="0" presStyleCnt="3" custScaleX="116371" custLinFactNeighborX="-153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1EE5767-966F-40CA-82D8-9FD446AD3513}" type="pres">
      <dgm:prSet presAssocID="{251A6CF7-F073-48F8-9907-2F09B280EB84}" presName="sibTrans" presStyleLbl="sibTrans2D1" presStyleIdx="0" presStyleCnt="2"/>
      <dgm:spPr/>
      <dgm:t>
        <a:bodyPr/>
        <a:lstStyle/>
        <a:p>
          <a:endParaRPr lang="id-ID"/>
        </a:p>
      </dgm:t>
    </dgm:pt>
    <dgm:pt modelId="{E022EF6B-CFF5-4F11-8D9E-BF3B2E0B4C6C}" type="pres">
      <dgm:prSet presAssocID="{251A6CF7-F073-48F8-9907-2F09B280EB84}" presName="connTx" presStyleLbl="sibTrans2D1" presStyleIdx="0" presStyleCnt="2"/>
      <dgm:spPr/>
      <dgm:t>
        <a:bodyPr/>
        <a:lstStyle/>
        <a:p>
          <a:endParaRPr lang="id-ID"/>
        </a:p>
      </dgm:t>
    </dgm:pt>
    <dgm:pt modelId="{865F35DD-F702-4973-917E-886CA09B0D49}" type="pres">
      <dgm:prSet presAssocID="{E5BB5C2A-1AC5-4AE9-BA4D-5FDCEA88FC79}" presName="composite" presStyleCnt="0"/>
      <dgm:spPr/>
    </dgm:pt>
    <dgm:pt modelId="{5E5A3162-D62F-41D7-8F91-6DFCB1A86A9C}" type="pres">
      <dgm:prSet presAssocID="{E5BB5C2A-1AC5-4AE9-BA4D-5FDCEA88FC79}" presName="imagSh" presStyleLbl="bgImgPlace1" presStyleIdx="1" presStyleCnt="3" custLinFactNeighborX="-153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ABFE0E57-F395-4DE5-94E1-5C956F356B88}" type="pres">
      <dgm:prSet presAssocID="{E5BB5C2A-1AC5-4AE9-BA4D-5FDCEA88FC79}" presName="txNode" presStyleLbl="node1" presStyleIdx="1" presStyleCnt="3" custScaleX="117277" custLinFactNeighborX="-153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D88BC18-F59C-422E-B048-3ABD1D0E1F14}" type="pres">
      <dgm:prSet presAssocID="{6140B04B-B64C-4385-A943-620D62003DBA}" presName="sibTrans" presStyleLbl="sibTrans2D1" presStyleIdx="1" presStyleCnt="2"/>
      <dgm:spPr/>
      <dgm:t>
        <a:bodyPr/>
        <a:lstStyle/>
        <a:p>
          <a:endParaRPr lang="id-ID"/>
        </a:p>
      </dgm:t>
    </dgm:pt>
    <dgm:pt modelId="{32A28748-492C-4001-B321-97D410D8AEA7}" type="pres">
      <dgm:prSet presAssocID="{6140B04B-B64C-4385-A943-620D62003DBA}" presName="connTx" presStyleLbl="sibTrans2D1" presStyleIdx="1" presStyleCnt="2"/>
      <dgm:spPr/>
      <dgm:t>
        <a:bodyPr/>
        <a:lstStyle/>
        <a:p>
          <a:endParaRPr lang="id-ID"/>
        </a:p>
      </dgm:t>
    </dgm:pt>
    <dgm:pt modelId="{3D4C0E6D-05D0-49B3-9250-CD6B4E5189F6}" type="pres">
      <dgm:prSet presAssocID="{DEBA2456-0114-419B-8831-1598B85B7E6C}" presName="composite" presStyleCnt="0"/>
      <dgm:spPr/>
    </dgm:pt>
    <dgm:pt modelId="{4D90948A-8E04-4233-ADF7-1E90F212F452}" type="pres">
      <dgm:prSet presAssocID="{DEBA2456-0114-419B-8831-1598B85B7E6C}" presName="imagSh" presStyleLbl="bgImgPlace1" presStyleIdx="2" presStyleCnt="3" custLinFactNeighborX="-153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3DC81AB5-6223-4D26-B903-7D6E2F663A3B}" type="pres">
      <dgm:prSet presAssocID="{DEBA2456-0114-419B-8831-1598B85B7E6C}" presName="txNode" presStyleLbl="node1" presStyleIdx="2" presStyleCnt="3" custScaleX="117652" custLinFactNeighborX="-153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A0037B4-797A-4449-8185-FBA661D5AF8E}" srcId="{D82D1D83-284C-44DD-9EFD-ECE38BA4CE5A}" destId="{DEBA2456-0114-419B-8831-1598B85B7E6C}" srcOrd="2" destOrd="0" parTransId="{15238DB3-2C28-4DC6-B643-D5BC9D4A08DF}" sibTransId="{9ED6EE63-48B4-4AF5-B486-ADEDDE75D3DE}"/>
    <dgm:cxn modelId="{4FEFB9DB-06AC-488E-8439-A4547C511B37}" type="presOf" srcId="{251A6CF7-F073-48F8-9907-2F09B280EB84}" destId="{C1EE5767-966F-40CA-82D8-9FD446AD3513}" srcOrd="0" destOrd="0" presId="urn:microsoft.com/office/officeart/2005/8/layout/hProcess10"/>
    <dgm:cxn modelId="{BBAE52C5-5139-4F08-A2B3-19DC5E15EB2F}" type="presOf" srcId="{F4FF6E25-E4BF-4A3A-A478-8ED374956B92}" destId="{9834F6CD-5280-484F-B60E-1E213A8C49AF}" srcOrd="0" destOrd="0" presId="urn:microsoft.com/office/officeart/2005/8/layout/hProcess10"/>
    <dgm:cxn modelId="{A2FE8C60-D717-4107-92EC-D91DEF6704FD}" type="presOf" srcId="{DEBA2456-0114-419B-8831-1598B85B7E6C}" destId="{3DC81AB5-6223-4D26-B903-7D6E2F663A3B}" srcOrd="0" destOrd="0" presId="urn:microsoft.com/office/officeart/2005/8/layout/hProcess10"/>
    <dgm:cxn modelId="{54DA05A4-4EDB-409F-BACD-D4D1CF6DF717}" srcId="{D82D1D83-284C-44DD-9EFD-ECE38BA4CE5A}" destId="{E5BB5C2A-1AC5-4AE9-BA4D-5FDCEA88FC79}" srcOrd="1" destOrd="0" parTransId="{48673825-1B99-4B1B-9235-721AD2783D98}" sibTransId="{6140B04B-B64C-4385-A943-620D62003DBA}"/>
    <dgm:cxn modelId="{1844CBFB-67DC-40AC-AE23-7DD7D62D1459}" srcId="{D82D1D83-284C-44DD-9EFD-ECE38BA4CE5A}" destId="{F4FF6E25-E4BF-4A3A-A478-8ED374956B92}" srcOrd="0" destOrd="0" parTransId="{C41F9537-146E-4A1F-932B-484CA3A32178}" sibTransId="{251A6CF7-F073-48F8-9907-2F09B280EB84}"/>
    <dgm:cxn modelId="{2FE1B6C5-CFCB-4489-9500-66C0EACB2F2D}" type="presOf" srcId="{251A6CF7-F073-48F8-9907-2F09B280EB84}" destId="{E022EF6B-CFF5-4F11-8D9E-BF3B2E0B4C6C}" srcOrd="1" destOrd="0" presId="urn:microsoft.com/office/officeart/2005/8/layout/hProcess10"/>
    <dgm:cxn modelId="{7A2B51A3-A3C2-4455-BA7A-1AE577CE55E6}" type="presOf" srcId="{D82D1D83-284C-44DD-9EFD-ECE38BA4CE5A}" destId="{CC8A2AE1-A7D0-4B30-90F8-E9C2A3DD82FF}" srcOrd="0" destOrd="0" presId="urn:microsoft.com/office/officeart/2005/8/layout/hProcess10"/>
    <dgm:cxn modelId="{5CFDEBD1-8769-47F8-A596-35A71ABE012F}" type="presOf" srcId="{E5BB5C2A-1AC5-4AE9-BA4D-5FDCEA88FC79}" destId="{ABFE0E57-F395-4DE5-94E1-5C956F356B88}" srcOrd="0" destOrd="0" presId="urn:microsoft.com/office/officeart/2005/8/layout/hProcess10"/>
    <dgm:cxn modelId="{CA1C2921-0C69-4EBC-90B5-850C2A55C68A}" type="presOf" srcId="{6140B04B-B64C-4385-A943-620D62003DBA}" destId="{7D88BC18-F59C-422E-B048-3ABD1D0E1F14}" srcOrd="0" destOrd="0" presId="urn:microsoft.com/office/officeart/2005/8/layout/hProcess10"/>
    <dgm:cxn modelId="{5F244696-E273-4CD8-8B49-005E019A339F}" type="presOf" srcId="{6140B04B-B64C-4385-A943-620D62003DBA}" destId="{32A28748-492C-4001-B321-97D410D8AEA7}" srcOrd="1" destOrd="0" presId="urn:microsoft.com/office/officeart/2005/8/layout/hProcess10"/>
    <dgm:cxn modelId="{1FF91A4C-0BBD-42CF-82F2-95E1F8947C02}" type="presParOf" srcId="{CC8A2AE1-A7D0-4B30-90F8-E9C2A3DD82FF}" destId="{3FF2D7AC-1439-4634-8741-DF82FA267305}" srcOrd="0" destOrd="0" presId="urn:microsoft.com/office/officeart/2005/8/layout/hProcess10"/>
    <dgm:cxn modelId="{1C3A5580-9733-457F-B6DC-FB2926C11EB9}" type="presParOf" srcId="{3FF2D7AC-1439-4634-8741-DF82FA267305}" destId="{557DC1F0-74B2-480B-9AA7-C94AF2937C30}" srcOrd="0" destOrd="0" presId="urn:microsoft.com/office/officeart/2005/8/layout/hProcess10"/>
    <dgm:cxn modelId="{D2FB8247-0063-4AD7-B976-B87B4558EBAD}" type="presParOf" srcId="{3FF2D7AC-1439-4634-8741-DF82FA267305}" destId="{9834F6CD-5280-484F-B60E-1E213A8C49AF}" srcOrd="1" destOrd="0" presId="urn:microsoft.com/office/officeart/2005/8/layout/hProcess10"/>
    <dgm:cxn modelId="{A7A634B4-DC92-41EC-8FE7-4D8E2E5C01D6}" type="presParOf" srcId="{CC8A2AE1-A7D0-4B30-90F8-E9C2A3DD82FF}" destId="{C1EE5767-966F-40CA-82D8-9FD446AD3513}" srcOrd="1" destOrd="0" presId="urn:microsoft.com/office/officeart/2005/8/layout/hProcess10"/>
    <dgm:cxn modelId="{29E03C72-A56E-48E0-A6D5-9FEF320286D9}" type="presParOf" srcId="{C1EE5767-966F-40CA-82D8-9FD446AD3513}" destId="{E022EF6B-CFF5-4F11-8D9E-BF3B2E0B4C6C}" srcOrd="0" destOrd="0" presId="urn:microsoft.com/office/officeart/2005/8/layout/hProcess10"/>
    <dgm:cxn modelId="{9659ED16-F1AC-497A-9853-6721A4323BB6}" type="presParOf" srcId="{CC8A2AE1-A7D0-4B30-90F8-E9C2A3DD82FF}" destId="{865F35DD-F702-4973-917E-886CA09B0D49}" srcOrd="2" destOrd="0" presId="urn:microsoft.com/office/officeart/2005/8/layout/hProcess10"/>
    <dgm:cxn modelId="{8F7EA82E-19FB-46F5-854A-E278D70D3343}" type="presParOf" srcId="{865F35DD-F702-4973-917E-886CA09B0D49}" destId="{5E5A3162-D62F-41D7-8F91-6DFCB1A86A9C}" srcOrd="0" destOrd="0" presId="urn:microsoft.com/office/officeart/2005/8/layout/hProcess10"/>
    <dgm:cxn modelId="{80459F93-9477-4D6B-9AAC-BBFCF4361450}" type="presParOf" srcId="{865F35DD-F702-4973-917E-886CA09B0D49}" destId="{ABFE0E57-F395-4DE5-94E1-5C956F356B88}" srcOrd="1" destOrd="0" presId="urn:microsoft.com/office/officeart/2005/8/layout/hProcess10"/>
    <dgm:cxn modelId="{BB46DC35-4183-42C4-B2D4-E17B95ABD229}" type="presParOf" srcId="{CC8A2AE1-A7D0-4B30-90F8-E9C2A3DD82FF}" destId="{7D88BC18-F59C-422E-B048-3ABD1D0E1F14}" srcOrd="3" destOrd="0" presId="urn:microsoft.com/office/officeart/2005/8/layout/hProcess10"/>
    <dgm:cxn modelId="{B583B479-10AE-472D-9B55-55E9A0F75D4D}" type="presParOf" srcId="{7D88BC18-F59C-422E-B048-3ABD1D0E1F14}" destId="{32A28748-492C-4001-B321-97D410D8AEA7}" srcOrd="0" destOrd="0" presId="urn:microsoft.com/office/officeart/2005/8/layout/hProcess10"/>
    <dgm:cxn modelId="{10E60611-BDB7-46C3-9440-F60D1020FDD5}" type="presParOf" srcId="{CC8A2AE1-A7D0-4B30-90F8-E9C2A3DD82FF}" destId="{3D4C0E6D-05D0-49B3-9250-CD6B4E5189F6}" srcOrd="4" destOrd="0" presId="urn:microsoft.com/office/officeart/2005/8/layout/hProcess10"/>
    <dgm:cxn modelId="{7B31E6A2-BBE1-4229-B7F1-F9354FF3BBA4}" type="presParOf" srcId="{3D4C0E6D-05D0-49B3-9250-CD6B4E5189F6}" destId="{4D90948A-8E04-4233-ADF7-1E90F212F452}" srcOrd="0" destOrd="0" presId="urn:microsoft.com/office/officeart/2005/8/layout/hProcess10"/>
    <dgm:cxn modelId="{28CB1C5F-8492-4CB0-A1DD-D05D6E883BAB}" type="presParOf" srcId="{3D4C0E6D-05D0-49B3-9250-CD6B4E5189F6}" destId="{3DC81AB5-6223-4D26-B903-7D6E2F663A3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2D1D83-284C-44DD-9EFD-ECE38BA4CE5A}" type="doc">
      <dgm:prSet loTypeId="urn:microsoft.com/office/officeart/2005/8/layout/hProcess10" loCatId="process" qsTypeId="urn:microsoft.com/office/officeart/2005/8/quickstyle/simple3" qsCatId="simple" csTypeId="urn:microsoft.com/office/officeart/2005/8/colors/colorful5" csCatId="colorful" phldr="1"/>
      <dgm:spPr/>
    </dgm:pt>
    <dgm:pt modelId="{F4FF6E25-E4BF-4A3A-A478-8ED374956B92}">
      <dgm:prSet phldrT="[Text]" custT="1"/>
      <dgm:spPr/>
      <dgm:t>
        <a:bodyPr/>
        <a:lstStyle/>
        <a:p>
          <a:r>
            <a:rPr lang="id-ID" sz="2400" b="1" dirty="0" err="1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Input</a:t>
          </a:r>
          <a:r>
            <a:rPr lang="id-ID" sz="2400" b="1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/>
          </a:r>
          <a:br>
            <a:rPr lang="id-ID" sz="2400" b="1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</a:br>
          <a:r>
            <a:rPr lang="id-ID" sz="1800" b="0" dirty="0" smtClean="0">
              <a:effectLst/>
              <a:latin typeface="Calibri" pitchFamily="34" charset="0"/>
              <a:cs typeface="Calibri" pitchFamily="34" charset="0"/>
            </a:rPr>
            <a:t>(Data)</a:t>
          </a:r>
          <a:endParaRPr lang="id-ID" sz="1800" b="0" dirty="0">
            <a:effectLst/>
            <a:latin typeface="Calibri" pitchFamily="34" charset="0"/>
            <a:cs typeface="Calibri" pitchFamily="34" charset="0"/>
          </a:endParaRPr>
        </a:p>
      </dgm:t>
    </dgm:pt>
    <dgm:pt modelId="{C41F9537-146E-4A1F-932B-484CA3A32178}" type="parTrans" cxnId="{1844CBFB-67DC-40AC-AE23-7DD7D62D1459}">
      <dgm:prSet/>
      <dgm:spPr/>
      <dgm:t>
        <a:bodyPr/>
        <a:lstStyle/>
        <a:p>
          <a:endParaRPr lang="id-ID"/>
        </a:p>
      </dgm:t>
    </dgm:pt>
    <dgm:pt modelId="{251A6CF7-F073-48F8-9907-2F09B280EB84}" type="sibTrans" cxnId="{1844CBFB-67DC-40AC-AE23-7DD7D62D1459}">
      <dgm:prSet/>
      <dgm:spPr/>
      <dgm:t>
        <a:bodyPr/>
        <a:lstStyle/>
        <a:p>
          <a:endParaRPr lang="id-ID"/>
        </a:p>
      </dgm:t>
    </dgm:pt>
    <dgm:pt modelId="{E5BB5C2A-1AC5-4AE9-BA4D-5FDCEA88FC79}">
      <dgm:prSet phldrT="[Text]" custT="1"/>
      <dgm:spPr/>
      <dgm:t>
        <a:bodyPr/>
        <a:lstStyle/>
        <a:p>
          <a:r>
            <a:rPr lang="id-ID" sz="2400" b="1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Metode</a:t>
          </a:r>
          <a:br>
            <a:rPr lang="id-ID" sz="2400" b="1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</a:br>
          <a:r>
            <a:rPr lang="id-ID" sz="1800" b="0" dirty="0" smtClean="0">
              <a:effectLst/>
              <a:latin typeface="Calibri" pitchFamily="34" charset="0"/>
              <a:cs typeface="Calibri" pitchFamily="34" charset="0"/>
            </a:rPr>
            <a:t>(Algoritma Data Mining)</a:t>
          </a:r>
          <a:endParaRPr lang="id-ID" sz="1800" b="0" dirty="0">
            <a:effectLst/>
            <a:latin typeface="Calibri" pitchFamily="34" charset="0"/>
            <a:cs typeface="Calibri" pitchFamily="34" charset="0"/>
          </a:endParaRPr>
        </a:p>
      </dgm:t>
    </dgm:pt>
    <dgm:pt modelId="{48673825-1B99-4B1B-9235-721AD2783D98}" type="parTrans" cxnId="{54DA05A4-4EDB-409F-BACD-D4D1CF6DF717}">
      <dgm:prSet/>
      <dgm:spPr/>
      <dgm:t>
        <a:bodyPr/>
        <a:lstStyle/>
        <a:p>
          <a:endParaRPr lang="id-ID"/>
        </a:p>
      </dgm:t>
    </dgm:pt>
    <dgm:pt modelId="{6140B04B-B64C-4385-A943-620D62003DBA}" type="sibTrans" cxnId="{54DA05A4-4EDB-409F-BACD-D4D1CF6DF717}">
      <dgm:prSet/>
      <dgm:spPr/>
      <dgm:t>
        <a:bodyPr/>
        <a:lstStyle/>
        <a:p>
          <a:endParaRPr lang="id-ID"/>
        </a:p>
      </dgm:t>
    </dgm:pt>
    <dgm:pt modelId="{DEBA2456-0114-419B-8831-1598B85B7E6C}">
      <dgm:prSet phldrT="[Text]" custT="1"/>
      <dgm:spPr/>
      <dgm:t>
        <a:bodyPr/>
        <a:lstStyle/>
        <a:p>
          <a:r>
            <a:rPr lang="id-ID" sz="2400" b="1" dirty="0" err="1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Output</a:t>
          </a:r>
          <a:r>
            <a:rPr lang="id-ID" sz="2400" b="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 </a:t>
          </a:r>
          <a:br>
            <a:rPr lang="id-ID" sz="2400" b="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</a:br>
          <a:r>
            <a:rPr lang="id-ID" sz="1800" b="0" dirty="0" smtClean="0">
              <a:effectLst/>
              <a:latin typeface="Calibri" pitchFamily="34" charset="0"/>
              <a:cs typeface="Calibri" pitchFamily="34" charset="0"/>
            </a:rPr>
            <a:t>(Pola/Model)</a:t>
          </a:r>
          <a:endParaRPr lang="id-ID" sz="1800" b="0" dirty="0">
            <a:effectLst/>
            <a:latin typeface="Calibri" pitchFamily="34" charset="0"/>
            <a:cs typeface="Calibri" pitchFamily="34" charset="0"/>
          </a:endParaRPr>
        </a:p>
      </dgm:t>
    </dgm:pt>
    <dgm:pt modelId="{15238DB3-2C28-4DC6-B643-D5BC9D4A08DF}" type="parTrans" cxnId="{BA0037B4-797A-4449-8185-FBA661D5AF8E}">
      <dgm:prSet/>
      <dgm:spPr/>
      <dgm:t>
        <a:bodyPr/>
        <a:lstStyle/>
        <a:p>
          <a:endParaRPr lang="id-ID"/>
        </a:p>
      </dgm:t>
    </dgm:pt>
    <dgm:pt modelId="{9ED6EE63-48B4-4AF5-B486-ADEDDE75D3DE}" type="sibTrans" cxnId="{BA0037B4-797A-4449-8185-FBA661D5AF8E}">
      <dgm:prSet/>
      <dgm:spPr/>
      <dgm:t>
        <a:bodyPr/>
        <a:lstStyle/>
        <a:p>
          <a:endParaRPr lang="id-ID"/>
        </a:p>
      </dgm:t>
    </dgm:pt>
    <dgm:pt modelId="{8FFC3E55-B4E6-457A-9E45-5303238A0D67}">
      <dgm:prSet phldrT="[Text]" custT="1"/>
      <dgm:spPr/>
      <dgm:t>
        <a:bodyPr/>
        <a:lstStyle/>
        <a:p>
          <a:r>
            <a:rPr lang="id-ID" sz="2400" b="1" dirty="0" err="1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Evaluation</a:t>
          </a:r>
          <a:r>
            <a:rPr lang="id-ID" sz="2400" b="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 </a:t>
          </a:r>
          <a:r>
            <a:rPr lang="id-ID" sz="2400" b="0" dirty="0" smtClean="0">
              <a:effectLst/>
              <a:latin typeface="Calibri" pitchFamily="34" charset="0"/>
              <a:cs typeface="Calibri" pitchFamily="34" charset="0"/>
            </a:rPr>
            <a:t/>
          </a:r>
          <a:br>
            <a:rPr lang="id-ID" sz="2400" b="0" dirty="0" smtClean="0">
              <a:effectLst/>
              <a:latin typeface="Calibri" pitchFamily="34" charset="0"/>
              <a:cs typeface="Calibri" pitchFamily="34" charset="0"/>
            </a:rPr>
          </a:br>
          <a:r>
            <a:rPr lang="id-ID" sz="1800" b="0" dirty="0" smtClean="0">
              <a:effectLst/>
              <a:latin typeface="Calibri" pitchFamily="34" charset="0"/>
              <a:cs typeface="Calibri" pitchFamily="34" charset="0"/>
            </a:rPr>
            <a:t>(Akurasi, AUC, RMSE, </a:t>
          </a:r>
          <a:r>
            <a:rPr lang="id-ID" sz="1800" b="0" dirty="0" err="1" smtClean="0">
              <a:effectLst/>
              <a:latin typeface="Calibri" pitchFamily="34" charset="0"/>
              <a:cs typeface="Calibri" pitchFamily="34" charset="0"/>
            </a:rPr>
            <a:t>etc</a:t>
          </a:r>
          <a:r>
            <a:rPr lang="id-ID" sz="1800" b="0" dirty="0" smtClean="0">
              <a:effectLst/>
              <a:latin typeface="Calibri" pitchFamily="34" charset="0"/>
              <a:cs typeface="Calibri" pitchFamily="34" charset="0"/>
            </a:rPr>
            <a:t>)</a:t>
          </a:r>
          <a:endParaRPr lang="id-ID" sz="1800" b="0" dirty="0">
            <a:effectLst/>
            <a:latin typeface="Calibri" pitchFamily="34" charset="0"/>
            <a:cs typeface="Calibri" pitchFamily="34" charset="0"/>
          </a:endParaRPr>
        </a:p>
      </dgm:t>
    </dgm:pt>
    <dgm:pt modelId="{DE37DEC8-1D34-41BF-A730-E1302BECCADC}" type="parTrans" cxnId="{393D3DE3-D800-48DB-9583-C3CD70D02551}">
      <dgm:prSet/>
      <dgm:spPr/>
      <dgm:t>
        <a:bodyPr/>
        <a:lstStyle/>
        <a:p>
          <a:endParaRPr lang="id-ID"/>
        </a:p>
      </dgm:t>
    </dgm:pt>
    <dgm:pt modelId="{26B0DE46-9EE8-4989-A3AA-E5048C05EFAD}" type="sibTrans" cxnId="{393D3DE3-D800-48DB-9583-C3CD70D02551}">
      <dgm:prSet/>
      <dgm:spPr/>
      <dgm:t>
        <a:bodyPr/>
        <a:lstStyle/>
        <a:p>
          <a:endParaRPr lang="id-ID"/>
        </a:p>
      </dgm:t>
    </dgm:pt>
    <dgm:pt modelId="{CC8A2AE1-A7D0-4B30-90F8-E9C2A3DD82FF}" type="pres">
      <dgm:prSet presAssocID="{D82D1D83-284C-44DD-9EFD-ECE38BA4CE5A}" presName="Name0" presStyleCnt="0">
        <dgm:presLayoutVars>
          <dgm:dir/>
          <dgm:resizeHandles val="exact"/>
        </dgm:presLayoutVars>
      </dgm:prSet>
      <dgm:spPr/>
    </dgm:pt>
    <dgm:pt modelId="{3FF2D7AC-1439-4634-8741-DF82FA267305}" type="pres">
      <dgm:prSet presAssocID="{F4FF6E25-E4BF-4A3A-A478-8ED374956B92}" presName="composite" presStyleCnt="0"/>
      <dgm:spPr/>
    </dgm:pt>
    <dgm:pt modelId="{557DC1F0-74B2-480B-9AA7-C94AF2937C30}" type="pres">
      <dgm:prSet presAssocID="{F4FF6E25-E4BF-4A3A-A478-8ED374956B92}" presName="imagSh" presStyleLbl="b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9834F6CD-5280-484F-B60E-1E213A8C49AF}" type="pres">
      <dgm:prSet presAssocID="{F4FF6E25-E4BF-4A3A-A478-8ED374956B92}" presName="txNode" presStyleLbl="node1" presStyleIdx="0" presStyleCnt="4" custScaleX="11637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1EE5767-966F-40CA-82D8-9FD446AD3513}" type="pres">
      <dgm:prSet presAssocID="{251A6CF7-F073-48F8-9907-2F09B280EB84}" presName="sibTrans" presStyleLbl="sibTrans2D1" presStyleIdx="0" presStyleCnt="3"/>
      <dgm:spPr/>
      <dgm:t>
        <a:bodyPr/>
        <a:lstStyle/>
        <a:p>
          <a:endParaRPr lang="id-ID"/>
        </a:p>
      </dgm:t>
    </dgm:pt>
    <dgm:pt modelId="{E022EF6B-CFF5-4F11-8D9E-BF3B2E0B4C6C}" type="pres">
      <dgm:prSet presAssocID="{251A6CF7-F073-48F8-9907-2F09B280EB84}" presName="connTx" presStyleLbl="sibTrans2D1" presStyleIdx="0" presStyleCnt="3"/>
      <dgm:spPr/>
      <dgm:t>
        <a:bodyPr/>
        <a:lstStyle/>
        <a:p>
          <a:endParaRPr lang="id-ID"/>
        </a:p>
      </dgm:t>
    </dgm:pt>
    <dgm:pt modelId="{865F35DD-F702-4973-917E-886CA09B0D49}" type="pres">
      <dgm:prSet presAssocID="{E5BB5C2A-1AC5-4AE9-BA4D-5FDCEA88FC79}" presName="composite" presStyleCnt="0"/>
      <dgm:spPr/>
    </dgm:pt>
    <dgm:pt modelId="{5E5A3162-D62F-41D7-8F91-6DFCB1A86A9C}" type="pres">
      <dgm:prSet presAssocID="{E5BB5C2A-1AC5-4AE9-BA4D-5FDCEA88FC79}" presName="imagSh" presStyleLbl="b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ABFE0E57-F395-4DE5-94E1-5C956F356B88}" type="pres">
      <dgm:prSet presAssocID="{E5BB5C2A-1AC5-4AE9-BA4D-5FDCEA88FC79}" presName="txNode" presStyleLbl="node1" presStyleIdx="1" presStyleCnt="4" custScaleX="11727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D88BC18-F59C-422E-B048-3ABD1D0E1F14}" type="pres">
      <dgm:prSet presAssocID="{6140B04B-B64C-4385-A943-620D62003DBA}" presName="sibTrans" presStyleLbl="sibTrans2D1" presStyleIdx="1" presStyleCnt="3"/>
      <dgm:spPr/>
      <dgm:t>
        <a:bodyPr/>
        <a:lstStyle/>
        <a:p>
          <a:endParaRPr lang="id-ID"/>
        </a:p>
      </dgm:t>
    </dgm:pt>
    <dgm:pt modelId="{32A28748-492C-4001-B321-97D410D8AEA7}" type="pres">
      <dgm:prSet presAssocID="{6140B04B-B64C-4385-A943-620D62003DBA}" presName="connTx" presStyleLbl="sibTrans2D1" presStyleIdx="1" presStyleCnt="3"/>
      <dgm:spPr/>
      <dgm:t>
        <a:bodyPr/>
        <a:lstStyle/>
        <a:p>
          <a:endParaRPr lang="id-ID"/>
        </a:p>
      </dgm:t>
    </dgm:pt>
    <dgm:pt modelId="{3D4C0E6D-05D0-49B3-9250-CD6B4E5189F6}" type="pres">
      <dgm:prSet presAssocID="{DEBA2456-0114-419B-8831-1598B85B7E6C}" presName="composite" presStyleCnt="0"/>
      <dgm:spPr/>
    </dgm:pt>
    <dgm:pt modelId="{4D90948A-8E04-4233-ADF7-1E90F212F452}" type="pres">
      <dgm:prSet presAssocID="{DEBA2456-0114-419B-8831-1598B85B7E6C}" presName="imagSh" presStyleLbl="b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3DC81AB5-6223-4D26-B903-7D6E2F663A3B}" type="pres">
      <dgm:prSet presAssocID="{DEBA2456-0114-419B-8831-1598B85B7E6C}" presName="txNode" presStyleLbl="node1" presStyleIdx="2" presStyleCnt="4" custScaleX="11765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A2D1533-6974-43EC-A5AA-F3C947BB5F87}" type="pres">
      <dgm:prSet presAssocID="{9ED6EE63-48B4-4AF5-B486-ADEDDE75D3DE}" presName="sibTrans" presStyleLbl="sibTrans2D1" presStyleIdx="2" presStyleCnt="3"/>
      <dgm:spPr/>
      <dgm:t>
        <a:bodyPr/>
        <a:lstStyle/>
        <a:p>
          <a:endParaRPr lang="id-ID"/>
        </a:p>
      </dgm:t>
    </dgm:pt>
    <dgm:pt modelId="{11C94143-7744-42B6-89AB-9B0B25A2812F}" type="pres">
      <dgm:prSet presAssocID="{9ED6EE63-48B4-4AF5-B486-ADEDDE75D3DE}" presName="connTx" presStyleLbl="sibTrans2D1" presStyleIdx="2" presStyleCnt="3"/>
      <dgm:spPr/>
      <dgm:t>
        <a:bodyPr/>
        <a:lstStyle/>
        <a:p>
          <a:endParaRPr lang="id-ID"/>
        </a:p>
      </dgm:t>
    </dgm:pt>
    <dgm:pt modelId="{CFD980F8-4A5B-4C9B-B5ED-6E43AEA1FF86}" type="pres">
      <dgm:prSet presAssocID="{8FFC3E55-B4E6-457A-9E45-5303238A0D67}" presName="composite" presStyleCnt="0"/>
      <dgm:spPr/>
    </dgm:pt>
    <dgm:pt modelId="{004CFFD5-5EA5-424D-81D9-5A63A5306412}" type="pres">
      <dgm:prSet presAssocID="{8FFC3E55-B4E6-457A-9E45-5303238A0D67}" presName="imagSh" presStyleLbl="b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18892D23-1B4B-4CEF-8215-B0C526D6D4EB}" type="pres">
      <dgm:prSet presAssocID="{8FFC3E55-B4E6-457A-9E45-5303238A0D67}" presName="txNode" presStyleLbl="node1" presStyleIdx="3" presStyleCnt="4" custScaleX="11160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6C0DBE9-A646-4E33-A676-92F26DAA8D43}" type="presOf" srcId="{E5BB5C2A-1AC5-4AE9-BA4D-5FDCEA88FC79}" destId="{ABFE0E57-F395-4DE5-94E1-5C956F356B88}" srcOrd="0" destOrd="0" presId="urn:microsoft.com/office/officeart/2005/8/layout/hProcess10"/>
    <dgm:cxn modelId="{BA0037B4-797A-4449-8185-FBA661D5AF8E}" srcId="{D82D1D83-284C-44DD-9EFD-ECE38BA4CE5A}" destId="{DEBA2456-0114-419B-8831-1598B85B7E6C}" srcOrd="2" destOrd="0" parTransId="{15238DB3-2C28-4DC6-B643-D5BC9D4A08DF}" sibTransId="{9ED6EE63-48B4-4AF5-B486-ADEDDE75D3DE}"/>
    <dgm:cxn modelId="{49709C41-B23E-4DC9-8C40-1CA5BA77A89B}" type="presOf" srcId="{6140B04B-B64C-4385-A943-620D62003DBA}" destId="{7D88BC18-F59C-422E-B048-3ABD1D0E1F14}" srcOrd="0" destOrd="0" presId="urn:microsoft.com/office/officeart/2005/8/layout/hProcess10"/>
    <dgm:cxn modelId="{A17BF0A2-D885-4292-90C0-9A28A3B586B6}" type="presOf" srcId="{251A6CF7-F073-48F8-9907-2F09B280EB84}" destId="{C1EE5767-966F-40CA-82D8-9FD446AD3513}" srcOrd="0" destOrd="0" presId="urn:microsoft.com/office/officeart/2005/8/layout/hProcess10"/>
    <dgm:cxn modelId="{B147528C-B9FF-4410-8035-A997B4045C58}" type="presOf" srcId="{F4FF6E25-E4BF-4A3A-A478-8ED374956B92}" destId="{9834F6CD-5280-484F-B60E-1E213A8C49AF}" srcOrd="0" destOrd="0" presId="urn:microsoft.com/office/officeart/2005/8/layout/hProcess10"/>
    <dgm:cxn modelId="{07355541-615B-4B90-A2FF-1AE5EC2316DC}" type="presOf" srcId="{9ED6EE63-48B4-4AF5-B486-ADEDDE75D3DE}" destId="{8A2D1533-6974-43EC-A5AA-F3C947BB5F87}" srcOrd="0" destOrd="0" presId="urn:microsoft.com/office/officeart/2005/8/layout/hProcess10"/>
    <dgm:cxn modelId="{54DA05A4-4EDB-409F-BACD-D4D1CF6DF717}" srcId="{D82D1D83-284C-44DD-9EFD-ECE38BA4CE5A}" destId="{E5BB5C2A-1AC5-4AE9-BA4D-5FDCEA88FC79}" srcOrd="1" destOrd="0" parTransId="{48673825-1B99-4B1B-9235-721AD2783D98}" sibTransId="{6140B04B-B64C-4385-A943-620D62003DBA}"/>
    <dgm:cxn modelId="{1844CBFB-67DC-40AC-AE23-7DD7D62D1459}" srcId="{D82D1D83-284C-44DD-9EFD-ECE38BA4CE5A}" destId="{F4FF6E25-E4BF-4A3A-A478-8ED374956B92}" srcOrd="0" destOrd="0" parTransId="{C41F9537-146E-4A1F-932B-484CA3A32178}" sibTransId="{251A6CF7-F073-48F8-9907-2F09B280EB84}"/>
    <dgm:cxn modelId="{6E72A1C8-EE23-48B2-AB7F-4DED07112F6F}" type="presOf" srcId="{D82D1D83-284C-44DD-9EFD-ECE38BA4CE5A}" destId="{CC8A2AE1-A7D0-4B30-90F8-E9C2A3DD82FF}" srcOrd="0" destOrd="0" presId="urn:microsoft.com/office/officeart/2005/8/layout/hProcess10"/>
    <dgm:cxn modelId="{393D3DE3-D800-48DB-9583-C3CD70D02551}" srcId="{D82D1D83-284C-44DD-9EFD-ECE38BA4CE5A}" destId="{8FFC3E55-B4E6-457A-9E45-5303238A0D67}" srcOrd="3" destOrd="0" parTransId="{DE37DEC8-1D34-41BF-A730-E1302BECCADC}" sibTransId="{26B0DE46-9EE8-4989-A3AA-E5048C05EFAD}"/>
    <dgm:cxn modelId="{E88E53BC-C140-4212-B520-5FA6E7624CE2}" type="presOf" srcId="{6140B04B-B64C-4385-A943-620D62003DBA}" destId="{32A28748-492C-4001-B321-97D410D8AEA7}" srcOrd="1" destOrd="0" presId="urn:microsoft.com/office/officeart/2005/8/layout/hProcess10"/>
    <dgm:cxn modelId="{EC4BB582-AF4F-4934-AD6B-BC3C75039C0C}" type="presOf" srcId="{251A6CF7-F073-48F8-9907-2F09B280EB84}" destId="{E022EF6B-CFF5-4F11-8D9E-BF3B2E0B4C6C}" srcOrd="1" destOrd="0" presId="urn:microsoft.com/office/officeart/2005/8/layout/hProcess10"/>
    <dgm:cxn modelId="{C7D92916-3819-4CC8-8D77-45319BCB1298}" type="presOf" srcId="{8FFC3E55-B4E6-457A-9E45-5303238A0D67}" destId="{18892D23-1B4B-4CEF-8215-B0C526D6D4EB}" srcOrd="0" destOrd="0" presId="urn:microsoft.com/office/officeart/2005/8/layout/hProcess10"/>
    <dgm:cxn modelId="{097144DB-79D9-4539-A8CA-61B828ACFCB3}" type="presOf" srcId="{DEBA2456-0114-419B-8831-1598B85B7E6C}" destId="{3DC81AB5-6223-4D26-B903-7D6E2F663A3B}" srcOrd="0" destOrd="0" presId="urn:microsoft.com/office/officeart/2005/8/layout/hProcess10"/>
    <dgm:cxn modelId="{1D1DF883-445D-4AE6-BA20-00842219776C}" type="presOf" srcId="{9ED6EE63-48B4-4AF5-B486-ADEDDE75D3DE}" destId="{11C94143-7744-42B6-89AB-9B0B25A2812F}" srcOrd="1" destOrd="0" presId="urn:microsoft.com/office/officeart/2005/8/layout/hProcess10"/>
    <dgm:cxn modelId="{9C94CB19-593A-4CFD-990B-E0E2C616214C}" type="presParOf" srcId="{CC8A2AE1-A7D0-4B30-90F8-E9C2A3DD82FF}" destId="{3FF2D7AC-1439-4634-8741-DF82FA267305}" srcOrd="0" destOrd="0" presId="urn:microsoft.com/office/officeart/2005/8/layout/hProcess10"/>
    <dgm:cxn modelId="{1A06B240-303A-4B0A-87AB-3777E6D360EF}" type="presParOf" srcId="{3FF2D7AC-1439-4634-8741-DF82FA267305}" destId="{557DC1F0-74B2-480B-9AA7-C94AF2937C30}" srcOrd="0" destOrd="0" presId="urn:microsoft.com/office/officeart/2005/8/layout/hProcess10"/>
    <dgm:cxn modelId="{06AFA2B6-3DF3-43DF-B126-DDA25BB8F253}" type="presParOf" srcId="{3FF2D7AC-1439-4634-8741-DF82FA267305}" destId="{9834F6CD-5280-484F-B60E-1E213A8C49AF}" srcOrd="1" destOrd="0" presId="urn:microsoft.com/office/officeart/2005/8/layout/hProcess10"/>
    <dgm:cxn modelId="{80F78EBC-CF25-449A-A9A9-ABB93018B3D6}" type="presParOf" srcId="{CC8A2AE1-A7D0-4B30-90F8-E9C2A3DD82FF}" destId="{C1EE5767-966F-40CA-82D8-9FD446AD3513}" srcOrd="1" destOrd="0" presId="urn:microsoft.com/office/officeart/2005/8/layout/hProcess10"/>
    <dgm:cxn modelId="{AEFCE4B1-8C6E-4F67-87F7-009C16B2C928}" type="presParOf" srcId="{C1EE5767-966F-40CA-82D8-9FD446AD3513}" destId="{E022EF6B-CFF5-4F11-8D9E-BF3B2E0B4C6C}" srcOrd="0" destOrd="0" presId="urn:microsoft.com/office/officeart/2005/8/layout/hProcess10"/>
    <dgm:cxn modelId="{AE101649-0623-4135-9202-ED7E720C8597}" type="presParOf" srcId="{CC8A2AE1-A7D0-4B30-90F8-E9C2A3DD82FF}" destId="{865F35DD-F702-4973-917E-886CA09B0D49}" srcOrd="2" destOrd="0" presId="urn:microsoft.com/office/officeart/2005/8/layout/hProcess10"/>
    <dgm:cxn modelId="{40645A39-D3E7-4C51-B1A7-7EAF1D393441}" type="presParOf" srcId="{865F35DD-F702-4973-917E-886CA09B0D49}" destId="{5E5A3162-D62F-41D7-8F91-6DFCB1A86A9C}" srcOrd="0" destOrd="0" presId="urn:microsoft.com/office/officeart/2005/8/layout/hProcess10"/>
    <dgm:cxn modelId="{C79963D4-BDEB-4DE3-9B44-8FA1B8F34E79}" type="presParOf" srcId="{865F35DD-F702-4973-917E-886CA09B0D49}" destId="{ABFE0E57-F395-4DE5-94E1-5C956F356B88}" srcOrd="1" destOrd="0" presId="urn:microsoft.com/office/officeart/2005/8/layout/hProcess10"/>
    <dgm:cxn modelId="{72E4AAC3-F9A3-4E5F-801C-1B8DB3EA2669}" type="presParOf" srcId="{CC8A2AE1-A7D0-4B30-90F8-E9C2A3DD82FF}" destId="{7D88BC18-F59C-422E-B048-3ABD1D0E1F14}" srcOrd="3" destOrd="0" presId="urn:microsoft.com/office/officeart/2005/8/layout/hProcess10"/>
    <dgm:cxn modelId="{86A283CA-BEEA-4A2A-B41D-B035A084B50A}" type="presParOf" srcId="{7D88BC18-F59C-422E-B048-3ABD1D0E1F14}" destId="{32A28748-492C-4001-B321-97D410D8AEA7}" srcOrd="0" destOrd="0" presId="urn:microsoft.com/office/officeart/2005/8/layout/hProcess10"/>
    <dgm:cxn modelId="{68C63C28-8FB3-4CA1-9538-E041E16B1CF4}" type="presParOf" srcId="{CC8A2AE1-A7D0-4B30-90F8-E9C2A3DD82FF}" destId="{3D4C0E6D-05D0-49B3-9250-CD6B4E5189F6}" srcOrd="4" destOrd="0" presId="urn:microsoft.com/office/officeart/2005/8/layout/hProcess10"/>
    <dgm:cxn modelId="{42B196CA-5F39-48B2-957D-53A304BDDF54}" type="presParOf" srcId="{3D4C0E6D-05D0-49B3-9250-CD6B4E5189F6}" destId="{4D90948A-8E04-4233-ADF7-1E90F212F452}" srcOrd="0" destOrd="0" presId="urn:microsoft.com/office/officeart/2005/8/layout/hProcess10"/>
    <dgm:cxn modelId="{B1A47417-EF14-435C-B29B-874228535A0A}" type="presParOf" srcId="{3D4C0E6D-05D0-49B3-9250-CD6B4E5189F6}" destId="{3DC81AB5-6223-4D26-B903-7D6E2F663A3B}" srcOrd="1" destOrd="0" presId="urn:microsoft.com/office/officeart/2005/8/layout/hProcess10"/>
    <dgm:cxn modelId="{C5B2B430-971A-4B19-8BC1-4E366D8EBA48}" type="presParOf" srcId="{CC8A2AE1-A7D0-4B30-90F8-E9C2A3DD82FF}" destId="{8A2D1533-6974-43EC-A5AA-F3C947BB5F87}" srcOrd="5" destOrd="0" presId="urn:microsoft.com/office/officeart/2005/8/layout/hProcess10"/>
    <dgm:cxn modelId="{89ADD699-78DB-4746-B23E-AA2005AAEA7D}" type="presParOf" srcId="{8A2D1533-6974-43EC-A5AA-F3C947BB5F87}" destId="{11C94143-7744-42B6-89AB-9B0B25A2812F}" srcOrd="0" destOrd="0" presId="urn:microsoft.com/office/officeart/2005/8/layout/hProcess10"/>
    <dgm:cxn modelId="{58BCBD55-4907-453C-8C7B-B9F843FB5FC0}" type="presParOf" srcId="{CC8A2AE1-A7D0-4B30-90F8-E9C2A3DD82FF}" destId="{CFD980F8-4A5B-4C9B-B5ED-6E43AEA1FF86}" srcOrd="6" destOrd="0" presId="urn:microsoft.com/office/officeart/2005/8/layout/hProcess10"/>
    <dgm:cxn modelId="{0CF11073-C02D-4B3D-A9B6-20DFF72CCC14}" type="presParOf" srcId="{CFD980F8-4A5B-4C9B-B5ED-6E43AEA1FF86}" destId="{004CFFD5-5EA5-424D-81D9-5A63A5306412}" srcOrd="0" destOrd="0" presId="urn:microsoft.com/office/officeart/2005/8/layout/hProcess10"/>
    <dgm:cxn modelId="{8DDD9D18-9384-4C0D-949D-9A9530F6610F}" type="presParOf" srcId="{CFD980F8-4A5B-4C9B-B5ED-6E43AEA1FF86}" destId="{18892D23-1B4B-4CEF-8215-B0C526D6D4E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D85C6-1DDA-4019-824B-C43D58DEADA5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69EE8-3927-49A8-AB15-E279B29F5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94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c.com/collateral/analyst-reports/idc-the-digital-universe-in-2020.pdf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19731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33358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7413"/>
          </a:xfrm>
          <a:ln/>
        </p:spPr>
      </p:sp>
      <p:sp>
        <p:nvSpPr>
          <p:cNvPr id="423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42394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http://romisatriawahono.net</a:t>
            </a:r>
          </a:p>
        </p:txBody>
      </p:sp>
      <p:sp>
        <p:nvSpPr>
          <p:cNvPr id="42394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romi@romisatriawahono.net</a:t>
            </a:r>
          </a:p>
        </p:txBody>
      </p:sp>
      <p:sp>
        <p:nvSpPr>
          <p:cNvPr id="42394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537B58-9B18-475A-9FC5-52ECC6DA37A6}" type="slidenum">
              <a:rPr lang="en-US" smtClean="0"/>
              <a:pPr/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5527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18697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40867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62040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8038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79232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43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1384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44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16319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45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2276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6AD57-67ED-4140-9F70-67C055736CF8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296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46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31477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48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518873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51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05411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53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724051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54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849539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55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244111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56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3831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57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652603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59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94559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61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9040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The global data supply reached 2.8 </a:t>
            </a:r>
            <a:r>
              <a:rPr lang="en-US" altLang="zh-CN" dirty="0" err="1" smtClean="0"/>
              <a:t>zettabytes</a:t>
            </a:r>
            <a:r>
              <a:rPr lang="en-US" altLang="zh-CN" dirty="0" smtClean="0"/>
              <a:t> (ZB) in 2012 - or 2.8 trillion GB - but just 0.5% of this is used for analysis, according to the </a:t>
            </a:r>
            <a:r>
              <a:rPr lang="en-US" altLang="zh-CN" dirty="0" smtClean="0">
                <a:hlinkClick r:id="rId3"/>
              </a:rPr>
              <a:t>Digital Universe Study</a:t>
            </a:r>
            <a:r>
              <a:rPr lang="en-US" altLang="zh-CN" dirty="0" smtClean="0"/>
              <a:t>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http://www.guardian.co.uk/news/datablog/2012/dec/19/big-data-study-digital-universe-global-volume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6AD57-67ED-4140-9F70-67C055736CF8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8883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62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416398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63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465912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65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954844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66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69973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67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169324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68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85557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69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101297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70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425575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71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51195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72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84261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787118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76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50565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77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28158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78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58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80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5347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5399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0817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53289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87890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0783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266D7E6-DEF0-4390-8F85-4EB4215066C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237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D7E6-DEF0-4390-8F85-4EB4215066C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1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D7E6-DEF0-4390-8F85-4EB4215066C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58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D7E6-DEF0-4390-8F85-4EB4215066C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3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D7E6-DEF0-4390-8F85-4EB4215066C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85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D7E6-DEF0-4390-8F85-4EB4215066C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5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D7E6-DEF0-4390-8F85-4EB4215066C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8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D7E6-DEF0-4390-8F85-4EB4215066C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2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D7E6-DEF0-4390-8F85-4EB4215066C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9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D7E6-DEF0-4390-8F85-4EB4215066C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24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D7E6-DEF0-4390-8F85-4EB4215066C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33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266D7E6-DEF0-4390-8F85-4EB4215066C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44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au/url?sa=i&amp;rct=j&amp;q=iphone+5&amp;source=images&amp;cd=&amp;cad=rja&amp;docid=H6MhQcK0ePiFrM&amp;tbnid=nir--0vaLp0ElM:&amp;ved=0CAUQjRw&amp;url=http://product.it.sohu.com/detail/256817_index.html&amp;ei=mBAzUYSeHqWsiAePpIDAAg&amp;psig=AFQjCNExyi6XeEfWHuXL4Hmf00GJ0RVXAg&amp;ust=1362387436941123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Big%20Data%20-%20Big%20Opportunity%20-%20YouTube.MP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bu.salam@dsn.dinus.ac.id" TargetMode="External"/><Relationship Id="rId2" Type="http://schemas.openxmlformats.org/officeDocument/2006/relationships/hyperlink" Target="mailto:masaboe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saboe@yahoo.co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30.gif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16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18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22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notesSlide" Target="../notesSlides/notesSlide23.xml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4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48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5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5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3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5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54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ABU SALAM, M.KOM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Mining? Warehousing?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  <p:pic>
        <p:nvPicPr>
          <p:cNvPr id="2056" name="Picture 8" descr="C:\Documents and Settings\Linda\Local Settings\Temporary Internet Files\Content.IE5\5UHR9NGK\MCPE03785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9768" y="1593904"/>
            <a:ext cx="3094776" cy="3468986"/>
          </a:xfrm>
          <a:prstGeom prst="rect">
            <a:avLst/>
          </a:prstGeom>
          <a:noFill/>
        </p:spPr>
      </p:pic>
      <p:pic>
        <p:nvPicPr>
          <p:cNvPr id="2057" name="Picture 9" descr="C:\Documents and Settings\Linda\Local Settings\Temporary Internet Files\Content.IE5\VHKDV84U\MCj043441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3768" y="4641904"/>
            <a:ext cx="1625600" cy="1828800"/>
          </a:xfrm>
          <a:prstGeom prst="rect">
            <a:avLst/>
          </a:prstGeom>
          <a:noFill/>
        </p:spPr>
      </p:pic>
      <p:pic>
        <p:nvPicPr>
          <p:cNvPr id="2060" name="Picture 12" descr="C:\Documents and Settings\Linda\Local Settings\Temporary Internet Files\Content.IE5\Q2TI8YH7\MCj023060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0168" y="1670104"/>
            <a:ext cx="3352800" cy="3100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141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World of Data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gray">
          <a:xfrm>
            <a:off x="807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7D71BA48-98BF-4B4E-87E1-2A4CF588228C}" type="slidenum">
              <a:rPr lang="en-US" altLang="zh-CN" sz="1400">
                <a:latin typeface="Arial" charset="0"/>
                <a:ea typeface="宋体" charset="-122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zh-CN" sz="1400">
              <a:latin typeface="Arial" charset="0"/>
              <a:ea typeface="宋体" charset="-122"/>
            </a:endParaRPr>
          </a:p>
        </p:txBody>
      </p:sp>
      <p:pic>
        <p:nvPicPr>
          <p:cNvPr id="6" name="Picture 8" descr="http://visual.merriam-webster.com/images/food-kitchen/food/supermarket/checkout.jpg"/>
          <p:cNvPicPr>
            <a:picLocks noChangeAspect="1" noChangeArrowheads="1"/>
          </p:cNvPicPr>
          <p:nvPr/>
        </p:nvPicPr>
        <p:blipFill>
          <a:blip r:embed="rId2" cstate="print"/>
          <a:srcRect l="14546" t="16667" r="9818" b="14583"/>
          <a:stretch>
            <a:fillRect/>
          </a:stretch>
        </p:blipFill>
        <p:spPr bwMode="auto">
          <a:xfrm>
            <a:off x="3934326" y="4426192"/>
            <a:ext cx="3480046" cy="2208491"/>
          </a:xfrm>
          <a:prstGeom prst="rect">
            <a:avLst/>
          </a:prstGeom>
          <a:noFill/>
        </p:spPr>
      </p:pic>
      <p:pic>
        <p:nvPicPr>
          <p:cNvPr id="7" name="Picture 10" descr="http://www2.oregonscientific.com/assets/product/photos/THC138_rg.jpg"/>
          <p:cNvPicPr>
            <a:picLocks noChangeAspect="1" noChangeArrowheads="1"/>
          </p:cNvPicPr>
          <p:nvPr/>
        </p:nvPicPr>
        <p:blipFill>
          <a:blip r:embed="rId3" cstate="print"/>
          <a:srcRect l="12931" r="14047"/>
          <a:stretch>
            <a:fillRect/>
          </a:stretch>
        </p:blipFill>
        <p:spPr bwMode="auto">
          <a:xfrm>
            <a:off x="7693714" y="1920854"/>
            <a:ext cx="1446739" cy="2049547"/>
          </a:xfrm>
          <a:prstGeom prst="rect">
            <a:avLst/>
          </a:prstGeom>
          <a:noFill/>
        </p:spPr>
      </p:pic>
      <p:pic>
        <p:nvPicPr>
          <p:cNvPr id="9" name="Picture 4" descr="http://www.cstf.com.cn/CH/images/analyz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126" y="4124126"/>
            <a:ext cx="1472327" cy="2434359"/>
          </a:xfrm>
          <a:prstGeom prst="rect">
            <a:avLst/>
          </a:prstGeom>
          <a:noFill/>
        </p:spPr>
      </p:pic>
      <p:pic>
        <p:nvPicPr>
          <p:cNvPr id="11" name="Picture 4" descr="http://i.ehow.com/images/GlobalPhoto/Articles/4765228/credit-card-main_Fu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7326" y="4415072"/>
            <a:ext cx="2141567" cy="1914812"/>
          </a:xfrm>
          <a:prstGeom prst="rect">
            <a:avLst/>
          </a:prstGeom>
          <a:noFill/>
        </p:spPr>
      </p:pic>
      <p:sp>
        <p:nvSpPr>
          <p:cNvPr id="66562" name="AutoShape 2" descr="data:image/jpeg;base64,/9j/4AAQSkZJRgABAQAAAQABAAD/2wBDAAkGBwgHBgkIBwgKCgkLDRYPDQwMDRsUFRAWIB0iIiAdHx8kKDQsJCYxJx8fLT0tMTU3Ojo6Iys/RD84QzQ5Ojf/2wBDAQoKCg0MDRoPDxo3JR8lNzc3Nzc3Nzc3Nzc3Nzc3Nzc3Nzc3Nzc3Nzc3Nzc3Nzc3Nzc3Nzc3Nzc3Nzc3Nzc3Nzf/wAARCACLALoDASIAAhEBAxEB/8QAHAAAAQUBAQEAAAAAAAAAAAAAAAMEBQYHAgEI/8QATxAAAgEDAgMEBQgFBgoLAAAAAQIDAAQRBRIGITETQVFhByKBkbEUMjNScXKhwRVCkrLRIyUmYqKzFiQ0REVlc3SCozVDVFVjdcLS4fDx/8QAGQEBAAMBAQAAAAAAAAAAAAAAAAEDBAIF/8QAKREAAgIBAgQFBQEAAAAAAAAAAAECEQMSIQQTMUEUIjJRcQUjYYHBof/aAAwDAQACEQMRAD8A3GiiigCgnFFcTP2cbPjO0E4oCN1biHTNLuIbS6nJu7g4htokLyP5hRzx5nlT2O7RlDGOVM9zRnNUrgeddYv7rVZ7QRXDEjJ5sQT3n2Y9lXWgOkurdztWZN31ScH3UrkU3dVcYdQw8G501nWC2Xf2EgGesAb4LQEnmio9ZZFwY5mK9wcA/wDzSq3Tj56A/YaAd0VxHIsi5Hu8K7oAoziqpxxx/o3BsaLqDPNdyDdHaw4LkfWOTgDl1PhWY6p6fbpg66VocUeR6r3MxbB81GM++gN4zQWVRliAB3mvnfh70ocScQa38l1DURbQyRns47RFjBYYPUgt0z31YLqGK8yL7tLsE7sXMrSjPkGJA9lAalecT6FZNsuNVtA/1FlDN7hk1DXHpF0WFwRBqbw59eYWTqqeZ3YOPMA1S4ykS7YlVF8FGB+FdCXrz60Bq+n6lZanAJ7C5injOOcbZx5HwP207rEeDNRk0nXJbe0t9w/SQi3jkVjdUbafEes2PDl4VtwoAooooAooooAooooApO4+gk+6fhSlcT/Qv900BTOAzlJ2ClcqgwRg5AwfxBq21TtAaW30/UmjBSVIiVPI8xuwfhXZ1nVrdSTiUqB8+Ic/H5pqUrIckupPXunyXOp2F6l7cQraF98CEbJgwx632dRSF5DrYvHmstQshakALbz2rFgf9oH6f8PtqKTi24TAuNPXzKuV+IPxrm44602GRIri2u03AHdGgkAJOAMA5zy8KUznXEn7Q3LW6G9SJZ+e8RMWXrywSAemKWqux8ccNMxSTVI7dx1W6R4cfaWAH41MWmpWF6geyvba4U/rRSq494NRR0mn0H0BKzJjoeR91PTTKEHto+XU/kaenuoSfIXpF1O61LjnWp7lyWS7khQZ5KiMVUD2D35qvQqryBHcIp6segqW4zH9MNd5/wCkbj+8aohInkOI0Zz/AFQTQDvTriKznS47SVZopA6MgBHLyJrTdGOoSGO8udR7eCSPKxhVxzxjoo6fnWZW+kahckCC0lcnuC1onBljqCaOIbyNYhE5CF3BJXJ8PA5qaZzqXuWHtqO2ruLTJHGQ7N9xCakIdCxGTPHclyuUA2gE8+uaUyOZEi+DR2mv3rf6zg/u1rcBWJej0drq2oP4ajAf+WtbdUHYUUUUAUUUUAUUUUAVxN9E/wB013XE4zE/3T8KApWkoU0y/wAszM0JYknmfnd9SGkhbpJllADxtjaFHv8Af8KjtHRk0vUSyCPcjNt5efPl49aUltyWPZl/W64AI/j+NcycqTiVZIydNKxWBXui/YRxsqZLAEjkORxgHNVu7sbfUXS7n05EglfaJ5FHzlO0jBwwxg9QOlWCC4k0wtNGoYkbCCSMc+vLOPxpnNcLNp9lZLbkQ2wAyZN5YAY64HM+Ndwb2ciGk8Ti0rIbUODdIkMsqTB5Il9eMOQwJ6FsHwqNb0dW0klvJFcos8yFoYmlTeR4gEDOMjv8KnPk9us91NH2hebaHd127sAY+bkeXUcgOZqu6zpktxrVpe9qimHsFLSZDRmKQuGTA6nLDHLu61zgnlcfuLcreGGry2Xf0eQz209/FclARJGRGgYKh2sDgEn6vd5Veap3B0naajqDYI3NE3vEh/OrjXT6miN0rPm7TdAi1ni7il5YoHMepTovarnGZG59R0qwvwXbxSmW4kC7jkRxAIMe48vbTDQDLHr/ABfPFtzFrTsQf1h2rZB8iOXtq46tqsmsXcQtomWGJWAaT9Yn7Ogrh54wkodzDnkuZofeqIq14f0qPnbW080xTOzs5MkeecDFS2nQ6DpEKTXYjtzPMLcbFAyzHkM4z3Zqen1Gy/SUt+sRaVrbsUbsQjDJJbLHGRyTxxtqEaKPsY0aFmcNkevhfI42nmOXX8zTI8rxvQ9zXLHiU4tR27kze3sGnpez9ksghiJSNs4Zhge7nTOz1V77T7kXMdsrQycpYY9qspXOe/pmuwO2h3FhnG1y2DuHTn0H4DrQtosVu67PUKEFQoAHLyqzfuTGOxTvRd611qDeOoQ/3YrbKxD0Rtva+bx1CL9wVt9clgUUUUAUUUUAUUUUAVxN9E/3TXdcS/RP900BT7Tlpt8f/AP50ynnMU8m+1jlVuYYqCepH5U7tT/Nd9/sD/6qZzT21vcyEXqRTHm4FxsJ8Mj2+FcyTaA3utTmt0hbswNxw2/ogxkE/wD00pp+pC8mSNolR+W5QcEHOMUkbFGt0VTuA59dxx+dc2tkbeTtEAVh09TGeefE1sjPF4dxfqMU1xHik16Pn+ElcCP5WVj0+YQ7CwnV9y5Ayc45deXXPOmytbusshkZViJDYOOnU46V0LmXsGgVECOGDbWblnr1H51GS2rot3EjMFuc7lV0GfYefPyrLjjJwq1e3X/S7ickobxi2t+nxsWXhModQvNhJAEOD7JKtxqncGqY7q4j5+qkA5/ZJVxqZVZbH0qzD+DWEev8ZuQeWsSAc8dZH76tYbs5ljlZG3AkbZS5HvAqncMJ2mscaqI+0zq8vq7sZ9d++rNa2kUcwNvA6jGC0jqW7+5SfH8K4t6kdVtsLpqtgfXgh6rkMSBnn3fj7qlCzyWO2zit2umBYGUgkqDg4B5e+q8umZbDKDg56nr7qlVM8YAVsgZ2tszjx6ECtPFrE9PJ/Zj4KeaWp5Y17Cs97LZzxQzbDIdiyGJfVHqgkii7unlnkiDN2fZHJGRzx3ZpM28szBn3PKDkhRz5DHgaWkt5IomeVXHqHBY57vZVdR2k7un8blso5HPtVr52KP6F37S2upPrX8R/5Yrc6wf0IH+b5v8Afov7sVvFcF4UUUUAUUUUAUUUUAVxN9E/3T8K7rib6J/un4UBS7Q/zTqB8IWP71H+CuiaxD8ov7LfNKcvIszoTjl3H7KSsmzompHv7Bvg1M1WVmZ4X28/rlST7CKqyQlONJkp0RXF0MPD9gtlp0Z7CKXaqSMXxuRueSc5BbI8OVM+GNZmaC8aUAmBA/In1vnHpnHly7sVL3MEd1GY7kdvhsntTnJ6d9J29hb24l7GCOLtBhguOf4CrY7JWTZM3WqwLaoTEQ7OE9ZPFgo6eJOfsotdQ02aFxMFEiMUG58FiDjlz5+yokwlkijZnZI2DKjYwMe2kpbPm4jlwr5JzGCVJ64OcjPlWqLwuXmKuLlJJclX7lp4RlSe8uZY/mOkDKfIiSrdVM4KQR3FxGvRFhA+zElXM1mlVnSMN4RW8k1vjWLTFha8fWJBGJ2wnz3zn2Zq1WumcQ2bi51m5sTa/NMNuDkE9CDgedVfgm4a14p4vmQBmTWJTtPQ+s4/OrneatcX0fZMsSxggkqDnI+2qZa9arodp7FJg4nu5NRVWeUoXVCBLtCtkAnAUZGc8j49aullqrJLcRCBpNhwMY5kqCPfkj2VXYtBsY5VlEbF927LNyznPSpExYlZ1yCy4JVtpIrRCUU9yYON+Y9OtzLLFMoG2S4eM7mHQZwc9Oqjy9lLT6tcXd0iSKY1ETl0ZgSOm3JHLuY037CPsRGyK4Hcc4rxUjgjcqka+oeajBPLvq7nQ0NUZMmPJLPqi6j7FX9B5/m+b/f4v3Fre6wL0JMFsJfO/i/cWt8FZjQe0UUUAUUUUAUUUUAUnP8AQSfdPwpSk5/oJPun4UBQbNv6N6q3hbPj9lqqt1qWowSL8gLSJJ6gWHmwkOQN4P6uMY7uuaslq+OFNYc9FtJD/Zaqktw+04QMmSTmIMCe/mQfCoQJW3nnRSt1sEoPrBG3AHyNLC586ghdImSCFBPkBmlEukYEiVeXdnnUiya+U178p86hflQHVu7uo+Vjx/GgL3wO/aXd6f60Xwkq7Vn/AKN5O0lv2z/1kQ/svWgUBgXDt0LTiLjKRs7V1WZ22jJwGc9PZU8uvjUZVWKDaqKCZFYuuTnlnAwcD7D3VVNJlMXFfFTBnUjV5SCjbSP5R+h7qmBNFGuyFDEpcyFQRgsepwFHOgJtrnzrk3PnUOLoE43AHzOK5ku0jzukTke40BLm586Tmuf5KTn+qfhUT8rz83LfZ315PM6wszI6qQcEqQDSwNfQxj5GcgZ/SMePI7BX0CK+e/Q2cWY89Rj/AHFr6FoAooooAooooAooooApO4+gk+6fhSlJ3P8Ak8v3D8KAzRH28D6+/ctjMf7DVFaBf3LacLOHatyrAxl5dilDnPXlkEg1MaDaPq3C2r2EZXfc27wruOBllYcz7aaW/B2qxAiaJJBnI2XO3HljOKozxnKKUOpm4qGWUUsfUZ8PzTzcRm4uz2MM4KPKGHq4HeT0yRjNOuMY8XNmLEi6jT+VYllOMHmCR1GB0pzZ6HrtkzdlbkgjDBZV5jOcdaTudE1tpS0djKobmR2kZ5++tuGajjUZ9UUcnKmmv29/YaancPLp7FLe2cypj1Y8NuPTHLlj86kdEisf0LAbnToGkjj/AJQvHliQMmm0+i6wYNi2M6k43ZaPB93P8aWtotftLQwizujgYVViVh9h76zfVHLIo+H/ADZq+lRnhUvEb9K7jv0YNm51cBSoF2gVSOg2vgVopqhejuyvLOXUHv7aWBpriNl7RCu7CtnHvq+kVMbrcvfU+cNLnih454jNym+D9LTmQFcjG9+6rNxCFVGtrXTCpMh7KVYgvaKD1B7wQQfbVMW+tbHjHiaS5uo4S2pzABz1HaPmpZ+KtFj2FdQLquQA4JC58NoqmfM5ir0mLKs7zLT6djQXtLUcO/LEEAkaAMIezTln9Xx//Kg+Hp7q1s2tnCQyrk+sOZyfHv8As8qg7rjzRLhd7XRE5OWdbUjI9kY+NN4+ONFTO+6nfwCRsvxWvWjmxKVv8/wzT4fiXCo1tXd79S0aFPejiSW7ZA3aqI8rgHqoJx7K79IM902lqJEfah35fkf1hVKTjzTbe5aeJ71mPXZHgkeGcikNX48sdRiMfZagFII2vtYZPXq9eNxGPLPi3kh6bR7XDzWPhljmt6JD0PH/ABWPH/eUf7i19D185+iR9kMSnqdTj/dWvowVrKgooooAooooAooooApK6/yaXnj1D8KVriZd8Tr9ZSKAoHo4VlsJ9zl8sOZGMdauFVXhq2XQbg2FxIN0rkKScet4fGrVQBTaWZlmPrMFAzgYpzSTQgybiAfPPMUAqAR1or088V5QHqfTR/e/I1Id9RyBjcQqvPDbm8hg/makSKA+PuMD/S7XP/Mrj+9aogculWX0jaPe6NxnqsV7GVE91LcQv3SRuxYEe/B8DVaoB5p9mboTORlUAAHix6U0cbHxuVgwyrLz5ZpxZXbW3aAfNcDn3gjoRTdizNuY8+gx3CgPKKK9wT0oDSPRahK25EhQfpOP1dvX1Vr6QrC/RRw7JJpun3DNteS8NwFxz2jaM/2Sf+IVuY6UB7RRRQBRRRQBRXhptJNIq5Ddx7qAdV4ajTdT5+f+ArmS6n7GQ7+YQkch4UBDcTaXZ686RvHsZT9PGxSQYPiCPZS1tp/yeJYxqmoOAMZeRSfeVzUZp80hViWyaddtJ9b8KAffJv8AWF2ftZf/AG172GP8+uv21/hUf28n1vwrzt5M/O/CgJHscf57dftj+FHZD/tt1+2P4VGmeT634V408mD63d4UBZ7GeIkRAAMe8c91PjVO065mF1GQ/MZxyHhU/FdTMDufOD4CgKb6R7nTNSf9F3WnW140XMyyrkxE9ynqPOs/bh/QwP8Aom2/tfxqV1u4lbV74s+SZ3zy8zTBppPrfgKAatoOid2lW+fD1v40kdC0Tu0u3/ab+NSEEz7ZTnmF5chUakr9ow3d3hQHD6Noy/6Mt/e38aTGl6QDkWEaeaMQRSk0rkDn3eFNZZXEbENzxQGzej19Ot7GKK0hRGkXb2mSWJH6pJ/DHKrqKwvg69uI0ttkpH+NL3D+rWxx3UxcAvy+wUBJUV4Ogr2gCiiigP/Z"/>
          <p:cNvSpPr>
            <a:spLocks noChangeAspect="1" noChangeArrowheads="1"/>
          </p:cNvSpPr>
          <p:nvPr/>
        </p:nvSpPr>
        <p:spPr bwMode="auto">
          <a:xfrm>
            <a:off x="1587501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6564" name="Picture 4" descr="http://t3.gstatic.com/images?q=tbn:ANd9GcTer8EhnlB4rihjbW52tTfdifMHnf28oipFsL3ZS4aaLXEdrep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579" y="2016852"/>
            <a:ext cx="1907333" cy="1848775"/>
          </a:xfrm>
          <a:prstGeom prst="rect">
            <a:avLst/>
          </a:prstGeom>
          <a:noFill/>
        </p:spPr>
      </p:pic>
      <p:pic>
        <p:nvPicPr>
          <p:cNvPr id="66566" name="Picture 6" descr="Trade global market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43261" y="1961522"/>
            <a:ext cx="2397130" cy="1999355"/>
          </a:xfrm>
          <a:prstGeom prst="rect">
            <a:avLst/>
          </a:prstGeom>
          <a:noFill/>
        </p:spPr>
      </p:pic>
      <p:pic>
        <p:nvPicPr>
          <p:cNvPr id="21506" name="Picture 2" descr="http://product.it.sohu.com/img/product/pid/256817_280x210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5" r="28571"/>
          <a:stretch/>
        </p:blipFill>
        <p:spPr bwMode="auto">
          <a:xfrm>
            <a:off x="6281256" y="2004100"/>
            <a:ext cx="1081079" cy="175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43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  <p:pic>
        <p:nvPicPr>
          <p:cNvPr id="5" name="Picture 5" descr="C:\Users\chenwei\Desktop\毕业\paper\ppt\pics\60seco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32" y="99916"/>
            <a:ext cx="8921014" cy="667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74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981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Heterogeneous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pic>
        <p:nvPicPr>
          <p:cNvPr id="1026" name="Picture 2" descr="http://www.simple-talk.com/iwritefor/articlefiles/592-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1597" y="1283367"/>
            <a:ext cx="7707603" cy="54852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49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Rich, Information Poor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pic>
        <p:nvPicPr>
          <p:cNvPr id="3074" name="Picture 2" descr="data ce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913" y="1864894"/>
            <a:ext cx="6366498" cy="4696148"/>
          </a:xfrm>
          <a:prstGeom prst="rect">
            <a:avLst/>
          </a:prstGeom>
          <a:noFill/>
        </p:spPr>
      </p:pic>
      <p:pic>
        <p:nvPicPr>
          <p:cNvPr id="3" name="Picture 2" descr="C:\Documents and Settings\Linda\Local Settings\Temporary Internet Files\Content.IE5\5UHR9NGK\MCj007871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4568" y="4579842"/>
            <a:ext cx="816825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96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Intelligence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  <p:pic>
        <p:nvPicPr>
          <p:cNvPr id="5" name="Picture 5" descr="C:\Documents and Settings\Linda\Local Settings\Temporary Internet Files\Content.IE5\4CXGQ4D0\MCBD05251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6024" y="4276735"/>
            <a:ext cx="2038950" cy="2223602"/>
          </a:xfrm>
          <a:prstGeom prst="rect">
            <a:avLst/>
          </a:prstGeom>
          <a:noFill/>
        </p:spPr>
      </p:pic>
      <p:pic>
        <p:nvPicPr>
          <p:cNvPr id="20482" name="Picture 2" descr="C:\Documents and Settings\Linda\Local Settings\Temporary Internet Files\Content.IE5\UD9YOZ2W\MCj0441458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0337" y="4763995"/>
            <a:ext cx="1981029" cy="1981029"/>
          </a:xfrm>
          <a:prstGeom prst="rect">
            <a:avLst/>
          </a:prstGeom>
          <a:noFill/>
        </p:spPr>
      </p:pic>
      <p:pic>
        <p:nvPicPr>
          <p:cNvPr id="20483" name="Picture 3" descr="C:\Documents and Settings\Linda\Local Settings\Temporary Internet Files\Content.IE5\4CXGQ4D0\MPj0439284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0336" y="2676535"/>
            <a:ext cx="2286000" cy="1524000"/>
          </a:xfrm>
          <a:prstGeom prst="rect">
            <a:avLst/>
          </a:prstGeom>
          <a:noFill/>
        </p:spPr>
      </p:pic>
      <p:pic>
        <p:nvPicPr>
          <p:cNvPr id="20488" name="Picture 8" descr="SEO Is the key recession marketing strateg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1759" y="1609735"/>
            <a:ext cx="2112475" cy="1600200"/>
          </a:xfrm>
          <a:prstGeom prst="rect">
            <a:avLst/>
          </a:prstGeom>
          <a:noFill/>
        </p:spPr>
      </p:pic>
      <p:pic>
        <p:nvPicPr>
          <p:cNvPr id="20490" name="Picture 10" descr="customer segmenta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47831" y="2600336"/>
            <a:ext cx="2733675" cy="1914525"/>
          </a:xfrm>
          <a:prstGeom prst="rect">
            <a:avLst/>
          </a:prstGeom>
          <a:noFill/>
        </p:spPr>
      </p:pic>
      <p:pic>
        <p:nvPicPr>
          <p:cNvPr id="9" name="Picture 2" descr="http://t1.gstatic.com/images?q=tbn:ANd9GcSNe0AolhCDxCiAl6-bCrzl8QIta_f1fIkixHhZGySnVoLAv8Qxd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62168" y="4772035"/>
            <a:ext cx="1905000" cy="1638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45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Integration &amp;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  <p:pic>
        <p:nvPicPr>
          <p:cNvPr id="23554" name="Picture 2" descr="Data Warehouse Archite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5234" y="1628273"/>
            <a:ext cx="7868766" cy="51259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691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From Data To Intelligence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071032" y="1852864"/>
            <a:ext cx="9673168" cy="4617840"/>
            <a:chOff x="550" y="1434"/>
            <a:chExt cx="4752" cy="2112"/>
          </a:xfrm>
        </p:grpSpPr>
        <p:sp>
          <p:nvSpPr>
            <p:cNvPr id="6" name="Line 3"/>
            <p:cNvSpPr>
              <a:spLocks noChangeShapeType="1"/>
            </p:cNvSpPr>
            <p:nvPr/>
          </p:nvSpPr>
          <p:spPr bwMode="gray">
            <a:xfrm flipH="1">
              <a:off x="550" y="3541"/>
              <a:ext cx="104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gray">
            <a:xfrm flipH="1">
              <a:off x="550" y="3013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gray">
            <a:xfrm flipH="1">
              <a:off x="550" y="249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gray">
            <a:xfrm flipH="1">
              <a:off x="550" y="1968"/>
              <a:ext cx="2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gray">
            <a:xfrm flipH="1" flipV="1">
              <a:off x="550" y="1438"/>
              <a:ext cx="3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gray">
            <a:xfrm>
              <a:off x="646" y="1434"/>
              <a:ext cx="0" cy="5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gray">
            <a:xfrm>
              <a:off x="646" y="1983"/>
              <a:ext cx="0" cy="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gray">
            <a:xfrm>
              <a:off x="646" y="2498"/>
              <a:ext cx="0" cy="5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gray">
            <a:xfrm>
              <a:off x="646" y="3013"/>
              <a:ext cx="0" cy="5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gray">
            <a:xfrm>
              <a:off x="742" y="1638"/>
              <a:ext cx="1409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000" dirty="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rPr>
                <a:t>Decision Models</a:t>
              </a:r>
              <a:endParaRPr lang="zh-CN" altLang="en-US" sz="2000" dirty="0">
                <a:solidFill>
                  <a:schemeClr val="tx2"/>
                </a:solidFill>
                <a:latin typeface="Verdana" pitchFamily="34" charset="0"/>
                <a:ea typeface="宋体" pitchFamily="2" charset="-122"/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gray">
            <a:xfrm>
              <a:off x="742" y="2159"/>
              <a:ext cx="1085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000" dirty="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rPr>
                <a:t>Data Mining</a:t>
              </a:r>
              <a:endParaRPr lang="zh-CN" altLang="en-US" sz="2000" dirty="0">
                <a:solidFill>
                  <a:schemeClr val="tx2"/>
                </a:solidFill>
                <a:latin typeface="Verdana" pitchFamily="34" charset="0"/>
                <a:ea typeface="宋体" pitchFamily="2" charset="-122"/>
              </a:endParaRP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gray">
            <a:xfrm>
              <a:off x="742" y="2703"/>
              <a:ext cx="1240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000" dirty="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rPr>
                <a:t>Preprocessing</a:t>
              </a:r>
              <a:endParaRPr lang="zh-CN" altLang="en-US" sz="2000" dirty="0">
                <a:solidFill>
                  <a:schemeClr val="tx2"/>
                </a:solidFill>
                <a:latin typeface="Verdana" pitchFamily="34" charset="0"/>
                <a:ea typeface="宋体" pitchFamily="2" charset="-122"/>
              </a:endParaRP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gray">
            <a:xfrm>
              <a:off x="742" y="3211"/>
              <a:ext cx="87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000" dirty="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rPr>
                <a:t>Database</a:t>
              </a:r>
              <a:endParaRPr lang="zh-CN" altLang="en-US" sz="2000" dirty="0">
                <a:solidFill>
                  <a:schemeClr val="tx2"/>
                </a:solidFill>
                <a:latin typeface="Verdana" pitchFamily="34" charset="0"/>
                <a:ea typeface="宋体" pitchFamily="2" charset="-122"/>
              </a:endParaRPr>
            </a:p>
          </p:txBody>
        </p:sp>
        <p:grpSp>
          <p:nvGrpSpPr>
            <p:cNvPr id="19" name="Group 16"/>
            <p:cNvGrpSpPr>
              <a:grpSpLocks/>
            </p:cNvGrpSpPr>
            <p:nvPr/>
          </p:nvGrpSpPr>
          <p:grpSpPr bwMode="auto">
            <a:xfrm>
              <a:off x="1632" y="1440"/>
              <a:ext cx="3670" cy="2106"/>
              <a:chOff x="1514" y="1446"/>
              <a:chExt cx="3670" cy="2106"/>
            </a:xfrm>
          </p:grpSpPr>
          <p:sp>
            <p:nvSpPr>
              <p:cNvPr id="20" name="Freeform 17"/>
              <p:cNvSpPr>
                <a:spLocks/>
              </p:cNvSpPr>
              <p:nvPr/>
            </p:nvSpPr>
            <p:spPr bwMode="gray">
              <a:xfrm>
                <a:off x="4817" y="1446"/>
                <a:ext cx="363" cy="533"/>
              </a:xfrm>
              <a:custGeom>
                <a:avLst/>
                <a:gdLst/>
                <a:ahLst/>
                <a:cxnLst>
                  <a:cxn ang="0">
                    <a:pos x="308" y="120"/>
                  </a:cxn>
                  <a:cxn ang="0">
                    <a:pos x="0" y="444"/>
                  </a:cxn>
                  <a:cxn ang="0">
                    <a:pos x="0" y="286"/>
                  </a:cxn>
                  <a:cxn ang="0">
                    <a:pos x="308" y="0"/>
                  </a:cxn>
                  <a:cxn ang="0">
                    <a:pos x="308" y="120"/>
                  </a:cxn>
                </a:cxnLst>
                <a:rect l="0" t="0" r="r" b="b"/>
                <a:pathLst>
                  <a:path w="308" h="444">
                    <a:moveTo>
                      <a:pt x="308" y="120"/>
                    </a:moveTo>
                    <a:lnTo>
                      <a:pt x="0" y="444"/>
                    </a:lnTo>
                    <a:lnTo>
                      <a:pt x="0" y="286"/>
                    </a:lnTo>
                    <a:lnTo>
                      <a:pt x="308" y="0"/>
                    </a:lnTo>
                    <a:lnTo>
                      <a:pt x="308" y="12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gray">
              <a:xfrm>
                <a:off x="3078" y="1446"/>
                <a:ext cx="2106" cy="341"/>
              </a:xfrm>
              <a:custGeom>
                <a:avLst/>
                <a:gdLst>
                  <a:gd name="T0" fmla="*/ 3369 w 1786"/>
                  <a:gd name="T1" fmla="*/ 708 h 284"/>
                  <a:gd name="T2" fmla="*/ 0 w 1786"/>
                  <a:gd name="T3" fmla="*/ 708 h 284"/>
                  <a:gd name="T4" fmla="*/ 1016 w 1786"/>
                  <a:gd name="T5" fmla="*/ 0 h 284"/>
                  <a:gd name="T6" fmla="*/ 4072 w 1786"/>
                  <a:gd name="T7" fmla="*/ 0 h 284"/>
                  <a:gd name="T8" fmla="*/ 3369 w 1786"/>
                  <a:gd name="T9" fmla="*/ 708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86"/>
                  <a:gd name="T16" fmla="*/ 0 h 284"/>
                  <a:gd name="T17" fmla="*/ 1786 w 1786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86" h="284">
                    <a:moveTo>
                      <a:pt x="1478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1786" y="0"/>
                    </a:lnTo>
                    <a:lnTo>
                      <a:pt x="1478" y="284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gray">
              <a:xfrm>
                <a:off x="4452" y="1970"/>
                <a:ext cx="363" cy="530"/>
              </a:xfrm>
              <a:custGeom>
                <a:avLst/>
                <a:gdLst/>
                <a:ahLst/>
                <a:cxnLst>
                  <a:cxn ang="0">
                    <a:pos x="308" y="120"/>
                  </a:cxn>
                  <a:cxn ang="0">
                    <a:pos x="0" y="442"/>
                  </a:cxn>
                  <a:cxn ang="0">
                    <a:pos x="0" y="286"/>
                  </a:cxn>
                  <a:cxn ang="0">
                    <a:pos x="308" y="0"/>
                  </a:cxn>
                  <a:cxn ang="0">
                    <a:pos x="308" y="120"/>
                  </a:cxn>
                </a:cxnLst>
                <a:rect l="0" t="0" r="r" b="b"/>
                <a:pathLst>
                  <a:path w="308" h="442">
                    <a:moveTo>
                      <a:pt x="308" y="120"/>
                    </a:moveTo>
                    <a:lnTo>
                      <a:pt x="0" y="442"/>
                    </a:lnTo>
                    <a:lnTo>
                      <a:pt x="0" y="286"/>
                    </a:lnTo>
                    <a:lnTo>
                      <a:pt x="308" y="0"/>
                    </a:lnTo>
                    <a:lnTo>
                      <a:pt x="308" y="12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gray">
              <a:xfrm>
                <a:off x="2555" y="1970"/>
                <a:ext cx="2264" cy="340"/>
              </a:xfrm>
              <a:custGeom>
                <a:avLst/>
                <a:gdLst>
                  <a:gd name="T0" fmla="*/ 3677 w 1920"/>
                  <a:gd name="T1" fmla="*/ 698 h 284"/>
                  <a:gd name="T2" fmla="*/ 0 w 1920"/>
                  <a:gd name="T3" fmla="*/ 698 h 284"/>
                  <a:gd name="T4" fmla="*/ 1016 w 1920"/>
                  <a:gd name="T5" fmla="*/ 0 h 284"/>
                  <a:gd name="T6" fmla="*/ 4377 w 1920"/>
                  <a:gd name="T7" fmla="*/ 0 h 284"/>
                  <a:gd name="T8" fmla="*/ 3677 w 1920"/>
                  <a:gd name="T9" fmla="*/ 698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0"/>
                  <a:gd name="T16" fmla="*/ 0 h 284"/>
                  <a:gd name="T17" fmla="*/ 1920 w 1920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0" h="284">
                    <a:moveTo>
                      <a:pt x="1612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1920" y="0"/>
                    </a:lnTo>
                    <a:lnTo>
                      <a:pt x="1612" y="284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gray">
              <a:xfrm>
                <a:off x="4086" y="2494"/>
                <a:ext cx="361" cy="532"/>
              </a:xfrm>
              <a:custGeom>
                <a:avLst/>
                <a:gdLst/>
                <a:ahLst/>
                <a:cxnLst>
                  <a:cxn ang="0">
                    <a:pos x="306" y="122"/>
                  </a:cxn>
                  <a:cxn ang="0">
                    <a:pos x="0" y="444"/>
                  </a:cxn>
                  <a:cxn ang="0">
                    <a:pos x="0" y="286"/>
                  </a:cxn>
                  <a:cxn ang="0">
                    <a:pos x="306" y="0"/>
                  </a:cxn>
                  <a:cxn ang="0">
                    <a:pos x="306" y="122"/>
                  </a:cxn>
                </a:cxnLst>
                <a:rect l="0" t="0" r="r" b="b"/>
                <a:pathLst>
                  <a:path w="306" h="444">
                    <a:moveTo>
                      <a:pt x="306" y="122"/>
                    </a:moveTo>
                    <a:lnTo>
                      <a:pt x="0" y="444"/>
                    </a:lnTo>
                    <a:lnTo>
                      <a:pt x="0" y="286"/>
                    </a:lnTo>
                    <a:lnTo>
                      <a:pt x="306" y="0"/>
                    </a:lnTo>
                    <a:lnTo>
                      <a:pt x="306" y="12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gray">
              <a:xfrm>
                <a:off x="3722" y="3019"/>
                <a:ext cx="364" cy="533"/>
              </a:xfrm>
              <a:custGeom>
                <a:avLst/>
                <a:gdLst/>
                <a:ahLst/>
                <a:cxnLst>
                  <a:cxn ang="0">
                    <a:pos x="308" y="122"/>
                  </a:cxn>
                  <a:cxn ang="0">
                    <a:pos x="0" y="444"/>
                  </a:cxn>
                  <a:cxn ang="0">
                    <a:pos x="0" y="286"/>
                  </a:cxn>
                  <a:cxn ang="0">
                    <a:pos x="308" y="0"/>
                  </a:cxn>
                  <a:cxn ang="0">
                    <a:pos x="308" y="122"/>
                  </a:cxn>
                </a:cxnLst>
                <a:rect l="0" t="0" r="r" b="b"/>
                <a:pathLst>
                  <a:path w="308" h="444">
                    <a:moveTo>
                      <a:pt x="308" y="122"/>
                    </a:moveTo>
                    <a:lnTo>
                      <a:pt x="0" y="444"/>
                    </a:lnTo>
                    <a:lnTo>
                      <a:pt x="0" y="286"/>
                    </a:lnTo>
                    <a:lnTo>
                      <a:pt x="308" y="0"/>
                    </a:lnTo>
                    <a:lnTo>
                      <a:pt x="308" y="12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gamma/>
                      <a:shade val="46275"/>
                      <a:invGamma/>
                    </a:schemeClr>
                  </a:gs>
                  <a:gs pos="50000">
                    <a:schemeClr val="tx1"/>
                  </a:gs>
                  <a:gs pos="100000">
                    <a:schemeClr val="tx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6" name="Freeform 23"/>
              <p:cNvSpPr>
                <a:spLocks/>
              </p:cNvSpPr>
              <p:nvPr/>
            </p:nvSpPr>
            <p:spPr bwMode="gray">
              <a:xfrm>
                <a:off x="1515" y="3022"/>
                <a:ext cx="2571" cy="340"/>
              </a:xfrm>
              <a:custGeom>
                <a:avLst/>
                <a:gdLst>
                  <a:gd name="T0" fmla="*/ 4272 w 2180"/>
                  <a:gd name="T1" fmla="*/ 698 h 284"/>
                  <a:gd name="T2" fmla="*/ 0 w 2180"/>
                  <a:gd name="T3" fmla="*/ 698 h 284"/>
                  <a:gd name="T4" fmla="*/ 1017 w 2180"/>
                  <a:gd name="T5" fmla="*/ 0 h 284"/>
                  <a:gd name="T6" fmla="*/ 4973 w 2180"/>
                  <a:gd name="T7" fmla="*/ 0 h 284"/>
                  <a:gd name="T8" fmla="*/ 4272 w 2180"/>
                  <a:gd name="T9" fmla="*/ 698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0"/>
                  <a:gd name="T16" fmla="*/ 0 h 284"/>
                  <a:gd name="T17" fmla="*/ 2180 w 2180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0" h="284">
                    <a:moveTo>
                      <a:pt x="1872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2180" y="0"/>
                    </a:lnTo>
                    <a:lnTo>
                      <a:pt x="1872" y="284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gray">
              <a:xfrm>
                <a:off x="1888" y="1543"/>
                <a:ext cx="1158" cy="1715"/>
              </a:xfrm>
              <a:custGeom>
                <a:avLst/>
                <a:gdLst>
                  <a:gd name="T0" fmla="*/ 1 w 1824"/>
                  <a:gd name="T1" fmla="*/ 281 h 2648"/>
                  <a:gd name="T2" fmla="*/ 6 w 1824"/>
                  <a:gd name="T3" fmla="*/ 242 h 2648"/>
                  <a:gd name="T4" fmla="*/ 13 w 1824"/>
                  <a:gd name="T5" fmla="*/ 206 h 2648"/>
                  <a:gd name="T6" fmla="*/ 22 w 1824"/>
                  <a:gd name="T7" fmla="*/ 174 h 2648"/>
                  <a:gd name="T8" fmla="*/ 32 w 1824"/>
                  <a:gd name="T9" fmla="*/ 144 h 2648"/>
                  <a:gd name="T10" fmla="*/ 44 w 1824"/>
                  <a:gd name="T11" fmla="*/ 119 h 2648"/>
                  <a:gd name="T12" fmla="*/ 57 w 1824"/>
                  <a:gd name="T13" fmla="*/ 97 h 2648"/>
                  <a:gd name="T14" fmla="*/ 69 w 1824"/>
                  <a:gd name="T15" fmla="*/ 77 h 2648"/>
                  <a:gd name="T16" fmla="*/ 82 w 1824"/>
                  <a:gd name="T17" fmla="*/ 60 h 2648"/>
                  <a:gd name="T18" fmla="*/ 93 w 1824"/>
                  <a:gd name="T19" fmla="*/ 47 h 2648"/>
                  <a:gd name="T20" fmla="*/ 104 w 1824"/>
                  <a:gd name="T21" fmla="*/ 35 h 2648"/>
                  <a:gd name="T22" fmla="*/ 113 w 1824"/>
                  <a:gd name="T23" fmla="*/ 27 h 2648"/>
                  <a:gd name="T24" fmla="*/ 120 w 1824"/>
                  <a:gd name="T25" fmla="*/ 21 h 2648"/>
                  <a:gd name="T26" fmla="*/ 124 w 1824"/>
                  <a:gd name="T27" fmla="*/ 17 h 2648"/>
                  <a:gd name="T28" fmla="*/ 126 w 1824"/>
                  <a:gd name="T29" fmla="*/ 16 h 2648"/>
                  <a:gd name="T30" fmla="*/ 178 w 1824"/>
                  <a:gd name="T31" fmla="*/ 6 h 2648"/>
                  <a:gd name="T32" fmla="*/ 162 w 1824"/>
                  <a:gd name="T33" fmla="*/ 38 h 2648"/>
                  <a:gd name="T34" fmla="*/ 161 w 1824"/>
                  <a:gd name="T35" fmla="*/ 38 h 2648"/>
                  <a:gd name="T36" fmla="*/ 156 w 1824"/>
                  <a:gd name="T37" fmla="*/ 40 h 2648"/>
                  <a:gd name="T38" fmla="*/ 150 w 1824"/>
                  <a:gd name="T39" fmla="*/ 42 h 2648"/>
                  <a:gd name="T40" fmla="*/ 141 w 1824"/>
                  <a:gd name="T41" fmla="*/ 47 h 2648"/>
                  <a:gd name="T42" fmla="*/ 131 w 1824"/>
                  <a:gd name="T43" fmla="*/ 53 h 2648"/>
                  <a:gd name="T44" fmla="*/ 119 w 1824"/>
                  <a:gd name="T45" fmla="*/ 62 h 2648"/>
                  <a:gd name="T46" fmla="*/ 107 w 1824"/>
                  <a:gd name="T47" fmla="*/ 73 h 2648"/>
                  <a:gd name="T48" fmla="*/ 93 w 1824"/>
                  <a:gd name="T49" fmla="*/ 86 h 2648"/>
                  <a:gd name="T50" fmla="*/ 79 w 1824"/>
                  <a:gd name="T51" fmla="*/ 103 h 2648"/>
                  <a:gd name="T52" fmla="*/ 65 w 1824"/>
                  <a:gd name="T53" fmla="*/ 122 h 2648"/>
                  <a:gd name="T54" fmla="*/ 51 w 1824"/>
                  <a:gd name="T55" fmla="*/ 146 h 2648"/>
                  <a:gd name="T56" fmla="*/ 38 w 1824"/>
                  <a:gd name="T57" fmla="*/ 173 h 2648"/>
                  <a:gd name="T58" fmla="*/ 25 w 1824"/>
                  <a:gd name="T59" fmla="*/ 204 h 2648"/>
                  <a:gd name="T60" fmla="*/ 15 w 1824"/>
                  <a:gd name="T61" fmla="*/ 240 h 2648"/>
                  <a:gd name="T62" fmla="*/ 4 w 1824"/>
                  <a:gd name="T63" fmla="*/ 280 h 26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24"/>
                  <a:gd name="T97" fmla="*/ 0 h 2648"/>
                  <a:gd name="T98" fmla="*/ 1824 w 1824"/>
                  <a:gd name="T99" fmla="*/ 2648 h 26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24" h="2648">
                    <a:moveTo>
                      <a:pt x="0" y="2648"/>
                    </a:moveTo>
                    <a:lnTo>
                      <a:pt x="12" y="2464"/>
                    </a:lnTo>
                    <a:lnTo>
                      <a:pt x="32" y="2288"/>
                    </a:lnTo>
                    <a:lnTo>
                      <a:pt x="56" y="2120"/>
                    </a:lnTo>
                    <a:lnTo>
                      <a:pt x="88" y="1960"/>
                    </a:lnTo>
                    <a:lnTo>
                      <a:pt x="124" y="1808"/>
                    </a:lnTo>
                    <a:lnTo>
                      <a:pt x="166" y="1662"/>
                    </a:lnTo>
                    <a:lnTo>
                      <a:pt x="212" y="1524"/>
                    </a:lnTo>
                    <a:lnTo>
                      <a:pt x="262" y="1394"/>
                    </a:lnTo>
                    <a:lnTo>
                      <a:pt x="316" y="1270"/>
                    </a:lnTo>
                    <a:lnTo>
                      <a:pt x="372" y="1154"/>
                    </a:lnTo>
                    <a:lnTo>
                      <a:pt x="430" y="1044"/>
                    </a:lnTo>
                    <a:lnTo>
                      <a:pt x="490" y="942"/>
                    </a:lnTo>
                    <a:lnTo>
                      <a:pt x="550" y="846"/>
                    </a:lnTo>
                    <a:lnTo>
                      <a:pt x="612" y="758"/>
                    </a:lnTo>
                    <a:lnTo>
                      <a:pt x="672" y="674"/>
                    </a:lnTo>
                    <a:lnTo>
                      <a:pt x="734" y="598"/>
                    </a:lnTo>
                    <a:lnTo>
                      <a:pt x="792" y="528"/>
                    </a:lnTo>
                    <a:lnTo>
                      <a:pt x="850" y="464"/>
                    </a:lnTo>
                    <a:lnTo>
                      <a:pt x="906" y="408"/>
                    </a:lnTo>
                    <a:lnTo>
                      <a:pt x="960" y="356"/>
                    </a:lnTo>
                    <a:lnTo>
                      <a:pt x="1010" y="310"/>
                    </a:lnTo>
                    <a:lnTo>
                      <a:pt x="1056" y="270"/>
                    </a:lnTo>
                    <a:lnTo>
                      <a:pt x="1096" y="236"/>
                    </a:lnTo>
                    <a:lnTo>
                      <a:pt x="1134" y="208"/>
                    </a:lnTo>
                    <a:lnTo>
                      <a:pt x="1164" y="184"/>
                    </a:lnTo>
                    <a:lnTo>
                      <a:pt x="1190" y="166"/>
                    </a:lnTo>
                    <a:lnTo>
                      <a:pt x="1208" y="154"/>
                    </a:lnTo>
                    <a:lnTo>
                      <a:pt x="1220" y="146"/>
                    </a:lnTo>
                    <a:lnTo>
                      <a:pt x="1224" y="144"/>
                    </a:lnTo>
                    <a:lnTo>
                      <a:pt x="848" y="0"/>
                    </a:lnTo>
                    <a:lnTo>
                      <a:pt x="1728" y="56"/>
                    </a:lnTo>
                    <a:lnTo>
                      <a:pt x="1824" y="480"/>
                    </a:lnTo>
                    <a:lnTo>
                      <a:pt x="1568" y="328"/>
                    </a:lnTo>
                    <a:lnTo>
                      <a:pt x="1564" y="328"/>
                    </a:lnTo>
                    <a:lnTo>
                      <a:pt x="1554" y="332"/>
                    </a:lnTo>
                    <a:lnTo>
                      <a:pt x="1538" y="338"/>
                    </a:lnTo>
                    <a:lnTo>
                      <a:pt x="1514" y="346"/>
                    </a:lnTo>
                    <a:lnTo>
                      <a:pt x="1486" y="356"/>
                    </a:lnTo>
                    <a:lnTo>
                      <a:pt x="1452" y="370"/>
                    </a:lnTo>
                    <a:lnTo>
                      <a:pt x="1412" y="388"/>
                    </a:lnTo>
                    <a:lnTo>
                      <a:pt x="1370" y="410"/>
                    </a:lnTo>
                    <a:lnTo>
                      <a:pt x="1322" y="436"/>
                    </a:lnTo>
                    <a:lnTo>
                      <a:pt x="1270" y="466"/>
                    </a:lnTo>
                    <a:lnTo>
                      <a:pt x="1216" y="500"/>
                    </a:lnTo>
                    <a:lnTo>
                      <a:pt x="1158" y="540"/>
                    </a:lnTo>
                    <a:lnTo>
                      <a:pt x="1098" y="584"/>
                    </a:lnTo>
                    <a:lnTo>
                      <a:pt x="1034" y="636"/>
                    </a:lnTo>
                    <a:lnTo>
                      <a:pt x="970" y="692"/>
                    </a:lnTo>
                    <a:lnTo>
                      <a:pt x="904" y="756"/>
                    </a:lnTo>
                    <a:lnTo>
                      <a:pt x="836" y="824"/>
                    </a:lnTo>
                    <a:lnTo>
                      <a:pt x="770" y="900"/>
                    </a:lnTo>
                    <a:lnTo>
                      <a:pt x="700" y="984"/>
                    </a:lnTo>
                    <a:lnTo>
                      <a:pt x="632" y="1076"/>
                    </a:lnTo>
                    <a:lnTo>
                      <a:pt x="566" y="1174"/>
                    </a:lnTo>
                    <a:lnTo>
                      <a:pt x="498" y="1280"/>
                    </a:lnTo>
                    <a:lnTo>
                      <a:pt x="434" y="1394"/>
                    </a:lnTo>
                    <a:lnTo>
                      <a:pt x="370" y="1518"/>
                    </a:lnTo>
                    <a:lnTo>
                      <a:pt x="308" y="1650"/>
                    </a:lnTo>
                    <a:lnTo>
                      <a:pt x="248" y="1792"/>
                    </a:lnTo>
                    <a:lnTo>
                      <a:pt x="192" y="1944"/>
                    </a:lnTo>
                    <a:lnTo>
                      <a:pt x="138" y="2104"/>
                    </a:lnTo>
                    <a:lnTo>
                      <a:pt x="88" y="2274"/>
                    </a:lnTo>
                    <a:lnTo>
                      <a:pt x="42" y="2456"/>
                    </a:lnTo>
                    <a:lnTo>
                      <a:pt x="0" y="264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11364"/>
                  </a:gs>
                  <a:gs pos="100000">
                    <a:srgbClr val="61092E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28" name="Rectangle 25"/>
              <p:cNvSpPr>
                <a:spLocks noChangeArrowheads="1"/>
              </p:cNvSpPr>
              <p:nvPr/>
            </p:nvSpPr>
            <p:spPr bwMode="gray">
              <a:xfrm>
                <a:off x="3082" y="1787"/>
                <a:ext cx="1743" cy="192"/>
              </a:xfrm>
              <a:prstGeom prst="rect">
                <a:avLst/>
              </a:prstGeom>
              <a:gradFill rotWithShape="1">
                <a:gsLst>
                  <a:gs pos="0">
                    <a:schemeClr val="accent2">
                      <a:gamma/>
                      <a:shade val="72549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72549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altLang="zh-CN" sz="2000" b="1" dirty="0">
                    <a:solidFill>
                      <a:srgbClr val="FFFFFF"/>
                    </a:solidFill>
                    <a:latin typeface="Verdana" pitchFamily="34" charset="0"/>
                    <a:ea typeface="宋体" pitchFamily="2" charset="-122"/>
                  </a:rPr>
                  <a:t>Decision Support</a:t>
                </a:r>
                <a:endParaRPr lang="zh-CN" altLang="en-US" sz="2000" b="1" dirty="0">
                  <a:solidFill>
                    <a:srgbClr val="FFFFFF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29" name="Rectangle 26"/>
              <p:cNvSpPr>
                <a:spLocks noChangeArrowheads="1"/>
              </p:cNvSpPr>
              <p:nvPr/>
            </p:nvSpPr>
            <p:spPr bwMode="gray">
              <a:xfrm>
                <a:off x="2556" y="2310"/>
                <a:ext cx="1900" cy="187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72549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72549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altLang="zh-CN" sz="2000" b="1" dirty="0">
                    <a:solidFill>
                      <a:srgbClr val="FFFFFF"/>
                    </a:solidFill>
                    <a:latin typeface="Verdana" pitchFamily="34" charset="0"/>
                    <a:ea typeface="宋体" pitchFamily="2" charset="-122"/>
                  </a:rPr>
                  <a:t>Knowledge</a:t>
                </a:r>
                <a:endParaRPr lang="zh-CN" altLang="en-US" sz="2000" b="1" dirty="0">
                  <a:solidFill>
                    <a:srgbClr val="FFFFFF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gray">
              <a:xfrm>
                <a:off x="2036" y="2494"/>
                <a:ext cx="2415" cy="343"/>
              </a:xfrm>
              <a:custGeom>
                <a:avLst/>
                <a:gdLst>
                  <a:gd name="T0" fmla="*/ 3972 w 2048"/>
                  <a:gd name="T1" fmla="*/ 709 h 286"/>
                  <a:gd name="T2" fmla="*/ 0 w 2048"/>
                  <a:gd name="T3" fmla="*/ 709 h 286"/>
                  <a:gd name="T4" fmla="*/ 1016 w 2048"/>
                  <a:gd name="T5" fmla="*/ 0 h 286"/>
                  <a:gd name="T6" fmla="*/ 4670 w 2048"/>
                  <a:gd name="T7" fmla="*/ 0 h 286"/>
                  <a:gd name="T8" fmla="*/ 3972 w 2048"/>
                  <a:gd name="T9" fmla="*/ 709 h 2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8"/>
                  <a:gd name="T16" fmla="*/ 0 h 286"/>
                  <a:gd name="T17" fmla="*/ 2048 w 2048"/>
                  <a:gd name="T18" fmla="*/ 286 h 2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8" h="286">
                    <a:moveTo>
                      <a:pt x="1742" y="286"/>
                    </a:moveTo>
                    <a:lnTo>
                      <a:pt x="0" y="286"/>
                    </a:lnTo>
                    <a:lnTo>
                      <a:pt x="446" y="0"/>
                    </a:lnTo>
                    <a:lnTo>
                      <a:pt x="2048" y="0"/>
                    </a:lnTo>
                    <a:lnTo>
                      <a:pt x="1742" y="286"/>
                    </a:lnTo>
                    <a:close/>
                  </a:path>
                </a:pathLst>
              </a:custGeom>
              <a:solidFill>
                <a:schemeClr val="folHlink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1" name="Rectangle 28"/>
              <p:cNvSpPr>
                <a:spLocks noChangeArrowheads="1"/>
              </p:cNvSpPr>
              <p:nvPr/>
            </p:nvSpPr>
            <p:spPr bwMode="gray">
              <a:xfrm>
                <a:off x="2038" y="2836"/>
                <a:ext cx="2056" cy="187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shade val="72549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72549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altLang="zh-CN" sz="2000" b="1" dirty="0">
                    <a:solidFill>
                      <a:srgbClr val="FFFFFF"/>
                    </a:solidFill>
                    <a:latin typeface="Verdana" pitchFamily="34" charset="0"/>
                    <a:ea typeface="宋体" pitchFamily="2" charset="-122"/>
                  </a:rPr>
                  <a:t>Information</a:t>
                </a:r>
              </a:p>
            </p:txBody>
          </p:sp>
          <p:sp>
            <p:nvSpPr>
              <p:cNvPr id="32" name="Rectangle 29"/>
              <p:cNvSpPr>
                <a:spLocks noChangeArrowheads="1"/>
              </p:cNvSpPr>
              <p:nvPr/>
            </p:nvSpPr>
            <p:spPr bwMode="gray">
              <a:xfrm>
                <a:off x="1514" y="3363"/>
                <a:ext cx="2213" cy="187"/>
              </a:xfrm>
              <a:prstGeom prst="rect">
                <a:avLst/>
              </a:prstGeom>
              <a:gradFill rotWithShape="1">
                <a:gsLst>
                  <a:gs pos="0">
                    <a:schemeClr val="tx1">
                      <a:gamma/>
                      <a:shade val="72549"/>
                      <a:invGamma/>
                    </a:schemeClr>
                  </a:gs>
                  <a:gs pos="50000">
                    <a:schemeClr val="tx1"/>
                  </a:gs>
                  <a:gs pos="100000">
                    <a:schemeClr val="tx1">
                      <a:gamma/>
                      <a:shade val="72549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altLang="zh-CN" sz="2000" b="1" dirty="0">
                    <a:solidFill>
                      <a:srgbClr val="FFFFFF"/>
                    </a:solidFill>
                    <a:latin typeface="Verdana" pitchFamily="34" charset="0"/>
                    <a:ea typeface="宋体" pitchFamily="2" charset="-122"/>
                  </a:rPr>
                  <a:t>Data</a:t>
                </a:r>
                <a:endParaRPr lang="zh-CN" altLang="en-US" sz="2000" b="1" dirty="0">
                  <a:solidFill>
                    <a:srgbClr val="FFFFFF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441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 all about data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  <p:sp>
        <p:nvSpPr>
          <p:cNvPr id="6" name="Rectangle 5"/>
          <p:cNvSpPr/>
          <p:nvPr/>
        </p:nvSpPr>
        <p:spPr>
          <a:xfrm>
            <a:off x="3982455" y="2075929"/>
            <a:ext cx="42671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Financial Institutions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42212" y="3142729"/>
            <a:ext cx="20074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Healthcare</a:t>
            </a:r>
          </a:p>
        </p:txBody>
      </p:sp>
      <p:sp>
        <p:nvSpPr>
          <p:cNvPr id="8" name="Rectangle 7"/>
          <p:cNvSpPr/>
          <p:nvPr/>
        </p:nvSpPr>
        <p:spPr>
          <a:xfrm>
            <a:off x="2640433" y="5885929"/>
            <a:ext cx="34850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Telecommunication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127629" y="3676129"/>
            <a:ext cx="40318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Consulting Companies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02662" y="4514329"/>
            <a:ext cx="22819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Government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77067" y="5123929"/>
            <a:ext cx="26368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Bioinformatics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43429" y="2862754"/>
            <a:ext cx="11608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01256" y="1987757"/>
            <a:ext cx="11470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dirty="0">
                <a:ln w="50800"/>
                <a:solidFill>
                  <a:srgbClr val="FF9900"/>
                </a:solidFill>
              </a:rPr>
              <a:t>Retail</a:t>
            </a:r>
          </a:p>
        </p:txBody>
      </p:sp>
    </p:spTree>
    <p:extLst>
      <p:ext uri="{BB962C8B-B14F-4D97-AF65-F5344CB8AC3E}">
        <p14:creationId xmlns:p14="http://schemas.microsoft.com/office/powerpoint/2010/main" val="238304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Big Data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  <p:pic>
        <p:nvPicPr>
          <p:cNvPr id="86018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90600"/>
            <a:ext cx="6819900" cy="534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44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Pendidikan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SD </a:t>
            </a:r>
            <a:r>
              <a:rPr lang="en-US" dirty="0"/>
              <a:t>N </a:t>
            </a:r>
            <a:r>
              <a:rPr lang="en-US" dirty="0" err="1"/>
              <a:t>Kedungtukang</a:t>
            </a:r>
            <a:r>
              <a:rPr lang="en-US" dirty="0"/>
              <a:t>  1 </a:t>
            </a:r>
            <a:r>
              <a:rPr lang="en-US" dirty="0" err="1" smtClean="0"/>
              <a:t>Brebes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SMP </a:t>
            </a:r>
            <a:r>
              <a:rPr lang="en-US" dirty="0"/>
              <a:t>N 5 </a:t>
            </a:r>
            <a:r>
              <a:rPr lang="en-US" dirty="0" err="1" smtClean="0"/>
              <a:t>Brebes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SMA </a:t>
            </a:r>
            <a:r>
              <a:rPr lang="en-US" dirty="0"/>
              <a:t>N 1 </a:t>
            </a:r>
            <a:r>
              <a:rPr lang="en-US" dirty="0" err="1" smtClean="0"/>
              <a:t>Brebes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S1 </a:t>
            </a:r>
            <a:r>
              <a:rPr lang="en-US" dirty="0" err="1"/>
              <a:t>dan</a:t>
            </a:r>
            <a:r>
              <a:rPr lang="en-US" dirty="0"/>
              <a:t> S2 (</a:t>
            </a:r>
            <a:r>
              <a:rPr lang="en-US" dirty="0" err="1"/>
              <a:t>Universitas</a:t>
            </a:r>
            <a:r>
              <a:rPr lang="en-US" dirty="0"/>
              <a:t> Dian </a:t>
            </a:r>
            <a:r>
              <a:rPr lang="en-US" dirty="0" err="1"/>
              <a:t>Nuswantoro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Research Interest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Software Engineering (Web App)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Data Mining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Activity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Fasilkom</a:t>
            </a:r>
            <a:r>
              <a:rPr lang="en-US" dirty="0" smtClean="0"/>
              <a:t> UDINUS (2009 - </a:t>
            </a:r>
            <a:r>
              <a:rPr lang="en-US" dirty="0" err="1" smtClean="0"/>
              <a:t>sekarang</a:t>
            </a:r>
            <a:r>
              <a:rPr lang="en-US" dirty="0" smtClean="0"/>
              <a:t>)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Kepala</a:t>
            </a:r>
            <a:r>
              <a:rPr lang="en-US" dirty="0" smtClean="0"/>
              <a:t> DIV Software </a:t>
            </a:r>
            <a:r>
              <a:rPr lang="en-US" dirty="0"/>
              <a:t>PT </a:t>
            </a:r>
            <a:r>
              <a:rPr lang="en-US" dirty="0" smtClean="0"/>
              <a:t>DINUSTECH (2008 - </a:t>
            </a:r>
            <a:r>
              <a:rPr lang="en-US" dirty="0" err="1" smtClean="0"/>
              <a:t>sekarang</a:t>
            </a:r>
            <a:r>
              <a:rPr lang="en-US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CEO CV </a:t>
            </a:r>
            <a:r>
              <a:rPr lang="en-US" dirty="0" err="1" smtClean="0"/>
              <a:t>Desa</a:t>
            </a:r>
            <a:r>
              <a:rPr lang="en-US" dirty="0" smtClean="0"/>
              <a:t> Media (2012 - </a:t>
            </a:r>
            <a:r>
              <a:rPr lang="en-US" dirty="0" err="1" smtClean="0"/>
              <a:t>sekarang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7" t="14858" r="25209" b="5361"/>
          <a:stretch/>
        </p:blipFill>
        <p:spPr>
          <a:xfrm>
            <a:off x="792115" y="832875"/>
            <a:ext cx="232013" cy="22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4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4"/>
          <a:stretch/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12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Interdisciplinary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2209800" y="990600"/>
          <a:ext cx="7772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707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1924E5-F3B4-4B84-BA8D-112FD5B01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71924E5-F3B4-4B84-BA8D-112FD5B014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6B9C73-7B1E-41AB-B31D-5372862F8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256B9C73-7B1E-41AB-B31D-5372862F8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2B7FBA-F81F-49F0-BBF8-56C30004B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D92B7FBA-F81F-49F0-BBF8-56C30004B0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D18B2D-5BD4-4028-BC93-074605399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E4D18B2D-5BD4-4028-BC93-074605399E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AD4769-8F8C-4437-8000-DB1A29FBB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9DAD4769-8F8C-4437-8000-DB1A29FBB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D50E63-F934-42B7-8726-1A2B0F5E6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AFD50E63-F934-42B7-8726-1A2B0F5E6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F3442C-731C-4F32-9AE7-857DBC6E6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BDF3442C-731C-4F32-9AE7-857DBC6E64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FF9880-B45C-4A8F-9038-FC000D963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00FF9880-B45C-4A8F-9038-FC000D9635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64E2A7-0188-4842-8113-EB51FC4DA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CD64E2A7-0188-4842-8113-EB51FC4DAC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Ubiquitous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  <p:graphicFrame>
        <p:nvGraphicFramePr>
          <p:cNvPr id="6" name="图示 5"/>
          <p:cNvGraphicFramePr/>
          <p:nvPr>
            <p:extLst/>
          </p:nvPr>
        </p:nvGraphicFramePr>
        <p:xfrm>
          <a:off x="3048000" y="1651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209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D189C5-AD87-4F5C-9BFB-74C9AEEFF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5D189C5-AD87-4F5C-9BFB-74C9AEEFFD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2BD95B-A9BF-420C-9609-4751BE55E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B62BD95B-A9BF-420C-9609-4751BE55E2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56711E-D2E7-479C-A977-43EB3F326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1A56711E-D2E7-479C-A977-43EB3F3262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11D3C6-E376-4BDE-B5F2-77D35D101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3C11D3C6-E376-4BDE-B5F2-77D35D1017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0D0D1D-25AD-4FD9-95CF-904389052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CA0D0D1D-25AD-4FD9-95CF-9043890526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48DDEA-D478-414B-B334-7382051BE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E248DDEA-D478-414B-B334-7382051BE1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811A30-DE53-4007-B726-27DDC53F6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8C811A30-DE53-4007-B726-27DDC53F6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D3F77A-CC3E-4FEB-A784-67AB4C9A4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88D3F77A-CC3E-4FEB-A784-67AB4C9A4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DD31F0-3FC4-4604-9211-2BE0B433E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DDDD31F0-3FC4-4604-9211-2BE0B433ED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CDBF3D-D029-4D7B-BD73-B8808354D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50CDBF3D-D029-4D7B-BD73-B8808354D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3868D2-FB23-4A65-A4AD-1343544CF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D73868D2-FB23-4A65-A4AD-1343544CFB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496" y="1964837"/>
            <a:ext cx="10542230" cy="4050952"/>
          </a:xfrm>
        </p:spPr>
        <p:txBody>
          <a:bodyPr>
            <a:noAutofit/>
          </a:bodyPr>
          <a:lstStyle/>
          <a:p>
            <a:r>
              <a:rPr lang="en-US" sz="9600" dirty="0" smtClean="0"/>
              <a:t>APA ITU data mining ?</a:t>
            </a:r>
            <a:endParaRPr lang="en-US" sz="9600" dirty="0"/>
          </a:p>
        </p:txBody>
      </p:sp>
      <p:pic>
        <p:nvPicPr>
          <p:cNvPr id="4" name="Picture 12" descr="C:\Documents and Settings\Linda\Local Settings\Temporary Internet Files\Content.IE5\Q2TI8YH7\MCj0230607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9200" y="512726"/>
            <a:ext cx="3352800" cy="3100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956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Mengapa Data Mining?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3200" dirty="0"/>
              <a:t>Manusia  dalam </a:t>
            </a:r>
            <a:r>
              <a:rPr lang="id-ID" sz="3200" dirty="0" err="1"/>
              <a:t>suatu</a:t>
            </a:r>
            <a:r>
              <a:rPr lang="id-ID" sz="3200" dirty="0"/>
              <a:t> organisasi, sadar atau tidak sadar telah memproduksi berbagai </a:t>
            </a:r>
            <a:r>
              <a:rPr lang="id-ID" sz="3200" dirty="0">
                <a:solidFill>
                  <a:srgbClr val="C00000"/>
                </a:solidFill>
              </a:rPr>
              <a:t>data yang jumlahnya sangat besar</a:t>
            </a:r>
            <a:endParaRPr lang="en-US" sz="3200" dirty="0">
              <a:solidFill>
                <a:srgbClr val="C00000"/>
              </a:solidFill>
            </a:endParaRPr>
          </a:p>
          <a:p>
            <a:pPr lvl="1"/>
            <a:r>
              <a:rPr lang="id-ID" sz="2800" dirty="0"/>
              <a:t>Contoh data: bisnis, kedokteran, ekonomi, geografi, olahraga,</a:t>
            </a:r>
            <a:r>
              <a:rPr lang="en-US" sz="2800" dirty="0"/>
              <a:t> …</a:t>
            </a:r>
            <a:endParaRPr lang="id-ID" sz="2800" dirty="0"/>
          </a:p>
          <a:p>
            <a:endParaRPr lang="id-ID" sz="2700" dirty="0"/>
          </a:p>
          <a:p>
            <a:r>
              <a:rPr lang="id-ID" sz="3200" dirty="0"/>
              <a:t>Pada dasarnya, data adalah entitas yang </a:t>
            </a:r>
            <a:r>
              <a:rPr lang="id-ID" sz="3200" dirty="0">
                <a:solidFill>
                  <a:srgbClr val="C00000"/>
                </a:solidFill>
              </a:rPr>
              <a:t>tidak memiliki arti</a:t>
            </a:r>
            <a:r>
              <a:rPr lang="id-ID" sz="3200" dirty="0"/>
              <a:t>, meskipun </a:t>
            </a:r>
            <a:r>
              <a:rPr lang="id-ID" sz="3200" dirty="0">
                <a:solidFill>
                  <a:srgbClr val="C00000"/>
                </a:solidFill>
              </a:rPr>
              <a:t>kemungkinan memiliki nilai </a:t>
            </a:r>
            <a:r>
              <a:rPr lang="id-ID" sz="3200" dirty="0"/>
              <a:t>di dalamnya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594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57" y="970981"/>
            <a:ext cx="9891793" cy="611536"/>
          </a:xfrm>
        </p:spPr>
        <p:txBody>
          <a:bodyPr>
            <a:normAutofit fontScale="90000"/>
          </a:bodyPr>
          <a:lstStyle/>
          <a:p>
            <a:r>
              <a:rPr lang="id-ID" dirty="0"/>
              <a:t>Apa itu Data </a:t>
            </a:r>
            <a:r>
              <a:rPr lang="id-ID" dirty="0" smtClean="0"/>
              <a:t>Mining?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891" y="1906292"/>
            <a:ext cx="7377192" cy="4835076"/>
          </a:xfrm>
        </p:spPr>
        <p:txBody>
          <a:bodyPr>
            <a:normAutofit/>
          </a:bodyPr>
          <a:lstStyle/>
          <a:p>
            <a:r>
              <a:rPr lang="id-ID" sz="2300" dirty="0"/>
              <a:t>Disiplin ilmu yang mempelajari </a:t>
            </a:r>
            <a:r>
              <a:rPr lang="id-ID" sz="2300" dirty="0">
                <a:solidFill>
                  <a:srgbClr val="C00000"/>
                </a:solidFill>
              </a:rPr>
              <a:t>metode untuk </a:t>
            </a:r>
            <a:r>
              <a:rPr lang="id-ID" sz="2300" dirty="0" err="1">
                <a:solidFill>
                  <a:srgbClr val="C00000"/>
                </a:solidFill>
              </a:rPr>
              <a:t>mengekstrak</a:t>
            </a:r>
            <a:r>
              <a:rPr lang="id-ID" sz="2300" dirty="0">
                <a:solidFill>
                  <a:srgbClr val="C00000"/>
                </a:solidFill>
              </a:rPr>
              <a:t> </a:t>
            </a:r>
            <a:r>
              <a:rPr lang="id-ID" sz="2300" dirty="0"/>
              <a:t>pengetahuan atau </a:t>
            </a:r>
            <a:r>
              <a:rPr lang="id-ID" sz="2300" dirty="0">
                <a:solidFill>
                  <a:srgbClr val="C00000"/>
                </a:solidFill>
              </a:rPr>
              <a:t>menemukan pola</a:t>
            </a:r>
            <a:r>
              <a:rPr lang="id-ID" sz="2300" dirty="0"/>
              <a:t> dari </a:t>
            </a:r>
            <a:r>
              <a:rPr lang="id-ID" sz="2300" dirty="0" err="1"/>
              <a:t>suatu</a:t>
            </a:r>
            <a:r>
              <a:rPr lang="id-ID" sz="2300" dirty="0"/>
              <a:t> data</a:t>
            </a:r>
          </a:p>
          <a:p>
            <a:pPr marL="919162" lvl="1" indent="-457200">
              <a:buFont typeface="+mj-lt"/>
              <a:buAutoNum type="arabicPeriod"/>
            </a:pPr>
            <a:r>
              <a:rPr lang="en-US" sz="2300" dirty="0">
                <a:solidFill>
                  <a:srgbClr val="C00000"/>
                </a:solidFill>
              </a:rPr>
              <a:t>Data</a:t>
            </a:r>
            <a:r>
              <a:rPr lang="en-US" sz="2300" dirty="0"/>
              <a:t>: </a:t>
            </a:r>
            <a:r>
              <a:rPr lang="id-ID" sz="2300" dirty="0"/>
              <a:t>fakta yang terekam dan tidak membawa arti</a:t>
            </a:r>
          </a:p>
          <a:p>
            <a:pPr marL="919162" lvl="1" indent="-457200">
              <a:buFont typeface="+mj-lt"/>
              <a:buAutoNum type="arabicPeriod"/>
            </a:pPr>
            <a:r>
              <a:rPr lang="id-ID" sz="2300" dirty="0">
                <a:solidFill>
                  <a:srgbClr val="C00000"/>
                </a:solidFill>
              </a:rPr>
              <a:t>Pengetahuan</a:t>
            </a:r>
            <a:r>
              <a:rPr lang="en-US" sz="2300" dirty="0"/>
              <a:t>: </a:t>
            </a:r>
            <a:r>
              <a:rPr lang="id-ID" sz="2300" dirty="0"/>
              <a:t>pola, aturan atau model yang muncul dari data</a:t>
            </a:r>
          </a:p>
          <a:p>
            <a:r>
              <a:rPr lang="id-ID" sz="2300" dirty="0" smtClean="0"/>
              <a:t>Sehingga </a:t>
            </a:r>
            <a:r>
              <a:rPr lang="id-ID" sz="2300" dirty="0"/>
              <a:t>Data mining sering disebut </a:t>
            </a:r>
            <a:r>
              <a:rPr lang="id-ID" sz="2300" dirty="0">
                <a:solidFill>
                  <a:srgbClr val="C00000"/>
                </a:solidFill>
              </a:rPr>
              <a:t>Knowledge Discovery in Database (KDD)</a:t>
            </a:r>
            <a:endParaRPr lang="en-US" sz="2300" dirty="0">
              <a:solidFill>
                <a:srgbClr val="C00000"/>
              </a:solidFill>
            </a:endParaRPr>
          </a:p>
          <a:p>
            <a:r>
              <a:rPr lang="id-ID" sz="2300" dirty="0" smtClean="0">
                <a:sym typeface="Wingdings" pitchFamily="2" charset="2"/>
              </a:rPr>
              <a:t>Konsep </a:t>
            </a:r>
            <a:r>
              <a:rPr lang="id-ID" sz="2300" dirty="0">
                <a:sym typeface="Wingdings" pitchFamily="2" charset="2"/>
              </a:rPr>
              <a:t>Transformasi</a:t>
            </a:r>
            <a:r>
              <a:rPr lang="id-ID" sz="2300" b="1" dirty="0">
                <a:sym typeface="Wingdings" pitchFamily="2" charset="2"/>
              </a:rPr>
              <a:t/>
            </a:r>
            <a:br>
              <a:rPr lang="id-ID" sz="2300" b="1" dirty="0">
                <a:sym typeface="Wingdings" pitchFamily="2" charset="2"/>
              </a:rPr>
            </a:br>
            <a:r>
              <a:rPr lang="id-ID" sz="2300" b="1" dirty="0">
                <a:solidFill>
                  <a:srgbClr val="C00000"/>
                </a:solidFill>
                <a:sym typeface="Wingdings" pitchFamily="2" charset="2"/>
              </a:rPr>
              <a:t>Data</a:t>
            </a:r>
            <a:r>
              <a:rPr lang="id-ID" sz="2300" b="1" dirty="0">
                <a:sym typeface="Wingdings" pitchFamily="2" charset="2"/>
              </a:rPr>
              <a:t></a:t>
            </a:r>
            <a:r>
              <a:rPr lang="id-ID" sz="2300" b="1" dirty="0">
                <a:solidFill>
                  <a:srgbClr val="C00000"/>
                </a:solidFill>
                <a:sym typeface="Wingdings" pitchFamily="2" charset="2"/>
              </a:rPr>
              <a:t>Informasi</a:t>
            </a:r>
            <a:r>
              <a:rPr lang="id-ID" sz="2300" b="1" dirty="0">
                <a:sym typeface="Wingdings" pitchFamily="2" charset="2"/>
              </a:rPr>
              <a:t></a:t>
            </a:r>
            <a:r>
              <a:rPr lang="id-ID" sz="2300" b="1" dirty="0">
                <a:solidFill>
                  <a:srgbClr val="C00000"/>
                </a:solidFill>
                <a:sym typeface="Wingdings" pitchFamily="2" charset="2"/>
              </a:rPr>
              <a:t>Pengetahuan</a:t>
            </a:r>
            <a:endParaRPr lang="id-ID" sz="2300" b="1" dirty="0">
              <a:solidFill>
                <a:srgbClr val="C00000"/>
              </a:solidFill>
            </a:endParaRPr>
          </a:p>
          <a:p>
            <a:endParaRPr lang="id-ID" dirty="0"/>
          </a:p>
        </p:txBody>
      </p:sp>
      <p:pic>
        <p:nvPicPr>
          <p:cNvPr id="90114" name="Picture 2" descr="C:\Users\Junta\Pictures\DATA-MINING\fingerprin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083" y="1083470"/>
            <a:ext cx="326538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83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24128" y="988852"/>
            <a:ext cx="7469187" cy="6397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Data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3600" dirty="0" err="1">
                <a:solidFill>
                  <a:srgbClr val="C00000"/>
                </a:solidFill>
              </a:rPr>
              <a:t>Tidak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membawa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arti</a:t>
            </a:r>
            <a:r>
              <a:rPr lang="en-US" sz="3600" dirty="0"/>
              <a:t>, </a:t>
            </a:r>
            <a:r>
              <a:rPr lang="en-US" sz="3600" dirty="0" err="1"/>
              <a:t>merupakan</a:t>
            </a:r>
            <a:r>
              <a:rPr lang="en-US" sz="3600" dirty="0"/>
              <a:t> </a:t>
            </a:r>
            <a:r>
              <a:rPr lang="en-US" sz="3600" dirty="0" err="1"/>
              <a:t>kumpulan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</a:t>
            </a:r>
            <a:r>
              <a:rPr lang="en-US" sz="3600" dirty="0" err="1"/>
              <a:t>fakta-fakta</a:t>
            </a:r>
            <a:r>
              <a:rPr lang="en-US" sz="3600" dirty="0"/>
              <a:t> </a:t>
            </a:r>
            <a:r>
              <a:rPr lang="en-US" sz="3600" dirty="0" err="1"/>
              <a:t>tentang</a:t>
            </a:r>
            <a:r>
              <a:rPr lang="en-US" sz="3600" dirty="0"/>
              <a:t> </a:t>
            </a:r>
            <a:r>
              <a:rPr lang="en-US" sz="3600" dirty="0" err="1"/>
              <a:t>suatu</a:t>
            </a:r>
            <a:r>
              <a:rPr lang="en-US" sz="3600" dirty="0"/>
              <a:t> </a:t>
            </a:r>
            <a:r>
              <a:rPr lang="en-US" sz="3600" dirty="0" err="1"/>
              <a:t>kejadian</a:t>
            </a:r>
            <a:endParaRPr lang="en-US" sz="36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3600" dirty="0" err="1"/>
              <a:t>Suatu</a:t>
            </a:r>
            <a:r>
              <a:rPr lang="en-US" sz="3600" dirty="0"/>
              <a:t> </a:t>
            </a:r>
            <a:r>
              <a:rPr lang="en-US" sz="3600" dirty="0" err="1"/>
              <a:t>catatan</a:t>
            </a:r>
            <a:r>
              <a:rPr lang="en-US" sz="3600" dirty="0"/>
              <a:t> </a:t>
            </a:r>
            <a:r>
              <a:rPr lang="en-US" sz="3600" dirty="0" err="1"/>
              <a:t>terstruktur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</a:t>
            </a:r>
            <a:r>
              <a:rPr lang="en-US" sz="3600" dirty="0" err="1"/>
              <a:t>suatu</a:t>
            </a:r>
            <a:r>
              <a:rPr lang="en-US" sz="3600" dirty="0"/>
              <a:t> </a:t>
            </a:r>
            <a:r>
              <a:rPr lang="en-US" sz="3600" dirty="0" err="1"/>
              <a:t>transaksi</a:t>
            </a:r>
            <a:endParaRPr lang="en-US" sz="36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3600" dirty="0" err="1"/>
              <a:t>Merupakan</a:t>
            </a:r>
            <a:r>
              <a:rPr lang="en-US" sz="3600" dirty="0"/>
              <a:t> </a:t>
            </a:r>
            <a:r>
              <a:rPr lang="en-US" sz="3600" dirty="0" err="1"/>
              <a:t>materi</a:t>
            </a:r>
            <a:r>
              <a:rPr lang="en-US" sz="3600" dirty="0"/>
              <a:t> </a:t>
            </a:r>
            <a:r>
              <a:rPr lang="en-US" sz="3600" dirty="0" err="1"/>
              <a:t>penting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>
                <a:solidFill>
                  <a:srgbClr val="C00000"/>
                </a:solidFill>
              </a:rPr>
              <a:t>membentuk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informasi</a:t>
            </a:r>
            <a:endParaRPr lang="en-US" sz="3600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191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52594" y="1018557"/>
            <a:ext cx="7543800" cy="5635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err="1" smtClean="0"/>
              <a:t>Pengetahuan</a:t>
            </a:r>
            <a:endParaRPr lang="en-US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052594" y="1950686"/>
            <a:ext cx="9858214" cy="4698087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id-ID" sz="2800" dirty="0" smtClean="0"/>
              <a:t>G</a:t>
            </a:r>
            <a:r>
              <a:rPr lang="en-US" sz="2800" dirty="0" err="1" smtClean="0"/>
              <a:t>abungan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pengalaman</a:t>
            </a:r>
            <a:r>
              <a:rPr lang="en-US" sz="2800" dirty="0" smtClean="0">
                <a:solidFill>
                  <a:srgbClr val="C00000"/>
                </a:solidFill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</a:rPr>
              <a:t>nilai</a:t>
            </a:r>
            <a:r>
              <a:rPr lang="en-US" sz="2800" dirty="0" smtClean="0">
                <a:solidFill>
                  <a:srgbClr val="C00000"/>
                </a:solidFill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</a:rPr>
              <a:t>informasi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kontekstual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dan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juga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pandangan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pakar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yang </a:t>
            </a:r>
            <a:r>
              <a:rPr lang="en-US" sz="2800" dirty="0" err="1" smtClean="0"/>
              <a:t>memberikan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framework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mengevaluasi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menciptakan</a:t>
            </a:r>
            <a:r>
              <a:rPr lang="en-US" sz="2800" dirty="0" smtClean="0"/>
              <a:t> </a:t>
            </a:r>
            <a:r>
              <a:rPr lang="en-US" sz="2800" dirty="0" err="1" smtClean="0"/>
              <a:t>pengalaman</a:t>
            </a:r>
            <a:r>
              <a:rPr lang="en-US" sz="2800" dirty="0" smtClean="0"/>
              <a:t> </a:t>
            </a:r>
            <a:r>
              <a:rPr lang="en-US" sz="2800" dirty="0" err="1" smtClean="0"/>
              <a:t>baru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informasi</a:t>
            </a:r>
            <a:r>
              <a:rPr lang="id-ID" sz="2800" dirty="0" smtClean="0"/>
              <a:t/>
            </a:r>
            <a:br>
              <a:rPr lang="id-ID" sz="2800" dirty="0" smtClean="0"/>
            </a:br>
            <a:r>
              <a:rPr lang="en-US" sz="2800" dirty="0" smtClean="0"/>
              <a:t>(</a:t>
            </a:r>
            <a:r>
              <a:rPr lang="en-US" sz="2800" i="1" dirty="0" smtClean="0"/>
              <a:t>Thomas H. Davenport, Laurence </a:t>
            </a:r>
            <a:r>
              <a:rPr lang="en-US" sz="2800" i="1" dirty="0" err="1" smtClean="0"/>
              <a:t>Prusak</a:t>
            </a:r>
            <a:r>
              <a:rPr lang="en-US" sz="2800" dirty="0" smtClean="0"/>
              <a:t>)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id-ID" sz="2800" dirty="0" smtClean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berupa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solusi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pemecahan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suatu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masalah</a:t>
            </a:r>
            <a:r>
              <a:rPr lang="en-US" sz="2800" dirty="0" smtClean="0">
                <a:solidFill>
                  <a:srgbClr val="C00000"/>
                </a:solidFill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</a:rPr>
              <a:t>petunjuk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suatu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pekerjaan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ditingkatkan</a:t>
            </a:r>
            <a:r>
              <a:rPr lang="en-US" sz="2800" dirty="0" smtClean="0"/>
              <a:t> </a:t>
            </a:r>
            <a:r>
              <a:rPr lang="en-US" sz="2800" dirty="0" err="1" smtClean="0"/>
              <a:t>nilainya</a:t>
            </a:r>
            <a:r>
              <a:rPr lang="en-US" sz="2800" dirty="0" smtClean="0"/>
              <a:t>, </a:t>
            </a:r>
            <a:r>
              <a:rPr lang="en-US" sz="2800" dirty="0" err="1" smtClean="0"/>
              <a:t>dipelajari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juga</a:t>
            </a:r>
            <a:r>
              <a:rPr lang="en-US" sz="2800" dirty="0" smtClean="0"/>
              <a:t> </a:t>
            </a: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diajarkan</a:t>
            </a:r>
            <a:r>
              <a:rPr lang="en-US" sz="2800" dirty="0" smtClean="0"/>
              <a:t>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yang lain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441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65135" y="309966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defRPr/>
            </a:pPr>
            <a:r>
              <a:rPr lang="en-US" altLang="ja-JP" sz="3400" b="1" i="1" dirty="0">
                <a:latin typeface="+mj-lt"/>
                <a:ea typeface="+mj-ea"/>
                <a:cs typeface="+mj-cs"/>
              </a:rPr>
              <a:t>Data - </a:t>
            </a:r>
            <a:r>
              <a:rPr lang="en-US" altLang="ja-JP" sz="3400" b="1" i="1" dirty="0" err="1">
                <a:latin typeface="+mj-lt"/>
                <a:ea typeface="+mj-ea"/>
                <a:cs typeface="+mj-cs"/>
              </a:rPr>
              <a:t>Informasi</a:t>
            </a:r>
            <a:r>
              <a:rPr lang="en-US" altLang="ja-JP" sz="3400" b="1" i="1" dirty="0">
                <a:latin typeface="+mj-lt"/>
                <a:ea typeface="+mj-ea"/>
                <a:cs typeface="+mj-cs"/>
              </a:rPr>
              <a:t> – </a:t>
            </a:r>
            <a:r>
              <a:rPr lang="en-US" altLang="ja-JP" sz="3400" b="1" i="1" dirty="0" err="1">
                <a:latin typeface="+mj-lt"/>
                <a:ea typeface="+mj-ea"/>
                <a:cs typeface="+mj-cs"/>
              </a:rPr>
              <a:t>Pengetahuan</a:t>
            </a:r>
            <a:r>
              <a:rPr lang="en-US" altLang="ja-JP" sz="3400" b="1" i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741335" y="1529163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US" altLang="ja-JP" sz="2800" dirty="0">
                <a:solidFill>
                  <a:srgbClr val="CC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Data</a:t>
            </a:r>
            <a:r>
              <a:rPr lang="en-US" altLang="ja-JP" sz="28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2800" dirty="0" err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Kehadiran</a:t>
            </a:r>
            <a:r>
              <a:rPr lang="en-US" altLang="ja-JP" sz="28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2800" dirty="0" err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Pegawai</a:t>
            </a:r>
            <a:endParaRPr lang="en-US" altLang="ja-JP" sz="28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graphicFrame>
        <p:nvGraphicFramePr>
          <p:cNvPr id="2458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56493"/>
              </p:ext>
            </p:extLst>
          </p:nvPr>
        </p:nvGraphicFramePr>
        <p:xfrm>
          <a:off x="1198535" y="2214964"/>
          <a:ext cx="7391400" cy="4114803"/>
        </p:xfrm>
        <a:graphic>
          <a:graphicData uri="http://schemas.openxmlformats.org/drawingml/2006/table">
            <a:tbl>
              <a:tblPr/>
              <a:tblGrid>
                <a:gridCol w="1079500"/>
                <a:gridCol w="2349500"/>
                <a:gridCol w="2052638"/>
                <a:gridCol w="1909762"/>
              </a:tblGrid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NIP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TGL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DATANG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PULANG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1103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07:20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15:40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1142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07:45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15:33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1156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07:51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16:00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1173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08:00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15:15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1180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07:01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16:31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1183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07:49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17:00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2623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87644" y="597977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defRPr/>
            </a:pPr>
            <a:r>
              <a:rPr lang="en-US" altLang="ja-JP" sz="3400" b="1" i="1" dirty="0">
                <a:latin typeface="+mj-lt"/>
                <a:ea typeface="+mj-ea"/>
                <a:cs typeface="+mj-cs"/>
              </a:rPr>
              <a:t>Data - </a:t>
            </a:r>
            <a:r>
              <a:rPr lang="en-US" altLang="ja-JP" sz="3400" b="1" i="1" dirty="0" err="1">
                <a:latin typeface="+mj-lt"/>
                <a:ea typeface="+mj-ea"/>
                <a:cs typeface="+mj-cs"/>
              </a:rPr>
              <a:t>Informasi</a:t>
            </a:r>
            <a:r>
              <a:rPr lang="en-US" altLang="ja-JP" sz="3400" b="1" i="1" dirty="0">
                <a:latin typeface="+mj-lt"/>
                <a:ea typeface="+mj-ea"/>
                <a:cs typeface="+mj-cs"/>
              </a:rPr>
              <a:t> – </a:t>
            </a:r>
            <a:r>
              <a:rPr lang="en-US" altLang="ja-JP" sz="3400" b="1" i="1" dirty="0" err="1">
                <a:latin typeface="+mj-lt"/>
                <a:ea typeface="+mj-ea"/>
                <a:cs typeface="+mj-cs"/>
              </a:rPr>
              <a:t>Pengetahuan</a:t>
            </a:r>
            <a:r>
              <a:rPr lang="en-US" altLang="ja-JP" sz="3400" b="1" i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6627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740044" y="1436177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US" altLang="ja-JP" sz="2800" dirty="0" err="1">
                <a:solidFill>
                  <a:srgbClr val="CC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Informasi</a:t>
            </a:r>
            <a:r>
              <a:rPr lang="en-US" altLang="ja-JP" sz="28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2800" dirty="0" err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Akumulasi</a:t>
            </a:r>
            <a:r>
              <a:rPr lang="en-US" altLang="ja-JP" sz="28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2800" dirty="0" err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Bulanan</a:t>
            </a:r>
            <a:r>
              <a:rPr lang="en-US" altLang="ja-JP" sz="28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2800" dirty="0" err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Kehadiran</a:t>
            </a:r>
            <a:r>
              <a:rPr lang="en-US" altLang="ja-JP" sz="28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2800" dirty="0" err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Pegawai</a:t>
            </a:r>
            <a:endParaRPr lang="en-US" altLang="ja-JP" sz="28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graphicFrame>
        <p:nvGraphicFramePr>
          <p:cNvPr id="2662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018453"/>
              </p:ext>
            </p:extLst>
          </p:nvPr>
        </p:nvGraphicFramePr>
        <p:xfrm>
          <a:off x="816244" y="2121977"/>
          <a:ext cx="7848600" cy="4114800"/>
        </p:xfrm>
        <a:graphic>
          <a:graphicData uri="http://schemas.openxmlformats.org/drawingml/2006/table">
            <a:tbl>
              <a:tblPr/>
              <a:tblGrid>
                <a:gridCol w="1308100"/>
                <a:gridCol w="1308100"/>
                <a:gridCol w="1308100"/>
                <a:gridCol w="1308100"/>
                <a:gridCol w="1308100"/>
                <a:gridCol w="13081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NIP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Masuk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Alpa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Cuti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Sakit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Telat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1103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1142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1156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1173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1180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1609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ALAMAT :</a:t>
            </a:r>
          </a:p>
          <a:p>
            <a:pPr marL="0" indent="0">
              <a:buNone/>
            </a:pPr>
            <a:r>
              <a:rPr lang="en-US" sz="2000" dirty="0" smtClean="0"/>
              <a:t>PERUM PERMATA TEMBALANG KAVLING DAHLIA NO 11, KRAMAS TEMBALANG</a:t>
            </a:r>
          </a:p>
          <a:p>
            <a:pPr marL="0" indent="0">
              <a:buNone/>
            </a:pPr>
            <a:r>
              <a:rPr lang="en-US" dirty="0" smtClean="0"/>
              <a:t>EMAIL 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hlinkClick r:id="rId2"/>
              </a:rPr>
              <a:t>masaboe@gmail.com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hlinkClick r:id="rId3"/>
              </a:rPr>
              <a:t>abu.salam@dsn.dinus.ac.id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YM : mas_aboe@yahoo.com</a:t>
            </a:r>
          </a:p>
          <a:p>
            <a:pPr marL="0" indent="0">
              <a:buNone/>
            </a:pPr>
            <a:r>
              <a:rPr lang="en-US" dirty="0" smtClean="0"/>
              <a:t>FB : </a:t>
            </a:r>
            <a:r>
              <a:rPr lang="en-US" dirty="0" smtClean="0">
                <a:hlinkClick r:id="rId4"/>
              </a:rPr>
              <a:t>masaboe@yahoo.com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HP : 0817244958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2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31369" y="597976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defRPr/>
            </a:pPr>
            <a:r>
              <a:rPr lang="en-US" altLang="ja-JP" sz="3400" b="1" i="1" dirty="0">
                <a:latin typeface="+mj-lt"/>
                <a:ea typeface="+mj-ea"/>
                <a:cs typeface="+mj-cs"/>
              </a:rPr>
              <a:t>Data - </a:t>
            </a:r>
            <a:r>
              <a:rPr lang="en-US" altLang="ja-JP" sz="3400" b="1" i="1" dirty="0" err="1">
                <a:latin typeface="+mj-lt"/>
                <a:ea typeface="+mj-ea"/>
                <a:cs typeface="+mj-cs"/>
              </a:rPr>
              <a:t>Informasi</a:t>
            </a:r>
            <a:r>
              <a:rPr lang="en-US" altLang="ja-JP" sz="3400" b="1" i="1" dirty="0">
                <a:latin typeface="+mj-lt"/>
                <a:ea typeface="+mj-ea"/>
                <a:cs typeface="+mj-cs"/>
              </a:rPr>
              <a:t> – </a:t>
            </a:r>
            <a:r>
              <a:rPr lang="en-US" altLang="ja-JP" sz="3400" b="1" i="1" dirty="0" err="1">
                <a:latin typeface="+mj-lt"/>
                <a:ea typeface="+mj-ea"/>
                <a:cs typeface="+mj-cs"/>
              </a:rPr>
              <a:t>Pengetahuan</a:t>
            </a:r>
            <a:r>
              <a:rPr lang="en-US" altLang="ja-JP" sz="3400" b="1" i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55169" y="1359976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US" altLang="ja-JP" sz="2800" dirty="0" err="1">
                <a:solidFill>
                  <a:srgbClr val="CC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Informasi</a:t>
            </a:r>
            <a:r>
              <a:rPr lang="en-US" altLang="ja-JP" sz="28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2800" dirty="0" err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Kondisi</a:t>
            </a:r>
            <a:r>
              <a:rPr lang="en-US" altLang="ja-JP" sz="28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2800" dirty="0" err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Kehadiran</a:t>
            </a:r>
            <a:r>
              <a:rPr lang="en-US" altLang="ja-JP" sz="28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2800" dirty="0" err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Mingguan</a:t>
            </a:r>
            <a:r>
              <a:rPr lang="en-US" altLang="ja-JP" sz="28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2800" dirty="0" err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Pegawai</a:t>
            </a:r>
            <a:endParaRPr lang="en-US" altLang="ja-JP" sz="28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graphicFrame>
        <p:nvGraphicFramePr>
          <p:cNvPr id="2765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267568"/>
              </p:ext>
            </p:extLst>
          </p:nvPr>
        </p:nvGraphicFramePr>
        <p:xfrm>
          <a:off x="507569" y="2168014"/>
          <a:ext cx="8305800" cy="3627120"/>
        </p:xfrm>
        <a:graphic>
          <a:graphicData uri="http://schemas.openxmlformats.org/drawingml/2006/table">
            <a:tbl>
              <a:tblPr/>
              <a:tblGrid>
                <a:gridCol w="1905000"/>
                <a:gridCol w="1219200"/>
                <a:gridCol w="1295400"/>
                <a:gridCol w="1219200"/>
                <a:gridCol w="1282700"/>
                <a:gridCol w="13843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Senin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Selasa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Rabu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Kamis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Jumat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Terlambat</a:t>
                      </a:r>
                      <a:endParaRPr kumimoji="0" lang="en-US" altLang="ja-JP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Pulang Cepat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Izin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Alpa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96" name="Rectangle 48"/>
          <p:cNvSpPr>
            <a:spLocks noChangeArrowheads="1"/>
          </p:cNvSpPr>
          <p:nvPr/>
        </p:nvSpPr>
        <p:spPr bwMode="auto">
          <a:xfrm>
            <a:off x="2260169" y="1969576"/>
            <a:ext cx="1524000" cy="4343400"/>
          </a:xfrm>
          <a:prstGeom prst="rect">
            <a:avLst/>
          </a:prstGeom>
          <a:solidFill>
            <a:schemeClr val="accent1">
              <a:alpha val="4392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7697" name="Rectangle 49"/>
          <p:cNvSpPr>
            <a:spLocks noChangeArrowheads="1"/>
          </p:cNvSpPr>
          <p:nvPr/>
        </p:nvSpPr>
        <p:spPr bwMode="auto">
          <a:xfrm>
            <a:off x="7289369" y="1969576"/>
            <a:ext cx="1600200" cy="4343400"/>
          </a:xfrm>
          <a:prstGeom prst="rect">
            <a:avLst/>
          </a:prstGeom>
          <a:solidFill>
            <a:schemeClr val="accent1">
              <a:alpha val="4392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808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76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76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7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7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96" grpId="0" animBg="1"/>
      <p:bldP spid="2769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01851" y="690966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defRPr/>
            </a:pPr>
            <a:r>
              <a:rPr lang="en-US" altLang="ja-JP" sz="3400" b="1" i="1" dirty="0">
                <a:latin typeface="+mj-lt"/>
                <a:ea typeface="+mj-ea"/>
                <a:cs typeface="+mj-cs"/>
              </a:rPr>
              <a:t>Data - </a:t>
            </a:r>
            <a:r>
              <a:rPr lang="en-US" altLang="ja-JP" sz="3400" b="1" i="1" dirty="0" err="1">
                <a:latin typeface="+mj-lt"/>
                <a:ea typeface="+mj-ea"/>
                <a:cs typeface="+mj-cs"/>
              </a:rPr>
              <a:t>Informasi</a:t>
            </a:r>
            <a:r>
              <a:rPr lang="en-US" altLang="ja-JP" sz="3400" b="1" i="1" dirty="0">
                <a:latin typeface="+mj-lt"/>
                <a:ea typeface="+mj-ea"/>
                <a:cs typeface="+mj-cs"/>
              </a:rPr>
              <a:t> – </a:t>
            </a:r>
            <a:r>
              <a:rPr lang="en-US" altLang="ja-JP" sz="3400" b="1" i="1" dirty="0" err="1">
                <a:latin typeface="+mj-lt"/>
                <a:ea typeface="+mj-ea"/>
                <a:cs typeface="+mj-cs"/>
              </a:rPr>
              <a:t>Pengetahuan</a:t>
            </a:r>
            <a:r>
              <a:rPr lang="en-US" altLang="ja-JP" sz="3400" b="1" i="1" dirty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86019" name="Picture 3" descr="datamin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8851" y="2976966"/>
            <a:ext cx="3251200" cy="306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25651" y="1452966"/>
            <a:ext cx="5562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71500" indent="-571500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en-US" altLang="ja-JP" sz="3600" dirty="0" err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Pengetahuan</a:t>
            </a:r>
            <a:r>
              <a:rPr lang="en-US" altLang="ja-JP" sz="36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3600" dirty="0" err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tentang</a:t>
            </a:r>
            <a:r>
              <a:rPr lang="en-US" altLang="ja-JP" sz="36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3600" dirty="0" err="1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kebiasaan</a:t>
            </a:r>
            <a:r>
              <a:rPr lang="en-US" altLang="ja-JP" sz="3600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3600" dirty="0" err="1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pegawai</a:t>
            </a:r>
            <a:r>
              <a:rPr lang="en-US" altLang="ja-JP" sz="3600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3600" dirty="0" err="1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dalam</a:t>
            </a:r>
            <a:r>
              <a:rPr lang="en-US" altLang="ja-JP" sz="3600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jam </a:t>
            </a:r>
            <a:r>
              <a:rPr lang="en-US" altLang="ja-JP" sz="3600" dirty="0" err="1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datang</a:t>
            </a:r>
            <a:r>
              <a:rPr lang="en-US" altLang="ja-JP" sz="3600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/</a:t>
            </a:r>
            <a:r>
              <a:rPr lang="en-US" altLang="ja-JP" sz="3600" dirty="0" err="1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pulang</a:t>
            </a:r>
            <a:r>
              <a:rPr lang="en-US" altLang="ja-JP" sz="3600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3600" dirty="0" err="1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kerja</a:t>
            </a:r>
            <a:endParaRPr lang="en-US" altLang="ja-JP" sz="3600" dirty="0">
              <a:solidFill>
                <a:srgbClr val="C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571500" indent="-571500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  <a:defRPr/>
            </a:pPr>
            <a:endParaRPr lang="id-ID" altLang="ja-JP" sz="36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571500" indent="-571500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en-US" altLang="ja-JP" sz="3600" dirty="0" err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Pengetahuan</a:t>
            </a:r>
            <a:r>
              <a:rPr lang="en-US" altLang="ja-JP" sz="36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3600" dirty="0" err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tentang</a:t>
            </a:r>
            <a:r>
              <a:rPr lang="id-ID" altLang="ja-JP" sz="36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3600" dirty="0" err="1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bagaiman</a:t>
            </a:r>
            <a:r>
              <a:rPr lang="id-ID" altLang="ja-JP" sz="3600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 teknik </a:t>
            </a:r>
            <a:r>
              <a:rPr lang="en-US" altLang="ja-JP" sz="3600" dirty="0" err="1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meningkatkan</a:t>
            </a:r>
            <a:r>
              <a:rPr lang="en-US" altLang="ja-JP" sz="3600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3600" dirty="0" err="1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kehadiran</a:t>
            </a:r>
            <a:r>
              <a:rPr lang="en-US" altLang="ja-JP" sz="3600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3600" dirty="0" err="1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pegawai</a:t>
            </a:r>
            <a:r>
              <a:rPr lang="id-ID" altLang="ja-JP" sz="3600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id-ID" altLang="ja-JP" sz="3600" dirty="0">
                <a:latin typeface="Calibri" pitchFamily="34" charset="0"/>
                <a:ea typeface="ＭＳ Ｐゴシック" pitchFamily="34" charset="-128"/>
                <a:cs typeface="Calibri" pitchFamily="34" charset="0"/>
                <a:sym typeface="Wingdings" pitchFamily="2" charset="2"/>
              </a:rPr>
              <a:t> </a:t>
            </a:r>
            <a:r>
              <a:rPr lang="id-ID" altLang="ja-JP" sz="36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  <a:sym typeface="Wingdings" pitchFamily="2" charset="2"/>
              </a:rPr>
              <a:t>kebijakan</a:t>
            </a:r>
            <a:endParaRPr lang="en-US" altLang="ja-JP" sz="3600" b="1" dirty="0">
              <a:solidFill>
                <a:srgbClr val="0070C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632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39945" y="1121074"/>
            <a:ext cx="8839200" cy="54253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000" dirty="0">
                <a:ea typeface="ＭＳ Ｐゴシック" pitchFamily="34" charset="-128"/>
              </a:rPr>
              <a:t>Data - </a:t>
            </a:r>
            <a:r>
              <a:rPr lang="en-US" altLang="ja-JP" sz="3000" dirty="0" err="1">
                <a:ea typeface="ＭＳ Ｐゴシック" pitchFamily="34" charset="-128"/>
              </a:rPr>
              <a:t>Informasi</a:t>
            </a:r>
            <a:r>
              <a:rPr lang="en-US" altLang="ja-JP" sz="3000" dirty="0">
                <a:ea typeface="ＭＳ Ｐゴシック" pitchFamily="34" charset="-128"/>
              </a:rPr>
              <a:t> </a:t>
            </a:r>
            <a:r>
              <a:rPr lang="id-ID" altLang="ja-JP" sz="3000" dirty="0">
                <a:ea typeface="ＭＳ Ｐゴシック" pitchFamily="34" charset="-128"/>
              </a:rPr>
              <a:t>-</a:t>
            </a:r>
            <a:r>
              <a:rPr lang="en-US" altLang="ja-JP" sz="3000" dirty="0">
                <a:ea typeface="ＭＳ Ｐゴシック" pitchFamily="34" charset="-128"/>
              </a:rPr>
              <a:t> </a:t>
            </a:r>
            <a:r>
              <a:rPr lang="en-US" altLang="ja-JP" sz="3000" dirty="0" err="1">
                <a:ea typeface="ＭＳ Ｐゴシック" pitchFamily="34" charset="-128"/>
              </a:rPr>
              <a:t>Pengetahuan</a:t>
            </a:r>
            <a:r>
              <a:rPr lang="id-ID" altLang="ja-JP" sz="3000" dirty="0">
                <a:ea typeface="ＭＳ Ｐゴシック" pitchFamily="34" charset="-128"/>
                <a:sym typeface="Wingdings" pitchFamily="2" charset="2"/>
              </a:rPr>
              <a:t> - </a:t>
            </a:r>
            <a:r>
              <a:rPr lang="en-US" altLang="ja-JP" sz="3000" dirty="0" err="1">
                <a:ea typeface="ＭＳ Ｐゴシック" pitchFamily="34" charset="-128"/>
              </a:rPr>
              <a:t>Kebijakan</a:t>
            </a:r>
            <a:r>
              <a:rPr lang="id-ID" altLang="ja-JP" sz="3000" dirty="0">
                <a:ea typeface="ＭＳ Ｐゴシック" pitchFamily="34" charset="-128"/>
              </a:rPr>
              <a:t> </a:t>
            </a:r>
            <a:endParaRPr lang="en-US" altLang="ja-JP" sz="3000" dirty="0">
              <a:ea typeface="ＭＳ Ｐゴシック" pitchFamily="34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939945" y="1952785"/>
            <a:ext cx="9583404" cy="449450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ja-JP" sz="2500" dirty="0" err="1">
                <a:solidFill>
                  <a:srgbClr val="C00000"/>
                </a:solidFill>
                <a:ea typeface="ＭＳ Ｐゴシック" pitchFamily="34" charset="-128"/>
              </a:rPr>
              <a:t>Kebijakan</a:t>
            </a:r>
            <a:r>
              <a:rPr lang="en-US" altLang="ja-JP" sz="2500" dirty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n-US" altLang="ja-JP" sz="2500" dirty="0" err="1">
                <a:solidFill>
                  <a:srgbClr val="C00000"/>
                </a:solidFill>
                <a:ea typeface="ＭＳ Ｐゴシック" pitchFamily="34" charset="-128"/>
              </a:rPr>
              <a:t>penataan</a:t>
            </a:r>
            <a:r>
              <a:rPr lang="en-US" altLang="ja-JP" sz="2500" dirty="0">
                <a:solidFill>
                  <a:srgbClr val="C00000"/>
                </a:solidFill>
                <a:ea typeface="ＭＳ Ｐゴシック" pitchFamily="34" charset="-128"/>
              </a:rPr>
              <a:t> jam </a:t>
            </a:r>
            <a:r>
              <a:rPr lang="en-US" altLang="ja-JP" sz="2500" dirty="0" err="1">
                <a:solidFill>
                  <a:srgbClr val="C00000"/>
                </a:solidFill>
                <a:ea typeface="ＭＳ Ｐゴシック" pitchFamily="34" charset="-128"/>
              </a:rPr>
              <a:t>kerja</a:t>
            </a:r>
            <a:r>
              <a:rPr lang="en-US" altLang="ja-JP" sz="2500" dirty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n-US" altLang="ja-JP" sz="2500" dirty="0" err="1">
                <a:ea typeface="ＭＳ Ｐゴシック" pitchFamily="34" charset="-128"/>
              </a:rPr>
              <a:t>karyawan</a:t>
            </a:r>
            <a:r>
              <a:rPr lang="en-US" altLang="ja-JP" sz="2500" dirty="0">
                <a:ea typeface="ＭＳ Ｐゴシック" pitchFamily="34" charset="-128"/>
              </a:rPr>
              <a:t> </a:t>
            </a:r>
            <a:r>
              <a:rPr lang="en-US" altLang="ja-JP" sz="2500" dirty="0" err="1">
                <a:ea typeface="ＭＳ Ｐゴシック" pitchFamily="34" charset="-128"/>
              </a:rPr>
              <a:t>khusus</a:t>
            </a:r>
            <a:r>
              <a:rPr lang="en-US" altLang="ja-JP" sz="2500" dirty="0">
                <a:ea typeface="ＭＳ Ｐゴシック" pitchFamily="34" charset="-128"/>
              </a:rPr>
              <a:t> </a:t>
            </a:r>
            <a:r>
              <a:rPr lang="en-US" altLang="ja-JP" sz="2500" dirty="0" err="1">
                <a:ea typeface="ＭＳ Ｐゴシック" pitchFamily="34" charset="-128"/>
              </a:rPr>
              <a:t>untuk</a:t>
            </a:r>
            <a:r>
              <a:rPr lang="en-US" altLang="ja-JP" sz="2500" dirty="0">
                <a:ea typeface="ＭＳ Ｐゴシック" pitchFamily="34" charset="-128"/>
              </a:rPr>
              <a:t> </a:t>
            </a:r>
            <a:r>
              <a:rPr lang="en-US" altLang="ja-JP" sz="2500" dirty="0" err="1">
                <a:ea typeface="ＭＳ Ｐゴシック" pitchFamily="34" charset="-128"/>
              </a:rPr>
              <a:t>hari</a:t>
            </a:r>
            <a:r>
              <a:rPr lang="en-US" altLang="ja-JP" sz="2500" dirty="0">
                <a:ea typeface="ＭＳ Ｐゴシック" pitchFamily="34" charset="-128"/>
              </a:rPr>
              <a:t> </a:t>
            </a:r>
            <a:r>
              <a:rPr lang="en-US" altLang="ja-JP" sz="2500" dirty="0" err="1">
                <a:ea typeface="ＭＳ Ｐゴシック" pitchFamily="34" charset="-128"/>
              </a:rPr>
              <a:t>senin</a:t>
            </a:r>
            <a:r>
              <a:rPr lang="en-US" altLang="ja-JP" sz="2500" dirty="0">
                <a:ea typeface="ＭＳ Ｐゴシック" pitchFamily="34" charset="-128"/>
              </a:rPr>
              <a:t> </a:t>
            </a:r>
            <a:r>
              <a:rPr lang="en-US" altLang="ja-JP" sz="2500" dirty="0" err="1">
                <a:ea typeface="ＭＳ Ｐゴシック" pitchFamily="34" charset="-128"/>
              </a:rPr>
              <a:t>dan</a:t>
            </a:r>
            <a:r>
              <a:rPr lang="en-US" altLang="ja-JP" sz="2500" dirty="0">
                <a:ea typeface="ＭＳ Ｐゴシック" pitchFamily="34" charset="-128"/>
              </a:rPr>
              <a:t> </a:t>
            </a:r>
            <a:r>
              <a:rPr lang="en-US" altLang="ja-JP" sz="2500" dirty="0" err="1">
                <a:ea typeface="ＭＳ Ｐゴシック" pitchFamily="34" charset="-128"/>
              </a:rPr>
              <a:t>jumat</a:t>
            </a:r>
            <a:endParaRPr lang="en-US" altLang="ja-JP" sz="2500" dirty="0"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US" altLang="ja-JP" sz="2500" dirty="0" err="1">
                <a:ea typeface="ＭＳ Ｐゴシック" pitchFamily="34" charset="-128"/>
              </a:rPr>
              <a:t>Peraturan</a:t>
            </a:r>
            <a:r>
              <a:rPr lang="en-US" altLang="ja-JP" sz="2500" dirty="0">
                <a:ea typeface="ＭＳ Ｐゴシック" pitchFamily="34" charset="-128"/>
              </a:rPr>
              <a:t> jam </a:t>
            </a:r>
            <a:r>
              <a:rPr lang="en-US" altLang="ja-JP" sz="2500" dirty="0" err="1">
                <a:ea typeface="ＭＳ Ｐゴシック" pitchFamily="34" charset="-128"/>
              </a:rPr>
              <a:t>kerja</a:t>
            </a:r>
            <a:r>
              <a:rPr lang="en-US" altLang="ja-JP" sz="2500" dirty="0">
                <a:ea typeface="ＭＳ Ｐゴシック" pitchFamily="34" charset="-128"/>
              </a:rPr>
              <a:t>:</a:t>
            </a:r>
          </a:p>
          <a:p>
            <a:pPr lvl="1" eaLnBrk="1" hangingPunct="1">
              <a:defRPr/>
            </a:pPr>
            <a:r>
              <a:rPr lang="en-US" altLang="ja-JP" sz="2500" dirty="0" err="1">
                <a:ea typeface="ＭＳ Ｐゴシック" pitchFamily="34" charset="-128"/>
              </a:rPr>
              <a:t>Hari</a:t>
            </a:r>
            <a:r>
              <a:rPr lang="en-US" altLang="ja-JP" sz="2500" dirty="0">
                <a:ea typeface="ＭＳ Ｐゴシック" pitchFamily="34" charset="-128"/>
              </a:rPr>
              <a:t> </a:t>
            </a:r>
            <a:r>
              <a:rPr lang="en-US" altLang="ja-JP" sz="2500" dirty="0" err="1">
                <a:ea typeface="ＭＳ Ｐゴシック" pitchFamily="34" charset="-128"/>
              </a:rPr>
              <a:t>Senin</a:t>
            </a:r>
            <a:r>
              <a:rPr lang="en-US" altLang="ja-JP" sz="2500" dirty="0">
                <a:ea typeface="ＭＳ Ｐゴシック" pitchFamily="34" charset="-128"/>
              </a:rPr>
              <a:t> </a:t>
            </a:r>
            <a:r>
              <a:rPr lang="en-US" altLang="ja-JP" sz="2500" dirty="0" err="1">
                <a:ea typeface="ＭＳ Ｐゴシック" pitchFamily="34" charset="-128"/>
              </a:rPr>
              <a:t>dimulai</a:t>
            </a:r>
            <a:r>
              <a:rPr lang="en-US" altLang="ja-JP" sz="2500" dirty="0">
                <a:ea typeface="ＭＳ Ｐゴシック" pitchFamily="34" charset="-128"/>
              </a:rPr>
              <a:t> jam 10:00</a:t>
            </a:r>
          </a:p>
          <a:p>
            <a:pPr lvl="1" eaLnBrk="1" hangingPunct="1">
              <a:defRPr/>
            </a:pPr>
            <a:r>
              <a:rPr lang="en-US" altLang="ja-JP" sz="2500" dirty="0" err="1">
                <a:ea typeface="ＭＳ Ｐゴシック" pitchFamily="34" charset="-128"/>
              </a:rPr>
              <a:t>Hari</a:t>
            </a:r>
            <a:r>
              <a:rPr lang="en-US" altLang="ja-JP" sz="2500" dirty="0">
                <a:ea typeface="ＭＳ Ｐゴシック" pitchFamily="34" charset="-128"/>
              </a:rPr>
              <a:t> </a:t>
            </a:r>
            <a:r>
              <a:rPr lang="en-US" altLang="ja-JP" sz="2500" dirty="0" err="1">
                <a:ea typeface="ＭＳ Ｐゴシック" pitchFamily="34" charset="-128"/>
              </a:rPr>
              <a:t>Jumat</a:t>
            </a:r>
            <a:r>
              <a:rPr lang="en-US" altLang="ja-JP" sz="2500" dirty="0">
                <a:ea typeface="ＭＳ Ｐゴシック" pitchFamily="34" charset="-128"/>
              </a:rPr>
              <a:t> </a:t>
            </a:r>
            <a:r>
              <a:rPr lang="en-US" altLang="ja-JP" sz="2500" dirty="0" err="1">
                <a:ea typeface="ＭＳ Ｐゴシック" pitchFamily="34" charset="-128"/>
              </a:rPr>
              <a:t>diakhiri</a:t>
            </a:r>
            <a:r>
              <a:rPr lang="en-US" altLang="ja-JP" sz="2500" dirty="0">
                <a:ea typeface="ＭＳ Ｐゴシック" pitchFamily="34" charset="-128"/>
              </a:rPr>
              <a:t> jam 14:00</a:t>
            </a:r>
          </a:p>
          <a:p>
            <a:pPr lvl="1" eaLnBrk="1" hangingPunct="1">
              <a:defRPr/>
            </a:pPr>
            <a:r>
              <a:rPr lang="en-US" altLang="ja-JP" sz="2500" dirty="0" err="1">
                <a:ea typeface="ＭＳ Ｐゴシック" pitchFamily="34" charset="-128"/>
              </a:rPr>
              <a:t>Sisa</a:t>
            </a:r>
            <a:r>
              <a:rPr lang="en-US" altLang="ja-JP" sz="2500" dirty="0">
                <a:ea typeface="ＭＳ Ｐゴシック" pitchFamily="34" charset="-128"/>
              </a:rPr>
              <a:t> jam </a:t>
            </a:r>
            <a:r>
              <a:rPr lang="en-US" altLang="ja-JP" sz="2500" dirty="0" err="1">
                <a:ea typeface="ＭＳ Ｐゴシック" pitchFamily="34" charset="-128"/>
              </a:rPr>
              <a:t>kerja</a:t>
            </a:r>
            <a:r>
              <a:rPr lang="en-US" altLang="ja-JP" sz="2500" dirty="0">
                <a:ea typeface="ＭＳ Ｐゴシック" pitchFamily="34" charset="-128"/>
              </a:rPr>
              <a:t> </a:t>
            </a:r>
            <a:r>
              <a:rPr lang="en-US" altLang="ja-JP" sz="2500" dirty="0" err="1">
                <a:ea typeface="ＭＳ Ｐゴシック" pitchFamily="34" charset="-128"/>
              </a:rPr>
              <a:t>dikompensasi</a:t>
            </a:r>
            <a:r>
              <a:rPr lang="en-US" altLang="ja-JP" sz="2500" dirty="0">
                <a:ea typeface="ＭＳ Ｐゴシック" pitchFamily="34" charset="-128"/>
              </a:rPr>
              <a:t> </a:t>
            </a:r>
            <a:r>
              <a:rPr lang="en-US" altLang="ja-JP" sz="2500" dirty="0" err="1">
                <a:ea typeface="ＭＳ Ｐゴシック" pitchFamily="34" charset="-128"/>
              </a:rPr>
              <a:t>ke</a:t>
            </a:r>
            <a:r>
              <a:rPr lang="en-US" altLang="ja-JP" sz="2500" dirty="0">
                <a:ea typeface="ＭＳ Ｐゴシック" pitchFamily="34" charset="-128"/>
              </a:rPr>
              <a:t> </a:t>
            </a:r>
            <a:r>
              <a:rPr lang="en-US" altLang="ja-JP" sz="2500" dirty="0" err="1">
                <a:ea typeface="ＭＳ Ｐゴシック" pitchFamily="34" charset="-128"/>
              </a:rPr>
              <a:t>hari</a:t>
            </a:r>
            <a:r>
              <a:rPr lang="en-US" altLang="ja-JP" sz="2500" dirty="0">
                <a:ea typeface="ＭＳ Ｐゴシック" pitchFamily="34" charset="-128"/>
              </a:rPr>
              <a:t> lain</a:t>
            </a:r>
            <a:r>
              <a:rPr lang="id-ID" altLang="ja-JP" sz="2500" dirty="0">
                <a:ea typeface="ＭＳ Ｐゴシック" pitchFamily="34" charset="-128"/>
              </a:rPr>
              <a:t>:</a:t>
            </a:r>
          </a:p>
          <a:p>
            <a:pPr marL="1206500" lvl="2" indent="-457200">
              <a:buFont typeface="+mj-lt"/>
              <a:buAutoNum type="arabicPeriod"/>
              <a:defRPr/>
            </a:pPr>
            <a:r>
              <a:rPr lang="id-ID" altLang="ja-JP" sz="2500" dirty="0">
                <a:ea typeface="ＭＳ Ｐゴシック" pitchFamily="34" charset="-128"/>
              </a:rPr>
              <a:t>Senin pulang setelah </a:t>
            </a:r>
            <a:r>
              <a:rPr lang="id-ID" altLang="ja-JP" sz="2500" dirty="0" err="1">
                <a:ea typeface="ＭＳ Ｐゴシック" pitchFamily="34" charset="-128"/>
              </a:rPr>
              <a:t>maghrib</a:t>
            </a:r>
            <a:r>
              <a:rPr lang="id-ID" altLang="ja-JP" sz="2500" dirty="0">
                <a:ea typeface="ＭＳ Ｐゴシック" pitchFamily="34" charset="-128"/>
              </a:rPr>
              <a:t>, </a:t>
            </a:r>
            <a:r>
              <a:rPr lang="id-ID" altLang="ja-JP" sz="2500" dirty="0">
                <a:ea typeface="ＭＳ Ｐゴシック" pitchFamily="34" charset="-128"/>
                <a:sym typeface="Wingdings" pitchFamily="2" charset="2"/>
              </a:rPr>
              <a:t>toh jalanan </a:t>
            </a:r>
            <a:r>
              <a:rPr lang="id-ID" altLang="ja-JP" sz="2500" dirty="0" err="1">
                <a:ea typeface="ＭＳ Ｐゴシック" pitchFamily="34" charset="-128"/>
                <a:sym typeface="Wingdings" pitchFamily="2" charset="2"/>
              </a:rPr>
              <a:t>jakarta</a:t>
            </a:r>
            <a:r>
              <a:rPr lang="id-ID" altLang="ja-JP" sz="2500" dirty="0">
                <a:ea typeface="ＭＳ Ｐゴシック" pitchFamily="34" charset="-128"/>
                <a:sym typeface="Wingdings" pitchFamily="2" charset="2"/>
              </a:rPr>
              <a:t> macet total di sore hari (</a:t>
            </a:r>
            <a:r>
              <a:rPr lang="id-ID" altLang="ja-JP" sz="2500" dirty="0">
                <a:solidFill>
                  <a:srgbClr val="C00000"/>
                </a:solidFill>
                <a:ea typeface="ＭＳ Ｐゴシック" pitchFamily="34" charset="-128"/>
                <a:sym typeface="Wingdings" pitchFamily="2" charset="2"/>
              </a:rPr>
              <a:t>bayar hutang 2 jam</a:t>
            </a:r>
            <a:r>
              <a:rPr lang="id-ID" altLang="ja-JP" sz="2500" dirty="0">
                <a:ea typeface="ＭＳ Ｐゴシック" pitchFamily="34" charset="-128"/>
                <a:sym typeface="Wingdings" pitchFamily="2" charset="2"/>
              </a:rPr>
              <a:t>)</a:t>
            </a:r>
          </a:p>
          <a:p>
            <a:pPr marL="1206500" lvl="2" indent="-457200">
              <a:buFont typeface="+mj-lt"/>
              <a:buAutoNum type="arabicPeriod"/>
              <a:defRPr/>
            </a:pPr>
            <a:r>
              <a:rPr lang="id-ID" altLang="ja-JP" sz="2500" dirty="0">
                <a:ea typeface="ＭＳ Ｐゴシック" pitchFamily="34" charset="-128"/>
                <a:sym typeface="Wingdings" pitchFamily="2" charset="2"/>
              </a:rPr>
              <a:t>Rabu dan </a:t>
            </a:r>
            <a:r>
              <a:rPr lang="id-ID" altLang="ja-JP" sz="2500" dirty="0" err="1">
                <a:ea typeface="ＭＳ Ｐゴシック" pitchFamily="34" charset="-128"/>
                <a:sym typeface="Wingdings" pitchFamily="2" charset="2"/>
              </a:rPr>
              <a:t>kamis</a:t>
            </a:r>
            <a:r>
              <a:rPr lang="id-ID" altLang="ja-JP" sz="2500" dirty="0">
                <a:ea typeface="ＭＳ Ｐゴシック" pitchFamily="34" charset="-128"/>
                <a:sym typeface="Wingdings" pitchFamily="2" charset="2"/>
              </a:rPr>
              <a:t> bayar hutang setengah jam di pagi hari dan setengah jam di sore hari (</a:t>
            </a:r>
            <a:r>
              <a:rPr lang="id-ID" altLang="ja-JP" sz="2500" dirty="0">
                <a:solidFill>
                  <a:srgbClr val="C00000"/>
                </a:solidFill>
                <a:ea typeface="ＭＳ Ｐゴシック" pitchFamily="34" charset="-128"/>
                <a:sym typeface="Wingdings" pitchFamily="2" charset="2"/>
              </a:rPr>
              <a:t>bayar hutang 2 jam</a:t>
            </a:r>
            <a:r>
              <a:rPr lang="id-ID" altLang="ja-JP" sz="2500" dirty="0">
                <a:ea typeface="ＭＳ Ｐゴシック" pitchFamily="34" charset="-128"/>
                <a:sym typeface="Wingdings" pitchFamily="2" charset="2"/>
              </a:rPr>
              <a:t>)</a:t>
            </a:r>
          </a:p>
          <a:p>
            <a:pPr lvl="2" eaLnBrk="1" hangingPunct="1">
              <a:defRPr/>
            </a:pPr>
            <a:endParaRPr lang="en-US" altLang="ja-JP" sz="2400" dirty="0">
              <a:ea typeface="ＭＳ Ｐゴシック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166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Definisi Data Mining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322" y="1833134"/>
            <a:ext cx="10263431" cy="4629659"/>
          </a:xfrm>
        </p:spPr>
        <p:txBody>
          <a:bodyPr/>
          <a:lstStyle/>
          <a:p>
            <a:pPr algn="just"/>
            <a:r>
              <a:rPr lang="id-ID" sz="3200" dirty="0"/>
              <a:t>Melakukan </a:t>
            </a:r>
            <a:r>
              <a:rPr lang="id-ID" sz="3200" dirty="0">
                <a:solidFill>
                  <a:srgbClr val="C00000"/>
                </a:solidFill>
              </a:rPr>
              <a:t>ekstraksi</a:t>
            </a:r>
            <a:r>
              <a:rPr lang="id-ID" sz="3200" dirty="0"/>
              <a:t> untuk mendapatkan </a:t>
            </a:r>
            <a:r>
              <a:rPr lang="id-ID" sz="3200" dirty="0">
                <a:solidFill>
                  <a:srgbClr val="C00000"/>
                </a:solidFill>
              </a:rPr>
              <a:t>informasi penting </a:t>
            </a:r>
            <a:r>
              <a:rPr lang="id-ID" sz="3200" dirty="0"/>
              <a:t>yang sifatnya </a:t>
            </a:r>
            <a:r>
              <a:rPr lang="id-ID" sz="3200" dirty="0">
                <a:solidFill>
                  <a:srgbClr val="C00000"/>
                </a:solidFill>
              </a:rPr>
              <a:t>implisit</a:t>
            </a:r>
            <a:r>
              <a:rPr lang="id-ID" sz="3200" dirty="0"/>
              <a:t> dan sebelumnya tidak diketahui, </a:t>
            </a:r>
            <a:r>
              <a:rPr lang="en-US" sz="3200" dirty="0"/>
              <a:t>d</a:t>
            </a:r>
            <a:r>
              <a:rPr lang="id-ID" sz="3200" dirty="0"/>
              <a:t>ari </a:t>
            </a:r>
            <a:r>
              <a:rPr lang="id-ID" sz="3200" dirty="0" err="1"/>
              <a:t>suatu</a:t>
            </a:r>
            <a:r>
              <a:rPr lang="en-US" sz="3200" dirty="0"/>
              <a:t> data</a:t>
            </a:r>
            <a:r>
              <a:rPr lang="id-ID" sz="3200" dirty="0"/>
              <a:t> </a:t>
            </a:r>
            <a:r>
              <a:rPr lang="id-ID" sz="3200" i="1" dirty="0"/>
              <a:t>(</a:t>
            </a:r>
            <a:r>
              <a:rPr lang="id-ID" sz="3200" i="1" dirty="0" err="1"/>
              <a:t>Witten</a:t>
            </a:r>
            <a:r>
              <a:rPr lang="id-ID" sz="3200" i="1" dirty="0"/>
              <a:t> </a:t>
            </a:r>
            <a:r>
              <a:rPr lang="id-ID" sz="3200" i="1" dirty="0" err="1"/>
              <a:t>et</a:t>
            </a:r>
            <a:r>
              <a:rPr lang="id-ID" sz="3200" i="1" dirty="0"/>
              <a:t> </a:t>
            </a:r>
            <a:r>
              <a:rPr lang="id-ID" sz="3200" i="1" dirty="0" err="1"/>
              <a:t>al</a:t>
            </a:r>
            <a:r>
              <a:rPr lang="id-ID" sz="3200" i="1" dirty="0"/>
              <a:t>., 2011)</a:t>
            </a:r>
            <a:endParaRPr lang="en-US" sz="3200" i="1" dirty="0"/>
          </a:p>
          <a:p>
            <a:pPr algn="just"/>
            <a:endParaRPr lang="id-ID" sz="3200" dirty="0"/>
          </a:p>
          <a:p>
            <a:pPr algn="just"/>
            <a:r>
              <a:rPr lang="id-ID" sz="3200" dirty="0"/>
              <a:t>Kegiatan yang meliputi pengumpulan, pemakaian data historis untuk </a:t>
            </a:r>
            <a:r>
              <a:rPr lang="id-ID" sz="3200" dirty="0">
                <a:solidFill>
                  <a:srgbClr val="C00000"/>
                </a:solidFill>
              </a:rPr>
              <a:t>menemukan keteraturan, pola dan hubungan </a:t>
            </a:r>
            <a:r>
              <a:rPr lang="id-ID" sz="3200" dirty="0"/>
              <a:t>dalam set data berukuran besar </a:t>
            </a:r>
            <a:r>
              <a:rPr lang="id-ID" sz="3200" i="1" dirty="0"/>
              <a:t>(Santosa, 2007)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601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Definisi Data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10367126" cy="4325176"/>
          </a:xfrm>
        </p:spPr>
        <p:txBody>
          <a:bodyPr/>
          <a:lstStyle/>
          <a:p>
            <a:pPr algn="just"/>
            <a:r>
              <a:rPr lang="id-ID" sz="2700" dirty="0"/>
              <a:t>T</a:t>
            </a:r>
            <a:r>
              <a:rPr lang="en-US" sz="2700" dirty="0"/>
              <a:t>he analysis of (often large) observational data sets </a:t>
            </a:r>
            <a:r>
              <a:rPr lang="en-US" sz="2700" dirty="0">
                <a:solidFill>
                  <a:srgbClr val="C00000"/>
                </a:solidFill>
              </a:rPr>
              <a:t>to find</a:t>
            </a:r>
            <a:r>
              <a:rPr lang="id-ID" sz="2700" dirty="0">
                <a:solidFill>
                  <a:srgbClr val="C00000"/>
                </a:solidFill>
              </a:rPr>
              <a:t> </a:t>
            </a:r>
            <a:r>
              <a:rPr lang="en-US" sz="2700" dirty="0">
                <a:solidFill>
                  <a:srgbClr val="C00000"/>
                </a:solidFill>
              </a:rPr>
              <a:t>unsuspected relationships</a:t>
            </a:r>
            <a:r>
              <a:rPr lang="en-US" sz="2700" dirty="0"/>
              <a:t> and to </a:t>
            </a:r>
            <a:r>
              <a:rPr lang="en-US" sz="2700" dirty="0">
                <a:solidFill>
                  <a:srgbClr val="C00000"/>
                </a:solidFill>
              </a:rPr>
              <a:t>summarize the data</a:t>
            </a:r>
            <a:r>
              <a:rPr lang="en-US" sz="2700" dirty="0"/>
              <a:t> in novel ways that are</a:t>
            </a:r>
            <a:r>
              <a:rPr lang="id-ID" sz="2700" dirty="0"/>
              <a:t> </a:t>
            </a:r>
            <a:r>
              <a:rPr lang="en-US" sz="2700" dirty="0"/>
              <a:t>both understandable and useful to the data owner </a:t>
            </a:r>
            <a:r>
              <a:rPr lang="en-US" sz="2700" i="1" dirty="0"/>
              <a:t>(Han</a:t>
            </a:r>
            <a:r>
              <a:rPr lang="id-ID" sz="2700" i="1" dirty="0"/>
              <a:t> &amp; Kamber, 2001</a:t>
            </a:r>
            <a:r>
              <a:rPr lang="en-US" sz="2700" i="1" dirty="0"/>
              <a:t>)</a:t>
            </a:r>
          </a:p>
          <a:p>
            <a:pPr marL="0" indent="0" algn="just">
              <a:buNone/>
            </a:pPr>
            <a:endParaRPr lang="id-ID" sz="2700" i="1" dirty="0"/>
          </a:p>
          <a:p>
            <a:pPr algn="just"/>
            <a:r>
              <a:rPr lang="id-ID" sz="2700" dirty="0"/>
              <a:t>T</a:t>
            </a:r>
            <a:r>
              <a:rPr lang="en-US" sz="2700" dirty="0"/>
              <a:t>he process of </a:t>
            </a:r>
            <a:r>
              <a:rPr lang="en-US" sz="2700" dirty="0">
                <a:solidFill>
                  <a:srgbClr val="C00000"/>
                </a:solidFill>
              </a:rPr>
              <a:t>discovering</a:t>
            </a:r>
            <a:r>
              <a:rPr lang="id-ID" sz="2700" dirty="0">
                <a:solidFill>
                  <a:srgbClr val="C00000"/>
                </a:solidFill>
              </a:rPr>
              <a:t> </a:t>
            </a:r>
            <a:r>
              <a:rPr lang="en-US" sz="2700" dirty="0">
                <a:solidFill>
                  <a:srgbClr val="C00000"/>
                </a:solidFill>
              </a:rPr>
              <a:t>meaningful new correlations, patterns and trends</a:t>
            </a:r>
            <a:r>
              <a:rPr lang="id-ID" sz="2700" dirty="0">
                <a:solidFill>
                  <a:srgbClr val="C00000"/>
                </a:solidFill>
              </a:rPr>
              <a:t> </a:t>
            </a:r>
            <a:r>
              <a:rPr lang="en-US" sz="2700" dirty="0"/>
              <a:t>by sifting through large amounts of</a:t>
            </a:r>
            <a:r>
              <a:rPr lang="id-ID" sz="2700" dirty="0"/>
              <a:t> </a:t>
            </a:r>
            <a:r>
              <a:rPr lang="en-US" sz="2700" dirty="0"/>
              <a:t>data stored in repositories, using pattern recognition technologies as well as statistical</a:t>
            </a:r>
            <a:r>
              <a:rPr lang="id-ID" sz="2700" dirty="0"/>
              <a:t> </a:t>
            </a:r>
            <a:r>
              <a:rPr lang="id-ID" sz="2700" dirty="0" err="1"/>
              <a:t>and</a:t>
            </a:r>
            <a:r>
              <a:rPr lang="id-ID" sz="2700" dirty="0"/>
              <a:t> </a:t>
            </a:r>
            <a:r>
              <a:rPr lang="id-ID" sz="2700" dirty="0" err="1"/>
              <a:t>mathematical</a:t>
            </a:r>
            <a:r>
              <a:rPr lang="id-ID" sz="2700" dirty="0"/>
              <a:t> </a:t>
            </a:r>
            <a:r>
              <a:rPr lang="id-ID" sz="2700" dirty="0" err="1"/>
              <a:t>techniques</a:t>
            </a:r>
            <a:r>
              <a:rPr lang="id-ID" sz="2700" dirty="0"/>
              <a:t> </a:t>
            </a:r>
            <a:r>
              <a:rPr lang="id-ID" sz="2700" i="1" dirty="0"/>
              <a:t>(</a:t>
            </a:r>
            <a:r>
              <a:rPr lang="id-ID" sz="2700" i="1" dirty="0" err="1"/>
              <a:t>Gartner</a:t>
            </a:r>
            <a:r>
              <a:rPr lang="id-ID" sz="2700" i="1" dirty="0"/>
              <a:t> Group)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997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Irisan Bidang Ilmu Data Mining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13302"/>
            <a:ext cx="10336129" cy="460299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2600" dirty="0">
                <a:solidFill>
                  <a:srgbClr val="C00000"/>
                </a:solidFill>
              </a:rPr>
              <a:t>Statistik</a:t>
            </a:r>
            <a:r>
              <a:rPr lang="id-ID" sz="2600" dirty="0"/>
              <a:t>: </a:t>
            </a:r>
          </a:p>
          <a:p>
            <a:pPr lvl="1"/>
            <a:r>
              <a:rPr lang="id-ID" sz="2600" dirty="0"/>
              <a:t>Lebih bersifat </a:t>
            </a:r>
            <a:r>
              <a:rPr lang="id-ID" sz="2600" dirty="0">
                <a:solidFill>
                  <a:srgbClr val="0070C0"/>
                </a:solidFill>
              </a:rPr>
              <a:t>teori</a:t>
            </a:r>
          </a:p>
          <a:p>
            <a:pPr lvl="1"/>
            <a:r>
              <a:rPr lang="id-ID" sz="2600" dirty="0"/>
              <a:t>Fokus ke </a:t>
            </a:r>
            <a:r>
              <a:rPr lang="id-ID" sz="2600" dirty="0">
                <a:solidFill>
                  <a:srgbClr val="0070C0"/>
                </a:solidFill>
              </a:rPr>
              <a:t>pengujian hipotesis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600" dirty="0" err="1">
                <a:solidFill>
                  <a:srgbClr val="C00000"/>
                </a:solidFill>
              </a:rPr>
              <a:t>Machine</a:t>
            </a:r>
            <a:r>
              <a:rPr lang="id-ID" sz="2600" dirty="0">
                <a:solidFill>
                  <a:srgbClr val="C00000"/>
                </a:solidFill>
              </a:rPr>
              <a:t> </a:t>
            </a:r>
            <a:r>
              <a:rPr lang="id-ID" sz="2600" dirty="0" err="1">
                <a:solidFill>
                  <a:srgbClr val="C00000"/>
                </a:solidFill>
              </a:rPr>
              <a:t>Learning</a:t>
            </a:r>
            <a:r>
              <a:rPr lang="id-ID" sz="2600" dirty="0"/>
              <a:t>:</a:t>
            </a:r>
          </a:p>
          <a:p>
            <a:pPr lvl="1"/>
            <a:r>
              <a:rPr lang="id-ID" sz="2600" dirty="0"/>
              <a:t>Lebih bersifat </a:t>
            </a:r>
            <a:r>
              <a:rPr lang="id-ID" sz="2600" dirty="0" err="1">
                <a:solidFill>
                  <a:srgbClr val="0070C0"/>
                </a:solidFill>
              </a:rPr>
              <a:t>heuristik</a:t>
            </a:r>
            <a:endParaRPr lang="id-ID" sz="2600" dirty="0">
              <a:solidFill>
                <a:srgbClr val="0070C0"/>
              </a:solidFill>
            </a:endParaRPr>
          </a:p>
          <a:p>
            <a:pPr lvl="1"/>
            <a:r>
              <a:rPr lang="id-ID" sz="2600" dirty="0"/>
              <a:t>Fokus pada </a:t>
            </a:r>
            <a:r>
              <a:rPr lang="id-ID" sz="2600" dirty="0">
                <a:solidFill>
                  <a:srgbClr val="0070C0"/>
                </a:solidFill>
              </a:rPr>
              <a:t>perbaikan </a:t>
            </a:r>
            <a:r>
              <a:rPr lang="id-ID" sz="2600" dirty="0" err="1">
                <a:solidFill>
                  <a:srgbClr val="0070C0"/>
                </a:solidFill>
              </a:rPr>
              <a:t>performansi</a:t>
            </a:r>
            <a:r>
              <a:rPr lang="id-ID" sz="2600" dirty="0">
                <a:solidFill>
                  <a:srgbClr val="0070C0"/>
                </a:solidFill>
              </a:rPr>
              <a:t> dari </a:t>
            </a:r>
            <a:r>
              <a:rPr lang="id-ID" sz="2600" dirty="0" err="1">
                <a:solidFill>
                  <a:srgbClr val="0070C0"/>
                </a:solidFill>
              </a:rPr>
              <a:t>suatu</a:t>
            </a:r>
            <a:r>
              <a:rPr lang="id-ID" sz="2600" dirty="0">
                <a:solidFill>
                  <a:srgbClr val="0070C0"/>
                </a:solidFill>
              </a:rPr>
              <a:t> teknik </a:t>
            </a:r>
            <a:r>
              <a:rPr lang="id-ID" sz="2600" dirty="0" err="1">
                <a:solidFill>
                  <a:srgbClr val="0070C0"/>
                </a:solidFill>
              </a:rPr>
              <a:t>learning</a:t>
            </a:r>
            <a:endParaRPr lang="id-ID" sz="2600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sz="2600" dirty="0">
                <a:solidFill>
                  <a:srgbClr val="C00000"/>
                </a:solidFill>
              </a:rPr>
              <a:t>Data Mining</a:t>
            </a:r>
            <a:r>
              <a:rPr lang="id-ID" sz="2600" dirty="0"/>
              <a:t>:</a:t>
            </a:r>
          </a:p>
          <a:p>
            <a:pPr lvl="1"/>
            <a:r>
              <a:rPr lang="id-ID" sz="2600" dirty="0"/>
              <a:t>Gabungan </a:t>
            </a:r>
            <a:r>
              <a:rPr lang="id-ID" sz="2600" dirty="0">
                <a:solidFill>
                  <a:srgbClr val="0070C0"/>
                </a:solidFill>
              </a:rPr>
              <a:t>teori dan </a:t>
            </a:r>
            <a:r>
              <a:rPr lang="id-ID" sz="2600" dirty="0" err="1">
                <a:solidFill>
                  <a:srgbClr val="0070C0"/>
                </a:solidFill>
              </a:rPr>
              <a:t>heuristik</a:t>
            </a:r>
            <a:endParaRPr lang="id-ID" sz="2600" dirty="0">
              <a:solidFill>
                <a:srgbClr val="0070C0"/>
              </a:solidFill>
            </a:endParaRPr>
          </a:p>
          <a:p>
            <a:pPr lvl="1"/>
            <a:r>
              <a:rPr lang="id-ID" sz="2600" dirty="0"/>
              <a:t>Fokus pada seluruh </a:t>
            </a:r>
            <a:r>
              <a:rPr lang="id-ID" sz="2600" dirty="0">
                <a:solidFill>
                  <a:srgbClr val="0070C0"/>
                </a:solidFill>
              </a:rPr>
              <a:t>proses penemuan </a:t>
            </a:r>
            <a:r>
              <a:rPr lang="id-ID" sz="2600" dirty="0" err="1">
                <a:solidFill>
                  <a:srgbClr val="0070C0"/>
                </a:solidFill>
              </a:rPr>
              <a:t>knowledge</a:t>
            </a:r>
            <a:r>
              <a:rPr lang="id-ID" sz="2600" dirty="0">
                <a:solidFill>
                  <a:srgbClr val="0070C0"/>
                </a:solidFill>
              </a:rPr>
              <a:t> dan pola</a:t>
            </a:r>
          </a:p>
          <a:p>
            <a:pPr lvl="1"/>
            <a:r>
              <a:rPr lang="id-ID" sz="2600" dirty="0"/>
              <a:t>Termasuk data </a:t>
            </a:r>
            <a:r>
              <a:rPr lang="id-ID" sz="2600" dirty="0" err="1"/>
              <a:t>cleaning</a:t>
            </a:r>
            <a:r>
              <a:rPr lang="id-ID" sz="2600" dirty="0"/>
              <a:t>, </a:t>
            </a:r>
            <a:r>
              <a:rPr lang="id-ID" sz="2600" dirty="0" err="1"/>
              <a:t>learning</a:t>
            </a:r>
            <a:r>
              <a:rPr lang="id-ID" sz="2600" dirty="0"/>
              <a:t> dan visualisasi hasilnya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557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514350" indent="-514350"/>
            <a:r>
              <a:rPr lang="id-ID" sz="4800" dirty="0"/>
              <a:t>Peran Utama Data Mining</a:t>
            </a:r>
          </a:p>
        </p:txBody>
      </p:sp>
      <p:pic>
        <p:nvPicPr>
          <p:cNvPr id="91138" name="Picture 2" descr="C:\Users\Junta\Pictures\DATA-MINING\Data-Minin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499" y="4960137"/>
            <a:ext cx="1664776" cy="18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354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id-ID" dirty="0"/>
              <a:t>Peran Utama Data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787" y="1760349"/>
            <a:ext cx="8382000" cy="495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3500" dirty="0" err="1"/>
              <a:t>Estimation</a:t>
            </a:r>
            <a:endParaRPr lang="id-ID" sz="3500" dirty="0"/>
          </a:p>
          <a:p>
            <a:pPr marL="514350" indent="-514350">
              <a:buFont typeface="+mj-lt"/>
              <a:buAutoNum type="arabicPeriod"/>
            </a:pPr>
            <a:r>
              <a:rPr lang="id-ID" sz="3500" dirty="0" err="1"/>
              <a:t>Prediction</a:t>
            </a:r>
            <a:endParaRPr lang="id-ID" sz="3500" dirty="0"/>
          </a:p>
          <a:p>
            <a:pPr marL="514350" indent="-514350">
              <a:buFont typeface="+mj-lt"/>
              <a:buAutoNum type="arabicPeriod"/>
            </a:pPr>
            <a:r>
              <a:rPr lang="id-ID" sz="3500" dirty="0" err="1"/>
              <a:t>Classification</a:t>
            </a:r>
            <a:endParaRPr lang="id-ID" sz="3500" dirty="0"/>
          </a:p>
          <a:p>
            <a:pPr marL="514350" indent="-514350">
              <a:buFont typeface="+mj-lt"/>
              <a:buAutoNum type="arabicPeriod"/>
            </a:pPr>
            <a:r>
              <a:rPr lang="id-ID" sz="3500" dirty="0" err="1"/>
              <a:t>Clustering</a:t>
            </a:r>
            <a:endParaRPr lang="id-ID" sz="3500" dirty="0"/>
          </a:p>
          <a:p>
            <a:pPr marL="514350" indent="-514350">
              <a:buFont typeface="+mj-lt"/>
              <a:buAutoNum type="arabicPeriod"/>
            </a:pPr>
            <a:r>
              <a:rPr lang="id-ID" sz="3500" dirty="0"/>
              <a:t>Association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28176469"/>
              </p:ext>
            </p:extLst>
          </p:nvPr>
        </p:nvGraphicFramePr>
        <p:xfrm>
          <a:off x="4617455" y="1649277"/>
          <a:ext cx="7037270" cy="4689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0065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992" y="182625"/>
            <a:ext cx="9720072" cy="579374"/>
          </a:xfrm>
        </p:spPr>
        <p:txBody>
          <a:bodyPr>
            <a:normAutofit fontScale="90000"/>
          </a:bodyPr>
          <a:lstStyle/>
          <a:p>
            <a:r>
              <a:rPr lang="id-ID" dirty="0" err="1" smtClean="0"/>
              <a:t>Dataset</a:t>
            </a:r>
            <a:r>
              <a:rPr lang="id-ID" dirty="0" smtClean="0"/>
              <a:t> </a:t>
            </a:r>
            <a:r>
              <a:rPr lang="id-ID" dirty="0" err="1" smtClean="0"/>
              <a:t>with</a:t>
            </a:r>
            <a:r>
              <a:rPr lang="id-ID" dirty="0" smtClean="0"/>
              <a:t> </a:t>
            </a:r>
            <a:r>
              <a:rPr lang="id-ID" dirty="0" err="1" smtClean="0"/>
              <a:t>Attribute</a:t>
            </a:r>
            <a:r>
              <a:rPr lang="id-ID" dirty="0" smtClean="0"/>
              <a:t> </a:t>
            </a:r>
            <a:r>
              <a:rPr lang="id-ID" dirty="0" err="1" smtClean="0"/>
              <a:t>and</a:t>
            </a:r>
            <a:r>
              <a:rPr lang="id-ID" dirty="0" smtClean="0"/>
              <a:t> </a:t>
            </a:r>
            <a:r>
              <a:rPr lang="id-ID" dirty="0" err="1" smtClean="0"/>
              <a:t>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50" y="2133600"/>
            <a:ext cx="8553450" cy="411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1" t="31147" r="22002" b="18648"/>
          <a:stretch/>
        </p:blipFill>
        <p:spPr bwMode="auto">
          <a:xfrm>
            <a:off x="1132667" y="1870129"/>
            <a:ext cx="6616485" cy="481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9401" y="1075117"/>
            <a:ext cx="1925316" cy="53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>
                <a:latin typeface="Calibri" pitchFamily="34" charset="0"/>
                <a:cs typeface="Calibri" pitchFamily="34" charset="0"/>
              </a:rPr>
              <a:t>Class/Label</a:t>
            </a:r>
            <a:endParaRPr lang="en-US" sz="28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7239400" y="1336728"/>
            <a:ext cx="26716" cy="541987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122763" y="965907"/>
            <a:ext cx="1584313" cy="53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>
                <a:latin typeface="Calibri" pitchFamily="34" charset="0"/>
                <a:cs typeface="Calibri" pitchFamily="34" charset="0"/>
              </a:rPr>
              <a:t>Attribute</a:t>
            </a:r>
            <a:endParaRPr lang="en-US" sz="28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 bwMode="auto">
          <a:xfrm flipH="1">
            <a:off x="2275670" y="1497550"/>
            <a:ext cx="1639250" cy="372578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11" idx="2"/>
          </p:cNvCxnSpPr>
          <p:nvPr/>
        </p:nvCxnSpPr>
        <p:spPr bwMode="auto">
          <a:xfrm flipH="1">
            <a:off x="3342470" y="1497550"/>
            <a:ext cx="572450" cy="372578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1" idx="2"/>
          </p:cNvCxnSpPr>
          <p:nvPr/>
        </p:nvCxnSpPr>
        <p:spPr bwMode="auto">
          <a:xfrm>
            <a:off x="3914920" y="1497550"/>
            <a:ext cx="1561149" cy="372578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1" idx="2"/>
            <a:endCxn id="4" idx="0"/>
          </p:cNvCxnSpPr>
          <p:nvPr/>
        </p:nvCxnSpPr>
        <p:spPr bwMode="auto">
          <a:xfrm>
            <a:off x="3914920" y="1497550"/>
            <a:ext cx="525990" cy="372579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5156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168" y="990143"/>
            <a:ext cx="7829872" cy="563562"/>
          </a:xfrm>
        </p:spPr>
        <p:txBody>
          <a:bodyPr/>
          <a:lstStyle/>
          <a:p>
            <a:r>
              <a:rPr lang="id-ID" sz="3000" dirty="0"/>
              <a:t>Estimasi Waktu Pengiriman Pizza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958964"/>
              </p:ext>
            </p:extLst>
          </p:nvPr>
        </p:nvGraphicFramePr>
        <p:xfrm>
          <a:off x="1149152" y="1934705"/>
          <a:ext cx="8064896" cy="2865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39372"/>
                <a:gridCol w="1652495"/>
                <a:gridCol w="1580648"/>
                <a:gridCol w="1436952"/>
                <a:gridCol w="2155429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Customer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Jumlah</a:t>
                      </a:r>
                      <a:r>
                        <a:rPr lang="id-ID" baseline="0" smtClean="0"/>
                        <a:t> Pesanan (P)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Jumlah Bangjo (B)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Jarak (J)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Waktu Tempuh (T)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16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20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36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...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1000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9058" y="5668505"/>
            <a:ext cx="6376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/>
              <a:t>Waktu Tempuh (T) = 0.48P + 0.23B + 0.5J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54161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3200" b="1" dirty="0">
                <a:solidFill>
                  <a:srgbClr val="C00000"/>
                </a:solidFill>
              </a:rPr>
              <a:t>Pengenalan Data Mining</a:t>
            </a:r>
            <a:endParaRPr lang="en-US" sz="3200" b="1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sz="3200" dirty="0"/>
              <a:t>Proses Data Mining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id-ID" sz="3200" dirty="0"/>
              <a:t>Evaluasi dan Validasi pada Data Mining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id-ID" sz="3200" dirty="0"/>
              <a:t>Metode dan Algoritma Data Mining</a:t>
            </a:r>
            <a:endParaRPr lang="en-US" sz="3200" dirty="0"/>
          </a:p>
          <a:p>
            <a:pPr marL="514350" indent="-514350">
              <a:buFont typeface="+mj-lt"/>
              <a:buAutoNum type="arabicPeriod" startAt="5"/>
            </a:pPr>
            <a:r>
              <a:rPr lang="id-ID" sz="3200" dirty="0"/>
              <a:t>Penelitian Data Mining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550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187" y="1036638"/>
            <a:ext cx="7757864" cy="563562"/>
          </a:xfrm>
        </p:spPr>
        <p:txBody>
          <a:bodyPr/>
          <a:lstStyle/>
          <a:p>
            <a:r>
              <a:rPr lang="id-ID" sz="3000" dirty="0"/>
              <a:t>Penentuan Kelulusan Mahasiswa 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787414"/>
              </p:ext>
            </p:extLst>
          </p:nvPr>
        </p:nvGraphicFramePr>
        <p:xfrm>
          <a:off x="901179" y="1981200"/>
          <a:ext cx="10443579" cy="44195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23125"/>
                <a:gridCol w="1067132"/>
                <a:gridCol w="1096853"/>
                <a:gridCol w="1411294"/>
                <a:gridCol w="846776"/>
                <a:gridCol w="940863"/>
                <a:gridCol w="846776"/>
                <a:gridCol w="846776"/>
                <a:gridCol w="571777"/>
                <a:gridCol w="1592207"/>
              </a:tblGrid>
              <a:tr h="1151271">
                <a:tc>
                  <a:txBody>
                    <a:bodyPr/>
                    <a:lstStyle/>
                    <a:p>
                      <a:r>
                        <a:rPr lang="id-ID" dirty="0" smtClean="0"/>
                        <a:t>NIM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Gender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Nilai</a:t>
                      </a:r>
                      <a:r>
                        <a:rPr lang="id-ID" baseline="0" smtClean="0"/>
                        <a:t> UN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Asal Sekolah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IPS1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IPS2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IPS3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IPS 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...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Lulus</a:t>
                      </a:r>
                      <a:r>
                        <a:rPr lang="id-ID" baseline="0" smtClean="0"/>
                        <a:t> Tepat Waktu</a:t>
                      </a:r>
                      <a:endParaRPr lang="en-US"/>
                    </a:p>
                  </a:txBody>
                  <a:tcPr/>
                </a:tc>
              </a:tr>
              <a:tr h="466904">
                <a:tc>
                  <a:txBody>
                    <a:bodyPr/>
                    <a:lstStyle/>
                    <a:p>
                      <a:r>
                        <a:rPr lang="id-ID" smtClean="0"/>
                        <a:t>10001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SMAN</a:t>
                      </a:r>
                      <a:r>
                        <a:rPr lang="id-ID" baseline="0" smtClean="0"/>
                        <a:t> 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2.89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2.9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Ya</a:t>
                      </a:r>
                      <a:endParaRPr lang="en-US"/>
                    </a:p>
                  </a:txBody>
                  <a:tcPr/>
                </a:tc>
              </a:tr>
              <a:tr h="466904">
                <a:tc>
                  <a:txBody>
                    <a:bodyPr/>
                    <a:lstStyle/>
                    <a:p>
                      <a:r>
                        <a:rPr lang="id-ID" smtClean="0"/>
                        <a:t>10002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P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SMA</a:t>
                      </a:r>
                      <a:r>
                        <a:rPr lang="id-ID" baseline="0" smtClean="0"/>
                        <a:t> DK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4.0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Tidak</a:t>
                      </a:r>
                      <a:endParaRPr lang="en-US" dirty="0"/>
                    </a:p>
                  </a:txBody>
                  <a:tcPr/>
                </a:tc>
              </a:tr>
              <a:tr h="466904">
                <a:tc>
                  <a:txBody>
                    <a:bodyPr/>
                    <a:lstStyle/>
                    <a:p>
                      <a:r>
                        <a:rPr lang="id-ID" smtClean="0"/>
                        <a:t>10003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P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SMAN 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2.7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4.0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Tidak</a:t>
                      </a:r>
                      <a:endParaRPr lang="en-US"/>
                    </a:p>
                  </a:txBody>
                  <a:tcPr/>
                </a:tc>
              </a:tr>
              <a:tr h="466904">
                <a:tc>
                  <a:txBody>
                    <a:bodyPr/>
                    <a:lstStyle/>
                    <a:p>
                      <a:r>
                        <a:rPr lang="id-ID" smtClean="0"/>
                        <a:t>10004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26.4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SMAN 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2.7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Ya</a:t>
                      </a:r>
                      <a:endParaRPr lang="en-US"/>
                    </a:p>
                  </a:txBody>
                  <a:tcPr/>
                </a:tc>
              </a:tr>
              <a:tr h="466904">
                <a:tc>
                  <a:txBody>
                    <a:bodyPr/>
                    <a:lstStyle/>
                    <a:p>
                      <a:r>
                        <a:rPr lang="id-ID" smtClean="0"/>
                        <a:t>...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904">
                <a:tc>
                  <a:txBody>
                    <a:bodyPr/>
                    <a:lstStyle/>
                    <a:p>
                      <a:r>
                        <a:rPr lang="id-ID" smtClean="0"/>
                        <a:t>...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904">
                <a:tc>
                  <a:txBody>
                    <a:bodyPr/>
                    <a:lstStyle/>
                    <a:p>
                      <a:r>
                        <a:rPr lang="id-ID" smtClean="0"/>
                        <a:t>11000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23.4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SMAN 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2.8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Ya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6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164" y="216408"/>
            <a:ext cx="9720072" cy="481584"/>
          </a:xfrm>
        </p:spPr>
        <p:txBody>
          <a:bodyPr>
            <a:normAutofit fontScale="90000"/>
          </a:bodyPr>
          <a:lstStyle/>
          <a:p>
            <a:r>
              <a:rPr lang="id-ID" dirty="0" err="1" smtClean="0"/>
              <a:t>Klastering</a:t>
            </a:r>
            <a:r>
              <a:rPr lang="id-ID" dirty="0" smtClean="0"/>
              <a:t> Bunga </a:t>
            </a:r>
            <a:r>
              <a:rPr lang="id-ID" dirty="0"/>
              <a:t>Iris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5" t="21508" r="57016" b="20000"/>
          <a:stretch/>
        </p:blipFill>
        <p:spPr bwMode="auto">
          <a:xfrm>
            <a:off x="1024128" y="880819"/>
            <a:ext cx="5764130" cy="573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43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4" y="190500"/>
            <a:ext cx="8713788" cy="647700"/>
          </a:xfrm>
        </p:spPr>
        <p:txBody>
          <a:bodyPr>
            <a:normAutofit fontScale="90000"/>
          </a:bodyPr>
          <a:lstStyle/>
          <a:p>
            <a:r>
              <a:rPr lang="id-ID"/>
              <a:t>Klastering Bunga Iris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8" t="21333" r="38131" b="23760"/>
          <a:stretch/>
        </p:blipFill>
        <p:spPr bwMode="auto">
          <a:xfrm>
            <a:off x="1676400" y="1066800"/>
            <a:ext cx="8746014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3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817691"/>
            <a:ext cx="9720072" cy="964615"/>
          </a:xfrm>
        </p:spPr>
        <p:txBody>
          <a:bodyPr/>
          <a:lstStyle/>
          <a:p>
            <a:r>
              <a:rPr lang="id-ID" dirty="0" smtClean="0"/>
              <a:t>Algoritma Data Mining (DM)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323" y="1782306"/>
            <a:ext cx="10294426" cy="47889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2800" b="1" dirty="0" err="1">
                <a:solidFill>
                  <a:srgbClr val="C00000"/>
                </a:solidFill>
              </a:rPr>
              <a:t>Estimation</a:t>
            </a:r>
            <a:r>
              <a:rPr lang="id-ID" sz="2800" dirty="0">
                <a:solidFill>
                  <a:srgbClr val="C00000"/>
                </a:solidFill>
              </a:rPr>
              <a:t> </a:t>
            </a:r>
            <a:r>
              <a:rPr lang="id-ID" sz="2800" dirty="0"/>
              <a:t>(Estimasi):</a:t>
            </a:r>
          </a:p>
          <a:p>
            <a:pPr marL="287337" lvl="1" indent="0">
              <a:buNone/>
            </a:pPr>
            <a:r>
              <a:rPr lang="id-ID" sz="2200" dirty="0"/>
              <a:t>Linear </a:t>
            </a:r>
            <a:r>
              <a:rPr lang="id-ID" sz="2200" dirty="0" err="1"/>
              <a:t>Regression</a:t>
            </a:r>
            <a:r>
              <a:rPr lang="id-ID" sz="2200" dirty="0"/>
              <a:t>, </a:t>
            </a:r>
            <a:r>
              <a:rPr lang="id-ID" sz="2200" dirty="0" err="1">
                <a:solidFill>
                  <a:srgbClr val="0070C0"/>
                </a:solidFill>
              </a:rPr>
              <a:t>Neural</a:t>
            </a:r>
            <a:r>
              <a:rPr lang="id-ID" sz="2200" dirty="0">
                <a:solidFill>
                  <a:srgbClr val="0070C0"/>
                </a:solidFill>
              </a:rPr>
              <a:t> </a:t>
            </a:r>
            <a:r>
              <a:rPr lang="id-ID" sz="2200" dirty="0" err="1">
                <a:solidFill>
                  <a:srgbClr val="0070C0"/>
                </a:solidFill>
              </a:rPr>
              <a:t>Network</a:t>
            </a:r>
            <a:r>
              <a:rPr lang="id-ID" sz="2200" dirty="0"/>
              <a:t>, </a:t>
            </a:r>
            <a:r>
              <a:rPr lang="id-ID" sz="2200" dirty="0" err="1"/>
              <a:t>Support</a:t>
            </a:r>
            <a:r>
              <a:rPr lang="id-ID" sz="2200" dirty="0"/>
              <a:t> </a:t>
            </a:r>
            <a:r>
              <a:rPr lang="id-ID" sz="2200" dirty="0" err="1"/>
              <a:t>Vector</a:t>
            </a:r>
            <a:r>
              <a:rPr lang="id-ID" sz="2200" dirty="0"/>
              <a:t> </a:t>
            </a:r>
            <a:r>
              <a:rPr lang="id-ID" sz="2200" dirty="0" err="1"/>
              <a:t>Machine</a:t>
            </a:r>
            <a:r>
              <a:rPr lang="id-ID" sz="2200" dirty="0"/>
              <a:t>, </a:t>
            </a:r>
            <a:r>
              <a:rPr lang="id-ID" sz="2200" dirty="0" err="1"/>
              <a:t>etc</a:t>
            </a:r>
            <a:endParaRPr lang="id-ID" sz="2200" dirty="0"/>
          </a:p>
          <a:p>
            <a:pPr marL="514350" indent="-514350">
              <a:buFont typeface="+mj-lt"/>
              <a:buAutoNum type="arabicPeriod"/>
            </a:pPr>
            <a:r>
              <a:rPr lang="id-ID" sz="2800" b="1" dirty="0" err="1">
                <a:solidFill>
                  <a:srgbClr val="C00000"/>
                </a:solidFill>
              </a:rPr>
              <a:t>Prediction</a:t>
            </a:r>
            <a:r>
              <a:rPr lang="id-ID" sz="2800" b="1" dirty="0">
                <a:solidFill>
                  <a:srgbClr val="C00000"/>
                </a:solidFill>
              </a:rPr>
              <a:t>/</a:t>
            </a:r>
            <a:r>
              <a:rPr lang="id-ID" sz="2800" b="1" dirty="0" err="1">
                <a:solidFill>
                  <a:srgbClr val="C00000"/>
                </a:solidFill>
              </a:rPr>
              <a:t>Forecasting</a:t>
            </a:r>
            <a:r>
              <a:rPr lang="id-ID" sz="2800" dirty="0">
                <a:solidFill>
                  <a:srgbClr val="C00000"/>
                </a:solidFill>
              </a:rPr>
              <a:t> </a:t>
            </a:r>
            <a:r>
              <a:rPr lang="id-ID" sz="2800" dirty="0"/>
              <a:t>(Prediksi/Peramalan):</a:t>
            </a:r>
          </a:p>
          <a:p>
            <a:pPr marL="287337" lvl="1" indent="0">
              <a:buNone/>
            </a:pPr>
            <a:r>
              <a:rPr lang="id-ID" sz="2200" dirty="0"/>
              <a:t>Linear </a:t>
            </a:r>
            <a:r>
              <a:rPr lang="id-ID" sz="2200" dirty="0" err="1"/>
              <a:t>Regression</a:t>
            </a:r>
            <a:r>
              <a:rPr lang="id-ID" sz="2200" dirty="0"/>
              <a:t>, </a:t>
            </a:r>
            <a:r>
              <a:rPr lang="id-ID" sz="2200" dirty="0" err="1">
                <a:solidFill>
                  <a:srgbClr val="0070C0"/>
                </a:solidFill>
              </a:rPr>
              <a:t>Neural</a:t>
            </a:r>
            <a:r>
              <a:rPr lang="id-ID" sz="2200" dirty="0">
                <a:solidFill>
                  <a:srgbClr val="0070C0"/>
                </a:solidFill>
              </a:rPr>
              <a:t> </a:t>
            </a:r>
            <a:r>
              <a:rPr lang="id-ID" sz="2200" dirty="0" err="1">
                <a:solidFill>
                  <a:srgbClr val="0070C0"/>
                </a:solidFill>
              </a:rPr>
              <a:t>Network</a:t>
            </a:r>
            <a:r>
              <a:rPr lang="id-ID" sz="2200" dirty="0"/>
              <a:t>, </a:t>
            </a:r>
            <a:r>
              <a:rPr lang="id-ID" sz="2200" dirty="0" err="1"/>
              <a:t>Support</a:t>
            </a:r>
            <a:r>
              <a:rPr lang="id-ID" sz="2200" dirty="0"/>
              <a:t> </a:t>
            </a:r>
            <a:r>
              <a:rPr lang="id-ID" sz="2200" dirty="0" err="1"/>
              <a:t>Vector</a:t>
            </a:r>
            <a:r>
              <a:rPr lang="id-ID" sz="2200" dirty="0"/>
              <a:t> </a:t>
            </a:r>
            <a:r>
              <a:rPr lang="id-ID" sz="2200" dirty="0" err="1"/>
              <a:t>Machine</a:t>
            </a:r>
            <a:r>
              <a:rPr lang="id-ID" sz="2200" dirty="0"/>
              <a:t>, </a:t>
            </a:r>
            <a:r>
              <a:rPr lang="id-ID" sz="2200" dirty="0" err="1"/>
              <a:t>etc</a:t>
            </a:r>
            <a:endParaRPr lang="id-ID" sz="2200" dirty="0"/>
          </a:p>
          <a:p>
            <a:pPr marL="514350" indent="-514350">
              <a:buFont typeface="+mj-lt"/>
              <a:buAutoNum type="arabicPeriod"/>
            </a:pPr>
            <a:r>
              <a:rPr lang="id-ID" sz="2800" b="1" dirty="0" err="1">
                <a:solidFill>
                  <a:srgbClr val="C00000"/>
                </a:solidFill>
              </a:rPr>
              <a:t>Classification</a:t>
            </a:r>
            <a:r>
              <a:rPr lang="id-ID" sz="2800" dirty="0">
                <a:solidFill>
                  <a:srgbClr val="C00000"/>
                </a:solidFill>
              </a:rPr>
              <a:t> </a:t>
            </a:r>
            <a:r>
              <a:rPr lang="id-ID" sz="2800" dirty="0"/>
              <a:t>(Klasifikasi):</a:t>
            </a:r>
          </a:p>
          <a:p>
            <a:pPr marL="287337" lvl="1" indent="0">
              <a:buNone/>
            </a:pPr>
            <a:r>
              <a:rPr lang="id-ID" sz="2200" dirty="0" err="1"/>
              <a:t>Naive</a:t>
            </a:r>
            <a:r>
              <a:rPr lang="id-ID" sz="2200" dirty="0"/>
              <a:t> </a:t>
            </a:r>
            <a:r>
              <a:rPr lang="id-ID" sz="2200" dirty="0" err="1"/>
              <a:t>Bayes</a:t>
            </a:r>
            <a:r>
              <a:rPr lang="id-ID" sz="2200" dirty="0"/>
              <a:t>, </a:t>
            </a:r>
            <a:r>
              <a:rPr lang="id-ID" sz="2200" dirty="0" err="1"/>
              <a:t>K-Nearest</a:t>
            </a:r>
            <a:r>
              <a:rPr lang="id-ID" sz="2200" dirty="0"/>
              <a:t> </a:t>
            </a:r>
            <a:r>
              <a:rPr lang="id-ID" sz="2200" dirty="0" err="1"/>
              <a:t>Neighbor</a:t>
            </a:r>
            <a:r>
              <a:rPr lang="id-ID" sz="2200" dirty="0"/>
              <a:t>, </a:t>
            </a:r>
            <a:r>
              <a:rPr lang="id-ID" sz="2200" dirty="0">
                <a:solidFill>
                  <a:srgbClr val="0070C0"/>
                </a:solidFill>
              </a:rPr>
              <a:t>C4.5</a:t>
            </a:r>
            <a:r>
              <a:rPr lang="id-ID" sz="2200" dirty="0"/>
              <a:t>, ID3, CART, Linear </a:t>
            </a:r>
            <a:r>
              <a:rPr lang="id-ID" sz="2200" dirty="0" err="1"/>
              <a:t>Discriminant</a:t>
            </a:r>
            <a:r>
              <a:rPr lang="id-ID" sz="2200" dirty="0"/>
              <a:t> </a:t>
            </a:r>
            <a:r>
              <a:rPr lang="id-ID" sz="2200" dirty="0" err="1"/>
              <a:t>Analysis</a:t>
            </a:r>
            <a:r>
              <a:rPr lang="id-ID" sz="2200" dirty="0"/>
              <a:t>, </a:t>
            </a:r>
            <a:r>
              <a:rPr lang="id-ID" sz="2200" dirty="0" err="1"/>
              <a:t>etc</a:t>
            </a:r>
            <a:endParaRPr lang="id-ID" sz="2200" dirty="0"/>
          </a:p>
          <a:p>
            <a:pPr marL="514350" indent="-514350">
              <a:buFont typeface="+mj-lt"/>
              <a:buAutoNum type="arabicPeriod"/>
            </a:pPr>
            <a:r>
              <a:rPr lang="id-ID" sz="2800" b="1" dirty="0" err="1">
                <a:solidFill>
                  <a:srgbClr val="C00000"/>
                </a:solidFill>
              </a:rPr>
              <a:t>Clustering</a:t>
            </a:r>
            <a:r>
              <a:rPr lang="id-ID" sz="2800" dirty="0">
                <a:solidFill>
                  <a:srgbClr val="C00000"/>
                </a:solidFill>
              </a:rPr>
              <a:t> </a:t>
            </a:r>
            <a:r>
              <a:rPr lang="id-ID" sz="2800" dirty="0"/>
              <a:t>(</a:t>
            </a:r>
            <a:r>
              <a:rPr lang="id-ID" sz="2800" dirty="0" err="1"/>
              <a:t>Klastering</a:t>
            </a:r>
            <a:r>
              <a:rPr lang="id-ID" sz="2800" dirty="0"/>
              <a:t>):</a:t>
            </a:r>
          </a:p>
          <a:p>
            <a:pPr marL="287337" lvl="1" indent="0">
              <a:buNone/>
            </a:pPr>
            <a:r>
              <a:rPr lang="id-ID" sz="2200" dirty="0" err="1" smtClean="0">
                <a:solidFill>
                  <a:srgbClr val="0070C0"/>
                </a:solidFill>
              </a:rPr>
              <a:t>K-Means</a:t>
            </a:r>
            <a:r>
              <a:rPr lang="id-ID" sz="2200" dirty="0"/>
              <a:t>, </a:t>
            </a:r>
            <a:r>
              <a:rPr lang="id-ID" sz="2200" dirty="0" err="1"/>
              <a:t>K-Medoids</a:t>
            </a:r>
            <a:r>
              <a:rPr lang="id-ID" sz="2200" dirty="0"/>
              <a:t>, </a:t>
            </a:r>
            <a:r>
              <a:rPr lang="id-ID" sz="2200" dirty="0" err="1"/>
              <a:t>Self-Organizing</a:t>
            </a:r>
            <a:r>
              <a:rPr lang="id-ID" sz="2200" dirty="0"/>
              <a:t> Map (SOM), </a:t>
            </a:r>
            <a:r>
              <a:rPr lang="id-ID" sz="2200" dirty="0" err="1"/>
              <a:t>Fuzzy</a:t>
            </a:r>
            <a:r>
              <a:rPr lang="id-ID" sz="2200" dirty="0"/>
              <a:t> </a:t>
            </a:r>
            <a:r>
              <a:rPr lang="id-ID" sz="2200" dirty="0" err="1"/>
              <a:t>C-Means</a:t>
            </a:r>
            <a:r>
              <a:rPr lang="id-ID" sz="2200" dirty="0"/>
              <a:t>, </a:t>
            </a:r>
            <a:r>
              <a:rPr lang="id-ID" sz="2200" dirty="0" err="1"/>
              <a:t>etc</a:t>
            </a:r>
            <a:endParaRPr lang="id-ID" sz="2200" dirty="0"/>
          </a:p>
          <a:p>
            <a:pPr marL="514350" indent="-514350">
              <a:buFont typeface="+mj-lt"/>
              <a:buAutoNum type="arabicPeriod"/>
            </a:pPr>
            <a:r>
              <a:rPr lang="id-ID" sz="2800" b="1" dirty="0">
                <a:solidFill>
                  <a:srgbClr val="C00000"/>
                </a:solidFill>
              </a:rPr>
              <a:t>Association</a:t>
            </a:r>
            <a:r>
              <a:rPr lang="id-ID" sz="2800" dirty="0">
                <a:solidFill>
                  <a:srgbClr val="C00000"/>
                </a:solidFill>
              </a:rPr>
              <a:t> </a:t>
            </a:r>
            <a:r>
              <a:rPr lang="id-ID" sz="2800" dirty="0"/>
              <a:t>(Asosiasi):</a:t>
            </a:r>
          </a:p>
          <a:p>
            <a:pPr marL="287337" lvl="1" indent="0">
              <a:buNone/>
            </a:pPr>
            <a:r>
              <a:rPr lang="id-ID" sz="2200" dirty="0" err="1"/>
              <a:t>FP-Growth</a:t>
            </a:r>
            <a:r>
              <a:rPr lang="id-ID" sz="2200" dirty="0"/>
              <a:t>, </a:t>
            </a:r>
            <a:r>
              <a:rPr lang="id-ID" sz="2200" dirty="0">
                <a:solidFill>
                  <a:srgbClr val="0070C0"/>
                </a:solidFill>
              </a:rPr>
              <a:t>A </a:t>
            </a:r>
            <a:r>
              <a:rPr lang="id-ID" sz="2200" dirty="0" err="1">
                <a:solidFill>
                  <a:srgbClr val="0070C0"/>
                </a:solidFill>
              </a:rPr>
              <a:t>Priori</a:t>
            </a:r>
            <a:r>
              <a:rPr lang="id-ID" sz="2200" dirty="0"/>
              <a:t>, </a:t>
            </a:r>
            <a:r>
              <a:rPr lang="id-ID" sz="2200" dirty="0" err="1"/>
              <a:t>etc</a:t>
            </a:r>
            <a:endParaRPr lang="id-ID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305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660" y="912651"/>
            <a:ext cx="7757864" cy="56356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Metode </a:t>
            </a:r>
            <a:r>
              <a:rPr lang="id-ID" dirty="0" err="1" smtClean="0"/>
              <a:t>Learning</a:t>
            </a:r>
            <a:r>
              <a:rPr lang="id-ID" dirty="0" smtClean="0"/>
              <a:t> </a:t>
            </a:r>
            <a:r>
              <a:rPr lang="id-ID" dirty="0"/>
              <a:t>P</a:t>
            </a:r>
            <a:r>
              <a:rPr lang="id-ID" dirty="0" smtClean="0"/>
              <a:t>ada Algoritma DM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869317"/>
              </p:ext>
            </p:extLst>
          </p:nvPr>
        </p:nvGraphicFramePr>
        <p:xfrm>
          <a:off x="1142365" y="1812010"/>
          <a:ext cx="7687159" cy="5003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6570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165" y="1067634"/>
            <a:ext cx="7757864" cy="56356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Metode </a:t>
            </a:r>
            <a:r>
              <a:rPr lang="id-ID" dirty="0" err="1" smtClean="0"/>
              <a:t>Learning</a:t>
            </a:r>
            <a:r>
              <a:rPr lang="id-ID" dirty="0" smtClean="0"/>
              <a:t> </a:t>
            </a:r>
            <a:r>
              <a:rPr lang="id-ID" dirty="0"/>
              <a:t>P</a:t>
            </a:r>
            <a:r>
              <a:rPr lang="id-ID" dirty="0" smtClean="0"/>
              <a:t>ada Algoritma DM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295" y="2092271"/>
            <a:ext cx="10241071" cy="43382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2600" b="1" dirty="0" err="1">
                <a:solidFill>
                  <a:srgbClr val="C00000"/>
                </a:solidFill>
              </a:rPr>
              <a:t>Supervised</a:t>
            </a:r>
            <a:r>
              <a:rPr lang="id-ID" sz="2600" dirty="0">
                <a:solidFill>
                  <a:srgbClr val="C00000"/>
                </a:solidFill>
              </a:rPr>
              <a:t> </a:t>
            </a:r>
            <a:r>
              <a:rPr lang="id-ID" sz="2600" dirty="0" err="1"/>
              <a:t>Learning</a:t>
            </a:r>
            <a:r>
              <a:rPr lang="id-ID" sz="2600" dirty="0"/>
              <a:t> (Pembelajaran dengan Guru):</a:t>
            </a:r>
          </a:p>
          <a:p>
            <a:pPr lvl="1"/>
            <a:r>
              <a:rPr lang="id-ID" sz="2600" dirty="0">
                <a:solidFill>
                  <a:srgbClr val="0070C0"/>
                </a:solidFill>
              </a:rPr>
              <a:t>Sebagian besar </a:t>
            </a:r>
            <a:r>
              <a:rPr lang="id-ID" sz="2600" dirty="0"/>
              <a:t>algoritma data </a:t>
            </a:r>
            <a:r>
              <a:rPr lang="id-ID" sz="2600" dirty="0" err="1"/>
              <a:t>mining</a:t>
            </a:r>
            <a:r>
              <a:rPr lang="id-ID" sz="2600" dirty="0"/>
              <a:t> (</a:t>
            </a:r>
            <a:r>
              <a:rPr lang="id-ID" sz="2600" dirty="0" err="1"/>
              <a:t>estimation</a:t>
            </a:r>
            <a:r>
              <a:rPr lang="id-ID" sz="2600" dirty="0"/>
              <a:t>, </a:t>
            </a:r>
            <a:r>
              <a:rPr lang="id-ID" sz="2600" dirty="0" err="1"/>
              <a:t>prediction</a:t>
            </a:r>
            <a:r>
              <a:rPr lang="id-ID" sz="2600" dirty="0"/>
              <a:t>/</a:t>
            </a:r>
            <a:r>
              <a:rPr lang="id-ID" sz="2600" dirty="0" err="1"/>
              <a:t>forecasting</a:t>
            </a:r>
            <a:r>
              <a:rPr lang="id-ID" sz="2600" dirty="0"/>
              <a:t>, </a:t>
            </a:r>
            <a:r>
              <a:rPr lang="id-ID" sz="2600" dirty="0" err="1"/>
              <a:t>classification</a:t>
            </a:r>
            <a:r>
              <a:rPr lang="id-ID" sz="2600" dirty="0"/>
              <a:t>) adalah </a:t>
            </a:r>
            <a:r>
              <a:rPr lang="id-ID" sz="2600" dirty="0" err="1"/>
              <a:t>supervised</a:t>
            </a:r>
            <a:r>
              <a:rPr lang="id-ID" sz="2600" dirty="0"/>
              <a:t> </a:t>
            </a:r>
            <a:r>
              <a:rPr lang="id-ID" sz="2600" dirty="0" err="1"/>
              <a:t>learning</a:t>
            </a:r>
            <a:r>
              <a:rPr lang="id-ID" sz="2600" dirty="0"/>
              <a:t> </a:t>
            </a:r>
          </a:p>
          <a:p>
            <a:pPr lvl="1"/>
            <a:r>
              <a:rPr lang="id-ID" sz="2600" dirty="0"/>
              <a:t>Variabel yang menjadi </a:t>
            </a:r>
            <a:r>
              <a:rPr lang="id-ID" sz="2600" dirty="0">
                <a:solidFill>
                  <a:srgbClr val="0070C0"/>
                </a:solidFill>
              </a:rPr>
              <a:t>target/label/</a:t>
            </a:r>
            <a:r>
              <a:rPr lang="id-ID" sz="2600" dirty="0" err="1">
                <a:solidFill>
                  <a:srgbClr val="0070C0"/>
                </a:solidFill>
              </a:rPr>
              <a:t>class</a:t>
            </a:r>
            <a:r>
              <a:rPr lang="id-ID" sz="2600" dirty="0">
                <a:solidFill>
                  <a:srgbClr val="0070C0"/>
                </a:solidFill>
              </a:rPr>
              <a:t> ditentukan</a:t>
            </a:r>
          </a:p>
          <a:p>
            <a:pPr lvl="1"/>
            <a:r>
              <a:rPr lang="id-ID" sz="2600" dirty="0"/>
              <a:t>Algoritma melakukan proses belajar berdasarkan </a:t>
            </a:r>
            <a:r>
              <a:rPr lang="id-ID" sz="2600" dirty="0">
                <a:solidFill>
                  <a:srgbClr val="0070C0"/>
                </a:solidFill>
              </a:rPr>
              <a:t>nilai dari variabel target</a:t>
            </a:r>
            <a:r>
              <a:rPr lang="id-ID" sz="2600" dirty="0">
                <a:solidFill>
                  <a:srgbClr val="C00000"/>
                </a:solidFill>
              </a:rPr>
              <a:t> </a:t>
            </a:r>
            <a:r>
              <a:rPr lang="id-ID" sz="2600" dirty="0"/>
              <a:t>yang </a:t>
            </a:r>
            <a:r>
              <a:rPr lang="id-ID" sz="2600" dirty="0" err="1"/>
              <a:t>terasosiasi</a:t>
            </a:r>
            <a:r>
              <a:rPr lang="id-ID" sz="2600" dirty="0"/>
              <a:t> dengan nilai dari </a:t>
            </a:r>
            <a:r>
              <a:rPr lang="id-ID" sz="2600" dirty="0" err="1"/>
              <a:t>variable</a:t>
            </a:r>
            <a:r>
              <a:rPr lang="id-ID" sz="2600" dirty="0"/>
              <a:t> </a:t>
            </a:r>
            <a:r>
              <a:rPr lang="id-ID" sz="2600" dirty="0" err="1"/>
              <a:t>prediktor</a:t>
            </a:r>
            <a:endParaRPr lang="id-ID" sz="2600" dirty="0"/>
          </a:p>
          <a:p>
            <a:pPr lvl="1"/>
            <a:endParaRPr lang="id-ID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203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693" y="1005641"/>
            <a:ext cx="7848872" cy="56356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Metode </a:t>
            </a:r>
            <a:r>
              <a:rPr lang="id-ID" dirty="0" err="1" smtClean="0"/>
              <a:t>Learning</a:t>
            </a:r>
            <a:r>
              <a:rPr lang="id-ID" dirty="0" smtClean="0"/>
              <a:t> </a:t>
            </a:r>
            <a:r>
              <a:rPr lang="id-ID" dirty="0"/>
              <a:t>P</a:t>
            </a:r>
            <a:r>
              <a:rPr lang="id-ID" dirty="0" smtClean="0"/>
              <a:t>ada Algoritma DM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179" y="1950202"/>
            <a:ext cx="10407096" cy="37376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id-ID" sz="2600" b="1" dirty="0">
                <a:solidFill>
                  <a:srgbClr val="C00000"/>
                </a:solidFill>
              </a:rPr>
              <a:t>Unsupervised</a:t>
            </a:r>
            <a:r>
              <a:rPr lang="id-ID" sz="2600" dirty="0">
                <a:solidFill>
                  <a:srgbClr val="C00000"/>
                </a:solidFill>
              </a:rPr>
              <a:t> </a:t>
            </a:r>
            <a:r>
              <a:rPr lang="id-ID" sz="2600" dirty="0"/>
              <a:t>Learning (Pembelajaran tanpa Guru): </a:t>
            </a:r>
          </a:p>
          <a:p>
            <a:pPr lvl="2"/>
            <a:r>
              <a:rPr lang="id-ID" sz="2500" dirty="0"/>
              <a:t>Algoritma data </a:t>
            </a:r>
            <a:r>
              <a:rPr lang="id-ID" sz="2500" dirty="0" err="1"/>
              <a:t>mining</a:t>
            </a:r>
            <a:r>
              <a:rPr lang="id-ID" sz="2500" dirty="0"/>
              <a:t> mencari pola dari </a:t>
            </a:r>
            <a:r>
              <a:rPr lang="id-ID" sz="2500" dirty="0">
                <a:solidFill>
                  <a:srgbClr val="0070C0"/>
                </a:solidFill>
              </a:rPr>
              <a:t>semua </a:t>
            </a:r>
            <a:r>
              <a:rPr lang="id-ID" sz="2500" dirty="0" err="1">
                <a:solidFill>
                  <a:srgbClr val="0070C0"/>
                </a:solidFill>
              </a:rPr>
              <a:t>variable</a:t>
            </a:r>
            <a:r>
              <a:rPr lang="id-ID" sz="2500" dirty="0">
                <a:solidFill>
                  <a:srgbClr val="0070C0"/>
                </a:solidFill>
              </a:rPr>
              <a:t> (atribut)</a:t>
            </a:r>
          </a:p>
          <a:p>
            <a:pPr lvl="2"/>
            <a:r>
              <a:rPr lang="id-ID" sz="2500" dirty="0" err="1"/>
              <a:t>Variable</a:t>
            </a:r>
            <a:r>
              <a:rPr lang="id-ID" sz="2500" dirty="0"/>
              <a:t> (atribut) yang menjadi </a:t>
            </a:r>
            <a:r>
              <a:rPr lang="id-ID" sz="2500" dirty="0">
                <a:solidFill>
                  <a:srgbClr val="0070C0"/>
                </a:solidFill>
              </a:rPr>
              <a:t>target/label/</a:t>
            </a:r>
            <a:r>
              <a:rPr lang="id-ID" sz="2500" dirty="0" err="1">
                <a:solidFill>
                  <a:srgbClr val="0070C0"/>
                </a:solidFill>
              </a:rPr>
              <a:t>class</a:t>
            </a:r>
            <a:r>
              <a:rPr lang="id-ID" sz="2500" dirty="0">
                <a:solidFill>
                  <a:srgbClr val="0070C0"/>
                </a:solidFill>
              </a:rPr>
              <a:t> tidak ditentukan (tidak ada)</a:t>
            </a:r>
          </a:p>
          <a:p>
            <a:pPr lvl="2"/>
            <a:r>
              <a:rPr lang="id-ID" sz="2500" dirty="0"/>
              <a:t>Algoritma </a:t>
            </a:r>
            <a:r>
              <a:rPr lang="id-ID" sz="2500" dirty="0" err="1">
                <a:solidFill>
                  <a:srgbClr val="0070C0"/>
                </a:solidFill>
              </a:rPr>
              <a:t>clustering</a:t>
            </a:r>
            <a:r>
              <a:rPr lang="id-ID" sz="2500" dirty="0">
                <a:solidFill>
                  <a:srgbClr val="0070C0"/>
                </a:solidFill>
              </a:rPr>
              <a:t> </a:t>
            </a:r>
            <a:r>
              <a:rPr lang="id-ID" sz="2500" dirty="0"/>
              <a:t>adalah algoritma </a:t>
            </a:r>
            <a:r>
              <a:rPr lang="id-ID" sz="2500" dirty="0" err="1"/>
              <a:t>unsupervised</a:t>
            </a:r>
            <a:r>
              <a:rPr lang="id-ID" sz="2500" dirty="0"/>
              <a:t> </a:t>
            </a:r>
            <a:r>
              <a:rPr lang="id-ID" sz="2500" dirty="0" err="1"/>
              <a:t>learning</a:t>
            </a:r>
            <a:endParaRPr lang="id-ID" sz="2500" dirty="0"/>
          </a:p>
          <a:p>
            <a:pPr lvl="2"/>
            <a:endParaRPr lang="id-ID" sz="2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766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381189"/>
            <a:ext cx="7685856" cy="563562"/>
          </a:xfrm>
        </p:spPr>
        <p:txBody>
          <a:bodyPr>
            <a:normAutofit fontScale="90000"/>
          </a:bodyPr>
          <a:lstStyle/>
          <a:p>
            <a:r>
              <a:rPr lang="id-ID" dirty="0"/>
              <a:t>Dataset with Attribute </a:t>
            </a:r>
            <a:r>
              <a:rPr lang="id-ID" dirty="0" smtClean="0"/>
              <a:t>(No Class)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2" t="31147" r="29615" b="20190"/>
          <a:stretch/>
        </p:blipFill>
        <p:spPr bwMode="auto">
          <a:xfrm>
            <a:off x="1315047" y="2123269"/>
            <a:ext cx="4927002" cy="441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00255" y="1219048"/>
            <a:ext cx="1498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>
                <a:latin typeface="Calibri" pitchFamily="34" charset="0"/>
                <a:cs typeface="Calibri" pitchFamily="34" charset="0"/>
              </a:rPr>
              <a:t>Attribute</a:t>
            </a:r>
            <a:endParaRPr lang="en-US" sz="28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 bwMode="auto">
          <a:xfrm flipH="1">
            <a:off x="2353161" y="1742268"/>
            <a:ext cx="1596467" cy="381000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7" idx="2"/>
          </p:cNvCxnSpPr>
          <p:nvPr/>
        </p:nvCxnSpPr>
        <p:spPr bwMode="auto">
          <a:xfrm flipH="1">
            <a:off x="3419961" y="1742268"/>
            <a:ext cx="529667" cy="381000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7" idx="2"/>
          </p:cNvCxnSpPr>
          <p:nvPr/>
        </p:nvCxnSpPr>
        <p:spPr bwMode="auto">
          <a:xfrm>
            <a:off x="3949628" y="1742268"/>
            <a:ext cx="1603933" cy="381000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2"/>
          </p:cNvCxnSpPr>
          <p:nvPr/>
        </p:nvCxnSpPr>
        <p:spPr bwMode="auto">
          <a:xfrm>
            <a:off x="3949628" y="1742268"/>
            <a:ext cx="460933" cy="381000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8630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664" y="1002503"/>
            <a:ext cx="7613848" cy="442713"/>
          </a:xfrm>
        </p:spPr>
        <p:txBody>
          <a:bodyPr>
            <a:normAutofit fontScale="90000"/>
          </a:bodyPr>
          <a:lstStyle/>
          <a:p>
            <a:r>
              <a:rPr lang="id-ID" dirty="0"/>
              <a:t>Metode </a:t>
            </a:r>
            <a:r>
              <a:rPr lang="id-ID" dirty="0" err="1"/>
              <a:t>Learning</a:t>
            </a:r>
            <a:r>
              <a:rPr lang="id-ID" dirty="0"/>
              <a:t> </a:t>
            </a:r>
            <a:r>
              <a:rPr lang="id-ID" dirty="0" smtClean="0"/>
              <a:t>Pada </a:t>
            </a:r>
            <a:r>
              <a:rPr lang="id-ID" dirty="0"/>
              <a:t>Algoritma DM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664" y="1875295"/>
            <a:ext cx="8553450" cy="4489485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id-ID" sz="2800" b="1" dirty="0">
                <a:solidFill>
                  <a:srgbClr val="C00000"/>
                </a:solidFill>
              </a:rPr>
              <a:t>Association</a:t>
            </a:r>
            <a:r>
              <a:rPr lang="id-ID" sz="2800" dirty="0"/>
              <a:t> </a:t>
            </a:r>
            <a:r>
              <a:rPr lang="id-ID" sz="2800" dirty="0" err="1"/>
              <a:t>Learning</a:t>
            </a:r>
            <a:r>
              <a:rPr lang="id-ID" sz="2800" dirty="0"/>
              <a:t> </a:t>
            </a:r>
            <a:r>
              <a:rPr lang="id-ID" sz="2400" dirty="0"/>
              <a:t>(Pembelajaran untuk Asosiasi Atribut)</a:t>
            </a:r>
          </a:p>
          <a:p>
            <a:pPr marL="801687" lvl="1" indent="-514350"/>
            <a:r>
              <a:rPr lang="id-ID" sz="2400" dirty="0"/>
              <a:t>Proses </a:t>
            </a:r>
            <a:r>
              <a:rPr lang="id-ID" sz="2400" dirty="0" err="1"/>
              <a:t>learning</a:t>
            </a:r>
            <a:r>
              <a:rPr lang="id-ID" sz="2400" dirty="0"/>
              <a:t> pada algoritma asosiasi (</a:t>
            </a:r>
            <a:r>
              <a:rPr lang="id-ID" sz="2400" i="1" dirty="0" err="1"/>
              <a:t>association</a:t>
            </a:r>
            <a:r>
              <a:rPr lang="id-ID" sz="2400" i="1" dirty="0"/>
              <a:t> </a:t>
            </a:r>
            <a:r>
              <a:rPr lang="id-ID" sz="2400" i="1" dirty="0" err="1"/>
              <a:t>rule</a:t>
            </a:r>
            <a:r>
              <a:rPr lang="id-ID" sz="2400" dirty="0"/>
              <a:t>) agak berbeda karena tujuannya adalah untuk mencari </a:t>
            </a:r>
            <a:r>
              <a:rPr lang="id-ID" sz="2400" dirty="0">
                <a:solidFill>
                  <a:srgbClr val="0070C0"/>
                </a:solidFill>
              </a:rPr>
              <a:t>atribut yang muncul bersamaan dalam satu transaksi </a:t>
            </a:r>
          </a:p>
          <a:p>
            <a:pPr marL="801687" lvl="1" indent="-514350"/>
            <a:r>
              <a:rPr lang="id-ID" sz="2400" dirty="0"/>
              <a:t>Algoritma asosiasi biasanya untuk analisa transaksi belanja, dengan konsep utama adalah mencari </a:t>
            </a:r>
            <a:r>
              <a:rPr lang="en-US" sz="2400" dirty="0"/>
              <a:t>“</a:t>
            </a:r>
            <a:r>
              <a:rPr lang="id-ID" sz="2400" dirty="0">
                <a:solidFill>
                  <a:srgbClr val="0070C0"/>
                </a:solidFill>
              </a:rPr>
              <a:t>produk/</a:t>
            </a:r>
            <a:r>
              <a:rPr lang="id-ID" sz="2400" dirty="0" err="1">
                <a:solidFill>
                  <a:srgbClr val="0070C0"/>
                </a:solidFill>
              </a:rPr>
              <a:t>item</a:t>
            </a:r>
            <a:r>
              <a:rPr lang="id-ID" sz="2400" dirty="0">
                <a:solidFill>
                  <a:srgbClr val="0070C0"/>
                </a:solidFill>
              </a:rPr>
              <a:t> mana yang dibeli bersamaan</a:t>
            </a:r>
            <a:r>
              <a:rPr lang="id-ID" sz="2400" dirty="0"/>
              <a:t>”</a:t>
            </a:r>
          </a:p>
          <a:p>
            <a:pPr marL="801687" lvl="1" indent="-514350"/>
            <a:r>
              <a:rPr lang="id-ID" sz="2400" dirty="0"/>
              <a:t>Pada pusat perbelanjaan </a:t>
            </a:r>
            <a:r>
              <a:rPr lang="id-ID" sz="2400" dirty="0">
                <a:solidFill>
                  <a:srgbClr val="0070C0"/>
                </a:solidFill>
              </a:rPr>
              <a:t>banyak produk yang dijual</a:t>
            </a:r>
            <a:r>
              <a:rPr lang="id-ID" sz="2400" dirty="0"/>
              <a:t>, sehingga pencarian seluruh asosiasi produk memakan </a:t>
            </a:r>
            <a:r>
              <a:rPr lang="id-ID" sz="2400" dirty="0" err="1">
                <a:solidFill>
                  <a:srgbClr val="0070C0"/>
                </a:solidFill>
              </a:rPr>
              <a:t>cost</a:t>
            </a:r>
            <a:r>
              <a:rPr lang="id-ID" sz="2400" dirty="0">
                <a:solidFill>
                  <a:srgbClr val="0070C0"/>
                </a:solidFill>
              </a:rPr>
              <a:t> tinggi</a:t>
            </a:r>
            <a:r>
              <a:rPr lang="id-ID" sz="2400" dirty="0"/>
              <a:t>, karena sifatnya yang </a:t>
            </a:r>
            <a:r>
              <a:rPr lang="id-ID" sz="2400" dirty="0" err="1">
                <a:solidFill>
                  <a:srgbClr val="0070C0"/>
                </a:solidFill>
              </a:rPr>
              <a:t>kombinatorial</a:t>
            </a:r>
            <a:endParaRPr lang="id-ID" sz="2400" dirty="0">
              <a:solidFill>
                <a:srgbClr val="0070C0"/>
              </a:solidFill>
            </a:endParaRPr>
          </a:p>
          <a:p>
            <a:pPr marL="801687" lvl="1" indent="-514350"/>
            <a:r>
              <a:rPr lang="id-ID" sz="2400" dirty="0"/>
              <a:t>Algoritma </a:t>
            </a:r>
            <a:r>
              <a:rPr lang="id-ID" sz="2400" i="1" dirty="0"/>
              <a:t>association rule </a:t>
            </a:r>
            <a:r>
              <a:rPr lang="id-ID" sz="2400" dirty="0"/>
              <a:t>seperti </a:t>
            </a:r>
            <a:r>
              <a:rPr lang="en-US" sz="2400" dirty="0" err="1">
                <a:solidFill>
                  <a:srgbClr val="0070C0"/>
                </a:solidFill>
              </a:rPr>
              <a:t>apriori</a:t>
            </a:r>
            <a:r>
              <a:rPr lang="en-US" sz="2400" dirty="0">
                <a:solidFill>
                  <a:srgbClr val="0070C0"/>
                </a:solidFill>
              </a:rPr>
              <a:t> algorithm</a:t>
            </a:r>
            <a:r>
              <a:rPr lang="id-ID" sz="2400" dirty="0"/>
              <a:t>, dapat memecahkan masalah ini dengan efisien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037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/>
              <a:t>Dataset Transaction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1" r="46071" b="71514"/>
          <a:stretch/>
        </p:blipFill>
        <p:spPr bwMode="auto">
          <a:xfrm>
            <a:off x="1004777" y="2590799"/>
            <a:ext cx="10692698" cy="144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44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Kehadiran</a:t>
            </a:r>
            <a:r>
              <a:rPr lang="en-US" dirty="0" smtClean="0"/>
              <a:t> : 75 %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Tugas</a:t>
            </a:r>
            <a:r>
              <a:rPr lang="en-US" dirty="0" smtClean="0"/>
              <a:t>	: 30%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UTS	: 35%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UAS	: 35%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979693" y="2185917"/>
            <a:ext cx="168712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Range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Nilai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r>
              <a:rPr lang="en-US" sz="2400" b="1" dirty="0">
                <a:latin typeface="+mn-lt"/>
              </a:rPr>
              <a:t>A</a:t>
            </a:r>
            <a:r>
              <a:rPr lang="en-US" sz="2400" dirty="0">
                <a:latin typeface="+mn-lt"/>
              </a:rPr>
              <a:t> : 85 - </a:t>
            </a:r>
            <a:r>
              <a:rPr lang="en-US" sz="2400" dirty="0" smtClean="0">
                <a:latin typeface="+mn-lt"/>
              </a:rPr>
              <a:t>99</a:t>
            </a:r>
            <a:endParaRPr lang="en-US" sz="2400" dirty="0">
              <a:latin typeface="+mn-lt"/>
            </a:endParaRPr>
          </a:p>
          <a:p>
            <a:r>
              <a:rPr lang="en-US" sz="2400" b="1" dirty="0">
                <a:latin typeface="+mn-lt"/>
              </a:rPr>
              <a:t>B</a:t>
            </a:r>
            <a:r>
              <a:rPr lang="en-US" sz="2400" dirty="0">
                <a:latin typeface="+mn-lt"/>
              </a:rPr>
              <a:t> : 70 - 84</a:t>
            </a:r>
          </a:p>
          <a:p>
            <a:r>
              <a:rPr lang="en-US" sz="2400" b="1" dirty="0">
                <a:latin typeface="+mn-lt"/>
              </a:rPr>
              <a:t>C</a:t>
            </a:r>
            <a:r>
              <a:rPr lang="en-US" sz="2400" dirty="0">
                <a:latin typeface="+mn-lt"/>
              </a:rPr>
              <a:t> : </a:t>
            </a:r>
            <a:r>
              <a:rPr lang="en-US" sz="2400" dirty="0" smtClean="0">
                <a:latin typeface="+mn-lt"/>
              </a:rPr>
              <a:t>56 </a:t>
            </a:r>
            <a:r>
              <a:rPr lang="en-US" sz="2400" dirty="0">
                <a:latin typeface="+mn-lt"/>
              </a:rPr>
              <a:t>– 69</a:t>
            </a:r>
          </a:p>
          <a:p>
            <a:r>
              <a:rPr lang="en-US" sz="2400" b="1" dirty="0">
                <a:latin typeface="+mn-lt"/>
              </a:rPr>
              <a:t>D</a:t>
            </a:r>
            <a:r>
              <a:rPr lang="en-US" sz="2400" dirty="0">
                <a:latin typeface="+mn-lt"/>
              </a:rPr>
              <a:t> : </a:t>
            </a:r>
            <a:r>
              <a:rPr lang="en-US" sz="2400" dirty="0" smtClean="0">
                <a:latin typeface="+mn-lt"/>
              </a:rPr>
              <a:t>40 </a:t>
            </a:r>
            <a:r>
              <a:rPr lang="en-US" sz="2400" dirty="0">
                <a:latin typeface="+mn-lt"/>
              </a:rPr>
              <a:t>– </a:t>
            </a:r>
            <a:r>
              <a:rPr lang="en-US" sz="2400" dirty="0" smtClean="0">
                <a:latin typeface="+mn-lt"/>
              </a:rPr>
              <a:t>55</a:t>
            </a:r>
            <a:endParaRPr lang="en-US" sz="2400" dirty="0">
              <a:latin typeface="+mn-lt"/>
            </a:endParaRPr>
          </a:p>
          <a:p>
            <a:r>
              <a:rPr lang="en-US" sz="2400" b="1" dirty="0">
                <a:latin typeface="+mn-lt"/>
              </a:rPr>
              <a:t>E</a:t>
            </a:r>
            <a:r>
              <a:rPr lang="en-US" sz="2400" dirty="0">
                <a:latin typeface="+mn-lt"/>
              </a:rPr>
              <a:t> : </a:t>
            </a:r>
            <a:r>
              <a:rPr lang="en-US" sz="2400" dirty="0" smtClean="0">
                <a:latin typeface="+mn-lt"/>
              </a:rPr>
              <a:t> 0 </a:t>
            </a:r>
            <a:r>
              <a:rPr lang="en-US" sz="2400" dirty="0">
                <a:latin typeface="+mn-lt"/>
              </a:rPr>
              <a:t>- </a:t>
            </a:r>
            <a:r>
              <a:rPr lang="en-US" sz="2400" dirty="0" smtClean="0">
                <a:latin typeface="+mn-lt"/>
              </a:rPr>
              <a:t>39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173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7192" y="585216"/>
            <a:ext cx="3843581" cy="1212587"/>
          </a:xfrm>
        </p:spPr>
        <p:txBody>
          <a:bodyPr>
            <a:normAutofit fontScale="90000"/>
          </a:bodyPr>
          <a:lstStyle/>
          <a:p>
            <a:r>
              <a:rPr lang="id-ID" dirty="0"/>
              <a:t>Association </a:t>
            </a:r>
            <a:r>
              <a:rPr lang="id-ID" dirty="0" err="1"/>
              <a:t>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6" t="23176" r="24729" b="30769"/>
          <a:stretch/>
        </p:blipFill>
        <p:spPr bwMode="auto">
          <a:xfrm>
            <a:off x="2199201" y="2906576"/>
            <a:ext cx="9931085" cy="390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1" r="66630" b="43226"/>
          <a:stretch/>
        </p:blipFill>
        <p:spPr bwMode="auto">
          <a:xfrm>
            <a:off x="136148" y="-102185"/>
            <a:ext cx="5996515" cy="393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31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Proses Utama pada Data Mining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665856"/>
              </p:ext>
            </p:extLst>
          </p:nvPr>
        </p:nvGraphicFramePr>
        <p:xfrm>
          <a:off x="1676400" y="1066800"/>
          <a:ext cx="885825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3271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204" y="2084832"/>
            <a:ext cx="8023225" cy="394770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Formula/</a:t>
            </a:r>
            <a:r>
              <a:rPr lang="id-ID" dirty="0" smtClean="0">
                <a:solidFill>
                  <a:srgbClr val="C00000"/>
                </a:solidFill>
              </a:rPr>
              <a:t>Function</a:t>
            </a:r>
            <a:r>
              <a:rPr lang="id-ID" dirty="0" smtClean="0"/>
              <a:t> (Rumus atau Fungsi Regresi)</a:t>
            </a:r>
          </a:p>
          <a:p>
            <a:pPr marL="128016" lvl="1" indent="0">
              <a:buNone/>
            </a:pPr>
            <a:r>
              <a:rPr lang="en-US" sz="2000" dirty="0" smtClean="0"/>
              <a:t>	</a:t>
            </a:r>
            <a:r>
              <a:rPr lang="id-ID" dirty="0" smtClean="0"/>
              <a:t>WAKTU </a:t>
            </a:r>
            <a:r>
              <a:rPr lang="id-ID" dirty="0"/>
              <a:t>TEMPUH = 0.48 + 0.6 JARAK + 0.34 LAMPU + 0.2 PESANAN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Decision </a:t>
            </a:r>
            <a:r>
              <a:rPr lang="id-ID" dirty="0" smtClean="0">
                <a:solidFill>
                  <a:srgbClr val="C00000"/>
                </a:solidFill>
              </a:rPr>
              <a:t>Tree</a:t>
            </a:r>
            <a:r>
              <a:rPr lang="id-ID" dirty="0" smtClean="0"/>
              <a:t> (Pohon Keputusan)</a:t>
            </a:r>
            <a:endParaRPr lang="id-ID" dirty="0"/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solidFill>
                  <a:srgbClr val="C00000"/>
                </a:solidFill>
              </a:rPr>
              <a:t>Rule</a:t>
            </a:r>
            <a:r>
              <a:rPr lang="id-ID" dirty="0" smtClean="0"/>
              <a:t> (Aturan)</a:t>
            </a:r>
          </a:p>
          <a:p>
            <a:pPr marL="128016" lvl="1" indent="0">
              <a:buNone/>
            </a:pPr>
            <a:r>
              <a:rPr lang="en-US" dirty="0" smtClean="0"/>
              <a:t>	</a:t>
            </a:r>
            <a:r>
              <a:rPr lang="id-ID" dirty="0" smtClean="0"/>
              <a:t>IF ips3=2.8  THEN </a:t>
            </a:r>
            <a:r>
              <a:rPr lang="id-ID" dirty="0" err="1" smtClean="0"/>
              <a:t>lulustepatwaktu</a:t>
            </a: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solidFill>
                  <a:srgbClr val="C00000"/>
                </a:solidFill>
              </a:rPr>
              <a:t>Cluster</a:t>
            </a:r>
            <a:r>
              <a:rPr lang="id-ID" dirty="0" smtClean="0"/>
              <a:t> (Klaster)</a:t>
            </a:r>
          </a:p>
          <a:p>
            <a:pPr lvl="1"/>
            <a:endParaRPr lang="id-ID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Output/Pola/Model/Knowledge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7" y="1898522"/>
            <a:ext cx="7850049" cy="469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4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174" y="1083133"/>
            <a:ext cx="7992888" cy="563562"/>
          </a:xfrm>
        </p:spPr>
        <p:txBody>
          <a:bodyPr>
            <a:normAutofit fontScale="90000"/>
          </a:bodyPr>
          <a:lstStyle/>
          <a:p>
            <a:r>
              <a:rPr lang="id-ID" dirty="0" err="1" smtClean="0"/>
              <a:t>Input</a:t>
            </a:r>
            <a:r>
              <a:rPr lang="id-ID" dirty="0" smtClean="0"/>
              <a:t> – Metode – </a:t>
            </a:r>
            <a:r>
              <a:rPr lang="id-ID" dirty="0" err="1" smtClean="0"/>
              <a:t>Output</a:t>
            </a:r>
            <a:r>
              <a:rPr lang="id-ID" dirty="0" smtClean="0"/>
              <a:t> – </a:t>
            </a:r>
            <a:r>
              <a:rPr lang="id-ID" dirty="0" err="1" smtClean="0"/>
              <a:t>Evaluation</a:t>
            </a:r>
            <a:r>
              <a:rPr lang="id-ID" dirty="0" smtClean="0"/>
              <a:t> 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676400" y="1066800"/>
          <a:ext cx="885825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4164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514350" indent="-514350"/>
            <a:r>
              <a:rPr lang="id-ID" sz="5400" dirty="0"/>
              <a:t>Algoritma Data Mining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912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Algoritma Estimasi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68839"/>
            <a:ext cx="9720073" cy="4540521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id-ID" sz="3200" dirty="0"/>
              <a:t>Algoritma estimasi mirip dengan algoritma klasifikasi, tapi </a:t>
            </a:r>
            <a:r>
              <a:rPr lang="id-ID" sz="3200" dirty="0">
                <a:solidFill>
                  <a:srgbClr val="C00000"/>
                </a:solidFill>
              </a:rPr>
              <a:t>variabel target adalah berupa bilangan numerik (</a:t>
            </a:r>
            <a:r>
              <a:rPr lang="id-ID" sz="3200" dirty="0" err="1">
                <a:solidFill>
                  <a:srgbClr val="C00000"/>
                </a:solidFill>
              </a:rPr>
              <a:t>kontinyu</a:t>
            </a:r>
            <a:r>
              <a:rPr lang="id-ID" sz="3200" dirty="0">
                <a:solidFill>
                  <a:srgbClr val="C00000"/>
                </a:solidFill>
              </a:rPr>
              <a:t>) </a:t>
            </a:r>
            <a:r>
              <a:rPr lang="id-ID" sz="3200" dirty="0"/>
              <a:t>dan bukan </a:t>
            </a:r>
            <a:r>
              <a:rPr lang="id-ID" sz="3200" dirty="0" err="1"/>
              <a:t>kategorikal</a:t>
            </a:r>
            <a:r>
              <a:rPr lang="id-ID" sz="3200" dirty="0"/>
              <a:t> (nominal atau </a:t>
            </a:r>
            <a:r>
              <a:rPr lang="id-ID" sz="3200" dirty="0" err="1"/>
              <a:t>diskrit</a:t>
            </a:r>
            <a:r>
              <a:rPr lang="id-ID" sz="3200" dirty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d-ID" sz="3200" dirty="0"/>
              <a:t>Estimasi nilai dari </a:t>
            </a:r>
            <a:r>
              <a:rPr lang="id-ID" sz="3200" dirty="0" err="1"/>
              <a:t>variable</a:t>
            </a:r>
            <a:r>
              <a:rPr lang="id-ID" sz="3200" dirty="0"/>
              <a:t> target ditentukan </a:t>
            </a:r>
            <a:r>
              <a:rPr lang="id-ID" sz="3200" dirty="0">
                <a:solidFill>
                  <a:srgbClr val="C00000"/>
                </a:solidFill>
              </a:rPr>
              <a:t>berdasarkan nilai dari variabel </a:t>
            </a:r>
            <a:r>
              <a:rPr lang="id-ID" sz="3200" dirty="0" err="1">
                <a:solidFill>
                  <a:srgbClr val="C00000"/>
                </a:solidFill>
              </a:rPr>
              <a:t>prediktor</a:t>
            </a:r>
            <a:r>
              <a:rPr lang="id-ID" sz="3200" dirty="0"/>
              <a:t> (atribut)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d-ID" sz="3200" dirty="0"/>
              <a:t>Algoritma estimasi yang biasa digunakan adalah: </a:t>
            </a:r>
            <a:r>
              <a:rPr lang="en-US" sz="3200" dirty="0">
                <a:solidFill>
                  <a:srgbClr val="C00000"/>
                </a:solidFill>
              </a:rPr>
              <a:t>Linear Regression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C00000"/>
                </a:solidFill>
              </a:rPr>
              <a:t>Neural Network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C00000"/>
                </a:solidFill>
              </a:rPr>
              <a:t>Support Vector </a:t>
            </a:r>
            <a:r>
              <a:rPr lang="en-US" sz="3200" dirty="0" smtClean="0">
                <a:solidFill>
                  <a:srgbClr val="C00000"/>
                </a:solidFill>
              </a:rPr>
              <a:t>Machine</a:t>
            </a:r>
            <a:endParaRPr lang="id-ID" sz="32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727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Contoh: Estimasi </a:t>
            </a:r>
            <a:r>
              <a:rPr lang="id-ID" dirty="0" err="1" smtClean="0"/>
              <a:t>Performansi</a:t>
            </a:r>
            <a:r>
              <a:rPr lang="id-ID" dirty="0" smtClean="0"/>
              <a:t> CPU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18741"/>
            <a:ext cx="9720073" cy="4766872"/>
          </a:xfrm>
        </p:spPr>
        <p:txBody>
          <a:bodyPr>
            <a:normAutofit/>
          </a:bodyPr>
          <a:lstStyle/>
          <a:p>
            <a:r>
              <a:rPr lang="id-ID" sz="2400" b="1" dirty="0" err="1">
                <a:solidFill>
                  <a:srgbClr val="C00000"/>
                </a:solidFill>
              </a:rPr>
              <a:t>Example</a:t>
            </a:r>
            <a:r>
              <a:rPr lang="id-ID" sz="2400" dirty="0"/>
              <a:t>: 209 </a:t>
            </a:r>
            <a:r>
              <a:rPr lang="id-ID" sz="2400" dirty="0" err="1"/>
              <a:t>different</a:t>
            </a:r>
            <a:r>
              <a:rPr lang="id-ID" sz="2400" dirty="0"/>
              <a:t> </a:t>
            </a:r>
            <a:r>
              <a:rPr lang="id-ID" sz="2400" dirty="0" err="1">
                <a:solidFill>
                  <a:srgbClr val="0070C0"/>
                </a:solidFill>
              </a:rPr>
              <a:t>computer</a:t>
            </a:r>
            <a:r>
              <a:rPr lang="id-ID" sz="2400" dirty="0">
                <a:solidFill>
                  <a:srgbClr val="0070C0"/>
                </a:solidFill>
              </a:rPr>
              <a:t> </a:t>
            </a:r>
            <a:r>
              <a:rPr lang="id-ID" sz="2400" dirty="0" err="1" smtClean="0">
                <a:solidFill>
                  <a:srgbClr val="0070C0"/>
                </a:solidFill>
              </a:rPr>
              <a:t>configurations</a:t>
            </a:r>
            <a:endParaRPr lang="id-ID" sz="2400" dirty="0">
              <a:solidFill>
                <a:srgbClr val="0070C0"/>
              </a:solidFill>
            </a:endParaRPr>
          </a:p>
          <a:p>
            <a:endParaRPr lang="id-ID" sz="2400" dirty="0"/>
          </a:p>
          <a:p>
            <a:endParaRPr lang="id-ID" sz="2400" dirty="0"/>
          </a:p>
          <a:p>
            <a:endParaRPr lang="id-ID" sz="2400" dirty="0"/>
          </a:p>
          <a:p>
            <a:endParaRPr lang="id-ID" sz="2400" dirty="0"/>
          </a:p>
          <a:p>
            <a:endParaRPr lang="en-US" sz="2400" dirty="0" smtClean="0"/>
          </a:p>
          <a:p>
            <a:endParaRPr lang="id-ID" sz="2400" dirty="0"/>
          </a:p>
          <a:p>
            <a:r>
              <a:rPr lang="id-ID" sz="2400" dirty="0" smtClean="0">
                <a:solidFill>
                  <a:srgbClr val="C00000"/>
                </a:solidFill>
              </a:rPr>
              <a:t>Linear </a:t>
            </a:r>
            <a:r>
              <a:rPr lang="id-ID" sz="2400" dirty="0" err="1">
                <a:solidFill>
                  <a:srgbClr val="C00000"/>
                </a:solidFill>
              </a:rPr>
              <a:t>regression</a:t>
            </a:r>
            <a:r>
              <a:rPr lang="id-ID" sz="2400" dirty="0">
                <a:solidFill>
                  <a:srgbClr val="C00000"/>
                </a:solidFill>
              </a:rPr>
              <a:t> </a:t>
            </a:r>
            <a:r>
              <a:rPr lang="id-ID" sz="2400" dirty="0" err="1"/>
              <a:t>function</a:t>
            </a:r>
            <a:endParaRPr lang="id-ID" sz="2400" dirty="0"/>
          </a:p>
          <a:p>
            <a:pPr marL="574675" lvl="2" indent="0">
              <a:buNone/>
            </a:pPr>
            <a:r>
              <a:rPr lang="id-ID" sz="2400" dirty="0"/>
              <a:t>PRP = 	-55.9 + 0.0489 MYCT + 0.0153 MMIN + 0.0056 MMAX</a:t>
            </a:r>
            <a:br>
              <a:rPr lang="id-ID" sz="2400" dirty="0"/>
            </a:br>
            <a:r>
              <a:rPr lang="id-ID" sz="2400" dirty="0"/>
              <a:t>		+ 0.6410 CACH - 0.2700 CHMIN + 1.480 </a:t>
            </a:r>
            <a:r>
              <a:rPr lang="id-ID" sz="2400" dirty="0" smtClean="0"/>
              <a:t>CHMAX</a:t>
            </a:r>
            <a:endParaRPr lang="id-ID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894884" y="2519409"/>
            <a:ext cx="8100000" cy="2589480"/>
            <a:chOff x="720000" y="1620000"/>
            <a:chExt cx="8100000" cy="2589480"/>
          </a:xfrm>
        </p:grpSpPr>
        <p:sp>
          <p:nvSpPr>
            <p:cNvPr id="7" name="Freeform 6"/>
            <p:cNvSpPr/>
            <p:nvPr/>
          </p:nvSpPr>
          <p:spPr>
            <a:xfrm>
              <a:off x="6262560" y="3874320"/>
              <a:ext cx="1162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ct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6262560" y="3539520"/>
              <a:ext cx="1162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ct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6262560" y="3204360"/>
              <a:ext cx="1162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hangingPunct="0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6262560" y="2869560"/>
              <a:ext cx="1162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ct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32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6262560" y="2534400"/>
              <a:ext cx="1162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ct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128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262560" y="2199600"/>
              <a:ext cx="1162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ct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CHMAX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5239800" y="3874320"/>
              <a:ext cx="1022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ct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239800" y="3539520"/>
              <a:ext cx="1022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ct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239800" y="3204360"/>
              <a:ext cx="1022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hangingPunct="0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239800" y="2869560"/>
              <a:ext cx="1022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ct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8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239800" y="2534400"/>
              <a:ext cx="1022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ct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16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239800" y="2199600"/>
              <a:ext cx="1022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ct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CHMIN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5239800" y="1620000"/>
              <a:ext cx="218556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ct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Channels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7425360" y="1620000"/>
              <a:ext cx="1394639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ct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Performance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4377960" y="1620000"/>
              <a:ext cx="861839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ct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Cache (Kb)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2723400" y="1620000"/>
              <a:ext cx="165456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ct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Main memory (Kb)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1403280" y="1620000"/>
              <a:ext cx="132012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ct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Cycle time (ns)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720000" y="1620000"/>
              <a:ext cx="68328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hangingPunct="0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7425360" y="3874320"/>
              <a:ext cx="13946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ct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45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4377960" y="3874320"/>
              <a:ext cx="8618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ct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3507479" y="3874320"/>
              <a:ext cx="870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ct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4000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2723400" y="3874320"/>
              <a:ext cx="7840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ct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1000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1403280" y="3874320"/>
              <a:ext cx="1320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ct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480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720000" y="3874320"/>
              <a:ext cx="683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209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7425360" y="3539520"/>
              <a:ext cx="1394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ct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67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4377960" y="3539520"/>
              <a:ext cx="8618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ct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32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3507479" y="3539520"/>
              <a:ext cx="870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ct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8000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2723400" y="3539520"/>
              <a:ext cx="7840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ct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512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1403280" y="3539520"/>
              <a:ext cx="1320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ct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480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720000" y="3539520"/>
              <a:ext cx="683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208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7425360" y="3204360"/>
              <a:ext cx="13946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hangingPunct="0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4377960" y="3204360"/>
              <a:ext cx="8618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hangingPunct="0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3507479" y="3204360"/>
              <a:ext cx="870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hangingPunct="0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2723400" y="3204360"/>
              <a:ext cx="7840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hangingPunct="0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1403280" y="3204360"/>
              <a:ext cx="1320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hangingPunct="0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720000" y="3204360"/>
              <a:ext cx="683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7425360" y="2869560"/>
              <a:ext cx="1394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ct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269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4377960" y="2869560"/>
              <a:ext cx="8618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ct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32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3507479" y="2869560"/>
              <a:ext cx="870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ct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32000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2723400" y="2869560"/>
              <a:ext cx="7840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ct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8000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1403280" y="2869560"/>
              <a:ext cx="1320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ct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29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720000" y="2869560"/>
              <a:ext cx="683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7425360" y="2534400"/>
              <a:ext cx="13946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ct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198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4377960" y="2534400"/>
              <a:ext cx="8618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ct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256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3507479" y="2534400"/>
              <a:ext cx="870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ct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6000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723400" y="2534400"/>
              <a:ext cx="7840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ct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256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1403280" y="2534400"/>
              <a:ext cx="1320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ct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125</a:t>
              </a:r>
            </a:p>
          </p:txBody>
        </p:sp>
        <p:sp>
          <p:nvSpPr>
            <p:cNvPr id="54" name="Freeform 53"/>
            <p:cNvSpPr/>
            <p:nvPr/>
          </p:nvSpPr>
          <p:spPr>
            <a:xfrm>
              <a:off x="720000" y="2534400"/>
              <a:ext cx="683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7425360" y="2199600"/>
              <a:ext cx="1394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ct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PRP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4377960" y="2199600"/>
              <a:ext cx="8618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ct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CACH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3507479" y="2199600"/>
              <a:ext cx="870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ct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MMAX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2723400" y="2199600"/>
              <a:ext cx="7840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ct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MMIN</a:t>
              </a:r>
            </a:p>
          </p:txBody>
        </p:sp>
        <p:sp>
          <p:nvSpPr>
            <p:cNvPr id="59" name="Freeform 58"/>
            <p:cNvSpPr/>
            <p:nvPr/>
          </p:nvSpPr>
          <p:spPr>
            <a:xfrm>
              <a:off x="1403280" y="2199600"/>
              <a:ext cx="1320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algn="ctr" hangingPunct="0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latin typeface="Tahoma" pitchFamily="18"/>
                  <a:ea typeface="Gothic" pitchFamily="2"/>
                  <a:cs typeface="Lucidasans" pitchFamily="2"/>
                </a:rPr>
                <a:t>MYCT</a:t>
              </a:r>
            </a:p>
          </p:txBody>
        </p:sp>
        <p:sp>
          <p:nvSpPr>
            <p:cNvPr id="60" name="Freeform 59"/>
            <p:cNvSpPr/>
            <p:nvPr/>
          </p:nvSpPr>
          <p:spPr>
            <a:xfrm>
              <a:off x="720000" y="2199600"/>
              <a:ext cx="683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hangingPunct="0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1" name="Straight Connector 60"/>
            <p:cNvSpPr/>
            <p:nvPr/>
          </p:nvSpPr>
          <p:spPr>
            <a:xfrm>
              <a:off x="8820000" y="1620000"/>
              <a:ext cx="0" cy="5796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hangingPunct="0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2" name="Straight Connector 61"/>
            <p:cNvSpPr/>
            <p:nvPr/>
          </p:nvSpPr>
          <p:spPr>
            <a:xfrm>
              <a:off x="8820000" y="219960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hangingPunct="0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3" name="Straight Connector 62"/>
            <p:cNvSpPr/>
            <p:nvPr/>
          </p:nvSpPr>
          <p:spPr>
            <a:xfrm>
              <a:off x="8820000" y="253440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hangingPunct="0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4" name="Straight Connector 63"/>
            <p:cNvSpPr/>
            <p:nvPr/>
          </p:nvSpPr>
          <p:spPr>
            <a:xfrm>
              <a:off x="8820000" y="286956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hangingPunct="0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5" name="Straight Connector 64"/>
            <p:cNvSpPr/>
            <p:nvPr/>
          </p:nvSpPr>
          <p:spPr>
            <a:xfrm>
              <a:off x="8820000" y="320436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hangingPunct="0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6" name="Straight Connector 65"/>
            <p:cNvSpPr/>
            <p:nvPr/>
          </p:nvSpPr>
          <p:spPr>
            <a:xfrm>
              <a:off x="8820000" y="353952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hangingPunct="0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7" name="Straight Connector 66"/>
            <p:cNvSpPr/>
            <p:nvPr/>
          </p:nvSpPr>
          <p:spPr>
            <a:xfrm>
              <a:off x="8820000" y="387432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hangingPunct="0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8" name="Straight Connector 67"/>
            <p:cNvSpPr/>
            <p:nvPr/>
          </p:nvSpPr>
          <p:spPr>
            <a:xfrm>
              <a:off x="1403280" y="1620000"/>
              <a:ext cx="7416720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hangingPunct="0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9" name="Straight Connector 68"/>
            <p:cNvSpPr/>
            <p:nvPr/>
          </p:nvSpPr>
          <p:spPr>
            <a:xfrm>
              <a:off x="720000" y="1620000"/>
              <a:ext cx="0" cy="5796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hangingPunct="0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0" name="Straight Connector 69"/>
            <p:cNvSpPr/>
            <p:nvPr/>
          </p:nvSpPr>
          <p:spPr>
            <a:xfrm>
              <a:off x="1403280" y="4209480"/>
              <a:ext cx="7416720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hangingPunct="0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1" name="Straight Connector 70"/>
            <p:cNvSpPr/>
            <p:nvPr/>
          </p:nvSpPr>
          <p:spPr>
            <a:xfrm>
              <a:off x="720000" y="1620000"/>
              <a:ext cx="6832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hangingPunct="0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2" name="Straight Connector 71"/>
            <p:cNvSpPr/>
            <p:nvPr/>
          </p:nvSpPr>
          <p:spPr>
            <a:xfrm>
              <a:off x="1403280" y="2199600"/>
              <a:ext cx="7416720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hangingPunct="0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3" name="Straight Connector 72"/>
            <p:cNvSpPr/>
            <p:nvPr/>
          </p:nvSpPr>
          <p:spPr>
            <a:xfrm>
              <a:off x="720000" y="4209480"/>
              <a:ext cx="6832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hangingPunct="0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4" name="Straight Connector 73"/>
            <p:cNvSpPr/>
            <p:nvPr/>
          </p:nvSpPr>
          <p:spPr>
            <a:xfrm>
              <a:off x="720000" y="219960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hangingPunct="0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5" name="Straight Connector 74"/>
            <p:cNvSpPr/>
            <p:nvPr/>
          </p:nvSpPr>
          <p:spPr>
            <a:xfrm>
              <a:off x="720000" y="253440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hangingPunct="0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6" name="Straight Connector 75"/>
            <p:cNvSpPr/>
            <p:nvPr/>
          </p:nvSpPr>
          <p:spPr>
            <a:xfrm>
              <a:off x="720000" y="286956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hangingPunct="0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7" name="Straight Connector 76"/>
            <p:cNvSpPr/>
            <p:nvPr/>
          </p:nvSpPr>
          <p:spPr>
            <a:xfrm>
              <a:off x="720000" y="320436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hangingPunct="0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8" name="Straight Connector 77"/>
            <p:cNvSpPr/>
            <p:nvPr/>
          </p:nvSpPr>
          <p:spPr>
            <a:xfrm>
              <a:off x="720000" y="353952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hangingPunct="0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9" name="Straight Connector 78"/>
            <p:cNvSpPr/>
            <p:nvPr/>
          </p:nvSpPr>
          <p:spPr>
            <a:xfrm>
              <a:off x="720000" y="387432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hangingPunct="0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0" name="Straight Connector 79"/>
            <p:cNvSpPr/>
            <p:nvPr/>
          </p:nvSpPr>
          <p:spPr>
            <a:xfrm>
              <a:off x="1403280" y="2534400"/>
              <a:ext cx="74167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hangingPunct="0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6675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Algoritma Prediksi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d-ID" sz="2600" dirty="0" smtClean="0"/>
              <a:t>Algoritma prediksi/</a:t>
            </a:r>
            <a:r>
              <a:rPr lang="id-ID" sz="2600" dirty="0" err="1" smtClean="0"/>
              <a:t>forecasting</a:t>
            </a:r>
            <a:r>
              <a:rPr lang="id-ID" sz="2600" dirty="0" smtClean="0"/>
              <a:t> </a:t>
            </a:r>
            <a:r>
              <a:rPr lang="id-ID" sz="2600" dirty="0" smtClean="0">
                <a:solidFill>
                  <a:srgbClr val="C00000"/>
                </a:solidFill>
              </a:rPr>
              <a:t>sama dengan algoritma  estimasi </a:t>
            </a:r>
            <a:r>
              <a:rPr lang="id-ID" sz="2600" dirty="0" smtClean="0"/>
              <a:t>di mana </a:t>
            </a:r>
            <a:r>
              <a:rPr lang="id-ID" sz="2600" dirty="0" smtClean="0">
                <a:solidFill>
                  <a:srgbClr val="C00000"/>
                </a:solidFill>
              </a:rPr>
              <a:t>label/target/</a:t>
            </a:r>
            <a:r>
              <a:rPr lang="id-ID" sz="2600" dirty="0" err="1" smtClean="0">
                <a:solidFill>
                  <a:srgbClr val="C00000"/>
                </a:solidFill>
              </a:rPr>
              <a:t>class</a:t>
            </a:r>
            <a:r>
              <a:rPr lang="id-ID" sz="2600" dirty="0" smtClean="0">
                <a:solidFill>
                  <a:srgbClr val="C00000"/>
                </a:solidFill>
              </a:rPr>
              <a:t> bertipe numerik</a:t>
            </a:r>
            <a:r>
              <a:rPr lang="id-ID" sz="2600" dirty="0" smtClean="0"/>
              <a:t>, bedanya adalah data yang digunakan merupakan data rentet waktu</a:t>
            </a:r>
            <a:br>
              <a:rPr lang="id-ID" sz="2600" dirty="0" smtClean="0"/>
            </a:br>
            <a:r>
              <a:rPr lang="id-ID" sz="2600" dirty="0" smtClean="0"/>
              <a:t>(</a:t>
            </a:r>
            <a:r>
              <a:rPr lang="id-ID" sz="2600" dirty="0" smtClean="0">
                <a:solidFill>
                  <a:srgbClr val="C00000"/>
                </a:solidFill>
              </a:rPr>
              <a:t>data </a:t>
            </a:r>
            <a:r>
              <a:rPr lang="id-ID" sz="2600" dirty="0" err="1" smtClean="0">
                <a:solidFill>
                  <a:srgbClr val="C00000"/>
                </a:solidFill>
              </a:rPr>
              <a:t>time</a:t>
            </a:r>
            <a:r>
              <a:rPr lang="id-ID" sz="2600" dirty="0" smtClean="0">
                <a:solidFill>
                  <a:srgbClr val="C00000"/>
                </a:solidFill>
              </a:rPr>
              <a:t> </a:t>
            </a:r>
            <a:r>
              <a:rPr lang="id-ID" sz="2600" dirty="0" err="1" smtClean="0">
                <a:solidFill>
                  <a:srgbClr val="C00000"/>
                </a:solidFill>
              </a:rPr>
              <a:t>series</a:t>
            </a:r>
            <a:r>
              <a:rPr lang="id-ID" sz="2600" dirty="0" smtClean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d-ID" sz="2600" dirty="0" smtClean="0"/>
              <a:t>Istilah prediksi kadang digunakan juga untuk </a:t>
            </a:r>
            <a:r>
              <a:rPr lang="id-ID" sz="2600" dirty="0" smtClean="0">
                <a:solidFill>
                  <a:srgbClr val="C00000"/>
                </a:solidFill>
              </a:rPr>
              <a:t>klasifikasi</a:t>
            </a:r>
            <a:r>
              <a:rPr lang="id-ID" sz="2600" dirty="0" smtClean="0"/>
              <a:t>, tidak hanya untuk prediksi </a:t>
            </a:r>
            <a:r>
              <a:rPr lang="id-ID" sz="2600" dirty="0" err="1" smtClean="0"/>
              <a:t>time</a:t>
            </a:r>
            <a:r>
              <a:rPr lang="id-ID" sz="2600" dirty="0" smtClean="0"/>
              <a:t> </a:t>
            </a:r>
            <a:r>
              <a:rPr lang="id-ID" sz="2600" dirty="0" err="1" smtClean="0"/>
              <a:t>series</a:t>
            </a:r>
            <a:r>
              <a:rPr lang="id-ID" sz="2600" dirty="0" smtClean="0"/>
              <a:t>, karena sifatnya yang bisa menghasilkan </a:t>
            </a:r>
            <a:r>
              <a:rPr lang="id-ID" sz="2600" dirty="0" err="1" smtClean="0"/>
              <a:t>class</a:t>
            </a:r>
            <a:r>
              <a:rPr lang="id-ID" sz="2600" dirty="0" smtClean="0"/>
              <a:t> berdasarkan berbagai atribut yang kita sediakan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d-ID" sz="2600" dirty="0" smtClean="0">
                <a:solidFill>
                  <a:srgbClr val="C00000"/>
                </a:solidFill>
              </a:rPr>
              <a:t>Semua algoritma estimasi </a:t>
            </a:r>
            <a:r>
              <a:rPr lang="id-ID" sz="2600" dirty="0" smtClean="0"/>
              <a:t>dapat digunakan untuk prediksi/</a:t>
            </a:r>
            <a:r>
              <a:rPr lang="id-ID" sz="2600" dirty="0" err="1" smtClean="0"/>
              <a:t>forecasting</a:t>
            </a:r>
            <a:endParaRPr lang="id-ID" sz="26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484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657" y="150502"/>
            <a:ext cx="9769839" cy="497054"/>
          </a:xfrm>
        </p:spPr>
        <p:txBody>
          <a:bodyPr>
            <a:normAutofit fontScale="90000"/>
          </a:bodyPr>
          <a:lstStyle/>
          <a:p>
            <a:r>
              <a:rPr lang="id-ID" dirty="0"/>
              <a:t>Contoh: Prediksi Harga </a:t>
            </a:r>
            <a:r>
              <a:rPr lang="id-ID" dirty="0" smtClean="0"/>
              <a:t>Saham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9803" y="602585"/>
            <a:ext cx="3352800" cy="5348510"/>
          </a:xfrm>
        </p:spPr>
        <p:txBody>
          <a:bodyPr/>
          <a:lstStyle/>
          <a:p>
            <a:pPr marL="0" indent="0">
              <a:buNone/>
            </a:pPr>
            <a:r>
              <a:rPr lang="id-ID" sz="2400" dirty="0" err="1"/>
              <a:t>Dataset</a:t>
            </a:r>
            <a:r>
              <a:rPr lang="id-ID" sz="2400" dirty="0"/>
              <a:t> harga saham dalam bentuk </a:t>
            </a:r>
            <a:r>
              <a:rPr lang="id-ID" sz="2400" dirty="0" err="1"/>
              <a:t>time</a:t>
            </a:r>
            <a:r>
              <a:rPr lang="id-ID" sz="2400" dirty="0"/>
              <a:t> </a:t>
            </a:r>
            <a:r>
              <a:rPr lang="id-ID" sz="2400" dirty="0" err="1"/>
              <a:t>series</a:t>
            </a:r>
            <a:r>
              <a:rPr lang="id-ID" sz="2400" dirty="0"/>
              <a:t> (rentet waktu) harian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5" r="66262" b="25334"/>
          <a:stretch/>
        </p:blipFill>
        <p:spPr bwMode="auto">
          <a:xfrm>
            <a:off x="1361607" y="602585"/>
            <a:ext cx="6558196" cy="613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66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33918"/>
          </a:xfrm>
        </p:spPr>
        <p:txBody>
          <a:bodyPr/>
          <a:lstStyle/>
          <a:p>
            <a:r>
              <a:rPr lang="id-ID" dirty="0" smtClean="0"/>
              <a:t>Contoh: Prediksi Harga Saham (Plot)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6" t="26435" r="19468" b="11885"/>
          <a:stretch/>
        </p:blipFill>
        <p:spPr bwMode="auto">
          <a:xfrm>
            <a:off x="1024128" y="1560834"/>
            <a:ext cx="8214609" cy="516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271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319" y="143508"/>
            <a:ext cx="9720072" cy="716642"/>
          </a:xfrm>
        </p:spPr>
        <p:txBody>
          <a:bodyPr/>
          <a:lstStyle/>
          <a:p>
            <a:r>
              <a:rPr lang="en-US" dirty="0" smtClean="0"/>
              <a:t>Textbooks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pic>
        <p:nvPicPr>
          <p:cNvPr id="87042" name="Picture 2" descr="C:\Users\Junta\Pictures\data mining budi Santos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23" y="860151"/>
            <a:ext cx="4529493" cy="576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661200" y="860150"/>
            <a:ext cx="4598676" cy="576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393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003741"/>
          </a:xfrm>
        </p:spPr>
        <p:txBody>
          <a:bodyPr/>
          <a:lstStyle/>
          <a:p>
            <a:r>
              <a:rPr lang="id-ID" dirty="0"/>
              <a:t>Contoh: Prediksi Harga Saham (Plot)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6" r="7311" b="9803"/>
          <a:stretch/>
        </p:blipFill>
        <p:spPr bwMode="auto">
          <a:xfrm>
            <a:off x="1024128" y="1730445"/>
            <a:ext cx="9109223" cy="4891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62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093682"/>
          </a:xfrm>
        </p:spPr>
        <p:txBody>
          <a:bodyPr/>
          <a:lstStyle/>
          <a:p>
            <a:r>
              <a:rPr lang="id-ID" dirty="0" smtClean="0"/>
              <a:t>Algoritma Klasifikasi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83830"/>
            <a:ext cx="9720073" cy="452553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d-ID" sz="2800" dirty="0"/>
              <a:t>Klasifikasi adalah algoritma yang menggunakan data dengan </a:t>
            </a:r>
            <a:r>
              <a:rPr lang="id-ID" sz="2800" dirty="0">
                <a:solidFill>
                  <a:srgbClr val="C00000"/>
                </a:solidFill>
              </a:rPr>
              <a:t>target/</a:t>
            </a:r>
            <a:r>
              <a:rPr lang="id-ID" sz="2800" dirty="0" err="1">
                <a:solidFill>
                  <a:srgbClr val="C00000"/>
                </a:solidFill>
              </a:rPr>
              <a:t>class</a:t>
            </a:r>
            <a:r>
              <a:rPr lang="id-ID" sz="2800" dirty="0">
                <a:solidFill>
                  <a:srgbClr val="C00000"/>
                </a:solidFill>
              </a:rPr>
              <a:t>/label berupa nilai </a:t>
            </a:r>
            <a:r>
              <a:rPr lang="id-ID" sz="2800" dirty="0" err="1">
                <a:solidFill>
                  <a:srgbClr val="C00000"/>
                </a:solidFill>
              </a:rPr>
              <a:t>kategorikal</a:t>
            </a:r>
            <a:r>
              <a:rPr lang="id-ID" sz="2800" dirty="0">
                <a:solidFill>
                  <a:srgbClr val="C00000"/>
                </a:solidFill>
              </a:rPr>
              <a:t> (nominal)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d-ID" sz="2800" dirty="0"/>
              <a:t>Contoh, apabila </a:t>
            </a:r>
            <a:r>
              <a:rPr lang="id-ID" sz="2800" dirty="0">
                <a:solidFill>
                  <a:srgbClr val="C00000"/>
                </a:solidFill>
              </a:rPr>
              <a:t>target/</a:t>
            </a:r>
            <a:r>
              <a:rPr lang="id-ID" sz="2800" dirty="0" err="1">
                <a:solidFill>
                  <a:srgbClr val="C00000"/>
                </a:solidFill>
              </a:rPr>
              <a:t>class</a:t>
            </a:r>
            <a:r>
              <a:rPr lang="id-ID" sz="2800" dirty="0">
                <a:solidFill>
                  <a:srgbClr val="C00000"/>
                </a:solidFill>
              </a:rPr>
              <a:t>/label </a:t>
            </a:r>
            <a:r>
              <a:rPr lang="id-ID" sz="2800" dirty="0"/>
              <a:t>adalah pendapatan, maka bisa digunakan nilai nominal (</a:t>
            </a:r>
            <a:r>
              <a:rPr lang="id-ID" sz="2800" dirty="0" err="1"/>
              <a:t>kategorikal</a:t>
            </a:r>
            <a:r>
              <a:rPr lang="id-ID" sz="2800" dirty="0"/>
              <a:t>) </a:t>
            </a:r>
            <a:r>
              <a:rPr lang="id-ID" sz="2800" dirty="0" err="1"/>
              <a:t>sbb</a:t>
            </a:r>
            <a:r>
              <a:rPr lang="id-ID" sz="2800" dirty="0"/>
              <a:t>: pendapatan besar, menengah, kecil</a:t>
            </a:r>
            <a:r>
              <a:rPr lang="en-US" sz="2800" dirty="0"/>
              <a:t> </a:t>
            </a:r>
            <a:endParaRPr lang="id-ID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id-ID" sz="2800" dirty="0"/>
              <a:t>Contoh lain adalah rekomendasi </a:t>
            </a:r>
            <a:r>
              <a:rPr lang="id-ID" sz="2800" dirty="0" err="1"/>
              <a:t>contact</a:t>
            </a:r>
            <a:r>
              <a:rPr lang="id-ID" sz="2800" dirty="0"/>
              <a:t> </a:t>
            </a:r>
            <a:r>
              <a:rPr lang="id-ID" sz="2800" dirty="0" err="1"/>
              <a:t>lens</a:t>
            </a:r>
            <a:r>
              <a:rPr lang="id-ID" sz="2800" dirty="0"/>
              <a:t>, apakah menggunakan yang jenis </a:t>
            </a:r>
            <a:r>
              <a:rPr lang="id-ID" sz="2800" dirty="0" err="1">
                <a:solidFill>
                  <a:srgbClr val="C00000"/>
                </a:solidFill>
              </a:rPr>
              <a:t>soft</a:t>
            </a:r>
            <a:r>
              <a:rPr lang="id-ID" sz="2800" dirty="0"/>
              <a:t>, </a:t>
            </a:r>
            <a:r>
              <a:rPr lang="id-ID" sz="2800" dirty="0" err="1">
                <a:solidFill>
                  <a:srgbClr val="C00000"/>
                </a:solidFill>
              </a:rPr>
              <a:t>hard</a:t>
            </a:r>
            <a:r>
              <a:rPr lang="id-ID" sz="2800" dirty="0">
                <a:solidFill>
                  <a:srgbClr val="C00000"/>
                </a:solidFill>
              </a:rPr>
              <a:t> </a:t>
            </a:r>
            <a:r>
              <a:rPr lang="id-ID" sz="2800" dirty="0"/>
              <a:t>atau </a:t>
            </a:r>
            <a:r>
              <a:rPr lang="id-ID" sz="2800" dirty="0" err="1">
                <a:solidFill>
                  <a:srgbClr val="C00000"/>
                </a:solidFill>
              </a:rPr>
              <a:t>none</a:t>
            </a:r>
            <a:endParaRPr lang="id-ID" sz="2800" dirty="0">
              <a:solidFill>
                <a:srgbClr val="C0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id-ID" sz="2800" dirty="0"/>
              <a:t>Algoritma klasifikasi yang biasa digunakan adalah: </a:t>
            </a:r>
            <a:r>
              <a:rPr lang="id-ID" sz="2800" dirty="0" err="1"/>
              <a:t>Naive</a:t>
            </a:r>
            <a:r>
              <a:rPr lang="id-ID" sz="2800" dirty="0"/>
              <a:t> </a:t>
            </a:r>
            <a:r>
              <a:rPr lang="id-ID" sz="2800" dirty="0" err="1"/>
              <a:t>Bayes</a:t>
            </a:r>
            <a:r>
              <a:rPr lang="id-ID" sz="2800" dirty="0"/>
              <a:t>, </a:t>
            </a:r>
            <a:r>
              <a:rPr lang="id-ID" sz="2800" dirty="0" err="1"/>
              <a:t>K-Nearest</a:t>
            </a:r>
            <a:r>
              <a:rPr lang="id-ID" sz="2800" dirty="0"/>
              <a:t> </a:t>
            </a:r>
            <a:r>
              <a:rPr lang="id-ID" sz="2800" dirty="0" err="1"/>
              <a:t>Neighbor</a:t>
            </a:r>
            <a:r>
              <a:rPr lang="id-ID" sz="2800" dirty="0"/>
              <a:t>, C4.5, ID3, CART, Linear </a:t>
            </a:r>
            <a:r>
              <a:rPr lang="id-ID" sz="2800" dirty="0" err="1"/>
              <a:t>Discriminant</a:t>
            </a:r>
            <a:r>
              <a:rPr lang="id-ID" sz="2800" dirty="0"/>
              <a:t> </a:t>
            </a:r>
            <a:r>
              <a:rPr lang="id-ID" sz="2800" dirty="0" err="1"/>
              <a:t>Analysis</a:t>
            </a:r>
            <a:r>
              <a:rPr lang="id-ID" sz="2800" dirty="0"/>
              <a:t>, </a:t>
            </a:r>
            <a:r>
              <a:rPr lang="id-ID" sz="2800" dirty="0" err="1" smtClean="0"/>
              <a:t>etc</a:t>
            </a:r>
            <a:endParaRPr lang="id-ID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482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599607"/>
            <a:ext cx="9110472" cy="6086006"/>
          </a:xfrm>
        </p:spPr>
        <p:txBody>
          <a:bodyPr>
            <a:normAutofit fontScale="92500" lnSpcReduction="10000"/>
          </a:bodyPr>
          <a:lstStyle/>
          <a:p>
            <a:r>
              <a:rPr lang="id-ID" sz="2400" b="1" dirty="0" err="1">
                <a:solidFill>
                  <a:srgbClr val="C00000"/>
                </a:solidFill>
              </a:rPr>
              <a:t>Input</a:t>
            </a:r>
            <a:r>
              <a:rPr lang="id-ID" sz="2400" dirty="0"/>
              <a:t>:</a:t>
            </a:r>
          </a:p>
          <a:p>
            <a:pPr marL="0" indent="0">
              <a:buNone/>
            </a:pPr>
            <a:r>
              <a:rPr lang="id-ID" sz="2400" dirty="0"/>
              <a:t> </a:t>
            </a:r>
          </a:p>
          <a:p>
            <a:endParaRPr lang="id-ID" sz="2400" dirty="0"/>
          </a:p>
          <a:p>
            <a:endParaRPr lang="id-ID" sz="2400" dirty="0"/>
          </a:p>
          <a:p>
            <a:endParaRPr lang="id-ID" sz="2400" dirty="0"/>
          </a:p>
          <a:p>
            <a:endParaRPr lang="id-ID" sz="2400" dirty="0"/>
          </a:p>
          <a:p>
            <a:endParaRPr lang="id-ID" sz="2400" dirty="0"/>
          </a:p>
          <a:p>
            <a:endParaRPr lang="id-ID" sz="2400" dirty="0"/>
          </a:p>
          <a:p>
            <a:endParaRPr lang="id-ID" sz="2400" dirty="0"/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id-ID" sz="2400" b="1" dirty="0" err="1" smtClean="0">
                <a:solidFill>
                  <a:srgbClr val="C00000"/>
                </a:solidFill>
              </a:rPr>
              <a:t>Output</a:t>
            </a:r>
            <a:r>
              <a:rPr lang="id-ID" sz="2400" dirty="0" smtClean="0">
                <a:solidFill>
                  <a:srgbClr val="C00000"/>
                </a:solidFill>
              </a:rPr>
              <a:t> </a:t>
            </a:r>
            <a:r>
              <a:rPr lang="id-ID" sz="2400" dirty="0">
                <a:solidFill>
                  <a:srgbClr val="C00000"/>
                </a:solidFill>
              </a:rPr>
              <a:t>(</a:t>
            </a:r>
            <a:r>
              <a:rPr lang="id-ID" sz="2400" b="1" dirty="0" err="1">
                <a:solidFill>
                  <a:srgbClr val="C00000"/>
                </a:solidFill>
              </a:rPr>
              <a:t>Rules</a:t>
            </a:r>
            <a:r>
              <a:rPr lang="id-ID" sz="2400" dirty="0">
                <a:solidFill>
                  <a:srgbClr val="C00000"/>
                </a:solidFill>
              </a:rPr>
              <a:t>)</a:t>
            </a:r>
            <a:r>
              <a:rPr lang="id-ID" sz="2400" dirty="0"/>
              <a:t>:</a:t>
            </a:r>
            <a:endParaRPr lang="en-US" sz="2400" dirty="0"/>
          </a:p>
          <a:p>
            <a:pPr marL="862012" lvl="3" indent="0">
              <a:buNone/>
            </a:pPr>
            <a:r>
              <a:rPr lang="en-US" sz="1600" dirty="0"/>
              <a:t>If outlook = sunny and humidity = high then play = no</a:t>
            </a:r>
            <a:r>
              <a:rPr lang="id-ID" sz="1600" dirty="0"/>
              <a:t/>
            </a:r>
            <a:br>
              <a:rPr lang="id-ID" sz="1600" dirty="0"/>
            </a:br>
            <a:r>
              <a:rPr lang="en-US" sz="1600" dirty="0"/>
              <a:t>If outlook = rainy and windy = true then play = no</a:t>
            </a:r>
            <a:r>
              <a:rPr lang="id-ID" sz="1600" dirty="0"/>
              <a:t/>
            </a:r>
            <a:br>
              <a:rPr lang="id-ID" sz="1600" dirty="0"/>
            </a:br>
            <a:r>
              <a:rPr lang="en-US" sz="1600" dirty="0"/>
              <a:t>If outlook = overcast then play = yes</a:t>
            </a:r>
            <a:r>
              <a:rPr lang="id-ID" sz="1600" dirty="0"/>
              <a:t/>
            </a:r>
            <a:br>
              <a:rPr lang="id-ID" sz="1600" dirty="0"/>
            </a:br>
            <a:r>
              <a:rPr lang="en-US" sz="1600" dirty="0"/>
              <a:t>If humidity = normal then play = yes</a:t>
            </a:r>
            <a:r>
              <a:rPr lang="id-ID" sz="1600" dirty="0"/>
              <a:t/>
            </a:r>
            <a:br>
              <a:rPr lang="id-ID" sz="1600" dirty="0"/>
            </a:br>
            <a:r>
              <a:rPr lang="en-US" sz="1600" dirty="0"/>
              <a:t>If none of the above then play = </a:t>
            </a:r>
            <a:r>
              <a:rPr lang="en-US" sz="1600" dirty="0" smtClean="0"/>
              <a:t>yes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9" t="34426" r="14168" b="11475"/>
          <a:stretch/>
        </p:blipFill>
        <p:spPr bwMode="auto">
          <a:xfrm>
            <a:off x="1024128" y="990599"/>
            <a:ext cx="7010600" cy="399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61217" y="118859"/>
            <a:ext cx="6530915" cy="613997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Contoh: </a:t>
            </a:r>
            <a:r>
              <a:rPr lang="en-US" dirty="0" smtClean="0"/>
              <a:t>R</a:t>
            </a:r>
            <a:r>
              <a:rPr lang="id-ID" dirty="0" err="1" smtClean="0"/>
              <a:t>ekomendasi</a:t>
            </a:r>
            <a:r>
              <a:rPr lang="id-ID" dirty="0" smtClean="0"/>
              <a:t> Main Golf</a:t>
            </a:r>
            <a:endParaRPr lang="id-ID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30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Contoh: </a:t>
            </a:r>
            <a:r>
              <a:rPr lang="en-US" dirty="0"/>
              <a:t>R</a:t>
            </a:r>
            <a:r>
              <a:rPr lang="id-ID" dirty="0" err="1"/>
              <a:t>ekomendasi</a:t>
            </a:r>
            <a:r>
              <a:rPr lang="id-ID" dirty="0"/>
              <a:t> </a:t>
            </a:r>
            <a:r>
              <a:rPr lang="id-ID" dirty="0" smtClean="0"/>
              <a:t>Main </a:t>
            </a:r>
            <a:r>
              <a:rPr lang="id-ID" dirty="0"/>
              <a:t>Golf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612076"/>
            <a:ext cx="8553450" cy="5181600"/>
          </a:xfrm>
        </p:spPr>
        <p:txBody>
          <a:bodyPr>
            <a:normAutofit fontScale="92500" lnSpcReduction="10000"/>
          </a:bodyPr>
          <a:lstStyle/>
          <a:p>
            <a:r>
              <a:rPr lang="id-ID" sz="2400" b="1" dirty="0" err="1">
                <a:solidFill>
                  <a:srgbClr val="C00000"/>
                </a:solidFill>
              </a:rPr>
              <a:t>Input</a:t>
            </a:r>
            <a:r>
              <a:rPr lang="id-ID" sz="2400" b="1" dirty="0">
                <a:solidFill>
                  <a:srgbClr val="C00000"/>
                </a:solidFill>
              </a:rPr>
              <a:t> (Atribut Nominal dan Numerik):</a:t>
            </a:r>
            <a:endParaRPr lang="en-US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d-ID" sz="2400" dirty="0"/>
          </a:p>
          <a:p>
            <a:endParaRPr lang="id-ID" sz="2400" dirty="0"/>
          </a:p>
          <a:p>
            <a:pPr marL="0" indent="0">
              <a:buNone/>
            </a:pPr>
            <a:endParaRPr lang="id-ID" sz="2400" dirty="0"/>
          </a:p>
          <a:p>
            <a:endParaRPr lang="id-ID" sz="2400" dirty="0"/>
          </a:p>
          <a:p>
            <a:endParaRPr lang="id-ID" sz="2400" dirty="0"/>
          </a:p>
          <a:p>
            <a:endParaRPr lang="id-ID" sz="2400" dirty="0"/>
          </a:p>
          <a:p>
            <a:r>
              <a:rPr lang="id-ID" sz="2400" b="1" dirty="0" err="1">
                <a:solidFill>
                  <a:srgbClr val="C00000"/>
                </a:solidFill>
              </a:rPr>
              <a:t>Output</a:t>
            </a:r>
            <a:r>
              <a:rPr lang="id-ID" sz="2400" b="1" dirty="0">
                <a:solidFill>
                  <a:srgbClr val="C00000"/>
                </a:solidFill>
              </a:rPr>
              <a:t> (</a:t>
            </a:r>
            <a:r>
              <a:rPr lang="id-ID" sz="2400" b="1" dirty="0" err="1">
                <a:solidFill>
                  <a:srgbClr val="C00000"/>
                </a:solidFill>
              </a:rPr>
              <a:t>Rules</a:t>
            </a:r>
            <a:r>
              <a:rPr lang="id-ID" sz="2400" b="1" dirty="0">
                <a:solidFill>
                  <a:srgbClr val="C00000"/>
                </a:solidFill>
              </a:rPr>
              <a:t>)</a:t>
            </a:r>
            <a:r>
              <a:rPr lang="id-ID" sz="2400" b="1" dirty="0"/>
              <a:t>:</a:t>
            </a:r>
          </a:p>
          <a:p>
            <a:pPr marL="749300" lvl="2" indent="0">
              <a:buNone/>
            </a:pPr>
            <a:r>
              <a:rPr lang="en-US" sz="1600" dirty="0"/>
              <a:t>If outlook = sunny and humidity = high then play = no</a:t>
            </a:r>
          </a:p>
          <a:p>
            <a:pPr marL="749300" lvl="2" indent="0">
              <a:buNone/>
            </a:pPr>
            <a:r>
              <a:rPr lang="en-US" sz="1600" dirty="0"/>
              <a:t>If outlook = sunny and humidity &gt; 83 then play = no</a:t>
            </a:r>
          </a:p>
          <a:p>
            <a:pPr marL="749300" lvl="2" indent="0">
              <a:buNone/>
            </a:pPr>
            <a:r>
              <a:rPr lang="en-US" sz="1600" dirty="0"/>
              <a:t>If outlook = rainy and windy = true then play = no</a:t>
            </a:r>
          </a:p>
          <a:p>
            <a:pPr marL="749300" lvl="2" indent="0">
              <a:buNone/>
            </a:pPr>
            <a:r>
              <a:rPr lang="en-US" sz="1600" dirty="0"/>
              <a:t>If outlook = overcast then play = yes</a:t>
            </a:r>
          </a:p>
          <a:p>
            <a:pPr marL="749300" lvl="2" indent="0">
              <a:buNone/>
            </a:pPr>
            <a:r>
              <a:rPr lang="en-US" sz="1600" dirty="0"/>
              <a:t>If humidity &lt; 85 then play = yes</a:t>
            </a:r>
          </a:p>
          <a:p>
            <a:pPr marL="749300" lvl="2" indent="0">
              <a:buNone/>
            </a:pPr>
            <a:r>
              <a:rPr lang="en-US" sz="1600" dirty="0"/>
              <a:t>If none of the above then play = yes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4" t="30123" r="19698" b="16394"/>
          <a:stretch/>
        </p:blipFill>
        <p:spPr bwMode="auto">
          <a:xfrm>
            <a:off x="3006777" y="2084832"/>
            <a:ext cx="4876800" cy="275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00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Contoh: </a:t>
            </a:r>
            <a:r>
              <a:rPr lang="en-US"/>
              <a:t>R</a:t>
            </a:r>
            <a:r>
              <a:rPr lang="id-ID"/>
              <a:t>ekomendasi Main Golf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3200" b="1" dirty="0" err="1">
                <a:solidFill>
                  <a:srgbClr val="C00000"/>
                </a:solidFill>
              </a:rPr>
              <a:t>Output</a:t>
            </a:r>
            <a:r>
              <a:rPr lang="id-ID" sz="3200" b="1" dirty="0">
                <a:solidFill>
                  <a:srgbClr val="C00000"/>
                </a:solidFill>
              </a:rPr>
              <a:t> (</a:t>
            </a:r>
            <a:r>
              <a:rPr lang="id-ID" sz="3200" b="1" dirty="0" err="1">
                <a:solidFill>
                  <a:srgbClr val="C00000"/>
                </a:solidFill>
              </a:rPr>
              <a:t>Tree</a:t>
            </a:r>
            <a:r>
              <a:rPr lang="id-ID" sz="3200" b="1" dirty="0">
                <a:solidFill>
                  <a:srgbClr val="C00000"/>
                </a:solidFill>
              </a:rPr>
              <a:t>)</a:t>
            </a:r>
            <a:r>
              <a:rPr lang="id-ID" sz="3200" b="1" dirty="0"/>
              <a:t>: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7" t="27508" r="26000" b="30000"/>
          <a:stretch/>
        </p:blipFill>
        <p:spPr bwMode="auto">
          <a:xfrm>
            <a:off x="4358391" y="1642453"/>
            <a:ext cx="7467600" cy="504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19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Contoh: Rekomendasi C</a:t>
            </a:r>
            <a:r>
              <a:rPr lang="en-US" dirty="0" err="1"/>
              <a:t>ontact</a:t>
            </a:r>
            <a:r>
              <a:rPr lang="en-US" dirty="0"/>
              <a:t> </a:t>
            </a:r>
            <a:r>
              <a:rPr lang="id-ID" dirty="0"/>
              <a:t>L</a:t>
            </a:r>
            <a:r>
              <a:rPr lang="en-US" dirty="0" err="1" smtClean="0"/>
              <a:t>ens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err="1" smtClean="0">
                <a:solidFill>
                  <a:srgbClr val="C00000"/>
                </a:solidFill>
              </a:rPr>
              <a:t>Input</a:t>
            </a:r>
            <a:r>
              <a:rPr lang="id-ID" dirty="0" smtClean="0"/>
              <a:t>:</a:t>
            </a:r>
            <a:endParaRPr lang="id-ID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4" t="30992" r="14284" b="15319"/>
          <a:stretch/>
        </p:blipFill>
        <p:spPr bwMode="auto">
          <a:xfrm>
            <a:off x="2056539" y="1705131"/>
            <a:ext cx="8019482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615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Contoh: Rekomendasi C</a:t>
            </a:r>
            <a:r>
              <a:rPr lang="en-US" dirty="0" err="1"/>
              <a:t>ontact</a:t>
            </a:r>
            <a:r>
              <a:rPr lang="en-US" dirty="0"/>
              <a:t> </a:t>
            </a:r>
            <a:r>
              <a:rPr lang="id-ID" dirty="0"/>
              <a:t>L</a:t>
            </a:r>
            <a:r>
              <a:rPr lang="en-US" dirty="0" err="1"/>
              <a:t>ens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mtClean="0">
                <a:solidFill>
                  <a:srgbClr val="C00000"/>
                </a:solidFill>
              </a:rPr>
              <a:t>Output/Model </a:t>
            </a:r>
            <a:r>
              <a:rPr lang="id-ID" smtClean="0"/>
              <a:t>(Tree):</a:t>
            </a:r>
            <a:endParaRPr lang="id-ID" dirty="0"/>
          </a:p>
          <a:p>
            <a:endParaRPr lang="id-ID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0" t="27508" r="31115" b="30262"/>
          <a:stretch/>
        </p:blipFill>
        <p:spPr bwMode="auto">
          <a:xfrm>
            <a:off x="3891198" y="1661409"/>
            <a:ext cx="6853002" cy="513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469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Contoh: Penentuan Jenis Bunga Iris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 err="1" smtClean="0">
                <a:solidFill>
                  <a:srgbClr val="C00000"/>
                </a:solidFill>
              </a:rPr>
              <a:t>Input</a:t>
            </a:r>
            <a:r>
              <a:rPr lang="id-ID" dirty="0"/>
              <a:t>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1" t="31147" r="22002" b="18648"/>
          <a:stretch/>
        </p:blipFill>
        <p:spPr bwMode="auto">
          <a:xfrm>
            <a:off x="1978700" y="1666292"/>
            <a:ext cx="7051623" cy="512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458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Contoh: Penentuan Jenis Bunga Iris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31364"/>
            <a:ext cx="9720073" cy="4023360"/>
          </a:xfrm>
        </p:spPr>
        <p:txBody>
          <a:bodyPr/>
          <a:lstStyle/>
          <a:p>
            <a:r>
              <a:rPr lang="id-ID" b="1" dirty="0" err="1" smtClean="0">
                <a:solidFill>
                  <a:srgbClr val="C00000"/>
                </a:solidFill>
              </a:rPr>
              <a:t>Output</a:t>
            </a:r>
            <a:r>
              <a:rPr lang="id-ID" dirty="0" smtClean="0">
                <a:solidFill>
                  <a:srgbClr val="C00000"/>
                </a:solidFill>
              </a:rPr>
              <a:t> </a:t>
            </a:r>
            <a:r>
              <a:rPr lang="id-ID" dirty="0" smtClean="0"/>
              <a:t>(</a:t>
            </a:r>
            <a:r>
              <a:rPr lang="id-ID" dirty="0" err="1" smtClean="0"/>
              <a:t>Rules</a:t>
            </a:r>
            <a:r>
              <a:rPr lang="id-ID" dirty="0" smtClean="0"/>
              <a:t>):</a:t>
            </a:r>
            <a:endParaRPr lang="id-ID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1" t="46517" r="21656" b="12909"/>
          <a:stretch/>
        </p:blipFill>
        <p:spPr bwMode="auto">
          <a:xfrm>
            <a:off x="2385295" y="2084832"/>
            <a:ext cx="8358905" cy="475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79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Contoh: Penentuan Jenis Bunga Iris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1806315"/>
            <a:ext cx="9720073" cy="4023360"/>
          </a:xfrm>
        </p:spPr>
        <p:txBody>
          <a:bodyPr/>
          <a:lstStyle/>
          <a:p>
            <a:r>
              <a:rPr lang="id-ID" b="1" dirty="0" err="1" smtClean="0">
                <a:solidFill>
                  <a:srgbClr val="C00000"/>
                </a:solidFill>
              </a:rPr>
              <a:t>Output</a:t>
            </a:r>
            <a:r>
              <a:rPr lang="id-ID" dirty="0" smtClean="0">
                <a:solidFill>
                  <a:srgbClr val="C00000"/>
                </a:solidFill>
              </a:rPr>
              <a:t> </a:t>
            </a:r>
            <a:r>
              <a:rPr lang="id-ID" dirty="0" smtClean="0"/>
              <a:t>(</a:t>
            </a:r>
            <a:r>
              <a:rPr lang="id-ID" dirty="0" err="1" smtClean="0"/>
              <a:t>Tree</a:t>
            </a:r>
            <a:r>
              <a:rPr lang="id-ID" dirty="0" smtClean="0"/>
              <a:t>):</a:t>
            </a:r>
            <a:endParaRPr lang="id-ID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7" t="30393" r="30721" b="26852"/>
          <a:stretch/>
        </p:blipFill>
        <p:spPr bwMode="auto">
          <a:xfrm>
            <a:off x="2868118" y="1567721"/>
            <a:ext cx="6477000" cy="4887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295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 smtClean="0"/>
              <a:t>Pretest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3200" dirty="0"/>
              <a:t>Jelaskan apa yang dimaksud dengan </a:t>
            </a:r>
            <a:r>
              <a:rPr lang="id-ID" sz="3200" dirty="0">
                <a:solidFill>
                  <a:srgbClr val="C00000"/>
                </a:solidFill>
              </a:rPr>
              <a:t>data </a:t>
            </a:r>
            <a:r>
              <a:rPr lang="id-ID" sz="3200" dirty="0" err="1">
                <a:solidFill>
                  <a:srgbClr val="C00000"/>
                </a:solidFill>
              </a:rPr>
              <a:t>mining</a:t>
            </a:r>
            <a:r>
              <a:rPr lang="id-ID" sz="3200" dirty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id-ID" sz="3200" dirty="0"/>
          </a:p>
          <a:p>
            <a:pPr marL="514350" indent="-514350">
              <a:buFont typeface="+mj-lt"/>
              <a:buAutoNum type="arabicPeriod"/>
            </a:pPr>
            <a:r>
              <a:rPr lang="id-ID" sz="3200" dirty="0"/>
              <a:t>Sebutkan </a:t>
            </a:r>
            <a:r>
              <a:rPr lang="id-ID" sz="3200" dirty="0">
                <a:solidFill>
                  <a:srgbClr val="C00000"/>
                </a:solidFill>
              </a:rPr>
              <a:t>peran data mining </a:t>
            </a:r>
            <a:r>
              <a:rPr lang="id-ID" sz="3200" dirty="0"/>
              <a:t>dan </a:t>
            </a:r>
            <a:r>
              <a:rPr lang="id-ID" sz="3200" dirty="0">
                <a:solidFill>
                  <a:srgbClr val="C00000"/>
                </a:solidFill>
              </a:rPr>
              <a:t>algoritma apa </a:t>
            </a:r>
            <a:r>
              <a:rPr lang="id-ID" sz="3200" dirty="0"/>
              <a:t>saja yang mendukung peran data mining tersebut?</a:t>
            </a:r>
          </a:p>
          <a:p>
            <a:pPr marL="514350" indent="-514350">
              <a:buFont typeface="+mj-lt"/>
              <a:buAutoNum type="arabicPeriod"/>
            </a:pPr>
            <a:endParaRPr lang="id-ID" sz="3200" dirty="0"/>
          </a:p>
          <a:p>
            <a:pPr marL="514350" indent="-514350">
              <a:buFont typeface="+mj-lt"/>
              <a:buAutoNum type="arabicPeriod"/>
            </a:pPr>
            <a:r>
              <a:rPr lang="id-ID" sz="3200" dirty="0"/>
              <a:t>Berikan contoh </a:t>
            </a:r>
            <a:r>
              <a:rPr lang="id-ID" sz="3200" dirty="0">
                <a:solidFill>
                  <a:srgbClr val="C00000"/>
                </a:solidFill>
              </a:rPr>
              <a:t>penerapan ataupun penelitian data </a:t>
            </a:r>
            <a:r>
              <a:rPr lang="id-ID" sz="3200" dirty="0" err="1" smtClean="0">
                <a:solidFill>
                  <a:srgbClr val="C00000"/>
                </a:solidFill>
              </a:rPr>
              <a:t>mining</a:t>
            </a:r>
            <a:r>
              <a:rPr lang="id-ID" sz="3200" dirty="0"/>
              <a:t> ?</a:t>
            </a:r>
            <a:endParaRPr lang="id-ID" sz="3200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d-ID" sz="3200" dirty="0"/>
          </a:p>
          <a:p>
            <a:pPr marL="0" indent="0">
              <a:buNone/>
            </a:pPr>
            <a:endParaRPr lang="id-ID" sz="3200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4745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Algoritma </a:t>
            </a:r>
            <a:r>
              <a:rPr lang="id-ID" dirty="0" err="1" smtClean="0"/>
              <a:t>Klastering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133" y="1676400"/>
            <a:ext cx="10182382" cy="4799351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d-ID" sz="2800" dirty="0" err="1"/>
              <a:t>Klastering</a:t>
            </a:r>
            <a:r>
              <a:rPr lang="id-ID" sz="2800" dirty="0"/>
              <a:t> adalah </a:t>
            </a:r>
            <a:r>
              <a:rPr lang="id-ID" sz="2800" dirty="0" err="1">
                <a:solidFill>
                  <a:srgbClr val="C00000"/>
                </a:solidFill>
              </a:rPr>
              <a:t>pengelompokkan</a:t>
            </a:r>
            <a:r>
              <a:rPr lang="id-ID" sz="2800" dirty="0">
                <a:solidFill>
                  <a:srgbClr val="C00000"/>
                </a:solidFill>
              </a:rPr>
              <a:t> data</a:t>
            </a:r>
            <a:r>
              <a:rPr lang="id-ID" sz="2800" dirty="0"/>
              <a:t>, hasil observasi dan kasus ke dalam </a:t>
            </a:r>
            <a:r>
              <a:rPr lang="id-ID" sz="2800" dirty="0" err="1">
                <a:solidFill>
                  <a:srgbClr val="C00000"/>
                </a:solidFill>
              </a:rPr>
              <a:t>class</a:t>
            </a:r>
            <a:r>
              <a:rPr lang="id-ID" sz="2800" dirty="0">
                <a:solidFill>
                  <a:srgbClr val="C00000"/>
                </a:solidFill>
              </a:rPr>
              <a:t> yang mirip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d-ID" sz="2800" dirty="0"/>
              <a:t>Suatu </a:t>
            </a:r>
            <a:r>
              <a:rPr lang="id-ID" sz="2800" dirty="0" err="1"/>
              <a:t>klaster</a:t>
            </a:r>
            <a:r>
              <a:rPr lang="id-ID" sz="2800" dirty="0"/>
              <a:t> (</a:t>
            </a:r>
            <a:r>
              <a:rPr lang="id-ID" sz="2800" dirty="0" err="1"/>
              <a:t>cluster</a:t>
            </a:r>
            <a:r>
              <a:rPr lang="id-ID" sz="2800" dirty="0"/>
              <a:t>) adalah </a:t>
            </a:r>
            <a:r>
              <a:rPr lang="id-ID" sz="2800" dirty="0">
                <a:solidFill>
                  <a:srgbClr val="C00000"/>
                </a:solidFill>
              </a:rPr>
              <a:t>koleksi data yang mirip </a:t>
            </a:r>
            <a:r>
              <a:rPr lang="id-ID" sz="2800" dirty="0"/>
              <a:t>antara satu dengan yang lain, dan </a:t>
            </a:r>
            <a:r>
              <a:rPr lang="id-ID" sz="2800" dirty="0">
                <a:solidFill>
                  <a:srgbClr val="C00000"/>
                </a:solidFill>
              </a:rPr>
              <a:t>memiliki perbedaan </a:t>
            </a:r>
            <a:r>
              <a:rPr lang="id-ID" sz="2800" dirty="0"/>
              <a:t>bila dibandingkan dengan data dari </a:t>
            </a:r>
            <a:r>
              <a:rPr lang="id-ID" sz="2800" dirty="0" err="1"/>
              <a:t>klaster</a:t>
            </a:r>
            <a:r>
              <a:rPr lang="id-ID" sz="2800" dirty="0"/>
              <a:t> lain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d-ID" sz="2800" dirty="0"/>
              <a:t>Perbedaan utama algoritma </a:t>
            </a:r>
            <a:r>
              <a:rPr lang="id-ID" sz="2800" dirty="0" err="1"/>
              <a:t>klastering</a:t>
            </a:r>
            <a:r>
              <a:rPr lang="id-ID" sz="2800" dirty="0"/>
              <a:t> dengan klasifikasi adalah </a:t>
            </a:r>
            <a:r>
              <a:rPr lang="id-ID" sz="2800" dirty="0" err="1">
                <a:solidFill>
                  <a:srgbClr val="C00000"/>
                </a:solidFill>
              </a:rPr>
              <a:t>klastering</a:t>
            </a:r>
            <a:r>
              <a:rPr lang="id-ID" sz="2800" dirty="0">
                <a:solidFill>
                  <a:srgbClr val="C00000"/>
                </a:solidFill>
              </a:rPr>
              <a:t> tidak memiliki target/</a:t>
            </a:r>
            <a:r>
              <a:rPr lang="id-ID" sz="2800" dirty="0" err="1">
                <a:solidFill>
                  <a:srgbClr val="C00000"/>
                </a:solidFill>
              </a:rPr>
              <a:t>class</a:t>
            </a:r>
            <a:r>
              <a:rPr lang="id-ID" sz="2800" dirty="0">
                <a:solidFill>
                  <a:srgbClr val="C00000"/>
                </a:solidFill>
              </a:rPr>
              <a:t>/label</a:t>
            </a:r>
            <a:r>
              <a:rPr lang="id-ID" sz="2800" dirty="0"/>
              <a:t>, jadi termasuk </a:t>
            </a:r>
            <a:r>
              <a:rPr lang="id-ID" sz="2800" i="1" dirty="0" err="1"/>
              <a:t>unsupervised</a:t>
            </a:r>
            <a:r>
              <a:rPr lang="id-ID" sz="2800" i="1" dirty="0"/>
              <a:t> </a:t>
            </a:r>
            <a:r>
              <a:rPr lang="id-ID" sz="2800" i="1" dirty="0" err="1"/>
              <a:t>learning</a:t>
            </a:r>
            <a:endParaRPr lang="id-ID" sz="2800" i="1" dirty="0"/>
          </a:p>
          <a:p>
            <a:pPr>
              <a:buFont typeface="Courier New" panose="02070309020205020404" pitchFamily="49" charset="0"/>
              <a:buChar char="o"/>
            </a:pPr>
            <a:r>
              <a:rPr lang="id-ID" sz="2800" dirty="0" err="1"/>
              <a:t>Klastering</a:t>
            </a:r>
            <a:r>
              <a:rPr lang="id-ID" sz="2800" dirty="0"/>
              <a:t> sering digunakan sebagai </a:t>
            </a:r>
            <a:r>
              <a:rPr lang="id-ID" sz="2800" dirty="0">
                <a:solidFill>
                  <a:srgbClr val="C00000"/>
                </a:solidFill>
              </a:rPr>
              <a:t>tahap awal dalam proses data </a:t>
            </a:r>
            <a:r>
              <a:rPr lang="id-ID" sz="2800" dirty="0" err="1">
                <a:solidFill>
                  <a:srgbClr val="C00000"/>
                </a:solidFill>
              </a:rPr>
              <a:t>mining</a:t>
            </a:r>
            <a:r>
              <a:rPr lang="id-ID" sz="2800" dirty="0"/>
              <a:t>, dengan hasil </a:t>
            </a:r>
            <a:r>
              <a:rPr lang="id-ID" sz="2800" dirty="0" err="1"/>
              <a:t>klaster</a:t>
            </a:r>
            <a:r>
              <a:rPr lang="id-ID" sz="2800" dirty="0"/>
              <a:t> yang terbentuk akan menjadi </a:t>
            </a:r>
            <a:r>
              <a:rPr lang="id-ID" sz="2800" dirty="0" err="1"/>
              <a:t>input</a:t>
            </a:r>
            <a:r>
              <a:rPr lang="id-ID" sz="2800" dirty="0"/>
              <a:t> dari algoritma berikutnya yang digunakan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424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Contoh: </a:t>
            </a:r>
            <a:r>
              <a:rPr lang="id-ID" dirty="0" err="1" smtClean="0"/>
              <a:t>Klastering</a:t>
            </a:r>
            <a:r>
              <a:rPr lang="id-ID" dirty="0" smtClean="0"/>
              <a:t> Jenis Gaya Hidup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73770"/>
            <a:ext cx="10308436" cy="470691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err="1"/>
              <a:t>Claritas</a:t>
            </a:r>
            <a:r>
              <a:rPr lang="en-US" sz="2400" dirty="0"/>
              <a:t>, Inc. provide</a:t>
            </a:r>
            <a:r>
              <a:rPr lang="id-ID" sz="2400" dirty="0"/>
              <a:t> </a:t>
            </a:r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demographic profile of each of the geographic areas in the country</a:t>
            </a:r>
            <a:r>
              <a:rPr lang="en-US" sz="2400" dirty="0"/>
              <a:t>, as defined</a:t>
            </a:r>
            <a:r>
              <a:rPr lang="id-ID" sz="2400" dirty="0"/>
              <a:t> </a:t>
            </a:r>
            <a:r>
              <a:rPr lang="en-US" sz="2400" dirty="0"/>
              <a:t>by zip code. One of the clustering mechanisms they use is the PRIZM segmentation</a:t>
            </a:r>
            <a:r>
              <a:rPr lang="id-ID" sz="2400" dirty="0"/>
              <a:t> </a:t>
            </a:r>
            <a:r>
              <a:rPr lang="en-US" sz="2400" dirty="0"/>
              <a:t>system, which </a:t>
            </a:r>
            <a:r>
              <a:rPr lang="en-US" sz="2400" dirty="0">
                <a:solidFill>
                  <a:srgbClr val="C00000"/>
                </a:solidFill>
              </a:rPr>
              <a:t>describes every U.S. zip code area in terms of distinct lifestyle types</a:t>
            </a:r>
            <a:r>
              <a:rPr lang="id-ID" sz="2400" dirty="0">
                <a:solidFill>
                  <a:srgbClr val="C00000"/>
                </a:solidFill>
              </a:rPr>
              <a:t> (66 </a:t>
            </a:r>
            <a:r>
              <a:rPr lang="id-ID" sz="2400" dirty="0" err="1">
                <a:solidFill>
                  <a:srgbClr val="C00000"/>
                </a:solidFill>
              </a:rPr>
              <a:t>segments</a:t>
            </a:r>
            <a:r>
              <a:rPr lang="id-ID" sz="2400" dirty="0">
                <a:solidFill>
                  <a:srgbClr val="C00000"/>
                </a:solidFill>
              </a:rPr>
              <a:t>)</a:t>
            </a:r>
            <a:r>
              <a:rPr lang="en-US" sz="2400" dirty="0"/>
              <a:t>. Just go to the company’s Web site, enter a particular zip code, and</a:t>
            </a:r>
            <a:r>
              <a:rPr lang="id-ID" sz="2400" dirty="0"/>
              <a:t> </a:t>
            </a:r>
            <a:r>
              <a:rPr lang="en-US" sz="2400" dirty="0"/>
              <a:t>you are shown the most common PRIZM clusters for that zip code.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What do these clusters mean? For illustration, let’s look up the clusters for</a:t>
            </a:r>
            <a:r>
              <a:rPr lang="id-ID" sz="2400" dirty="0"/>
              <a:t> </a:t>
            </a:r>
            <a:r>
              <a:rPr lang="en-US" sz="2400" dirty="0"/>
              <a:t>zip code 90210, Beverly Hills, California. The </a:t>
            </a:r>
            <a:r>
              <a:rPr lang="en-US" sz="2400" dirty="0">
                <a:solidFill>
                  <a:srgbClr val="C00000"/>
                </a:solidFill>
              </a:rPr>
              <a:t>resulting clusters for zip code 90210</a:t>
            </a:r>
            <a:r>
              <a:rPr lang="id-ID" sz="2400" dirty="0">
                <a:solidFill>
                  <a:srgbClr val="C00000"/>
                </a:solidFill>
              </a:rPr>
              <a:t> </a:t>
            </a:r>
            <a:r>
              <a:rPr lang="id-ID" sz="2400" dirty="0" err="1"/>
              <a:t>are</a:t>
            </a:r>
            <a:r>
              <a:rPr lang="id-ID" sz="2400" dirty="0"/>
              <a:t>:</a:t>
            </a:r>
          </a:p>
          <a:p>
            <a:pPr marL="919162" lvl="1" indent="-457200">
              <a:buFont typeface="Courier New" panose="02070309020205020404" pitchFamily="49" charset="0"/>
              <a:buChar char="o"/>
            </a:pPr>
            <a:r>
              <a:rPr lang="en-US" sz="2000" i="1" dirty="0"/>
              <a:t>Cluster 01: </a:t>
            </a:r>
            <a:r>
              <a:rPr lang="en-US" sz="2000" i="1" dirty="0">
                <a:solidFill>
                  <a:srgbClr val="C00000"/>
                </a:solidFill>
              </a:rPr>
              <a:t>Blue Blood Estates</a:t>
            </a:r>
          </a:p>
          <a:p>
            <a:pPr marL="919162" lvl="1" indent="-457200">
              <a:buFont typeface="Courier New" panose="02070309020205020404" pitchFamily="49" charset="0"/>
              <a:buChar char="o"/>
            </a:pPr>
            <a:r>
              <a:rPr lang="en-US" sz="2000" i="1" dirty="0"/>
              <a:t>Cluster 10: </a:t>
            </a:r>
            <a:r>
              <a:rPr lang="en-US" sz="2000" i="1" dirty="0">
                <a:solidFill>
                  <a:srgbClr val="C00000"/>
                </a:solidFill>
              </a:rPr>
              <a:t>Bohemian Mix</a:t>
            </a:r>
          </a:p>
          <a:p>
            <a:pPr marL="919162" lvl="1" indent="-457200">
              <a:buFont typeface="Courier New" panose="02070309020205020404" pitchFamily="49" charset="0"/>
              <a:buChar char="o"/>
            </a:pPr>
            <a:r>
              <a:rPr lang="en-US" sz="2000" i="1" dirty="0"/>
              <a:t>Cluster 02: </a:t>
            </a:r>
            <a:r>
              <a:rPr lang="en-US" sz="2000" i="1" dirty="0">
                <a:solidFill>
                  <a:srgbClr val="C00000"/>
                </a:solidFill>
              </a:rPr>
              <a:t>Winner’s Circle</a:t>
            </a:r>
          </a:p>
          <a:p>
            <a:pPr marL="919162" lvl="1" indent="-457200">
              <a:buFont typeface="Courier New" panose="02070309020205020404" pitchFamily="49" charset="0"/>
              <a:buChar char="o"/>
            </a:pPr>
            <a:r>
              <a:rPr lang="en-US" sz="2000" i="1" dirty="0"/>
              <a:t>Cluster 07: </a:t>
            </a:r>
            <a:r>
              <a:rPr lang="en-US" sz="2000" i="1" dirty="0">
                <a:solidFill>
                  <a:srgbClr val="C00000"/>
                </a:solidFill>
              </a:rPr>
              <a:t>Money and Brains</a:t>
            </a:r>
          </a:p>
          <a:p>
            <a:pPr marL="919162" lvl="1" indent="-457200">
              <a:buFont typeface="Courier New" panose="02070309020205020404" pitchFamily="49" charset="0"/>
              <a:buChar char="o"/>
            </a:pPr>
            <a:r>
              <a:rPr lang="en-US" sz="2000" i="1" dirty="0"/>
              <a:t>Cluster 08: </a:t>
            </a:r>
            <a:r>
              <a:rPr lang="en-US" sz="2000" i="1" dirty="0">
                <a:solidFill>
                  <a:srgbClr val="C00000"/>
                </a:solidFill>
              </a:rPr>
              <a:t>Young Literati</a:t>
            </a:r>
            <a:endParaRPr lang="id-ID" sz="20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75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3" t="20697" r="23846" b="8812"/>
          <a:stretch/>
        </p:blipFill>
        <p:spPr bwMode="auto">
          <a:xfrm>
            <a:off x="1312164" y="0"/>
            <a:ext cx="9144000" cy="688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08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Contoh: </a:t>
            </a:r>
            <a:r>
              <a:rPr lang="id-ID" smtClean="0"/>
              <a:t>Klastering Bunga </a:t>
            </a:r>
            <a:r>
              <a:rPr lang="id-ID"/>
              <a:t>Iris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5" t="21508" r="57016" b="20000"/>
          <a:stretch/>
        </p:blipFill>
        <p:spPr bwMode="auto">
          <a:xfrm>
            <a:off x="3365816" y="1681397"/>
            <a:ext cx="5036695" cy="501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67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540" y="505294"/>
            <a:ext cx="8713788" cy="647700"/>
          </a:xfrm>
        </p:spPr>
        <p:txBody>
          <a:bodyPr>
            <a:normAutofit fontScale="90000"/>
          </a:bodyPr>
          <a:lstStyle/>
          <a:p>
            <a:r>
              <a:rPr lang="id-ID"/>
              <a:t>Contoh: Klastering </a:t>
            </a:r>
            <a:r>
              <a:rPr lang="id-ID" smtClean="0"/>
              <a:t>Bunga Iris (Plot)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8" t="21333" r="38131" b="23760"/>
          <a:stretch/>
        </p:blipFill>
        <p:spPr bwMode="auto">
          <a:xfrm>
            <a:off x="1024128" y="1381594"/>
            <a:ext cx="8746014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19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540" y="310422"/>
            <a:ext cx="8713788" cy="647700"/>
          </a:xfrm>
        </p:spPr>
        <p:txBody>
          <a:bodyPr>
            <a:normAutofit fontScale="90000"/>
          </a:bodyPr>
          <a:lstStyle/>
          <a:p>
            <a:r>
              <a:rPr lang="id-ID"/>
              <a:t>Contoh: Klastering </a:t>
            </a:r>
            <a:r>
              <a:rPr lang="id-ID" smtClean="0"/>
              <a:t>Bunga </a:t>
            </a:r>
            <a:r>
              <a:rPr lang="id-ID"/>
              <a:t>Iris </a:t>
            </a:r>
            <a:r>
              <a:rPr lang="id-ID" smtClean="0"/>
              <a:t>(Table)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t="21508" r="52590" b="20000"/>
          <a:stretch/>
        </p:blipFill>
        <p:spPr bwMode="auto">
          <a:xfrm>
            <a:off x="1024128" y="1110522"/>
            <a:ext cx="6324600" cy="556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1" t="22557" r="76688" b="61239"/>
          <a:stretch/>
        </p:blipFill>
        <p:spPr bwMode="auto">
          <a:xfrm>
            <a:off x="7722233" y="1150495"/>
            <a:ext cx="2008683" cy="138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95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Algoritma Asosiasi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28800"/>
            <a:ext cx="9720073" cy="4480560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d-ID" sz="2900" dirty="0"/>
              <a:t>Algoritma </a:t>
            </a:r>
            <a:r>
              <a:rPr lang="id-ID" sz="2900" i="1" dirty="0" err="1"/>
              <a:t>association</a:t>
            </a:r>
            <a:r>
              <a:rPr lang="id-ID" sz="2900" i="1" dirty="0"/>
              <a:t> </a:t>
            </a:r>
            <a:r>
              <a:rPr lang="id-ID" sz="2900" i="1" dirty="0" err="1"/>
              <a:t>rule</a:t>
            </a:r>
            <a:r>
              <a:rPr lang="id-ID" sz="2900" i="1" dirty="0"/>
              <a:t> </a:t>
            </a:r>
            <a:r>
              <a:rPr lang="id-ID" sz="2900" dirty="0"/>
              <a:t>(aturan asosiasi) adalah algoritma yang menemukan atribut yang “</a:t>
            </a:r>
            <a:r>
              <a:rPr lang="id-ID" sz="2900" dirty="0">
                <a:solidFill>
                  <a:srgbClr val="C00000"/>
                </a:solidFill>
              </a:rPr>
              <a:t>muncul bersamaan</a:t>
            </a:r>
            <a:r>
              <a:rPr lang="id-ID" sz="2900" dirty="0"/>
              <a:t>”</a:t>
            </a:r>
            <a:endParaRPr lang="en-US" sz="2900" dirty="0">
              <a:solidFill>
                <a:srgbClr val="C0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id-ID" sz="2900" dirty="0"/>
              <a:t>Dalam dunia bisnis, sering disebut dengan </a:t>
            </a:r>
            <a:r>
              <a:rPr lang="en-US" sz="2900" i="1" dirty="0">
                <a:solidFill>
                  <a:srgbClr val="C00000"/>
                </a:solidFill>
              </a:rPr>
              <a:t>affinity analysis</a:t>
            </a:r>
            <a:r>
              <a:rPr lang="en-US" sz="2900" i="1" dirty="0"/>
              <a:t> </a:t>
            </a:r>
            <a:r>
              <a:rPr lang="id-ID" sz="2900" dirty="0"/>
              <a:t>atau </a:t>
            </a:r>
            <a:r>
              <a:rPr lang="en-US" sz="2900" i="1" dirty="0">
                <a:solidFill>
                  <a:srgbClr val="C00000"/>
                </a:solidFill>
              </a:rPr>
              <a:t>market basket analysis</a:t>
            </a:r>
            <a:endParaRPr lang="id-ID" sz="2900" i="1" dirty="0">
              <a:solidFill>
                <a:srgbClr val="C0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id-ID" sz="2900" dirty="0"/>
              <a:t>Algoritma asosiasi akan mencari aturan yang </a:t>
            </a:r>
            <a:r>
              <a:rPr lang="id-ID" sz="2900" dirty="0">
                <a:solidFill>
                  <a:srgbClr val="C00000"/>
                </a:solidFill>
              </a:rPr>
              <a:t>menghitung hubungan </a:t>
            </a:r>
            <a:r>
              <a:rPr lang="id-ID" sz="2900" dirty="0" err="1">
                <a:solidFill>
                  <a:srgbClr val="C00000"/>
                </a:solidFill>
              </a:rPr>
              <a:t>diantara</a:t>
            </a:r>
            <a:r>
              <a:rPr lang="id-ID" sz="2900" dirty="0">
                <a:solidFill>
                  <a:srgbClr val="C00000"/>
                </a:solidFill>
              </a:rPr>
              <a:t> dua atau lebih atribut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d-ID" sz="2900" dirty="0"/>
              <a:t>Algoritma </a:t>
            </a:r>
            <a:r>
              <a:rPr lang="id-ID" sz="2900" dirty="0" err="1"/>
              <a:t>association</a:t>
            </a:r>
            <a:r>
              <a:rPr lang="id-ID" sz="2900" dirty="0"/>
              <a:t> </a:t>
            </a:r>
            <a:r>
              <a:rPr lang="id-ID" sz="2900" dirty="0" err="1"/>
              <a:t>rules</a:t>
            </a:r>
            <a:r>
              <a:rPr lang="id-ID" sz="2900" dirty="0"/>
              <a:t> berangkat dari pola </a:t>
            </a:r>
            <a:r>
              <a:rPr lang="en-US" sz="2900" dirty="0"/>
              <a:t>“</a:t>
            </a:r>
            <a:r>
              <a:rPr lang="en-US" sz="2900" dirty="0">
                <a:solidFill>
                  <a:srgbClr val="C00000"/>
                </a:solidFill>
              </a:rPr>
              <a:t>If</a:t>
            </a:r>
            <a:r>
              <a:rPr lang="id-ID" sz="2900" dirty="0">
                <a:solidFill>
                  <a:srgbClr val="C00000"/>
                </a:solidFill>
              </a:rPr>
              <a:t> </a:t>
            </a:r>
            <a:r>
              <a:rPr lang="en-US" sz="2900" i="1" dirty="0">
                <a:solidFill>
                  <a:srgbClr val="C00000"/>
                </a:solidFill>
              </a:rPr>
              <a:t>antecedent</a:t>
            </a:r>
            <a:r>
              <a:rPr lang="en-US" sz="2900" dirty="0">
                <a:solidFill>
                  <a:srgbClr val="C00000"/>
                </a:solidFill>
              </a:rPr>
              <a:t>, then </a:t>
            </a:r>
            <a:r>
              <a:rPr lang="en-US" sz="2900" i="1" dirty="0">
                <a:solidFill>
                  <a:srgbClr val="C00000"/>
                </a:solidFill>
              </a:rPr>
              <a:t>consequent</a:t>
            </a:r>
            <a:r>
              <a:rPr lang="en-US" sz="2900" dirty="0"/>
              <a:t>,” </a:t>
            </a:r>
            <a:r>
              <a:rPr lang="id-ID" sz="2900" dirty="0"/>
              <a:t>bersamaan dengan pengukuran </a:t>
            </a:r>
            <a:r>
              <a:rPr lang="id-ID" sz="2900" dirty="0" err="1">
                <a:solidFill>
                  <a:srgbClr val="C00000"/>
                </a:solidFill>
              </a:rPr>
              <a:t>support</a:t>
            </a:r>
            <a:r>
              <a:rPr lang="id-ID" sz="2900" dirty="0">
                <a:solidFill>
                  <a:srgbClr val="C00000"/>
                </a:solidFill>
              </a:rPr>
              <a:t> </a:t>
            </a:r>
            <a:r>
              <a:rPr lang="id-ID" sz="2900" dirty="0"/>
              <a:t>(</a:t>
            </a:r>
            <a:r>
              <a:rPr lang="id-ID" sz="2900" i="1" dirty="0" err="1"/>
              <a:t>coverage</a:t>
            </a:r>
            <a:r>
              <a:rPr lang="id-ID" sz="2900" dirty="0"/>
              <a:t>) dan </a:t>
            </a:r>
            <a:r>
              <a:rPr lang="id-ID" sz="2900" dirty="0" err="1">
                <a:solidFill>
                  <a:srgbClr val="C00000"/>
                </a:solidFill>
              </a:rPr>
              <a:t>confidence</a:t>
            </a:r>
            <a:r>
              <a:rPr lang="id-ID" sz="2900" dirty="0">
                <a:solidFill>
                  <a:srgbClr val="C00000"/>
                </a:solidFill>
              </a:rPr>
              <a:t> </a:t>
            </a:r>
            <a:r>
              <a:rPr lang="id-ID" sz="2900" dirty="0"/>
              <a:t>(</a:t>
            </a:r>
            <a:r>
              <a:rPr lang="id-ID" sz="2900" i="1" dirty="0" err="1"/>
              <a:t>accuration</a:t>
            </a:r>
            <a:r>
              <a:rPr lang="id-ID" sz="2900" dirty="0"/>
              <a:t>) yang </a:t>
            </a:r>
            <a:r>
              <a:rPr lang="id-ID" sz="2900" dirty="0" err="1"/>
              <a:t>terasosiasi</a:t>
            </a:r>
            <a:r>
              <a:rPr lang="id-ID" sz="2900" dirty="0"/>
              <a:t> dalam </a:t>
            </a:r>
            <a:r>
              <a:rPr lang="id-ID" sz="2900" dirty="0" smtClean="0"/>
              <a:t>aturan</a:t>
            </a:r>
            <a:endParaRPr lang="id-ID" sz="2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794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Algoritma Asosiasi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88761"/>
            <a:ext cx="10368397" cy="458699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id-ID" sz="2900" dirty="0"/>
              <a:t>Contoh, pada hari </a:t>
            </a:r>
            <a:r>
              <a:rPr lang="id-ID" sz="2900" dirty="0" err="1"/>
              <a:t>kamis</a:t>
            </a:r>
            <a:r>
              <a:rPr lang="id-ID" sz="2900" dirty="0"/>
              <a:t> malam, 1000 pelanggan telah melakukan belanja di </a:t>
            </a:r>
            <a:r>
              <a:rPr lang="id-ID" sz="2900" dirty="0" err="1"/>
              <a:t>supermaket</a:t>
            </a:r>
            <a:r>
              <a:rPr lang="id-ID" sz="2900" dirty="0"/>
              <a:t> ABC, </a:t>
            </a:r>
            <a:r>
              <a:rPr lang="id-ID" sz="2900" dirty="0" err="1"/>
              <a:t>dimana</a:t>
            </a:r>
            <a:r>
              <a:rPr lang="id-ID" sz="2900" dirty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d-ID" sz="2400" dirty="0" smtClean="0"/>
              <a:t>200 orang membeli </a:t>
            </a:r>
            <a:r>
              <a:rPr lang="id-ID" sz="2400" dirty="0" smtClean="0">
                <a:solidFill>
                  <a:srgbClr val="C00000"/>
                </a:solidFill>
              </a:rPr>
              <a:t>Sabun </a:t>
            </a:r>
            <a:r>
              <a:rPr lang="id-ID" sz="2400" dirty="0">
                <a:solidFill>
                  <a:srgbClr val="C00000"/>
                </a:solidFill>
              </a:rPr>
              <a:t>M</a:t>
            </a:r>
            <a:r>
              <a:rPr lang="id-ID" sz="2400" dirty="0" smtClean="0">
                <a:solidFill>
                  <a:srgbClr val="C00000"/>
                </a:solidFill>
              </a:rPr>
              <a:t>andi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d-ID" sz="2400" dirty="0" smtClean="0"/>
              <a:t>dari 200 orang yang membeli sabun mandi, 50 orangnya membeli </a:t>
            </a:r>
            <a:r>
              <a:rPr lang="id-ID" sz="2400" dirty="0" err="1" smtClean="0">
                <a:solidFill>
                  <a:srgbClr val="C00000"/>
                </a:solidFill>
              </a:rPr>
              <a:t>Fanta</a:t>
            </a:r>
            <a:endParaRPr lang="id-ID" sz="2400" dirty="0" smtClean="0">
              <a:solidFill>
                <a:srgbClr val="C0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id-ID" sz="2900" dirty="0"/>
              <a:t>Jadi, </a:t>
            </a:r>
            <a:r>
              <a:rPr lang="id-ID" sz="2900" dirty="0" err="1"/>
              <a:t>association</a:t>
            </a:r>
            <a:r>
              <a:rPr lang="id-ID" sz="2900" dirty="0"/>
              <a:t> </a:t>
            </a:r>
            <a:r>
              <a:rPr lang="id-ID" sz="2900" dirty="0" err="1"/>
              <a:t>rule</a:t>
            </a:r>
            <a:r>
              <a:rPr lang="id-ID" sz="2900" dirty="0"/>
              <a:t> menjadi, “</a:t>
            </a:r>
            <a:r>
              <a:rPr lang="id-ID" sz="2900" dirty="0">
                <a:solidFill>
                  <a:srgbClr val="C00000"/>
                </a:solidFill>
              </a:rPr>
              <a:t>Jika membeli sabun mandi, maka membeli </a:t>
            </a:r>
            <a:r>
              <a:rPr lang="id-ID" sz="2900" dirty="0" err="1">
                <a:solidFill>
                  <a:srgbClr val="C00000"/>
                </a:solidFill>
              </a:rPr>
              <a:t>Fanta</a:t>
            </a:r>
            <a:r>
              <a:rPr lang="id-ID" sz="2900" dirty="0"/>
              <a:t>”, dengan nilai </a:t>
            </a:r>
            <a:r>
              <a:rPr lang="id-ID" sz="2900" dirty="0" err="1">
                <a:solidFill>
                  <a:srgbClr val="C00000"/>
                </a:solidFill>
              </a:rPr>
              <a:t>support</a:t>
            </a:r>
            <a:r>
              <a:rPr lang="id-ID" sz="2900" dirty="0">
                <a:solidFill>
                  <a:srgbClr val="C00000"/>
                </a:solidFill>
              </a:rPr>
              <a:t> </a:t>
            </a:r>
            <a:r>
              <a:rPr lang="id-ID" sz="2900" dirty="0"/>
              <a:t>= 200/1000 = 20% dan nilai </a:t>
            </a:r>
            <a:r>
              <a:rPr lang="id-ID" sz="2900" dirty="0" err="1">
                <a:solidFill>
                  <a:srgbClr val="C00000"/>
                </a:solidFill>
              </a:rPr>
              <a:t>confidence</a:t>
            </a:r>
            <a:r>
              <a:rPr lang="id-ID" sz="2900" dirty="0">
                <a:solidFill>
                  <a:srgbClr val="C00000"/>
                </a:solidFill>
              </a:rPr>
              <a:t> </a:t>
            </a:r>
            <a:r>
              <a:rPr lang="id-ID" sz="2900" dirty="0"/>
              <a:t>= 50/200 = 25%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d-ID" sz="2900" dirty="0"/>
              <a:t>Algoritma </a:t>
            </a:r>
            <a:r>
              <a:rPr lang="id-ID" sz="2900" dirty="0" err="1"/>
              <a:t>association</a:t>
            </a:r>
            <a:r>
              <a:rPr lang="id-ID" sz="2900" dirty="0"/>
              <a:t> </a:t>
            </a:r>
            <a:r>
              <a:rPr lang="id-ID" sz="2900" dirty="0" err="1"/>
              <a:t>rule</a:t>
            </a:r>
            <a:r>
              <a:rPr lang="id-ID" sz="2900" dirty="0"/>
              <a:t> </a:t>
            </a:r>
            <a:r>
              <a:rPr lang="id-ID" sz="2900" dirty="0" err="1"/>
              <a:t>diantaranya</a:t>
            </a:r>
            <a:r>
              <a:rPr lang="id-ID" sz="2900" dirty="0"/>
              <a:t> adalah: </a:t>
            </a:r>
            <a:r>
              <a:rPr lang="id-ID" sz="2900" dirty="0">
                <a:solidFill>
                  <a:srgbClr val="C00000"/>
                </a:solidFill>
              </a:rPr>
              <a:t>A </a:t>
            </a:r>
            <a:r>
              <a:rPr lang="id-ID" sz="2900" dirty="0" err="1">
                <a:solidFill>
                  <a:srgbClr val="C00000"/>
                </a:solidFill>
              </a:rPr>
              <a:t>priori</a:t>
            </a:r>
            <a:r>
              <a:rPr lang="id-ID" sz="2900" dirty="0">
                <a:solidFill>
                  <a:srgbClr val="C00000"/>
                </a:solidFill>
              </a:rPr>
              <a:t> </a:t>
            </a:r>
            <a:r>
              <a:rPr lang="id-ID" sz="2900" dirty="0" err="1">
                <a:solidFill>
                  <a:srgbClr val="C00000"/>
                </a:solidFill>
              </a:rPr>
              <a:t>algorithm</a:t>
            </a:r>
            <a:r>
              <a:rPr lang="id-ID" sz="2900" dirty="0"/>
              <a:t>, </a:t>
            </a:r>
            <a:r>
              <a:rPr lang="id-ID" sz="2900" dirty="0" err="1">
                <a:solidFill>
                  <a:srgbClr val="C00000"/>
                </a:solidFill>
              </a:rPr>
              <a:t>FP-Growth</a:t>
            </a:r>
            <a:r>
              <a:rPr lang="id-ID" sz="2900" dirty="0">
                <a:solidFill>
                  <a:srgbClr val="C00000"/>
                </a:solidFill>
              </a:rPr>
              <a:t> </a:t>
            </a:r>
            <a:r>
              <a:rPr lang="id-ID" sz="2900" dirty="0" err="1">
                <a:solidFill>
                  <a:srgbClr val="C00000"/>
                </a:solidFill>
              </a:rPr>
              <a:t>algorithm</a:t>
            </a:r>
            <a:r>
              <a:rPr lang="id-ID" sz="2900" dirty="0"/>
              <a:t>, </a:t>
            </a:r>
            <a:r>
              <a:rPr lang="id-ID" sz="2900" dirty="0">
                <a:solidFill>
                  <a:srgbClr val="C00000"/>
                </a:solidFill>
              </a:rPr>
              <a:t>GRI </a:t>
            </a:r>
            <a:r>
              <a:rPr lang="id-ID" sz="2900" dirty="0" err="1" smtClean="0">
                <a:solidFill>
                  <a:srgbClr val="C00000"/>
                </a:solidFill>
              </a:rPr>
              <a:t>algorithm</a:t>
            </a:r>
            <a:endParaRPr lang="id-ID" sz="29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14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id-ID" dirty="0" err="1" smtClean="0"/>
              <a:t>ontoh</a:t>
            </a:r>
            <a:r>
              <a:rPr lang="id-ID" dirty="0" smtClean="0"/>
              <a:t> Penerapan Data Mining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15059"/>
            <a:ext cx="9807628" cy="4825584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d-ID" sz="2600" dirty="0"/>
              <a:t>Penentuan kelayakan aplikasi peminjaman uang di bank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d-ID" sz="2600" dirty="0"/>
              <a:t>Penentuan pasokan listrik PLN untuk wilayah Jakarta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d-ID" sz="2600" dirty="0"/>
              <a:t>Diagnosis pola kesalahan mesin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d-ID" sz="2600" dirty="0"/>
              <a:t>Perkiraan harga saham dan tingkat inflasi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d-ID" sz="2600" dirty="0"/>
              <a:t>Analisis pola belanja pelanggan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d-ID" sz="2600" dirty="0"/>
              <a:t>Memisahkan minyak mentah dan gas alam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d-ID" sz="2600" dirty="0"/>
              <a:t>Pemilihan program TV otomatis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d-ID" sz="2600" dirty="0"/>
              <a:t>Penentuan pola pelanggan yang loyal pada perusahaan operator telepon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d-ID" sz="2600" dirty="0"/>
              <a:t>Deteksi pencucian uang dari transaksi perbankan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d-ID" sz="2600" dirty="0"/>
              <a:t>Deteksi serangan (</a:t>
            </a:r>
            <a:r>
              <a:rPr lang="id-ID" sz="2600" dirty="0" err="1"/>
              <a:t>intrusion</a:t>
            </a:r>
            <a:r>
              <a:rPr lang="id-ID" sz="2600" dirty="0"/>
              <a:t>) pada </a:t>
            </a:r>
            <a:r>
              <a:rPr lang="id-ID" sz="2600" dirty="0" err="1"/>
              <a:t>suatu</a:t>
            </a:r>
            <a:r>
              <a:rPr lang="id-ID" sz="2600" dirty="0"/>
              <a:t> jaringan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08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362" y="700166"/>
            <a:ext cx="8381999" cy="647700"/>
          </a:xfrm>
        </p:spPr>
        <p:txBody>
          <a:bodyPr>
            <a:normAutofit fontScale="90000"/>
          </a:bodyPr>
          <a:lstStyle/>
          <a:p>
            <a:r>
              <a:rPr lang="id-ID" dirty="0" err="1" smtClean="0"/>
              <a:t>Cognitive</a:t>
            </a:r>
            <a:r>
              <a:rPr lang="id-ID" dirty="0" err="1"/>
              <a:t>-</a:t>
            </a:r>
            <a:r>
              <a:rPr lang="id-ID" dirty="0" err="1" smtClean="0"/>
              <a:t>Performance</a:t>
            </a:r>
            <a:r>
              <a:rPr lang="id-ID" dirty="0" smtClean="0"/>
              <a:t> Test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0561" y="1728866"/>
            <a:ext cx="10356954" cy="4876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2800" dirty="0"/>
              <a:t>Sebutkan </a:t>
            </a:r>
            <a:r>
              <a:rPr lang="id-ID" sz="2800" dirty="0">
                <a:solidFill>
                  <a:srgbClr val="C00000"/>
                </a:solidFill>
              </a:rPr>
              <a:t>5 peran utama </a:t>
            </a:r>
            <a:r>
              <a:rPr lang="id-ID" sz="2800" dirty="0"/>
              <a:t>data </a:t>
            </a:r>
            <a:r>
              <a:rPr lang="id-ID" sz="2800" dirty="0" err="1"/>
              <a:t>mining</a:t>
            </a:r>
            <a:r>
              <a:rPr lang="id-ID" sz="2800" dirty="0"/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>
                <a:solidFill>
                  <a:srgbClr val="C00000"/>
                </a:solidFill>
              </a:rPr>
              <a:t>algoritma apa </a:t>
            </a:r>
            <a:r>
              <a:rPr lang="id-ID" sz="2800" dirty="0"/>
              <a:t>saja yang dapat digunakan untuk 5 peran utama data </a:t>
            </a:r>
            <a:r>
              <a:rPr lang="id-ID" sz="2800" dirty="0" err="1"/>
              <a:t>mining</a:t>
            </a:r>
            <a:r>
              <a:rPr lang="id-ID" sz="2800" dirty="0"/>
              <a:t> di atas?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/>
              <a:t>Jelaskan perbedaan </a:t>
            </a:r>
            <a:r>
              <a:rPr lang="id-ID" sz="2800" dirty="0">
                <a:solidFill>
                  <a:srgbClr val="C00000"/>
                </a:solidFill>
              </a:rPr>
              <a:t>estimasi</a:t>
            </a:r>
            <a:r>
              <a:rPr lang="id-ID" sz="2800" dirty="0"/>
              <a:t> dan </a:t>
            </a:r>
            <a:r>
              <a:rPr lang="id-ID" sz="2800" dirty="0">
                <a:solidFill>
                  <a:srgbClr val="C00000"/>
                </a:solidFill>
              </a:rPr>
              <a:t>prediksi</a:t>
            </a:r>
            <a:r>
              <a:rPr lang="id-ID" sz="2800" dirty="0"/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/>
              <a:t>Jelaskan perbedaan </a:t>
            </a:r>
            <a:r>
              <a:rPr lang="id-ID" sz="2800" dirty="0">
                <a:solidFill>
                  <a:srgbClr val="C00000"/>
                </a:solidFill>
              </a:rPr>
              <a:t>estimasi</a:t>
            </a:r>
            <a:r>
              <a:rPr lang="id-ID" sz="2800" dirty="0"/>
              <a:t> dan </a:t>
            </a:r>
            <a:r>
              <a:rPr lang="id-ID" sz="2800" dirty="0">
                <a:solidFill>
                  <a:srgbClr val="C00000"/>
                </a:solidFill>
              </a:rPr>
              <a:t>klasifikasi</a:t>
            </a:r>
            <a:r>
              <a:rPr lang="id-ID" sz="2800" dirty="0"/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/>
              <a:t>Jelaskan perbedaan </a:t>
            </a:r>
            <a:r>
              <a:rPr lang="id-ID" sz="2800" dirty="0">
                <a:solidFill>
                  <a:srgbClr val="C00000"/>
                </a:solidFill>
              </a:rPr>
              <a:t>klasifikasi</a:t>
            </a:r>
            <a:r>
              <a:rPr lang="id-ID" sz="2800" dirty="0"/>
              <a:t> dan </a:t>
            </a:r>
            <a:r>
              <a:rPr lang="id-ID" sz="2800" dirty="0" err="1">
                <a:solidFill>
                  <a:srgbClr val="C00000"/>
                </a:solidFill>
              </a:rPr>
              <a:t>klastering</a:t>
            </a:r>
            <a:r>
              <a:rPr lang="id-ID" sz="2800" dirty="0"/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/>
              <a:t>Jelaskan perbedaan </a:t>
            </a:r>
            <a:r>
              <a:rPr lang="id-ID" sz="2800" dirty="0" err="1">
                <a:solidFill>
                  <a:srgbClr val="C00000"/>
                </a:solidFill>
              </a:rPr>
              <a:t>klastering</a:t>
            </a:r>
            <a:r>
              <a:rPr lang="id-ID" sz="2800" dirty="0"/>
              <a:t> dan </a:t>
            </a:r>
            <a:r>
              <a:rPr lang="id-ID" sz="2800" dirty="0">
                <a:solidFill>
                  <a:srgbClr val="C00000"/>
                </a:solidFill>
              </a:rPr>
              <a:t>prediksi</a:t>
            </a:r>
            <a:r>
              <a:rPr lang="id-ID" sz="2800" dirty="0"/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/>
              <a:t>Jelaskan perbedaan </a:t>
            </a:r>
            <a:r>
              <a:rPr lang="id-ID" sz="2800" dirty="0" err="1">
                <a:solidFill>
                  <a:srgbClr val="C00000"/>
                </a:solidFill>
              </a:rPr>
              <a:t>supervised</a:t>
            </a:r>
            <a:r>
              <a:rPr lang="id-ID" sz="2800" dirty="0"/>
              <a:t> dan </a:t>
            </a:r>
            <a:r>
              <a:rPr lang="id-ID" sz="2800" dirty="0" err="1">
                <a:solidFill>
                  <a:srgbClr val="C00000"/>
                </a:solidFill>
              </a:rPr>
              <a:t>unsupervised</a:t>
            </a:r>
            <a:r>
              <a:rPr lang="id-ID" sz="2800" dirty="0"/>
              <a:t> </a:t>
            </a:r>
            <a:r>
              <a:rPr lang="id-ID" sz="2800" dirty="0" err="1"/>
              <a:t>learning</a:t>
            </a:r>
            <a:r>
              <a:rPr lang="id-ID" sz="2800" dirty="0"/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/>
              <a:t>Sebutkan </a:t>
            </a:r>
            <a:r>
              <a:rPr lang="id-ID" sz="2800" dirty="0">
                <a:solidFill>
                  <a:srgbClr val="C00000"/>
                </a:solidFill>
              </a:rPr>
              <a:t>tahapan utama proses </a:t>
            </a:r>
            <a:r>
              <a:rPr lang="id-ID" sz="2800" dirty="0"/>
              <a:t>data </a:t>
            </a:r>
            <a:r>
              <a:rPr lang="id-ID" sz="2800" dirty="0" err="1"/>
              <a:t>mining</a:t>
            </a:r>
            <a:r>
              <a:rPr lang="id-ID" sz="2800" dirty="0"/>
              <a:t>!</a:t>
            </a:r>
          </a:p>
          <a:p>
            <a:pPr marL="514350" indent="-514350">
              <a:buFont typeface="+mj-lt"/>
              <a:buAutoNum type="arabicPeriod"/>
            </a:pP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34732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496" y="1964837"/>
            <a:ext cx="10542230" cy="4050952"/>
          </a:xfrm>
        </p:spPr>
        <p:txBody>
          <a:bodyPr>
            <a:noAutofit/>
          </a:bodyPr>
          <a:lstStyle/>
          <a:p>
            <a:r>
              <a:rPr lang="en-US" sz="9600" dirty="0" err="1" smtClean="0"/>
              <a:t>Pengenalan</a:t>
            </a:r>
            <a:r>
              <a:rPr lang="en-US" sz="9600" dirty="0" smtClean="0"/>
              <a:t> data mining</a:t>
            </a:r>
            <a:endParaRPr lang="en-US" sz="9600" dirty="0"/>
          </a:p>
        </p:txBody>
      </p:sp>
      <p:pic>
        <p:nvPicPr>
          <p:cNvPr id="4" name="Picture 12" descr="C:\Documents and Settings\Linda\Local Settings\Temporary Internet Files\Content.IE5\Q2TI8YH7\MCj0230607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9200" y="512726"/>
            <a:ext cx="3352800" cy="3100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331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Referensi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0147" y="1812010"/>
            <a:ext cx="10273099" cy="472370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dirty="0"/>
              <a:t>Ian H. Witten, Frank Eibe, Mark A. Hall</a:t>
            </a:r>
            <a:r>
              <a:rPr lang="id-ID" dirty="0"/>
              <a:t>, </a:t>
            </a:r>
            <a:r>
              <a:rPr lang="en-US" dirty="0">
                <a:solidFill>
                  <a:srgbClr val="C00000"/>
                </a:solidFill>
              </a:rPr>
              <a:t>Data mining: </a:t>
            </a:r>
            <a:r>
              <a:rPr lang="id-ID" dirty="0">
                <a:solidFill>
                  <a:srgbClr val="C00000"/>
                </a:solidFill>
              </a:rPr>
              <a:t>P</a:t>
            </a:r>
            <a:r>
              <a:rPr lang="en-US" dirty="0" err="1">
                <a:solidFill>
                  <a:srgbClr val="C00000"/>
                </a:solidFill>
              </a:rPr>
              <a:t>ractical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id-ID" dirty="0">
                <a:solidFill>
                  <a:srgbClr val="C00000"/>
                </a:solidFill>
              </a:rPr>
              <a:t>M</a:t>
            </a:r>
            <a:r>
              <a:rPr lang="en-US" dirty="0" err="1">
                <a:solidFill>
                  <a:srgbClr val="C00000"/>
                </a:solidFill>
              </a:rPr>
              <a:t>achine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id-ID" dirty="0">
                <a:solidFill>
                  <a:srgbClr val="C00000"/>
                </a:solidFill>
              </a:rPr>
              <a:t>L</a:t>
            </a:r>
            <a:r>
              <a:rPr lang="en-US" dirty="0">
                <a:solidFill>
                  <a:srgbClr val="C00000"/>
                </a:solidFill>
              </a:rPr>
              <a:t>earning </a:t>
            </a:r>
            <a:r>
              <a:rPr lang="id-ID" dirty="0">
                <a:solidFill>
                  <a:srgbClr val="C00000"/>
                </a:solidFill>
              </a:rPr>
              <a:t>T</a:t>
            </a:r>
            <a:r>
              <a:rPr lang="en-US" dirty="0" err="1">
                <a:solidFill>
                  <a:srgbClr val="C00000"/>
                </a:solidFill>
              </a:rPr>
              <a:t>ools</a:t>
            </a:r>
            <a:r>
              <a:rPr lang="en-US" dirty="0">
                <a:solidFill>
                  <a:srgbClr val="C00000"/>
                </a:solidFill>
              </a:rPr>
              <a:t> and </a:t>
            </a:r>
            <a:r>
              <a:rPr lang="id-ID" dirty="0">
                <a:solidFill>
                  <a:srgbClr val="C00000"/>
                </a:solidFill>
              </a:rPr>
              <a:t>T</a:t>
            </a:r>
            <a:r>
              <a:rPr lang="en-US" dirty="0" err="1">
                <a:solidFill>
                  <a:srgbClr val="C00000"/>
                </a:solidFill>
              </a:rPr>
              <a:t>echniques</a:t>
            </a:r>
            <a:r>
              <a:rPr lang="id-ID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3rd </a:t>
            </a:r>
            <a:r>
              <a:rPr lang="id-ID" dirty="0">
                <a:solidFill>
                  <a:srgbClr val="C00000"/>
                </a:solidFill>
              </a:rPr>
              <a:t>E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id-ID" dirty="0" err="1">
                <a:solidFill>
                  <a:srgbClr val="C00000"/>
                </a:solidFill>
              </a:rPr>
              <a:t>ition</a:t>
            </a:r>
            <a:r>
              <a:rPr lang="id-ID" dirty="0"/>
              <a:t>, </a:t>
            </a:r>
            <a:r>
              <a:rPr lang="id-ID" i="1" dirty="0" err="1"/>
              <a:t>Elsevier</a:t>
            </a:r>
            <a:r>
              <a:rPr lang="id-ID" dirty="0"/>
              <a:t>, 2011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Daniel T. Larose</a:t>
            </a:r>
            <a:r>
              <a:rPr lang="id-ID" sz="2000" dirty="0"/>
              <a:t>, </a:t>
            </a:r>
            <a:r>
              <a:rPr lang="en-US" sz="2000" dirty="0">
                <a:solidFill>
                  <a:srgbClr val="C00000"/>
                </a:solidFill>
              </a:rPr>
              <a:t>Discovering </a:t>
            </a:r>
            <a:r>
              <a:rPr lang="id-ID" sz="2000" dirty="0">
                <a:solidFill>
                  <a:srgbClr val="C00000"/>
                </a:solidFill>
              </a:rPr>
              <a:t>K</a:t>
            </a:r>
            <a:r>
              <a:rPr lang="en-US" sz="2000" dirty="0" err="1">
                <a:solidFill>
                  <a:srgbClr val="C00000"/>
                </a:solidFill>
              </a:rPr>
              <a:t>nowledge</a:t>
            </a:r>
            <a:r>
              <a:rPr lang="en-US" sz="2000" dirty="0">
                <a:solidFill>
                  <a:srgbClr val="C00000"/>
                </a:solidFill>
              </a:rPr>
              <a:t> in </a:t>
            </a:r>
            <a:r>
              <a:rPr lang="id-ID" sz="2000" dirty="0">
                <a:solidFill>
                  <a:srgbClr val="C00000"/>
                </a:solidFill>
              </a:rPr>
              <a:t>D</a:t>
            </a:r>
            <a:r>
              <a:rPr lang="en-US" sz="2000" dirty="0" err="1">
                <a:solidFill>
                  <a:srgbClr val="C00000"/>
                </a:solidFill>
              </a:rPr>
              <a:t>ata</a:t>
            </a:r>
            <a:r>
              <a:rPr lang="en-US" sz="2000" dirty="0">
                <a:solidFill>
                  <a:srgbClr val="C00000"/>
                </a:solidFill>
              </a:rPr>
              <a:t>: an </a:t>
            </a:r>
            <a:r>
              <a:rPr lang="id-ID" sz="2000" dirty="0">
                <a:solidFill>
                  <a:srgbClr val="C00000"/>
                </a:solidFill>
              </a:rPr>
              <a:t>I</a:t>
            </a:r>
            <a:r>
              <a:rPr lang="en-US" sz="2000" dirty="0" err="1">
                <a:solidFill>
                  <a:srgbClr val="C00000"/>
                </a:solidFill>
              </a:rPr>
              <a:t>ntroduction</a:t>
            </a:r>
            <a:r>
              <a:rPr lang="en-US" sz="2000" dirty="0">
                <a:solidFill>
                  <a:srgbClr val="C00000"/>
                </a:solidFill>
              </a:rPr>
              <a:t> to </a:t>
            </a:r>
            <a:r>
              <a:rPr lang="id-ID" sz="2000" dirty="0">
                <a:solidFill>
                  <a:srgbClr val="C00000"/>
                </a:solidFill>
              </a:rPr>
              <a:t>D</a:t>
            </a:r>
            <a:r>
              <a:rPr lang="en-US" sz="2000" dirty="0" err="1">
                <a:solidFill>
                  <a:srgbClr val="C00000"/>
                </a:solidFill>
              </a:rPr>
              <a:t>ata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id-ID" sz="2000" dirty="0">
                <a:solidFill>
                  <a:srgbClr val="C00000"/>
                </a:solidFill>
              </a:rPr>
              <a:t>M</a:t>
            </a:r>
            <a:r>
              <a:rPr lang="en-US" sz="2000" dirty="0" err="1">
                <a:solidFill>
                  <a:srgbClr val="C00000"/>
                </a:solidFill>
              </a:rPr>
              <a:t>ining</a:t>
            </a:r>
            <a:r>
              <a:rPr lang="id-ID" sz="2000" dirty="0"/>
              <a:t>, </a:t>
            </a:r>
            <a:r>
              <a:rPr lang="id-ID" sz="2000" i="1" dirty="0"/>
              <a:t>John </a:t>
            </a:r>
            <a:r>
              <a:rPr lang="id-ID" sz="2000" i="1" dirty="0" err="1"/>
              <a:t>Wiley</a:t>
            </a:r>
            <a:r>
              <a:rPr lang="id-ID" sz="2000" i="1" dirty="0"/>
              <a:t> &amp; Sons</a:t>
            </a:r>
            <a:r>
              <a:rPr lang="id-ID" sz="2000" dirty="0"/>
              <a:t>, 2005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Florin </a:t>
            </a:r>
            <a:r>
              <a:rPr lang="en-US" sz="2000" dirty="0" err="1"/>
              <a:t>Gorunescu</a:t>
            </a:r>
            <a:r>
              <a:rPr lang="id-ID" sz="2000" dirty="0"/>
              <a:t>, </a:t>
            </a:r>
            <a:r>
              <a:rPr lang="en-US" sz="2000" dirty="0">
                <a:solidFill>
                  <a:srgbClr val="C00000"/>
                </a:solidFill>
              </a:rPr>
              <a:t>Data Mining: Concepts, Models and Techniques</a:t>
            </a:r>
            <a:r>
              <a:rPr lang="id-ID" sz="2000" dirty="0"/>
              <a:t>, </a:t>
            </a:r>
            <a:r>
              <a:rPr lang="en-US" sz="2000" i="1" dirty="0"/>
              <a:t>Springer</a:t>
            </a:r>
            <a:r>
              <a:rPr lang="id-ID" sz="2000" dirty="0"/>
              <a:t>, </a:t>
            </a:r>
            <a:r>
              <a:rPr lang="en-US" sz="2000" dirty="0"/>
              <a:t> 2011 </a:t>
            </a:r>
            <a:endParaRPr lang="id-ID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Jiawei</a:t>
            </a:r>
            <a:r>
              <a:rPr lang="en-US" sz="2000" dirty="0"/>
              <a:t> Han</a:t>
            </a:r>
            <a:r>
              <a:rPr lang="id-ID" sz="2000" dirty="0"/>
              <a:t> </a:t>
            </a:r>
            <a:r>
              <a:rPr lang="id-ID" sz="2000" dirty="0" err="1"/>
              <a:t>and</a:t>
            </a:r>
            <a:r>
              <a:rPr lang="id-ID" sz="2000" dirty="0"/>
              <a:t> </a:t>
            </a:r>
            <a:r>
              <a:rPr lang="id-ID" sz="2000" dirty="0" err="1"/>
              <a:t>Micheline</a:t>
            </a:r>
            <a:r>
              <a:rPr lang="id-ID" sz="2000" dirty="0"/>
              <a:t> </a:t>
            </a:r>
            <a:r>
              <a:rPr lang="id-ID" sz="2000" dirty="0" err="1"/>
              <a:t>Kamber</a:t>
            </a:r>
            <a:r>
              <a:rPr lang="id-ID" sz="2000" dirty="0"/>
              <a:t>, </a:t>
            </a:r>
            <a:r>
              <a:rPr lang="en-US" sz="2000" dirty="0">
                <a:solidFill>
                  <a:srgbClr val="C00000"/>
                </a:solidFill>
              </a:rPr>
              <a:t>Data Mining:</a:t>
            </a:r>
            <a:r>
              <a:rPr lang="id-ID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Concepts and Techniques</a:t>
            </a:r>
            <a:r>
              <a:rPr lang="id-ID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Second Edition</a:t>
            </a:r>
            <a:r>
              <a:rPr lang="id-ID" sz="2000" dirty="0"/>
              <a:t>, </a:t>
            </a:r>
            <a:r>
              <a:rPr lang="id-ID" sz="2000" i="1" dirty="0" err="1"/>
              <a:t>Elsevier</a:t>
            </a:r>
            <a:r>
              <a:rPr lang="id-ID" sz="2000" dirty="0"/>
              <a:t>, 2006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Oded</a:t>
            </a:r>
            <a:r>
              <a:rPr lang="en-US" sz="2000" dirty="0"/>
              <a:t> </a:t>
            </a:r>
            <a:r>
              <a:rPr lang="en-US" sz="2000" dirty="0" err="1"/>
              <a:t>Maimon</a:t>
            </a:r>
            <a:r>
              <a:rPr lang="en-US" sz="2000" dirty="0"/>
              <a:t> </a:t>
            </a:r>
            <a:r>
              <a:rPr lang="id-ID" sz="2000" dirty="0" err="1"/>
              <a:t>and</a:t>
            </a:r>
            <a:r>
              <a:rPr lang="en-US" sz="2000" dirty="0"/>
              <a:t> </a:t>
            </a:r>
            <a:r>
              <a:rPr lang="en-US" sz="2000" dirty="0" err="1"/>
              <a:t>Lior</a:t>
            </a:r>
            <a:r>
              <a:rPr lang="en-US" sz="2000" dirty="0"/>
              <a:t> </a:t>
            </a:r>
            <a:r>
              <a:rPr lang="en-US" sz="2000" dirty="0" err="1"/>
              <a:t>Rokach</a:t>
            </a:r>
            <a:r>
              <a:rPr lang="id-ID" sz="2000" dirty="0">
                <a:solidFill>
                  <a:srgbClr val="C00000"/>
                </a:solidFill>
              </a:rPr>
              <a:t>, </a:t>
            </a:r>
            <a:r>
              <a:rPr lang="en-US" sz="2000" dirty="0">
                <a:solidFill>
                  <a:srgbClr val="C00000"/>
                </a:solidFill>
              </a:rPr>
              <a:t>Data Mining and Knowledge Discovery Handbook</a:t>
            </a:r>
            <a:r>
              <a:rPr lang="id-ID" sz="2000" dirty="0">
                <a:solidFill>
                  <a:srgbClr val="C00000"/>
                </a:solidFill>
              </a:rPr>
              <a:t> Second </a:t>
            </a:r>
            <a:r>
              <a:rPr lang="id-ID" sz="2000" dirty="0" err="1">
                <a:solidFill>
                  <a:srgbClr val="C00000"/>
                </a:solidFill>
              </a:rPr>
              <a:t>Edition</a:t>
            </a:r>
            <a:r>
              <a:rPr lang="id-ID" sz="2000" dirty="0"/>
              <a:t>, </a:t>
            </a:r>
            <a:r>
              <a:rPr lang="id-ID" sz="2000" i="1" dirty="0" err="1"/>
              <a:t>Springer</a:t>
            </a:r>
            <a:r>
              <a:rPr lang="id-ID" sz="2000" dirty="0"/>
              <a:t>, 2010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Warren Liao and </a:t>
            </a:r>
            <a:r>
              <a:rPr lang="en-US" sz="2000" dirty="0" err="1"/>
              <a:t>Evangelos</a:t>
            </a:r>
            <a:r>
              <a:rPr lang="en-US" sz="2000" dirty="0"/>
              <a:t> </a:t>
            </a:r>
            <a:r>
              <a:rPr lang="en-US" sz="2000" dirty="0" err="1"/>
              <a:t>Triantaphyllou</a:t>
            </a:r>
            <a:r>
              <a:rPr lang="id-ID" sz="2000" dirty="0"/>
              <a:t> (</a:t>
            </a:r>
            <a:r>
              <a:rPr lang="id-ID" sz="2000" dirty="0" err="1"/>
              <a:t>eds</a:t>
            </a:r>
            <a:r>
              <a:rPr lang="id-ID" sz="2000" dirty="0"/>
              <a:t>.), </a:t>
            </a:r>
            <a:r>
              <a:rPr lang="en-US" sz="2000" dirty="0">
                <a:solidFill>
                  <a:srgbClr val="C00000"/>
                </a:solidFill>
              </a:rPr>
              <a:t>Recent Advances in Data Mining of Enterprise Data: Algorithms</a:t>
            </a:r>
            <a:r>
              <a:rPr lang="id-ID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and Applications</a:t>
            </a:r>
            <a:r>
              <a:rPr lang="id-ID" sz="2000" dirty="0"/>
              <a:t>, </a:t>
            </a:r>
            <a:r>
              <a:rPr lang="id-ID" sz="2000" i="1" dirty="0"/>
              <a:t>World </a:t>
            </a:r>
            <a:r>
              <a:rPr lang="id-ID" sz="2000" i="1" dirty="0" err="1"/>
              <a:t>Scientific</a:t>
            </a:r>
            <a:r>
              <a:rPr lang="id-ID" sz="2000" dirty="0"/>
              <a:t>, 2007</a:t>
            </a:r>
            <a:r>
              <a:rPr lang="en-US" sz="2000" dirty="0"/>
              <a:t>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Santosa</a:t>
            </a:r>
            <a:r>
              <a:rPr lang="en-US" dirty="0" smtClean="0"/>
              <a:t> </a:t>
            </a:r>
            <a:r>
              <a:rPr lang="en-US" dirty="0"/>
              <a:t>Budi</a:t>
            </a:r>
            <a:r>
              <a:rPr lang="id-ID" dirty="0"/>
              <a:t>, </a:t>
            </a:r>
            <a:r>
              <a:rPr lang="en-US" dirty="0" err="1">
                <a:solidFill>
                  <a:srgbClr val="C00000"/>
                </a:solidFill>
              </a:rPr>
              <a:t>Teknik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Pemanfaatan</a:t>
            </a:r>
            <a:r>
              <a:rPr lang="en-US" dirty="0">
                <a:solidFill>
                  <a:srgbClr val="C00000"/>
                </a:solidFill>
              </a:rPr>
              <a:t> Data </a:t>
            </a:r>
            <a:r>
              <a:rPr lang="en-US" dirty="0" err="1">
                <a:solidFill>
                  <a:srgbClr val="C00000"/>
                </a:solidFill>
              </a:rPr>
              <a:t>Untuk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Keperluan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Bisnis</a:t>
            </a:r>
            <a:r>
              <a:rPr lang="id-ID" dirty="0"/>
              <a:t>, </a:t>
            </a:r>
            <a:r>
              <a:rPr lang="en-US" i="1" dirty="0" err="1"/>
              <a:t>Graha</a:t>
            </a:r>
            <a:r>
              <a:rPr lang="en-US" i="1" dirty="0"/>
              <a:t> </a:t>
            </a:r>
            <a:r>
              <a:rPr lang="en-US" i="1" dirty="0" err="1"/>
              <a:t>Ilmu</a:t>
            </a:r>
            <a:r>
              <a:rPr lang="id-ID" dirty="0"/>
              <a:t>, 200</a:t>
            </a:r>
            <a:r>
              <a:rPr lang="en-US" dirty="0" smtClean="0"/>
              <a:t>7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657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id-ID" dirty="0" err="1"/>
              <a:t>engenalan</a:t>
            </a:r>
            <a:r>
              <a:rPr lang="id-ID" dirty="0"/>
              <a:t> Data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3600" dirty="0"/>
              <a:t>Apa itu Data Mining?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600" dirty="0"/>
              <a:t>Peran Utama Data </a:t>
            </a:r>
            <a:r>
              <a:rPr lang="id-ID" sz="3600" dirty="0" smtClean="0"/>
              <a:t>Mining</a:t>
            </a:r>
            <a:r>
              <a:rPr lang="en-US" sz="3600" dirty="0" smtClean="0"/>
              <a:t>?</a:t>
            </a:r>
            <a:endParaRPr lang="id-ID" sz="3600" dirty="0"/>
          </a:p>
          <a:p>
            <a:pPr marL="514350" indent="-514350">
              <a:buFont typeface="+mj-lt"/>
              <a:buAutoNum type="arabicPeriod"/>
            </a:pPr>
            <a:r>
              <a:rPr lang="id-ID" sz="3600" dirty="0"/>
              <a:t>Algoritma Data </a:t>
            </a:r>
            <a:r>
              <a:rPr lang="id-ID" sz="3600" dirty="0" smtClean="0"/>
              <a:t>Mining</a:t>
            </a:r>
            <a:r>
              <a:rPr lang="en-US" sz="3600" dirty="0" smtClean="0"/>
              <a:t>?</a:t>
            </a:r>
            <a:endParaRPr lang="id-ID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210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607236C-B163-4B96-805A-AFB44C7B97C6}"/>
  <p:tag name="GENSWF_ADVANCE_TIME" val="5"/>
  <p:tag name="TIMING" val="|5"/>
  <p:tag name="ISPRING_CUSTOM_TIMING_US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D2CE9547-69D2-4D81-8710-B3D0A5B9DF63}"/>
  <p:tag name="GENSWF_ADVANCE_TIME" val="5"/>
  <p:tag name="TIMING" val="|5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F00AAF43-8D01-4532-8F7D-DDF3021823CD}"/>
  <p:tag name="GENSWF_ADVANCE_TIME" val="5"/>
  <p:tag name="TIMING" val="|5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C7994AB8-4A97-4835-9842-DD2DF3C6D9F5}"/>
  <p:tag name="GENSWF_ADVANCE_TIME" val="5"/>
  <p:tag name="TIMING" val="|5"/>
  <p:tag name="ISPRING_CUSTOM_TIMING_US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C1F93DB1-3B67-4005-9FF6-A5901AF6C6E5}"/>
  <p:tag name="GENSWF_ADVANCE_TIME" val="5"/>
  <p:tag name="TIMING" val="|5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2B3E03B-917B-4A9A-93E9-14BCCA371CBB}"/>
  <p:tag name="GENSWF_ADVANCE_TIME" val="5"/>
  <p:tag name="TIMING" val="|5"/>
  <p:tag name="ISPRING_CUSTOM_TIMING_US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0A5B97C-F454-45E3-B6E4-59305876D2A7}"/>
  <p:tag name="GENSWF_ADVANCE_TIME" val="5"/>
  <p:tag name="TIMING" val="|5"/>
  <p:tag name="ISPRING_CUSTOM_TIMING_USED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836B6E9-34B8-451F-A4DB-AAB04842C7E5}"/>
  <p:tag name="GENSWF_ADVANCE_TIME" val="5"/>
  <p:tag name="TIMING" val="|5"/>
  <p:tag name="ISPRING_CUSTOM_TIMING_USED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836B6E9-34B8-451F-A4DB-AAB04842C7E5}"/>
  <p:tag name="GENSWF_ADVANCE_TIME" val="5"/>
  <p:tag name="TIMING" val="|5"/>
  <p:tag name="ISPRING_CUSTOM_TIMING_USED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836B6E9-34B8-451F-A4DB-AAB04842C7E5}"/>
  <p:tag name="GENSWF_ADVANCE_TIME" val="5"/>
  <p:tag name="TIMING" val="|5"/>
  <p:tag name="ISPRING_CUSTOM_TIMING_USED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26642707-6113-475E-A950-BA7A0338E65C}"/>
  <p:tag name="GENSWF_ADVANCE_TIME" val="5"/>
  <p:tag name="TIMING" val="|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02B48234-7EF0-49E3-9C8F-863EC8A08DC4}"/>
  <p:tag name="GENSWF_ADVANCE_TIME" val="5"/>
  <p:tag name="TIMING" val="|5"/>
  <p:tag name="ISPRING_CUSTOM_TIMING_USED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AD5D85E0-D9EC-454D-A972-D77C247B3155}"/>
  <p:tag name="GENSWF_ADVANCE_TIME" val="5"/>
  <p:tag name="TIMING" val="|5"/>
  <p:tag name="ISPRING_CUSTOM_TIMING_USED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A35F6230-3588-4924-A12F-6532AD095725}"/>
  <p:tag name="GENSWF_ADVANCE_TIME" val="5"/>
  <p:tag name="TIMING" val="|5"/>
  <p:tag name="ISPRING_CUSTOM_TIMING_USED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05F599F5-E428-4A02-9400-6740097ADA56}"/>
  <p:tag name="GENSWF_ADVANCE_TIME" val="5"/>
  <p:tag name="TIMING" val="|5"/>
  <p:tag name="ISPRING_CUSTOM_TIMING_USED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59AEEE01-DBE7-4472-AB96-330FC5619E24}"/>
  <p:tag name="GENSWF_ADVANCE_TIME" val="5"/>
  <p:tag name="TIMING" val="|5"/>
  <p:tag name="ISPRING_CUSTOM_TIMING_USED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903408C9-6989-4211-BC72-5094617CF0E1}"/>
  <p:tag name="GENSWF_ADVANCE_TIME" val="5"/>
  <p:tag name="TIMING" val="|5"/>
  <p:tag name="ISPRING_CUSTOM_TIMING_USED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0AB7735D-7246-41DF-A033-6678956B1EE1}"/>
  <p:tag name="GENSWF_ADVANCE_TIME" val="5"/>
  <p:tag name="TIMING" val="|5"/>
  <p:tag name="ISPRING_CUSTOM_TIMING_USED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AECA9370-ED3B-4491-8F00-E3DD9C570D8F}"/>
  <p:tag name="GENSWF_ADVANCE_TIME" val="5"/>
  <p:tag name="TIMING" val="|5"/>
  <p:tag name="ISPRING_CUSTOM_TIMING_USED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9D5CC7E-1144-47C3-9565-7D80EE3593CC}"/>
  <p:tag name="GENSWF_ADVANCE_TIME" val="5"/>
  <p:tag name="TIMING" val="|5"/>
  <p:tag name="ISPRING_CUSTOM_TIMING_USED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C519F44-D28A-41C6-A38E-F854DC661FCB}"/>
  <p:tag name="GENSWF_ADVANCE_TIME" val="5"/>
  <p:tag name="TIMING" val="|5"/>
  <p:tag name="ISPRING_CUSTOM_TIMING_USED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F7B5554C-F26D-4DA1-8F13-135276468847}"/>
  <p:tag name="GENSWF_ADVANCE_TIME" val="5"/>
  <p:tag name="TIMING" val="|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29464E5C-D84B-41A0-B43A-F2D5FBC7850E}"/>
  <p:tag name="GENSWF_ADVANCE_TIME" val="3.001"/>
  <p:tag name="TIMING" val="|0.001|1|1|1"/>
  <p:tag name="ISPRING_CUSTOM_TIMING_USED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D4C4DB88-133D-4DDE-8C57-F5A920F914A2}"/>
  <p:tag name="GENSWF_ADVANCE_TIME" val="5"/>
  <p:tag name="TIMING" val="|5"/>
  <p:tag name="ISPRING_CUSTOM_TIMING_USED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2710670E-C47C-4647-941F-CBA0708007A4}"/>
  <p:tag name="GENSWF_ADVANCE_TIME" val="5"/>
  <p:tag name="TIMING" val="|5"/>
  <p:tag name="ISPRING_CUSTOM_TIMING_USED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CFB0596-A7D4-4ACC-9680-F2FE5143F334}"/>
  <p:tag name="GENSWF_ADVANCE_TIME" val="5"/>
  <p:tag name="TIMING" val="|5"/>
  <p:tag name="ISPRING_CUSTOM_TIMING_USED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F6A89BAC-867F-4B87-B2B0-AB24DD0324ED}"/>
  <p:tag name="GENSWF_ADVANCE_TIME" val="5"/>
  <p:tag name="TIMING" val="|5"/>
  <p:tag name="ISPRING_CUSTOM_TIMING_USED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F6A89BAC-867F-4B87-B2B0-AB24DD0324ED}"/>
  <p:tag name="GENSWF_ADVANCE_TIME" val="5"/>
  <p:tag name="TIMING" val="|5"/>
  <p:tag name="ISPRING_CUSTOM_TIMING_USED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4FA4B48-3A46-4259-9F4B-A42F5F7FA0FB}"/>
  <p:tag name="GENSWF_ADVANCE_TIME" val="5"/>
  <p:tag name="TIMING" val="|5"/>
  <p:tag name="ISPRING_CUSTOM_TIMING_USED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84AD44B-A167-4D1E-8364-A5D0B82A476D}"/>
  <p:tag name="GENSWF_ADVANCE_TIME" val="5"/>
  <p:tag name="TIMING" val="|5"/>
  <p:tag name="ISPRING_CUSTOM_TIMING_USED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EE2EB2D-2CD8-4A81-AD5F-52C907821DD4}"/>
  <p:tag name="GENSWF_ADVANCE_TIME" val="5"/>
  <p:tag name="TIMING" val="|5"/>
  <p:tag name="ISPRING_CUSTOM_TIMING_USED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2427706-FBB7-4971-B566-8233F811EB2B}"/>
  <p:tag name="GENSWF_ADVANCE_TIME" val="5"/>
  <p:tag name="TIMING" val="|5"/>
  <p:tag name="ISPRING_CUSTOM_TIMING_USED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FBDDE193-8FEA-4E5B-BA42-867CBF543ACC}"/>
  <p:tag name="GENSWF_ADVANCE_TIME" val="5"/>
  <p:tag name="TIMING" val="|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30E3554-53A8-43F2-ADD1-492F1A10B302}"/>
  <p:tag name="GENSWF_ADVANCE_TIME" val="2.001"/>
  <p:tag name="TIMING" val="|0.001|1|1"/>
  <p:tag name="ISPRING_CUSTOM_TIMING_USED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05EBB0D0-1962-4D38-BE2A-FF573FB94F63}"/>
  <p:tag name="GENSWF_ADVANCE_TIME" val="5"/>
  <p:tag name="TIMING" val="|5"/>
  <p:tag name="ISPRING_CUSTOM_TIMING_USED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11DCBD9-B615-41B9-BD23-CD3F1D99737E}"/>
  <p:tag name="GENSWF_ADVANCE_TIME" val="5"/>
  <p:tag name="TIMING" val="|5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6A70F68-32F6-45A4-A2AE-4FD224DE60C5}"/>
  <p:tag name="GENSWF_ADVANCE_TIME" val="0.001"/>
  <p:tag name="TIMING" val="|0.001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3B59435-7488-4D62-846B-03F796E35989}"/>
  <p:tag name="GENSWF_ADVANCE_TIME" val="0.001"/>
  <p:tag name="TIMING" val="|0.001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92ADBE6B-3B8E-4A33-AA85-3D6B996D0BC9}"/>
  <p:tag name="GENSWF_ADVANCE_TIME" val="2.001"/>
  <p:tag name="TIMING" val="|0.001|2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CAAF5609-7A4F-48AE-9583-0B0805E2FD77}"/>
  <p:tag name="GENSWF_ADVANCE_TIME" val="2.001"/>
  <p:tag name="TIMING" val="|0.001|1|1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2B9E113A-997B-4A44-B977-62F1E71D3EA4}"/>
  <p:tag name="GENSWF_ADVANCE_TIME" val="5.001"/>
  <p:tag name="TIMING" val="|0.001|1|1|1|1|1"/>
  <p:tag name="ISPRING_CUSTOM_TIMING_US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214</TotalTime>
  <Words>2782</Words>
  <Application>Microsoft Office PowerPoint</Application>
  <PresentationFormat>Widescreen</PresentationFormat>
  <Paragraphs>740</Paragraphs>
  <Slides>80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7" baseType="lpstr">
      <vt:lpstr>メイリオ</vt:lpstr>
      <vt:lpstr>ＭＳ Ｐゴシック</vt:lpstr>
      <vt:lpstr>宋体</vt:lpstr>
      <vt:lpstr>Arial</vt:lpstr>
      <vt:lpstr>Calibri</vt:lpstr>
      <vt:lpstr>Courier New</vt:lpstr>
      <vt:lpstr>Gothic</vt:lpstr>
      <vt:lpstr>Lucidasans</vt:lpstr>
      <vt:lpstr>华文仿宋</vt:lpstr>
      <vt:lpstr>Tahoma</vt:lpstr>
      <vt:lpstr>Tw Cen MT</vt:lpstr>
      <vt:lpstr>Tw Cen MT Condensed</vt:lpstr>
      <vt:lpstr>Utopia</vt:lpstr>
      <vt:lpstr>Verdana</vt:lpstr>
      <vt:lpstr>Wingdings</vt:lpstr>
      <vt:lpstr>Wingdings 3</vt:lpstr>
      <vt:lpstr>Integral</vt:lpstr>
      <vt:lpstr>Data mining</vt:lpstr>
      <vt:lpstr>PROFIL</vt:lpstr>
      <vt:lpstr>contact</vt:lpstr>
      <vt:lpstr>outline</vt:lpstr>
      <vt:lpstr>Komponen penilaian</vt:lpstr>
      <vt:lpstr>Textbooks</vt:lpstr>
      <vt:lpstr>Pretest</vt:lpstr>
      <vt:lpstr>Pengenalan data mining</vt:lpstr>
      <vt:lpstr>Pengenalan Data Mining</vt:lpstr>
      <vt:lpstr>Mining? Warehousing? </vt:lpstr>
      <vt:lpstr>The World of Data</vt:lpstr>
      <vt:lpstr>PowerPoint Presentation</vt:lpstr>
      <vt:lpstr>Heterogeneous Data</vt:lpstr>
      <vt:lpstr>Data Rich, Information Poor</vt:lpstr>
      <vt:lpstr>Business Intelligence</vt:lpstr>
      <vt:lpstr>Data Integration &amp; Analysis</vt:lpstr>
      <vt:lpstr>From Data To Intelligence</vt:lpstr>
      <vt:lpstr>It is all about data …</vt:lpstr>
      <vt:lpstr>Big Data</vt:lpstr>
      <vt:lpstr>PowerPoint Presentation</vt:lpstr>
      <vt:lpstr>Interdisciplinary</vt:lpstr>
      <vt:lpstr>Ubiquitous</vt:lpstr>
      <vt:lpstr>APA ITU data mining ?</vt:lpstr>
      <vt:lpstr>Mengapa Data Mining?</vt:lpstr>
      <vt:lpstr>Apa itu Data Mining?</vt:lpstr>
      <vt:lpstr>Data</vt:lpstr>
      <vt:lpstr>Pengetahuan</vt:lpstr>
      <vt:lpstr>PowerPoint Presentation</vt:lpstr>
      <vt:lpstr>PowerPoint Presentation</vt:lpstr>
      <vt:lpstr>PowerPoint Presentation</vt:lpstr>
      <vt:lpstr>PowerPoint Presentation</vt:lpstr>
      <vt:lpstr>Data - Informasi - Pengetahuan - Kebijakan </vt:lpstr>
      <vt:lpstr>Definisi Data Mining</vt:lpstr>
      <vt:lpstr>Definisi Data Mining</vt:lpstr>
      <vt:lpstr>Irisan Bidang Ilmu Data Mining</vt:lpstr>
      <vt:lpstr>Peran Utama Data Mining</vt:lpstr>
      <vt:lpstr>Peran Utama Data Mining</vt:lpstr>
      <vt:lpstr>Dataset with Attribute and Class</vt:lpstr>
      <vt:lpstr>Estimasi Waktu Pengiriman Pizza</vt:lpstr>
      <vt:lpstr>Penentuan Kelulusan Mahasiswa </vt:lpstr>
      <vt:lpstr>Klastering Bunga Iris</vt:lpstr>
      <vt:lpstr>Klastering Bunga Iris</vt:lpstr>
      <vt:lpstr>Algoritma Data Mining (DM)</vt:lpstr>
      <vt:lpstr>Metode Learning Pada Algoritma DM</vt:lpstr>
      <vt:lpstr>Metode Learning Pada Algoritma DM</vt:lpstr>
      <vt:lpstr>Metode Learning Pada Algoritma DM</vt:lpstr>
      <vt:lpstr>Dataset with Attribute (No Class)</vt:lpstr>
      <vt:lpstr>Metode Learning Pada Algoritma DM</vt:lpstr>
      <vt:lpstr>Dataset Transaction</vt:lpstr>
      <vt:lpstr>Association Rules</vt:lpstr>
      <vt:lpstr>Proses Utama pada Data Mining</vt:lpstr>
      <vt:lpstr>Output/Pola/Model/Knowledge</vt:lpstr>
      <vt:lpstr>Input – Metode – Output – Evaluation </vt:lpstr>
      <vt:lpstr>Algoritma Data Mining</vt:lpstr>
      <vt:lpstr>Algoritma Estimasi</vt:lpstr>
      <vt:lpstr>Contoh: Estimasi Performansi CPU</vt:lpstr>
      <vt:lpstr>Algoritma Prediksi</vt:lpstr>
      <vt:lpstr>Contoh: Prediksi Harga Saham</vt:lpstr>
      <vt:lpstr>Contoh: Prediksi Harga Saham (Plot)</vt:lpstr>
      <vt:lpstr>Contoh: Prediksi Harga Saham (Plot)</vt:lpstr>
      <vt:lpstr>Algoritma Klasifikasi</vt:lpstr>
      <vt:lpstr>Contoh: Rekomendasi Main Golf</vt:lpstr>
      <vt:lpstr>Contoh: Rekomendasi Main Golf</vt:lpstr>
      <vt:lpstr>Contoh: Rekomendasi Main Golf</vt:lpstr>
      <vt:lpstr>Contoh: Rekomendasi Contact Lens</vt:lpstr>
      <vt:lpstr>Contoh: Rekomendasi Contact Lens</vt:lpstr>
      <vt:lpstr>Contoh: Penentuan Jenis Bunga Iris</vt:lpstr>
      <vt:lpstr>Contoh: Penentuan Jenis Bunga Iris</vt:lpstr>
      <vt:lpstr>Contoh: Penentuan Jenis Bunga Iris</vt:lpstr>
      <vt:lpstr>Algoritma Klastering</vt:lpstr>
      <vt:lpstr>Contoh: Klastering Jenis Gaya Hidup</vt:lpstr>
      <vt:lpstr>PowerPoint Presentation</vt:lpstr>
      <vt:lpstr>Contoh: Klastering Bunga Iris</vt:lpstr>
      <vt:lpstr>Contoh: Klastering Bunga Iris (Plot)</vt:lpstr>
      <vt:lpstr>Contoh: Klastering Bunga Iris (Table)</vt:lpstr>
      <vt:lpstr>Algoritma Asosiasi</vt:lpstr>
      <vt:lpstr>Algoritma Asosiasi</vt:lpstr>
      <vt:lpstr>Contoh Penerapan Data Mining</vt:lpstr>
      <vt:lpstr>Cognitive-Performance Test</vt:lpstr>
      <vt:lpstr>Referensi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Basis Data</dc:title>
  <dc:creator>dhaulis</dc:creator>
  <cp:lastModifiedBy>dhaulis</cp:lastModifiedBy>
  <cp:revision>131</cp:revision>
  <dcterms:created xsi:type="dcterms:W3CDTF">2013-09-10T02:27:46Z</dcterms:created>
  <dcterms:modified xsi:type="dcterms:W3CDTF">2014-09-11T10:04:54Z</dcterms:modified>
</cp:coreProperties>
</file>