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79" r:id="rId3"/>
    <p:sldId id="280" r:id="rId4"/>
    <p:sldId id="282" r:id="rId5"/>
    <p:sldId id="281" r:id="rId6"/>
    <p:sldId id="293" r:id="rId7"/>
    <p:sldId id="284" r:id="rId8"/>
    <p:sldId id="294" r:id="rId9"/>
    <p:sldId id="304" r:id="rId10"/>
    <p:sldId id="305" r:id="rId11"/>
    <p:sldId id="307" r:id="rId12"/>
    <p:sldId id="291" r:id="rId13"/>
    <p:sldId id="310" r:id="rId14"/>
    <p:sldId id="335" r:id="rId15"/>
    <p:sldId id="344" r:id="rId16"/>
    <p:sldId id="345" r:id="rId17"/>
    <p:sldId id="399" r:id="rId18"/>
    <p:sldId id="393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5" r:id="rId64"/>
    <p:sldId id="396" r:id="rId65"/>
    <p:sldId id="397" r:id="rId66"/>
    <p:sldId id="39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3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93B61-5A55-4826-8319-87F0694D7CB3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96CBC-8B45-4127-912A-D1B192D6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9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66D7E6-DEF0-4390-8F85-4EB4215066C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3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8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3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5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8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66D7E6-DEF0-4390-8F85-4EB4215066C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44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developersnotes.com/how-do-i/install-apache-windows-7.php" TargetMode="External"/><Relationship Id="rId2" Type="http://schemas.openxmlformats.org/officeDocument/2006/relationships/hyperlink" Target="mailto:abu.salam@dsn.dinus.ac.i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olutionoftheweb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HgsWf2kEUs" TargetMode="External"/><Relationship Id="rId2" Type="http://schemas.openxmlformats.org/officeDocument/2006/relationships/hyperlink" Target="http://www.youtube.com/watch?v=xUjHtm3vcw8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TGBkR3oxWA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2MdbVspVU0" TargetMode="External"/><Relationship Id="rId2" Type="http://schemas.openxmlformats.org/officeDocument/2006/relationships/hyperlink" Target="http://www.youtube.com/watch?v=N6RO4mRYlK8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belajarwebdesign.com/webdesign/tutorial-konversi-psd-ke-html-cs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Pemrograman</a:t>
            </a:r>
            <a:r>
              <a:rPr lang="en-US" smtClean="0"/>
              <a:t>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ABU SALAM, M.KOM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Element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 </a:t>
            </a:r>
            <a:r>
              <a:rPr lang="en-US" b="1" dirty="0"/>
              <a:t>tag </a:t>
            </a:r>
            <a:r>
              <a:rPr lang="en-US" b="1" dirty="0" err="1"/>
              <a:t>pembuka</a:t>
            </a:r>
            <a:r>
              <a:rPr lang="en-US" dirty="0"/>
              <a:t>, </a:t>
            </a:r>
            <a:r>
              <a:rPr lang="en-US" b="1" dirty="0" err="1"/>
              <a:t>isi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b="1" dirty="0"/>
              <a:t>tag </a:t>
            </a:r>
            <a:r>
              <a:rPr lang="en-US" b="1" dirty="0" err="1"/>
              <a:t>penutup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 </a:t>
            </a:r>
            <a:r>
              <a:rPr lang="en-US" dirty="0" err="1"/>
              <a:t>pada</a:t>
            </a:r>
            <a:r>
              <a:rPr lang="en-US" dirty="0"/>
              <a:t> web browser </a:t>
            </a:r>
            <a:r>
              <a:rPr lang="en-US" dirty="0" err="1"/>
              <a:t>digunakan</a:t>
            </a:r>
            <a:r>
              <a:rPr lang="en-US" dirty="0"/>
              <a:t> </a:t>
            </a:r>
            <a:r>
              <a:rPr lang="en-US" b="1" dirty="0"/>
              <a:t>element title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 smtClean="0"/>
              <a:t>: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&lt;</a:t>
            </a:r>
            <a:r>
              <a:rPr lang="en-US" b="1" dirty="0"/>
              <a:t>title&gt;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tag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</a:t>
            </a:r>
            <a:br>
              <a:rPr lang="en-US" dirty="0"/>
            </a:br>
            <a:r>
              <a:rPr lang="en-US" b="1" dirty="0" err="1"/>
              <a:t>Disini</a:t>
            </a:r>
            <a:r>
              <a:rPr lang="en-US" b="1" dirty="0"/>
              <a:t> </a:t>
            </a:r>
            <a:r>
              <a:rPr lang="en-US" b="1" dirty="0" err="1"/>
              <a:t>Judul</a:t>
            </a:r>
            <a:r>
              <a:rPr lang="en-US" b="1" dirty="0"/>
              <a:t> </a:t>
            </a:r>
            <a:r>
              <a:rPr lang="en-US" b="1" dirty="0" err="1"/>
              <a:t>Dokumen</a:t>
            </a:r>
            <a:r>
              <a:rPr lang="en-US" b="1" dirty="0"/>
              <a:t> HTML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smtClean="0"/>
              <a:t>HTML </a:t>
            </a:r>
            <a:r>
              <a:rPr lang="en-US" b="1" dirty="0" smtClean="0"/>
              <a:t>&lt;/</a:t>
            </a:r>
            <a:r>
              <a:rPr lang="en-US" b="1" dirty="0"/>
              <a:t>title&gt;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tag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</a:t>
            </a:r>
          </a:p>
        </p:txBody>
      </p:sp>
    </p:spTree>
    <p:extLst>
      <p:ext uri="{BB962C8B-B14F-4D97-AF65-F5344CB8AC3E}">
        <p14:creationId xmlns:p14="http://schemas.microsoft.com/office/powerpoint/2010/main" val="3590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Attribute </a:t>
            </a:r>
            <a:r>
              <a:rPr lang="en-US" dirty="0" err="1"/>
              <a:t>mendefinisikan</a:t>
            </a:r>
            <a:r>
              <a:rPr lang="en-US" dirty="0"/>
              <a:t> property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element HTML,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. </a:t>
            </a:r>
            <a:r>
              <a:rPr lang="en-US" dirty="0" err="1"/>
              <a:t>Penulisannya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attribute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petik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latarbelakang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web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penulisannya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 </a:t>
            </a:r>
            <a:r>
              <a:rPr lang="en-US" b="1" dirty="0"/>
              <a:t>&lt;body </a:t>
            </a:r>
            <a:r>
              <a:rPr lang="en-US" b="1" dirty="0" err="1"/>
              <a:t>bgcolor</a:t>
            </a:r>
            <a:r>
              <a:rPr lang="en-US" b="1" dirty="0"/>
              <a:t>="black" text="yellow"&gt;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6" y="2862263"/>
            <a:ext cx="3843338" cy="191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 &lt;meta&gt; </a:t>
            </a:r>
            <a:r>
              <a:rPr lang="en-US" dirty="0" smtClean="0"/>
              <a:t>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/>
              <a:t>&lt;head&gt;</a:t>
            </a:r>
            <a:br>
              <a:rPr lang="en-US" dirty="0"/>
            </a:br>
            <a:r>
              <a:rPr lang="en-US" dirty="0" smtClean="0"/>
              <a:t> 	&lt;meta name="description" content="Free Web tutorials"&gt;</a:t>
            </a:r>
            <a:br>
              <a:rPr lang="en-US" dirty="0" smtClean="0"/>
            </a:br>
            <a:r>
              <a:rPr lang="en-US" dirty="0" smtClean="0"/>
              <a:t>	&lt;meta name="keywords" content="</a:t>
            </a:r>
            <a:r>
              <a:rPr lang="en-US" dirty="0" err="1" smtClean="0"/>
              <a:t>HTML,CSS,XML,JavaScript</a:t>
            </a:r>
            <a:r>
              <a:rPr lang="en-US" dirty="0" smtClean="0"/>
              <a:t>"&gt;</a:t>
            </a:r>
            <a:br>
              <a:rPr lang="en-US" dirty="0" smtClean="0"/>
            </a:br>
            <a:r>
              <a:rPr lang="en-US" dirty="0" smtClean="0"/>
              <a:t>	&lt;meta name="author" content="</a:t>
            </a:r>
            <a:r>
              <a:rPr lang="en-US" dirty="0" err="1" smtClean="0"/>
              <a:t>Ståle</a:t>
            </a:r>
            <a:r>
              <a:rPr lang="en-US" dirty="0" smtClean="0"/>
              <a:t> </a:t>
            </a:r>
            <a:r>
              <a:rPr lang="en-US" dirty="0" err="1" smtClean="0"/>
              <a:t>Refsnes</a:t>
            </a:r>
            <a:r>
              <a:rPr lang="en-US" dirty="0" smtClean="0"/>
              <a:t>"&gt;</a:t>
            </a:r>
            <a:br>
              <a:rPr lang="en-US" dirty="0" smtClean="0"/>
            </a:br>
            <a:r>
              <a:rPr lang="en-US" dirty="0" smtClean="0"/>
              <a:t>	&lt;meta charset="UTF-8"&gt;</a:t>
            </a:r>
            <a:br>
              <a:rPr lang="en-US" dirty="0" smtClean="0"/>
            </a:br>
            <a:r>
              <a:rPr lang="en-US" dirty="0" smtClean="0"/>
              <a:t>&lt;/</a:t>
            </a:r>
            <a:r>
              <a:rPr lang="en-US" dirty="0"/>
              <a:t>head&gt;</a:t>
            </a:r>
          </a:p>
        </p:txBody>
      </p:sp>
    </p:spTree>
    <p:extLst>
      <p:ext uri="{BB962C8B-B14F-4D97-AF65-F5344CB8AC3E}">
        <p14:creationId xmlns:p14="http://schemas.microsoft.com/office/powerpoint/2010/main" val="25696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Tag</a:t>
            </a:r>
            <a:r>
              <a:rPr lang="en-US" b="1" dirty="0"/>
              <a:t>, </a:t>
            </a:r>
            <a:r>
              <a:rPr lang="en-US" b="1" dirty="0" err="1"/>
              <a:t>Atribut</a:t>
            </a:r>
            <a:r>
              <a:rPr lang="en-US" b="1" dirty="0"/>
              <a:t>, </a:t>
            </a:r>
            <a:r>
              <a:rPr lang="en-US" b="1" dirty="0" err="1" smtClean="0"/>
              <a:t>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733675"/>
            <a:ext cx="80350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8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 err="1" smtClean="0"/>
              <a:t>Latihan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registrasi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website.</a:t>
            </a:r>
          </a:p>
          <a:p>
            <a:r>
              <a:rPr lang="en-US" dirty="0"/>
              <a:t>Data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, minimal :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, </a:t>
            </a:r>
            <a:r>
              <a:rPr lang="en-US" dirty="0" err="1"/>
              <a:t>alamat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, username, password, browse </a:t>
            </a:r>
            <a:r>
              <a:rPr lang="en-US" dirty="0" err="1"/>
              <a:t>foto</a:t>
            </a:r>
            <a:r>
              <a:rPr lang="en-US" dirty="0"/>
              <a:t>.</a:t>
            </a:r>
          </a:p>
          <a:p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isian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rapi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div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Gunakan</a:t>
            </a:r>
            <a:r>
              <a:rPr lang="en-US" dirty="0" smtClean="0"/>
              <a:t> Notepad / Notepad 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 </a:t>
            </a:r>
            <a:r>
              <a:rPr lang="en-US" b="1" dirty="0" err="1" smtClean="0"/>
              <a:t>Latihan</a:t>
            </a:r>
            <a:r>
              <a:rPr lang="en-US" b="1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95388" y="2084832"/>
            <a:ext cx="8229600" cy="4525963"/>
          </a:xfrm>
        </p:spPr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Frame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08064"/>
              </p:ext>
            </p:extLst>
          </p:nvPr>
        </p:nvGraphicFramePr>
        <p:xfrm>
          <a:off x="1652588" y="2886075"/>
          <a:ext cx="7315200" cy="257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/>
                <a:gridCol w="5852160"/>
              </a:tblGrid>
              <a:tr h="76200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atas.html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16100">
                <a:tc>
                  <a:txBody>
                    <a:bodyPr/>
                    <a:lstStyle/>
                    <a:p>
                      <a:r>
                        <a:rPr lang="en-US" dirty="0" smtClean="0"/>
                        <a:t>menu.html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isi.html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3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website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frameset (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: web profile, company profile </a:t>
            </a:r>
            <a:r>
              <a:rPr lang="en-US" dirty="0" err="1" smtClean="0"/>
              <a:t>dan</a:t>
            </a:r>
            <a:r>
              <a:rPr lang="en-US" smtClean="0"/>
              <a:t> lain-lain)</a:t>
            </a:r>
            <a:endParaRPr lang="en-US" dirty="0" smtClean="0"/>
          </a:p>
          <a:p>
            <a:r>
              <a:rPr lang="en-US" dirty="0" smtClean="0"/>
              <a:t>atas.html : design </a:t>
            </a:r>
            <a:r>
              <a:rPr lang="en-US" dirty="0" err="1" smtClean="0"/>
              <a:t>halaman</a:t>
            </a:r>
            <a:r>
              <a:rPr lang="en-US" dirty="0" smtClean="0"/>
              <a:t> atas.html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image yang </a:t>
            </a:r>
            <a:r>
              <a:rPr lang="en-US" dirty="0" err="1" smtClean="0"/>
              <a:t>menarik</a:t>
            </a:r>
            <a:endParaRPr lang="en-US" dirty="0" smtClean="0"/>
          </a:p>
          <a:p>
            <a:r>
              <a:rPr lang="en-US" dirty="0" smtClean="0"/>
              <a:t>menu.html : </a:t>
            </a:r>
            <a:r>
              <a:rPr lang="en-US" dirty="0" err="1" smtClean="0"/>
              <a:t>gunakan</a:t>
            </a:r>
            <a:r>
              <a:rPr lang="en-US" dirty="0" smtClean="0"/>
              <a:t> tag list </a:t>
            </a:r>
            <a:r>
              <a:rPr lang="en-US" dirty="0" err="1" smtClean="0"/>
              <a:t>untuk</a:t>
            </a:r>
            <a:r>
              <a:rPr lang="en-US" dirty="0" smtClean="0"/>
              <a:t> menu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traget</a:t>
            </a:r>
            <a:r>
              <a:rPr lang="en-US" dirty="0" smtClean="0"/>
              <a:t> link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isi.html (minimal 3 menu -&gt; isi.html, menu1.html, menu2.html)</a:t>
            </a:r>
          </a:p>
          <a:p>
            <a:r>
              <a:rPr lang="en-US" dirty="0" smtClean="0"/>
              <a:t>isi.html : </a:t>
            </a:r>
            <a:r>
              <a:rPr lang="en-US" dirty="0" err="1" smtClean="0"/>
              <a:t>isian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menu yang </a:t>
            </a:r>
            <a:r>
              <a:rPr lang="en-US" dirty="0" err="1" smtClean="0"/>
              <a:t>dipilih</a:t>
            </a:r>
            <a:endParaRPr lang="en-US" dirty="0" smtClean="0"/>
          </a:p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menu </a:t>
            </a:r>
            <a:r>
              <a:rPr lang="en-US" dirty="0" err="1" smtClean="0"/>
              <a:t>adalah</a:t>
            </a:r>
            <a:r>
              <a:rPr lang="en-US" dirty="0" smtClean="0"/>
              <a:t> form </a:t>
            </a:r>
            <a:r>
              <a:rPr lang="en-US" dirty="0" err="1" smtClean="0"/>
              <a:t>registrasi</a:t>
            </a:r>
            <a:r>
              <a:rPr lang="en-US" dirty="0" smtClean="0"/>
              <a:t> yang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Siapkan</a:t>
            </a:r>
            <a:r>
              <a:rPr lang="en-US" sz="1800" dirty="0" smtClean="0"/>
              <a:t> BLOG PRIBADI (yang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boleh</a:t>
            </a:r>
            <a:r>
              <a:rPr lang="en-US" sz="1800" dirty="0" smtClean="0"/>
              <a:t> </a:t>
            </a:r>
            <a:r>
              <a:rPr lang="en-US" sz="1800" dirty="0" err="1" smtClean="0"/>
              <a:t>diteruskan</a:t>
            </a:r>
            <a:r>
              <a:rPr lang="en-US" sz="1800" dirty="0" smtClean="0"/>
              <a:t>, yang </a:t>
            </a:r>
            <a:r>
              <a:rPr lang="en-US" sz="1800" dirty="0" err="1" smtClean="0"/>
              <a:t>belum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wajib</a:t>
            </a:r>
            <a:r>
              <a:rPr lang="en-US" sz="1800" dirty="0" smtClean="0"/>
              <a:t> </a:t>
            </a:r>
            <a:r>
              <a:rPr lang="en-US" sz="1800" dirty="0" err="1" smtClean="0"/>
              <a:t>mambuat</a:t>
            </a:r>
            <a:r>
              <a:rPr lang="en-US" sz="18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Posting tutorial </a:t>
            </a:r>
            <a:r>
              <a:rPr lang="en-US" sz="1800" dirty="0" err="1" smtClean="0"/>
              <a:t>instalasi</a:t>
            </a:r>
            <a:r>
              <a:rPr lang="en-US" sz="1800" dirty="0" smtClean="0"/>
              <a:t> webserver, PHP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Mysql</a:t>
            </a:r>
            <a:r>
              <a:rPr lang="en-US" sz="1800" dirty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proses </a:t>
            </a:r>
            <a:r>
              <a:rPr lang="en-US" sz="1800" dirty="0" err="1" smtClean="0"/>
              <a:t>instalasi</a:t>
            </a:r>
            <a:r>
              <a:rPr lang="en-US" sz="1800" dirty="0" smtClean="0"/>
              <a:t> di laptop </a:t>
            </a:r>
            <a:r>
              <a:rPr lang="en-US" sz="1800" dirty="0" err="1" smtClean="0"/>
              <a:t>atau</a:t>
            </a:r>
            <a:r>
              <a:rPr lang="en-US" sz="1800" dirty="0" smtClean="0"/>
              <a:t> computer </a:t>
            </a:r>
            <a:r>
              <a:rPr lang="en-US" sz="1800" dirty="0" err="1" smtClean="0"/>
              <a:t>masing-masing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Email </a:t>
            </a:r>
            <a:r>
              <a:rPr lang="en-US" sz="1800" dirty="0" err="1" smtClean="0"/>
              <a:t>alamat</a:t>
            </a:r>
            <a:r>
              <a:rPr lang="en-US" sz="1800" dirty="0" smtClean="0"/>
              <a:t> blog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2"/>
              </a:rPr>
              <a:t>abu.salam@dsn.dinus.ac.id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subject : tugas1PemrogramanWeb_nim, paling </a:t>
            </a:r>
            <a:r>
              <a:rPr lang="en-US" sz="1800" dirty="0" err="1" smtClean="0"/>
              <a:t>lambat</a:t>
            </a:r>
            <a:r>
              <a:rPr lang="en-US" sz="1800" dirty="0" smtClean="0"/>
              <a:t> 1 </a:t>
            </a:r>
            <a:r>
              <a:rPr lang="en-US" sz="1800" dirty="0" err="1" smtClean="0"/>
              <a:t>minggu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Siapkan</a:t>
            </a:r>
            <a:r>
              <a:rPr lang="en-US" sz="1800" dirty="0" smtClean="0"/>
              <a:t> </a:t>
            </a:r>
            <a:r>
              <a:rPr lang="en-US" sz="1800" dirty="0" err="1" smtClean="0"/>
              <a:t>diskusi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pertemuan</a:t>
            </a:r>
            <a:r>
              <a:rPr lang="en-US" sz="1800" dirty="0" smtClean="0"/>
              <a:t> </a:t>
            </a:r>
            <a:r>
              <a:rPr lang="en-US" sz="1800" dirty="0" err="1" smtClean="0"/>
              <a:t>minggu</a:t>
            </a:r>
            <a:r>
              <a:rPr lang="en-US" sz="1800" dirty="0" smtClean="0"/>
              <a:t> </a:t>
            </a:r>
            <a:r>
              <a:rPr lang="en-US" sz="1800" dirty="0" err="1" smtClean="0"/>
              <a:t>depan</a:t>
            </a:r>
            <a:r>
              <a:rPr lang="en-US" sz="1800" dirty="0" smtClean="0"/>
              <a:t>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masalah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kesulitan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proses </a:t>
            </a:r>
            <a:r>
              <a:rPr lang="en-US" sz="1800" dirty="0" err="1" smtClean="0"/>
              <a:t>instalasi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Referensi</a:t>
            </a:r>
            <a:r>
              <a:rPr lang="en-US" sz="1800" dirty="0" smtClean="0"/>
              <a:t>: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http://www.webdevelopersnotes.com/how-do-i/install-apache-windows-7.php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879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www.w3school.com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6246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</a:t>
            </a:r>
            <a:r>
              <a:rPr lang="en-US" b="1" dirty="0" smtClean="0"/>
              <a:t>(Cascading </a:t>
            </a:r>
            <a:r>
              <a:rPr lang="en-US" b="1" dirty="0"/>
              <a:t>Style </a:t>
            </a:r>
            <a:r>
              <a:rPr lang="en-US" b="1" dirty="0" smtClean="0"/>
              <a:t>Sheet)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CSS </a:t>
            </a:r>
            <a:r>
              <a:rPr lang="en-US" dirty="0"/>
              <a:t>= Cascading Style Sheet.</a:t>
            </a:r>
          </a:p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/>
              <a:t>style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HTML.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web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web.</a:t>
            </a:r>
          </a:p>
          <a:p>
            <a:r>
              <a:rPr lang="en-US" dirty="0" err="1" smtClean="0"/>
              <a:t>Bukanlah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keharusan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web,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CSS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web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48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1500" dirty="0" smtClean="0"/>
              <a:t>REVIEW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616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.</a:t>
            </a:r>
          </a:p>
          <a:p>
            <a:r>
              <a:rPr lang="en-US" dirty="0"/>
              <a:t>Style‐style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.</a:t>
            </a:r>
          </a:p>
          <a:p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disupport</a:t>
            </a:r>
            <a:r>
              <a:rPr lang="en-US" dirty="0"/>
              <a:t> di </a:t>
            </a:r>
            <a:r>
              <a:rPr lang="en-US" dirty="0" err="1"/>
              <a:t>banyak</a:t>
            </a:r>
            <a:r>
              <a:rPr lang="en-US" dirty="0"/>
              <a:t> browser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distandarkan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i="1" dirty="0"/>
              <a:t>World Wide Consortium (W3C).</a:t>
            </a:r>
            <a:endParaRPr lang="en-US" dirty="0"/>
          </a:p>
          <a:p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CSS </a:t>
            </a:r>
            <a:r>
              <a:rPr lang="en-US" dirty="0" err="1"/>
              <a:t>untuk</a:t>
            </a:r>
            <a:r>
              <a:rPr lang="en-US" dirty="0"/>
              <a:t> browser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CSS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browser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18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Struktur</a:t>
            </a:r>
            <a:r>
              <a:rPr lang="en-US" b="1" dirty="0"/>
              <a:t>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Perintah</a:t>
            </a:r>
            <a:r>
              <a:rPr lang="en-US" dirty="0"/>
              <a:t> CSS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2 </a:t>
            </a:r>
            <a:r>
              <a:rPr lang="en-US" dirty="0" err="1"/>
              <a:t>komponen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Selector &amp; Declaration.</a:t>
            </a:r>
          </a:p>
          <a:p>
            <a:r>
              <a:rPr lang="en-US" dirty="0"/>
              <a:t>Selector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browser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rule CSS </a:t>
            </a:r>
            <a:r>
              <a:rPr lang="en-US" dirty="0" err="1"/>
              <a:t>diterapkan</a:t>
            </a:r>
            <a:r>
              <a:rPr lang="en-US" dirty="0"/>
              <a:t>. </a:t>
            </a:r>
          </a:p>
          <a:p>
            <a:r>
              <a:rPr lang="en-US" dirty="0"/>
              <a:t>Selector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HTML, selector class </a:t>
            </a:r>
            <a:r>
              <a:rPr lang="en-US" dirty="0" err="1"/>
              <a:t>atau</a:t>
            </a:r>
            <a:r>
              <a:rPr lang="en-US" dirty="0"/>
              <a:t> selector id.</a:t>
            </a:r>
          </a:p>
          <a:p>
            <a:r>
              <a:rPr lang="en-US" dirty="0"/>
              <a:t>Declaration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CSS yang </a:t>
            </a:r>
            <a:r>
              <a:rPr lang="en-US" dirty="0" err="1"/>
              <a:t>diterapkan</a:t>
            </a:r>
            <a:r>
              <a:rPr lang="en-US" dirty="0"/>
              <a:t>,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property </a:t>
            </a:r>
            <a:r>
              <a:rPr lang="en-US" dirty="0" err="1"/>
              <a:t>dan</a:t>
            </a:r>
            <a:r>
              <a:rPr lang="en-US" dirty="0"/>
              <a:t> value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8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1"/>
            <a:ext cx="7772400" cy="29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05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Aturan</a:t>
            </a:r>
            <a:r>
              <a:rPr lang="en-US" b="1" dirty="0"/>
              <a:t> </a:t>
            </a:r>
            <a:r>
              <a:rPr lang="en-US" b="1" dirty="0" err="1"/>
              <a:t>Penulisan</a:t>
            </a:r>
            <a:r>
              <a:rPr lang="en-US" b="1" dirty="0"/>
              <a:t>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/>
              <a:t>tag CSS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2 </a:t>
            </a:r>
            <a:r>
              <a:rPr lang="en-US" dirty="0" err="1"/>
              <a:t>cara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/>
              <a:t>tag </a:t>
            </a:r>
            <a:r>
              <a:rPr lang="en-US" b="1" dirty="0"/>
              <a:t>&lt;style&gt; </a:t>
            </a:r>
            <a:r>
              <a:rPr lang="en-US" dirty="0"/>
              <a:t>(internal style)</a:t>
            </a:r>
          </a:p>
          <a:p>
            <a:pPr lvl="2"/>
            <a:r>
              <a:rPr lang="en-US" dirty="0"/>
              <a:t>Case to case (inline style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File CSS </a:t>
            </a:r>
            <a:r>
              <a:rPr lang="en-US" dirty="0" err="1"/>
              <a:t>tersendiri</a:t>
            </a:r>
            <a:r>
              <a:rPr lang="en-US" dirty="0"/>
              <a:t>,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 (external style / style sheet global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/>
              <a:t>tag </a:t>
            </a:r>
            <a:r>
              <a:rPr lang="en-US" b="1" dirty="0"/>
              <a:t>&lt;link&gt;</a:t>
            </a:r>
            <a:endParaRPr lang="en-US" dirty="0"/>
          </a:p>
          <a:p>
            <a:pPr lvl="2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/>
              <a:t>@</a:t>
            </a:r>
            <a:r>
              <a:rPr lang="en-US" b="1" dirty="0" smtClean="0"/>
              <a:t>import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2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Aturan</a:t>
            </a:r>
            <a:r>
              <a:rPr lang="en-US" b="1" dirty="0"/>
              <a:t> </a:t>
            </a:r>
            <a:r>
              <a:rPr lang="en-US" b="1" dirty="0" err="1"/>
              <a:t>Penulisan</a:t>
            </a:r>
            <a:r>
              <a:rPr lang="en-US" b="1" dirty="0"/>
              <a:t> CSS (Internal Style)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/>
              <a:t>tag </a:t>
            </a:r>
            <a:r>
              <a:rPr lang="en-US" b="1" dirty="0"/>
              <a:t>&lt;style&gt;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/>
              <a:t>CSS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smtClean="0"/>
              <a:t>tag 	</a:t>
            </a:r>
            <a:r>
              <a:rPr lang="en-US" b="1" dirty="0" smtClean="0"/>
              <a:t>&lt;head&gt;</a:t>
            </a:r>
            <a:r>
              <a:rPr lang="en-US" dirty="0" err="1" smtClean="0"/>
              <a:t>daridokumen</a:t>
            </a:r>
            <a:r>
              <a:rPr lang="en-US" dirty="0" smtClean="0"/>
              <a:t> </a:t>
            </a:r>
            <a:r>
              <a:rPr lang="en-US" dirty="0"/>
              <a:t>HTML.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7962"/>
            <a:ext cx="6190152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132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Aturan</a:t>
            </a:r>
            <a:r>
              <a:rPr lang="en-US" b="1" dirty="0"/>
              <a:t> </a:t>
            </a:r>
            <a:r>
              <a:rPr lang="en-US" b="1" dirty="0" err="1"/>
              <a:t>Penulisan</a:t>
            </a:r>
            <a:r>
              <a:rPr lang="en-US" b="1" dirty="0"/>
              <a:t> CSS (Inline Style)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CSS </a:t>
            </a:r>
            <a:r>
              <a:rPr lang="en-US" dirty="0" err="1"/>
              <a:t>kedalam</a:t>
            </a:r>
            <a:r>
              <a:rPr lang="en-US" dirty="0"/>
              <a:t> tag HTML.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68" y="2362201"/>
            <a:ext cx="8367053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648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Aturan</a:t>
            </a:r>
            <a:r>
              <a:rPr lang="en-US" b="1" dirty="0"/>
              <a:t> </a:t>
            </a:r>
            <a:r>
              <a:rPr lang="en-US" b="1" dirty="0" err="1"/>
              <a:t>Penulisan</a:t>
            </a:r>
            <a:r>
              <a:rPr lang="en-US" b="1" dirty="0"/>
              <a:t> CSS (External Style)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/>
              <a:t>tag </a:t>
            </a:r>
            <a:r>
              <a:rPr lang="en-US" b="1" dirty="0"/>
              <a:t>&lt;link&gt;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file </a:t>
            </a:r>
            <a:r>
              <a:rPr lang="en-US" dirty="0" err="1"/>
              <a:t>css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62262"/>
            <a:ext cx="7772400" cy="216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943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Komentar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Komentar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script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.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yang lain, </a:t>
            </a:r>
            <a:r>
              <a:rPr lang="en-US" dirty="0" err="1"/>
              <a:t>pada</a:t>
            </a:r>
            <a:r>
              <a:rPr lang="en-US" dirty="0"/>
              <a:t> CSS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menyisipkan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“ /* ”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diakhiri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“ */ ”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/* </a:t>
            </a:r>
            <a:r>
              <a:rPr lang="en-US" dirty="0" err="1" smtClean="0"/>
              <a:t>komentar</a:t>
            </a:r>
            <a:r>
              <a:rPr lang="en-US" dirty="0" smtClean="0"/>
              <a:t>*/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00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CSS </a:t>
            </a:r>
            <a:r>
              <a:rPr lang="en-US" dirty="0" err="1"/>
              <a:t>sintaks</a:t>
            </a:r>
            <a:r>
              <a:rPr lang="en-US" dirty="0"/>
              <a:t> </a:t>
            </a:r>
            <a:r>
              <a:rPr lang="en-US" dirty="0" err="1" smtClean="0"/>
              <a:t>standar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body </a:t>
            </a:r>
            <a:r>
              <a:rPr lang="en-US" b="1" dirty="0"/>
              <a:t>{</a:t>
            </a:r>
            <a:r>
              <a:rPr lang="en-US" b="1" dirty="0" err="1"/>
              <a:t>color:black</a:t>
            </a:r>
            <a:r>
              <a:rPr lang="en-US" b="1" dirty="0"/>
              <a:t>}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value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kata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kutip</a:t>
            </a:r>
            <a:r>
              <a:rPr lang="en-US" dirty="0"/>
              <a:t> “ 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p </a:t>
            </a:r>
            <a:r>
              <a:rPr lang="en-US" b="1" dirty="0"/>
              <a:t>{</a:t>
            </a:r>
            <a:r>
              <a:rPr lang="en-US" b="1" dirty="0" err="1"/>
              <a:t>font-family:"sans</a:t>
            </a:r>
            <a:r>
              <a:rPr lang="en-US" b="1" dirty="0"/>
              <a:t> serif"}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 smtClean="0"/>
              <a:t>selektor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p {	</a:t>
            </a:r>
            <a:r>
              <a:rPr lang="en-US" b="1" dirty="0" err="1" smtClean="0"/>
              <a:t>text-align:center</a:t>
            </a:r>
            <a:r>
              <a:rPr lang="en-US" b="1" dirty="0" smtClean="0"/>
              <a:t>;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err="1" smtClean="0"/>
              <a:t>color:red</a:t>
            </a:r>
            <a:r>
              <a:rPr lang="en-US" b="1" dirty="0"/>
              <a:t>}</a:t>
            </a:r>
            <a:endParaRPr lang="en-US" dirty="0"/>
          </a:p>
          <a:p>
            <a:r>
              <a:rPr lang="en-US" dirty="0" err="1"/>
              <a:t>atau</a:t>
            </a:r>
            <a:r>
              <a:rPr lang="en-US" dirty="0"/>
              <a:t>, agar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p {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err="1" smtClean="0"/>
              <a:t>text-align:center</a:t>
            </a:r>
            <a:r>
              <a:rPr lang="en-US" b="1" dirty="0" smtClean="0"/>
              <a:t>;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err="1" smtClean="0"/>
              <a:t>color:black</a:t>
            </a:r>
            <a:r>
              <a:rPr lang="en-US" b="1" dirty="0" smtClean="0"/>
              <a:t>;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err="1" smtClean="0"/>
              <a:t>font-family:arial</a:t>
            </a:r>
            <a:r>
              <a:rPr lang="en-US" b="1" dirty="0"/>
              <a:t>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18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mempersingkat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, CSS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grouping </a:t>
            </a:r>
            <a:r>
              <a:rPr lang="en-US" dirty="0" err="1"/>
              <a:t>pada</a:t>
            </a:r>
            <a:r>
              <a:rPr lang="en-US" dirty="0"/>
              <a:t> selector-selector yang </a:t>
            </a:r>
            <a:r>
              <a:rPr lang="en-US" dirty="0" err="1"/>
              <a:t>memiliki</a:t>
            </a:r>
            <a:r>
              <a:rPr lang="en-US" dirty="0"/>
              <a:t> property yang </a:t>
            </a:r>
            <a:r>
              <a:rPr lang="en-US" dirty="0" err="1"/>
              <a:t>sama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contoh</a:t>
            </a:r>
            <a:r>
              <a:rPr lang="en-US" dirty="0"/>
              <a:t>:</a:t>
            </a:r>
          </a:p>
          <a:p>
            <a:pPr marL="274320" lvl="1" indent="0">
              <a:buNone/>
            </a:pPr>
            <a:r>
              <a:rPr lang="en-US" b="1" dirty="0"/>
              <a:t>h1 { </a:t>
            </a:r>
            <a:r>
              <a:rPr lang="en-US" b="1" dirty="0" err="1"/>
              <a:t>color:green</a:t>
            </a:r>
            <a:r>
              <a:rPr lang="en-US" b="1" dirty="0"/>
              <a:t>; </a:t>
            </a:r>
            <a:r>
              <a:rPr lang="en-US" b="1" dirty="0" smtClean="0"/>
              <a:t>}</a:t>
            </a:r>
          </a:p>
          <a:p>
            <a:pPr marL="274320" lvl="1" indent="0">
              <a:buNone/>
            </a:pPr>
            <a:r>
              <a:rPr lang="en-US" b="1" dirty="0" smtClean="0"/>
              <a:t>h3 </a:t>
            </a:r>
            <a:r>
              <a:rPr lang="en-US" b="1" dirty="0"/>
              <a:t>{ </a:t>
            </a:r>
            <a:r>
              <a:rPr lang="en-US" b="1" dirty="0" err="1"/>
              <a:t>color:green</a:t>
            </a:r>
            <a:r>
              <a:rPr lang="en-US" b="1" dirty="0"/>
              <a:t>; </a:t>
            </a:r>
            <a:r>
              <a:rPr lang="en-US" b="1" dirty="0" smtClean="0"/>
              <a:t>}</a:t>
            </a:r>
          </a:p>
          <a:p>
            <a:pPr marL="274320" lvl="1" indent="0">
              <a:buNone/>
            </a:pPr>
            <a:r>
              <a:rPr lang="en-US" b="1" dirty="0" smtClean="0"/>
              <a:t>h5 </a:t>
            </a:r>
            <a:r>
              <a:rPr lang="en-US" b="1" dirty="0"/>
              <a:t>{ </a:t>
            </a:r>
            <a:r>
              <a:rPr lang="en-US" b="1" dirty="0" err="1"/>
              <a:t>color:green</a:t>
            </a:r>
            <a:r>
              <a:rPr lang="en-US" b="1" dirty="0"/>
              <a:t>; </a:t>
            </a:r>
            <a:r>
              <a:rPr lang="en-US" b="1" dirty="0" smtClean="0"/>
              <a:t>}</a:t>
            </a:r>
          </a:p>
          <a:p>
            <a:pPr marL="274320" lvl="1" indent="0">
              <a:buNone/>
            </a:pPr>
            <a:r>
              <a:rPr lang="en-US" b="1" dirty="0" smtClean="0"/>
              <a:t>p </a:t>
            </a:r>
            <a:r>
              <a:rPr lang="en-US" b="1" dirty="0"/>
              <a:t>{ </a:t>
            </a:r>
            <a:r>
              <a:rPr lang="en-US" b="1" dirty="0" err="1"/>
              <a:t>color:green</a:t>
            </a:r>
            <a:r>
              <a:rPr lang="en-US" b="1" dirty="0"/>
              <a:t>; </a:t>
            </a:r>
            <a:r>
              <a:rPr lang="en-US" b="1" dirty="0" smtClean="0"/>
              <a:t>}</a:t>
            </a:r>
          </a:p>
          <a:p>
            <a:pPr marL="274320" lvl="1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di </a:t>
            </a:r>
            <a:r>
              <a:rPr lang="en-US" dirty="0"/>
              <a:t>grouping </a:t>
            </a:r>
            <a:r>
              <a:rPr lang="en-US" dirty="0" err="1"/>
              <a:t>menjadi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	h1,h3,h5,p </a:t>
            </a:r>
            <a:r>
              <a:rPr lang="en-US" b="1" dirty="0"/>
              <a:t>{ </a:t>
            </a:r>
            <a:r>
              <a:rPr lang="en-US" b="1" dirty="0" err="1"/>
              <a:t>color:green</a:t>
            </a:r>
            <a:r>
              <a:rPr lang="en-US" b="1" dirty="0"/>
              <a:t>;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2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4400" dirty="0" smtClean="0">
              <a:hlinkClick r:id="rId2"/>
            </a:endParaRPr>
          </a:p>
          <a:p>
            <a:pPr marL="0" indent="0">
              <a:buNone/>
            </a:pPr>
            <a:r>
              <a:rPr lang="en-US" sz="4800" dirty="0" smtClean="0">
                <a:hlinkClick r:id="rId2"/>
              </a:rPr>
              <a:t>http</a:t>
            </a:r>
            <a:r>
              <a:rPr lang="en-US" sz="4800" dirty="0">
                <a:hlinkClick r:id="rId2"/>
              </a:rPr>
              <a:t>://www.evolutionoftheweb.com/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3755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Class Selector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style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HTML</a:t>
            </a:r>
          </a:p>
          <a:p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‘.’ (</a:t>
            </a:r>
            <a:r>
              <a:rPr lang="en-US" dirty="0" err="1"/>
              <a:t>titik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file </a:t>
            </a:r>
            <a:r>
              <a:rPr lang="en-US" dirty="0" err="1"/>
              <a:t>css</a:t>
            </a:r>
            <a:endParaRPr lang="en-US" dirty="0"/>
          </a:p>
          <a:p>
            <a:r>
              <a:rPr lang="en-US" dirty="0" err="1"/>
              <a:t>Pada</a:t>
            </a:r>
            <a:r>
              <a:rPr lang="en-US" dirty="0"/>
              <a:t> file HTML </a:t>
            </a:r>
            <a:r>
              <a:rPr lang="en-US" dirty="0" err="1"/>
              <a:t>ditambahkan</a:t>
            </a:r>
            <a:r>
              <a:rPr lang="en-US" dirty="0"/>
              <a:t> property ‘class’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memanggil</a:t>
            </a:r>
            <a:r>
              <a:rPr lang="en-US" dirty="0"/>
              <a:t> selector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HTML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memanggil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smtClean="0"/>
              <a:t>class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b="1" dirty="0" smtClean="0"/>
              <a:t>style.css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merah</a:t>
            </a:r>
            <a:r>
              <a:rPr lang="en-US" b="1" dirty="0" smtClean="0"/>
              <a:t>{</a:t>
            </a:r>
            <a:r>
              <a:rPr lang="en-US" b="1" dirty="0" err="1" smtClean="0"/>
              <a:t>color:red</a:t>
            </a:r>
            <a:r>
              <a:rPr lang="en-US" b="1" dirty="0"/>
              <a:t>;}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right </a:t>
            </a:r>
            <a:r>
              <a:rPr lang="en-US" b="1" dirty="0"/>
              <a:t>{</a:t>
            </a:r>
            <a:r>
              <a:rPr lang="en-US" b="1" dirty="0" err="1"/>
              <a:t>text-align:right</a:t>
            </a:r>
            <a:r>
              <a:rPr lang="en-US" b="1" dirty="0"/>
              <a:t>;}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left </a:t>
            </a:r>
            <a:r>
              <a:rPr lang="en-US" b="1" dirty="0"/>
              <a:t>{</a:t>
            </a:r>
            <a:r>
              <a:rPr lang="en-US" b="1" dirty="0" err="1"/>
              <a:t>text-align:left</a:t>
            </a:r>
            <a:r>
              <a:rPr lang="en-US" b="1" dirty="0"/>
              <a:t>;}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93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Selector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contoh.html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42" y="1905000"/>
            <a:ext cx="799375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972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ID Selector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Berfungsi juga untuk memberikan style yang berbeda pada sebuah elemen HTML</a:t>
            </a:r>
          </a:p>
          <a:p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‘#’ </a:t>
            </a:r>
            <a:r>
              <a:rPr lang="en-US" dirty="0" err="1"/>
              <a:t>pada</a:t>
            </a:r>
            <a:r>
              <a:rPr lang="en-US" dirty="0"/>
              <a:t> file </a:t>
            </a:r>
            <a:r>
              <a:rPr lang="en-US" dirty="0" err="1"/>
              <a:t>css</a:t>
            </a:r>
            <a:endParaRPr lang="en-US" dirty="0"/>
          </a:p>
          <a:p>
            <a:r>
              <a:rPr lang="en-US" dirty="0" err="1"/>
              <a:t>Pada</a:t>
            </a:r>
            <a:r>
              <a:rPr lang="en-US" dirty="0"/>
              <a:t> file HTML </a:t>
            </a:r>
            <a:r>
              <a:rPr lang="en-US" dirty="0" err="1"/>
              <a:t>ditambahkan</a:t>
            </a:r>
            <a:r>
              <a:rPr lang="en-US" dirty="0"/>
              <a:t> property ‘id‘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memanggil</a:t>
            </a:r>
            <a:r>
              <a:rPr lang="en-US" dirty="0"/>
              <a:t> selector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r>
              <a:rPr lang="en-US" dirty="0" err="1"/>
              <a:t>Penulisan</a:t>
            </a:r>
            <a:r>
              <a:rPr lang="en-US" dirty="0"/>
              <a:t> id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angka</a:t>
            </a:r>
            <a:endParaRPr lang="en-US" dirty="0"/>
          </a:p>
          <a:p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HTML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smtClean="0"/>
              <a:t>id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: style.css</a:t>
            </a:r>
          </a:p>
          <a:p>
            <a:pPr marL="274320" lvl="1" indent="0">
              <a:buNone/>
            </a:pPr>
            <a:r>
              <a:rPr lang="en-US" b="1" dirty="0"/>
              <a:t>#</a:t>
            </a:r>
            <a:r>
              <a:rPr lang="en-US" b="1" dirty="0" err="1"/>
              <a:t>merah</a:t>
            </a:r>
            <a:r>
              <a:rPr lang="en-US" b="1" dirty="0"/>
              <a:t>{</a:t>
            </a:r>
            <a:r>
              <a:rPr lang="en-US" b="1" dirty="0" err="1"/>
              <a:t>color:red</a:t>
            </a:r>
            <a:r>
              <a:rPr lang="en-US" b="1" dirty="0" smtClean="0"/>
              <a:t>;}</a:t>
            </a:r>
          </a:p>
          <a:p>
            <a:pPr marL="274320" lvl="1" indent="0">
              <a:buNone/>
            </a:pPr>
            <a:r>
              <a:rPr lang="en-US" b="1" dirty="0" smtClean="0"/>
              <a:t>#</a:t>
            </a:r>
            <a:r>
              <a:rPr lang="en-US" b="1" dirty="0"/>
              <a:t>right {</a:t>
            </a:r>
            <a:r>
              <a:rPr lang="en-US" b="1" dirty="0" err="1"/>
              <a:t>text-align:right</a:t>
            </a:r>
            <a:r>
              <a:rPr lang="en-US" b="1" dirty="0" smtClean="0"/>
              <a:t>;}</a:t>
            </a:r>
          </a:p>
          <a:p>
            <a:pPr marL="274320" lvl="1" indent="0">
              <a:buNone/>
            </a:pPr>
            <a:r>
              <a:rPr lang="en-US" b="1" dirty="0" smtClean="0"/>
              <a:t>#</a:t>
            </a:r>
            <a:r>
              <a:rPr lang="en-US" b="1" dirty="0"/>
              <a:t>left {</a:t>
            </a:r>
            <a:r>
              <a:rPr lang="en-US" b="1" dirty="0" err="1"/>
              <a:t>text-align:left</a:t>
            </a:r>
            <a:r>
              <a:rPr lang="en-US" b="1" dirty="0"/>
              <a:t>;}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15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 Selector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contoh.html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8001000" cy="417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63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/>
              <a:t>property CSS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background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HTML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/>
              <a:t>beberapa</a:t>
            </a:r>
            <a:r>
              <a:rPr lang="en-US" dirty="0"/>
              <a:t> property background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74320" lvl="1" indent="0">
              <a:buNone/>
            </a:pPr>
            <a:r>
              <a:rPr lang="en-US" b="1" dirty="0"/>
              <a:t>background-color</a:t>
            </a:r>
            <a:endParaRPr lang="en-US" dirty="0"/>
          </a:p>
          <a:p>
            <a:pPr marL="274320" lvl="1" indent="0">
              <a:buNone/>
            </a:pPr>
            <a:r>
              <a:rPr lang="en-US" b="1" dirty="0"/>
              <a:t>background-image</a:t>
            </a:r>
            <a:endParaRPr lang="en-US" dirty="0"/>
          </a:p>
          <a:p>
            <a:pPr marL="274320" lvl="1" indent="0">
              <a:buNone/>
            </a:pPr>
            <a:r>
              <a:rPr lang="en-US" b="1" dirty="0"/>
              <a:t>background-repeat</a:t>
            </a:r>
            <a:endParaRPr lang="en-US" dirty="0"/>
          </a:p>
          <a:p>
            <a:pPr marL="274320" lvl="1" indent="0">
              <a:buNone/>
            </a:pPr>
            <a:r>
              <a:rPr lang="en-US" b="1" dirty="0"/>
              <a:t>background-attachment</a:t>
            </a:r>
            <a:endParaRPr lang="en-US" dirty="0"/>
          </a:p>
          <a:p>
            <a:pPr marL="274320" lvl="1" indent="0">
              <a:buNone/>
            </a:pPr>
            <a:r>
              <a:rPr lang="en-US" b="1" dirty="0"/>
              <a:t>background-position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12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Background : background-color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</a:t>
            </a:r>
            <a:r>
              <a:rPr lang="en-US" dirty="0" smtClean="0"/>
              <a:t>Color</a:t>
            </a:r>
          </a:p>
          <a:p>
            <a:pPr lvl="1"/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nama</a:t>
            </a:r>
            <a:r>
              <a:rPr lang="en-US" dirty="0"/>
              <a:t>: “red”, “green”, “orange”, </a:t>
            </a:r>
            <a:r>
              <a:rPr lang="en-US" dirty="0" err="1"/>
              <a:t>dll</a:t>
            </a:r>
            <a:endParaRPr lang="en-US" dirty="0"/>
          </a:p>
          <a:p>
            <a:pPr lvl="1"/>
            <a:r>
              <a:rPr lang="en-US" dirty="0" err="1"/>
              <a:t>nilai</a:t>
            </a:r>
            <a:r>
              <a:rPr lang="en-US" dirty="0"/>
              <a:t> RGB: “</a:t>
            </a:r>
            <a:r>
              <a:rPr lang="en-US" dirty="0" err="1"/>
              <a:t>rgb</a:t>
            </a:r>
            <a:r>
              <a:rPr lang="en-US" dirty="0"/>
              <a:t>(255,0,0)”, “</a:t>
            </a:r>
            <a:r>
              <a:rPr lang="en-US" dirty="0" err="1"/>
              <a:t>rgb</a:t>
            </a:r>
            <a:r>
              <a:rPr lang="en-US" dirty="0"/>
              <a:t>(0,255,0)”, “</a:t>
            </a:r>
            <a:r>
              <a:rPr lang="en-US" dirty="0" err="1"/>
              <a:t>rgb</a:t>
            </a:r>
            <a:r>
              <a:rPr lang="en-US" dirty="0"/>
              <a:t>(255,100,0)”, </a:t>
            </a:r>
            <a:r>
              <a:rPr lang="en-US" dirty="0" err="1"/>
              <a:t>dll</a:t>
            </a:r>
            <a:endParaRPr lang="en-US" dirty="0"/>
          </a:p>
          <a:p>
            <a:pPr lvl="1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Heksa</a:t>
            </a:r>
            <a:r>
              <a:rPr lang="en-US" dirty="0"/>
              <a:t>: “# ff0000”, “#00ff00”, “#ff6600”,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/>
              <a:t> </a:t>
            </a:r>
            <a:r>
              <a:rPr lang="en-US" dirty="0" smtClean="0"/>
              <a:t>: style.css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body </a:t>
            </a:r>
            <a:r>
              <a:rPr lang="en-US" b="1" dirty="0"/>
              <a:t>{</a:t>
            </a:r>
            <a:r>
              <a:rPr lang="en-US" b="1" dirty="0" err="1"/>
              <a:t>background-color:aliceblue</a:t>
            </a:r>
            <a:r>
              <a:rPr lang="en-US" b="1" dirty="0" smtClean="0"/>
              <a:t>;}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h1 </a:t>
            </a:r>
            <a:r>
              <a:rPr lang="en-US" b="1" dirty="0"/>
              <a:t>{</a:t>
            </a:r>
            <a:r>
              <a:rPr lang="en-US" b="1" dirty="0" err="1"/>
              <a:t>background-color:rgb</a:t>
            </a:r>
            <a:r>
              <a:rPr lang="en-US" b="1" dirty="0"/>
              <a:t>(0,255,0</a:t>
            </a:r>
            <a:r>
              <a:rPr lang="en-US" b="1" dirty="0" smtClean="0"/>
              <a:t>);}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p </a:t>
            </a:r>
            <a:r>
              <a:rPr lang="en-US" b="1" dirty="0"/>
              <a:t>{background-color:#cccc66</a:t>
            </a:r>
            <a:r>
              <a:rPr lang="en-US" b="1" dirty="0" smtClean="0"/>
              <a:t>;}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div </a:t>
            </a:r>
            <a:r>
              <a:rPr lang="en-US" b="1" dirty="0"/>
              <a:t>{background-color:#cc9966;}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70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contoh.html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6248400" cy="466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189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Background : background-image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en-US" dirty="0" smtClean="0"/>
              <a:t>Image </a:t>
            </a:r>
          </a:p>
          <a:p>
            <a:pPr lvl="1"/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background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elemen</a:t>
            </a:r>
            <a:endParaRPr lang="en-US" dirty="0"/>
          </a:p>
          <a:p>
            <a:pPr lvl="1"/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mengulang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agar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endParaRPr lang="en-US" dirty="0"/>
          </a:p>
          <a:p>
            <a:pPr lvl="1"/>
            <a:r>
              <a:rPr lang="en-US" dirty="0" err="1" smtClean="0"/>
              <a:t>Contoh</a:t>
            </a:r>
            <a:r>
              <a:rPr lang="en-US" dirty="0" smtClean="0"/>
              <a:t> : style.css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body </a:t>
            </a:r>
            <a:r>
              <a:rPr lang="en-US" b="1" dirty="0"/>
              <a:t>{</a:t>
            </a:r>
            <a:r>
              <a:rPr lang="en-US" b="1" dirty="0" err="1"/>
              <a:t>background-image:url</a:t>
            </a:r>
            <a:r>
              <a:rPr lang="en-US" b="1" dirty="0"/>
              <a:t>(../images/paper.gif);}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80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Background : background-repeat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 </a:t>
            </a:r>
            <a:r>
              <a:rPr lang="en-US" dirty="0" err="1"/>
              <a:t>Repeatproperty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background-image</a:t>
            </a:r>
          </a:p>
          <a:p>
            <a:r>
              <a:rPr lang="en-US" dirty="0" err="1"/>
              <a:t>memiliki</a:t>
            </a:r>
            <a:r>
              <a:rPr lang="en-US" dirty="0"/>
              <a:t> 3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:</a:t>
            </a:r>
          </a:p>
          <a:p>
            <a:r>
              <a:rPr lang="en-US" dirty="0"/>
              <a:t>repeat-x: </a:t>
            </a:r>
            <a:r>
              <a:rPr lang="en-US" dirty="0" err="1"/>
              <a:t>mengulang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-x</a:t>
            </a:r>
          </a:p>
          <a:p>
            <a:r>
              <a:rPr lang="es-ES" dirty="0" err="1"/>
              <a:t>repeat</a:t>
            </a:r>
            <a:r>
              <a:rPr lang="es-ES" dirty="0"/>
              <a:t>-y: </a:t>
            </a:r>
            <a:r>
              <a:rPr lang="es-ES" dirty="0" err="1"/>
              <a:t>mengulang</a:t>
            </a:r>
            <a:r>
              <a:rPr lang="es-ES" dirty="0"/>
              <a:t> gambar </a:t>
            </a:r>
            <a:r>
              <a:rPr lang="es-ES" dirty="0" err="1"/>
              <a:t>terhadap</a:t>
            </a:r>
            <a:r>
              <a:rPr lang="es-ES" dirty="0"/>
              <a:t> </a:t>
            </a:r>
            <a:r>
              <a:rPr lang="es-ES" dirty="0" err="1"/>
              <a:t>sumbu</a:t>
            </a:r>
            <a:r>
              <a:rPr lang="es-ES" dirty="0"/>
              <a:t>-y</a:t>
            </a:r>
          </a:p>
          <a:p>
            <a:r>
              <a:rPr lang="en-US" dirty="0"/>
              <a:t>no-repeat: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mengulang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Contoh</a:t>
            </a:r>
            <a:r>
              <a:rPr lang="en-US" dirty="0" smtClean="0"/>
              <a:t> : style.css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body </a:t>
            </a:r>
            <a:r>
              <a:rPr lang="en-US" b="1" dirty="0" smtClean="0"/>
              <a:t>{</a:t>
            </a:r>
          </a:p>
          <a:p>
            <a:pPr marL="274320" lvl="1" indent="0">
              <a:buNone/>
            </a:pPr>
            <a:r>
              <a:rPr lang="en-US" b="1" dirty="0" err="1" smtClean="0"/>
              <a:t>background-image:url</a:t>
            </a:r>
            <a:r>
              <a:rPr lang="en-US" b="1" dirty="0"/>
              <a:t>(../images/gradient.png</a:t>
            </a:r>
            <a:r>
              <a:rPr lang="en-US" b="1" dirty="0" smtClean="0"/>
              <a:t>);</a:t>
            </a:r>
          </a:p>
          <a:p>
            <a:pPr marL="274320" lvl="1" indent="0">
              <a:buNone/>
            </a:pPr>
            <a:r>
              <a:rPr lang="en-US" b="1" dirty="0" err="1" smtClean="0"/>
              <a:t>background-repeat:repeat-x</a:t>
            </a:r>
            <a:r>
              <a:rPr lang="en-US" b="1" dirty="0" smtClean="0"/>
              <a:t>;</a:t>
            </a:r>
          </a:p>
          <a:p>
            <a:pPr marL="0" indent="0">
              <a:buNone/>
            </a:pPr>
            <a:r>
              <a:rPr lang="en-US" b="1" dirty="0" smtClean="0"/>
              <a:t>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24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CSS Background : background-position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property </a:t>
            </a:r>
            <a:r>
              <a:rPr lang="en-US" dirty="0"/>
              <a:t>yang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background-image</a:t>
            </a:r>
          </a:p>
          <a:p>
            <a:pPr lvl="1"/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787527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78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7" y="556640"/>
            <a:ext cx="11842046" cy="57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b="1" dirty="0"/>
              <a:t>style.css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body </a:t>
            </a:r>
            <a:r>
              <a:rPr lang="en-US" b="1" dirty="0" smtClean="0"/>
              <a:t>{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background-image:url</a:t>
            </a:r>
            <a:r>
              <a:rPr lang="en-US" b="1" dirty="0"/>
              <a:t>(../images/tree.png</a:t>
            </a:r>
            <a:r>
              <a:rPr lang="en-US" b="1" dirty="0" smtClean="0"/>
              <a:t>);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background-repeat:no-repeat</a:t>
            </a:r>
            <a:r>
              <a:rPr lang="en-US" b="1" dirty="0" smtClean="0"/>
              <a:t>;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background-position:top</a:t>
            </a:r>
            <a:r>
              <a:rPr lang="en-US" b="1" dirty="0" smtClean="0"/>
              <a:t> right;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}</a:t>
            </a:r>
            <a:endParaRPr lang="en-US" dirty="0"/>
          </a:p>
          <a:p>
            <a:r>
              <a:rPr lang="sv-SE" dirty="0"/>
              <a:t>atau bisa juga disingkat </a:t>
            </a:r>
            <a:r>
              <a:rPr lang="sv-SE" i="1" dirty="0"/>
              <a:t>(shorthand) </a:t>
            </a:r>
            <a:r>
              <a:rPr lang="sv-SE" dirty="0"/>
              <a:t>menjadi :</a:t>
            </a:r>
          </a:p>
          <a:p>
            <a:pPr marL="0" indent="0">
              <a:buNone/>
            </a:pPr>
            <a:r>
              <a:rPr lang="en-US" b="1" dirty="0"/>
              <a:t>body </a:t>
            </a:r>
            <a:r>
              <a:rPr lang="en-US" b="1" dirty="0" smtClean="0"/>
              <a:t>{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2000" b="1" dirty="0" err="1"/>
              <a:t>background:url</a:t>
            </a:r>
            <a:r>
              <a:rPr lang="en-US" sz="2000" b="1" dirty="0"/>
              <a:t>(../images/tree.png) no-repeat top right;</a:t>
            </a:r>
          </a:p>
          <a:p>
            <a:pPr marL="0" indent="0">
              <a:buNone/>
            </a:pPr>
            <a:r>
              <a:rPr lang="en-US" b="1" dirty="0" smtClean="0"/>
              <a:t>	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31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 smtClean="0"/>
              <a:t>teks</a:t>
            </a:r>
            <a:endParaRPr lang="en-US" dirty="0" smtClean="0"/>
          </a:p>
          <a:p>
            <a:pPr lvl="1"/>
            <a:r>
              <a:rPr lang="en-US" dirty="0" smtClean="0"/>
              <a:t>Text Color</a:t>
            </a:r>
          </a:p>
          <a:p>
            <a:pPr marL="548640" lvl="2" indent="0">
              <a:buNone/>
            </a:pPr>
            <a:r>
              <a:rPr lang="en-US" b="1" dirty="0"/>
              <a:t>body {</a:t>
            </a:r>
            <a:r>
              <a:rPr lang="en-US" b="1" dirty="0" err="1"/>
              <a:t>color:blue</a:t>
            </a:r>
            <a:r>
              <a:rPr lang="en-US" b="1" dirty="0" smtClean="0"/>
              <a:t>;}</a:t>
            </a:r>
          </a:p>
          <a:p>
            <a:pPr marL="548640" lvl="2" indent="0">
              <a:buNone/>
            </a:pPr>
            <a:r>
              <a:rPr lang="en-US" b="1" dirty="0" smtClean="0"/>
              <a:t>h1 </a:t>
            </a:r>
            <a:r>
              <a:rPr lang="en-US" b="1" dirty="0"/>
              <a:t>{color:#00ff00</a:t>
            </a:r>
            <a:r>
              <a:rPr lang="en-US" b="1" dirty="0" smtClean="0"/>
              <a:t>;}</a:t>
            </a:r>
          </a:p>
          <a:p>
            <a:pPr marL="548640" lvl="2" indent="0">
              <a:buNone/>
            </a:pPr>
            <a:r>
              <a:rPr lang="en-US" b="1" dirty="0" smtClean="0"/>
              <a:t>p </a:t>
            </a:r>
            <a:r>
              <a:rPr lang="en-US" b="1" dirty="0"/>
              <a:t>{</a:t>
            </a:r>
            <a:r>
              <a:rPr lang="en-US" b="1" dirty="0" err="1"/>
              <a:t>color:rgb</a:t>
            </a:r>
            <a:r>
              <a:rPr lang="en-US" b="1" dirty="0"/>
              <a:t>(255,0,0);}</a:t>
            </a:r>
            <a:endParaRPr lang="en-US" dirty="0"/>
          </a:p>
          <a:p>
            <a:pPr lvl="1"/>
            <a:r>
              <a:rPr lang="en-US" dirty="0"/>
              <a:t>Text </a:t>
            </a:r>
            <a:r>
              <a:rPr lang="en-US" dirty="0" smtClean="0"/>
              <a:t>Alignment</a:t>
            </a:r>
          </a:p>
          <a:p>
            <a:pPr marL="548640" lvl="2" indent="0">
              <a:buNone/>
            </a:pPr>
            <a:r>
              <a:rPr lang="en-US" b="1" dirty="0" smtClean="0"/>
              <a:t>h1 </a:t>
            </a:r>
            <a:r>
              <a:rPr lang="en-US" b="1" dirty="0"/>
              <a:t>{</a:t>
            </a:r>
            <a:r>
              <a:rPr lang="en-US" b="1" dirty="0" err="1"/>
              <a:t>text-align:center</a:t>
            </a:r>
            <a:r>
              <a:rPr lang="en-US" b="1" dirty="0" smtClean="0"/>
              <a:t>}</a:t>
            </a:r>
          </a:p>
          <a:p>
            <a:pPr marL="548640" lvl="2" indent="0">
              <a:buNone/>
            </a:pPr>
            <a:r>
              <a:rPr lang="en-US" b="1" dirty="0" smtClean="0"/>
              <a:t>.</a:t>
            </a:r>
            <a:r>
              <a:rPr lang="en-US" b="1" dirty="0"/>
              <a:t>date {</a:t>
            </a:r>
            <a:r>
              <a:rPr lang="en-US" b="1" dirty="0" err="1"/>
              <a:t>text-align:right</a:t>
            </a:r>
            <a:r>
              <a:rPr lang="en-US" b="1" dirty="0" smtClean="0"/>
              <a:t>}</a:t>
            </a:r>
          </a:p>
          <a:p>
            <a:pPr marL="548640" lvl="2" indent="0">
              <a:buNone/>
            </a:pPr>
            <a:r>
              <a:rPr lang="en-US" b="1" dirty="0" smtClean="0"/>
              <a:t>.</a:t>
            </a:r>
            <a:r>
              <a:rPr lang="en-US" b="1" dirty="0"/>
              <a:t>main {</a:t>
            </a:r>
            <a:r>
              <a:rPr lang="en-US" b="1" dirty="0" err="1"/>
              <a:t>text-align:justify</a:t>
            </a:r>
            <a:r>
              <a:rPr lang="en-US" b="1" dirty="0"/>
              <a:t>}</a:t>
            </a:r>
            <a:endParaRPr lang="en-US" dirty="0"/>
          </a:p>
          <a:p>
            <a:pPr lvl="1"/>
            <a:r>
              <a:rPr lang="en-US" dirty="0"/>
              <a:t>Text </a:t>
            </a:r>
            <a:r>
              <a:rPr lang="en-US" dirty="0" smtClean="0"/>
              <a:t>Indentation</a:t>
            </a:r>
          </a:p>
          <a:p>
            <a:pPr marL="27432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sz="2000" b="1" dirty="0"/>
              <a:t>p {text-indent: 50px;}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32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Text Decoration</a:t>
            </a:r>
          </a:p>
          <a:p>
            <a:pPr marL="0" indent="0">
              <a:buNone/>
            </a:pPr>
            <a:r>
              <a:rPr lang="en-US" b="1" dirty="0" smtClean="0"/>
              <a:t>	a </a:t>
            </a:r>
            <a:r>
              <a:rPr lang="en-US" b="1" dirty="0"/>
              <a:t>{</a:t>
            </a:r>
            <a:r>
              <a:rPr lang="en-US" b="1" dirty="0" err="1"/>
              <a:t>text-decoration:none</a:t>
            </a:r>
            <a:r>
              <a:rPr lang="en-US" b="1" dirty="0"/>
              <a:t>;}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h1 </a:t>
            </a:r>
            <a:r>
              <a:rPr lang="en-US" b="1" dirty="0"/>
              <a:t>{</a:t>
            </a:r>
            <a:r>
              <a:rPr lang="en-US" b="1" dirty="0" err="1"/>
              <a:t>text-decoration:overline</a:t>
            </a:r>
            <a:r>
              <a:rPr lang="en-US" b="1" dirty="0" smtClean="0"/>
              <a:t>;}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h2 </a:t>
            </a:r>
            <a:r>
              <a:rPr lang="en-US" b="1" dirty="0"/>
              <a:t>{</a:t>
            </a:r>
            <a:r>
              <a:rPr lang="en-US" b="1" dirty="0" err="1"/>
              <a:t>text-decoration:line-through</a:t>
            </a:r>
            <a:r>
              <a:rPr lang="en-US" b="1" dirty="0" smtClean="0"/>
              <a:t>;}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h3 </a:t>
            </a:r>
            <a:r>
              <a:rPr lang="en-US" b="1" dirty="0"/>
              <a:t>{</a:t>
            </a:r>
            <a:r>
              <a:rPr lang="en-US" b="1" dirty="0" err="1"/>
              <a:t>text-decoration:underline</a:t>
            </a:r>
            <a:r>
              <a:rPr lang="en-US" b="1" dirty="0" smtClean="0"/>
              <a:t>;}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h4 </a:t>
            </a:r>
            <a:r>
              <a:rPr lang="en-US" b="1" dirty="0"/>
              <a:t>{</a:t>
            </a:r>
            <a:r>
              <a:rPr lang="en-US" b="1" dirty="0" err="1"/>
              <a:t>text-decoration:blink</a:t>
            </a:r>
            <a:r>
              <a:rPr lang="en-US" b="1" dirty="0" smtClean="0"/>
              <a:t>;}</a:t>
            </a:r>
            <a:endParaRPr lang="en-US" dirty="0"/>
          </a:p>
          <a:p>
            <a:r>
              <a:rPr lang="en-US" dirty="0"/>
              <a:t>Text Transformation</a:t>
            </a:r>
          </a:p>
          <a:p>
            <a:pPr marL="274320" lvl="1" indent="0">
              <a:buNone/>
            </a:pPr>
            <a:r>
              <a:rPr lang="en-US" b="1" dirty="0"/>
              <a:t>.</a:t>
            </a:r>
            <a:r>
              <a:rPr lang="en-US" b="1" dirty="0" err="1"/>
              <a:t>hurufbesar</a:t>
            </a:r>
            <a:r>
              <a:rPr lang="en-US" b="1" dirty="0"/>
              <a:t>{</a:t>
            </a:r>
            <a:r>
              <a:rPr lang="en-US" b="1" dirty="0" err="1"/>
              <a:t>text-transform:uppercase</a:t>
            </a:r>
            <a:r>
              <a:rPr lang="en-US" b="1" dirty="0" smtClean="0"/>
              <a:t>;}</a:t>
            </a:r>
          </a:p>
          <a:p>
            <a:pPr marL="274320" lvl="1" indent="0">
              <a:buNone/>
            </a:pPr>
            <a:r>
              <a:rPr lang="en-US" b="1" dirty="0" smtClean="0"/>
              <a:t>.</a:t>
            </a:r>
            <a:r>
              <a:rPr lang="en-US" b="1" dirty="0" err="1"/>
              <a:t>hurufkecil</a:t>
            </a:r>
            <a:r>
              <a:rPr lang="en-US" b="1" dirty="0"/>
              <a:t>{</a:t>
            </a:r>
            <a:r>
              <a:rPr lang="en-US" b="1" dirty="0" err="1"/>
              <a:t>text-transform:lowercase</a:t>
            </a:r>
            <a:r>
              <a:rPr lang="en-US" b="1" dirty="0" smtClean="0"/>
              <a:t>;}</a:t>
            </a:r>
          </a:p>
          <a:p>
            <a:pPr marL="274320" lvl="1" indent="0">
              <a:buNone/>
            </a:pPr>
            <a:r>
              <a:rPr lang="en-US" b="1" dirty="0" smtClean="0"/>
              <a:t>.</a:t>
            </a:r>
            <a:r>
              <a:rPr lang="en-US" b="1" dirty="0" err="1"/>
              <a:t>hurufkapital</a:t>
            </a:r>
            <a:r>
              <a:rPr lang="en-US" b="1" dirty="0"/>
              <a:t>{</a:t>
            </a:r>
            <a:r>
              <a:rPr lang="en-US" b="1" dirty="0" err="1"/>
              <a:t>text-transform:capitalize</a:t>
            </a:r>
            <a:r>
              <a:rPr lang="en-US" b="1" dirty="0"/>
              <a:t>;}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50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Font </a:t>
            </a:r>
            <a:r>
              <a:rPr lang="en-US" dirty="0" smtClean="0"/>
              <a:t>Families</a:t>
            </a:r>
          </a:p>
          <a:p>
            <a:pPr marL="274320" lvl="1" indent="0">
              <a:buNone/>
            </a:pPr>
            <a:r>
              <a:rPr lang="en-US" b="1" dirty="0" smtClean="0"/>
              <a:t>p </a:t>
            </a:r>
            <a:r>
              <a:rPr lang="en-US" b="1" dirty="0"/>
              <a:t>{</a:t>
            </a:r>
            <a:r>
              <a:rPr lang="en-US" b="1" dirty="0" err="1"/>
              <a:t>font-family:"Times</a:t>
            </a:r>
            <a:r>
              <a:rPr lang="en-US" b="1" dirty="0"/>
              <a:t> New Roman“,</a:t>
            </a:r>
            <a:r>
              <a:rPr lang="en-US" b="1" dirty="0" err="1" smtClean="0"/>
              <a:t>Arial,Serif</a:t>
            </a:r>
            <a:r>
              <a:rPr lang="en-US" b="1" dirty="0"/>
              <a:t>}</a:t>
            </a:r>
            <a:endParaRPr lang="en-US" b="1" dirty="0" smtClean="0"/>
          </a:p>
          <a:p>
            <a:r>
              <a:rPr lang="en-US" dirty="0" smtClean="0"/>
              <a:t>Font Style</a:t>
            </a:r>
          </a:p>
          <a:p>
            <a:pPr marL="274320" lvl="1" indent="0">
              <a:buNone/>
            </a:pPr>
            <a:r>
              <a:rPr lang="en-US" b="1" dirty="0"/>
              <a:t>.normal {</a:t>
            </a:r>
            <a:r>
              <a:rPr lang="en-US" b="1" dirty="0" err="1"/>
              <a:t>font-style:normal</a:t>
            </a:r>
            <a:r>
              <a:rPr lang="en-US" b="1" dirty="0" smtClean="0"/>
              <a:t>;}</a:t>
            </a:r>
          </a:p>
          <a:p>
            <a:pPr marL="274320" lvl="1" indent="0">
              <a:buNone/>
            </a:pPr>
            <a:r>
              <a:rPr lang="en-US" b="1" dirty="0" smtClean="0"/>
              <a:t>.</a:t>
            </a:r>
            <a:r>
              <a:rPr lang="en-US" b="1" dirty="0"/>
              <a:t>italic {</a:t>
            </a:r>
            <a:r>
              <a:rPr lang="en-US" b="1" dirty="0" err="1"/>
              <a:t>font-style:italic</a:t>
            </a:r>
            <a:r>
              <a:rPr lang="en-US" b="1" dirty="0"/>
              <a:t>;}</a:t>
            </a:r>
            <a:endParaRPr lang="en-US" dirty="0"/>
          </a:p>
          <a:p>
            <a:r>
              <a:rPr lang="en-US" dirty="0"/>
              <a:t>Font </a:t>
            </a:r>
            <a:r>
              <a:rPr lang="en-US" dirty="0" smtClean="0"/>
              <a:t>Size</a:t>
            </a:r>
          </a:p>
          <a:p>
            <a:pPr marL="274320" lvl="1" indent="0">
              <a:buNone/>
            </a:pPr>
            <a:r>
              <a:rPr lang="en-US" b="1" dirty="0"/>
              <a:t>body {font-size:100</a:t>
            </a:r>
            <a:r>
              <a:rPr lang="en-US" b="1" dirty="0" smtClean="0"/>
              <a:t>%;}</a:t>
            </a:r>
          </a:p>
          <a:p>
            <a:pPr marL="274320" lvl="1" indent="0">
              <a:buNone/>
            </a:pPr>
            <a:r>
              <a:rPr lang="en-US" b="1" dirty="0" smtClean="0"/>
              <a:t>h1 </a:t>
            </a:r>
            <a:r>
              <a:rPr lang="en-US" b="1" dirty="0"/>
              <a:t>{font-size:20px</a:t>
            </a:r>
            <a:r>
              <a:rPr lang="en-US" b="1" dirty="0" smtClean="0"/>
              <a:t>;}</a:t>
            </a:r>
          </a:p>
          <a:p>
            <a:pPr marL="274320" lvl="1" indent="0">
              <a:buNone/>
            </a:pPr>
            <a:r>
              <a:rPr lang="en-US" b="1" dirty="0" smtClean="0"/>
              <a:t>p </a:t>
            </a:r>
            <a:r>
              <a:rPr lang="en-US" b="1" dirty="0"/>
              <a:t>{font-size:0.8em;} /* 1em = 16px */</a:t>
            </a:r>
            <a:endParaRPr lang="en-US" dirty="0"/>
          </a:p>
          <a:p>
            <a:r>
              <a:rPr lang="en-US" dirty="0"/>
              <a:t>Font </a:t>
            </a:r>
            <a:r>
              <a:rPr lang="en-US" dirty="0" smtClean="0"/>
              <a:t>Weight</a:t>
            </a:r>
          </a:p>
          <a:p>
            <a:pPr marL="274320" lvl="1" indent="0">
              <a:buNone/>
            </a:pPr>
            <a:r>
              <a:rPr lang="en-US" b="1" dirty="0"/>
              <a:t>h1 {</a:t>
            </a:r>
            <a:r>
              <a:rPr lang="en-US" b="1" dirty="0" err="1"/>
              <a:t>font-weight:normal</a:t>
            </a:r>
            <a:r>
              <a:rPr lang="en-US" b="1" dirty="0" smtClean="0"/>
              <a:t>;}</a:t>
            </a:r>
          </a:p>
          <a:p>
            <a:pPr marL="274320" lvl="1" indent="0">
              <a:buNone/>
            </a:pPr>
            <a:r>
              <a:rPr lang="en-US" b="1" dirty="0" smtClean="0"/>
              <a:t>p </a:t>
            </a:r>
            <a:r>
              <a:rPr lang="en-US" b="1" dirty="0"/>
              <a:t>{</a:t>
            </a:r>
            <a:r>
              <a:rPr lang="en-US" b="1" dirty="0" err="1"/>
              <a:t>font-weight:bold</a:t>
            </a:r>
            <a:r>
              <a:rPr lang="en-US" b="1" dirty="0"/>
              <a:t>;}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34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b="1" dirty="0" err="1"/>
              <a:t>panjang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lebar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HTML.</a:t>
            </a:r>
          </a:p>
          <a:p>
            <a:r>
              <a:rPr lang="en-US" dirty="0" err="1" smtClean="0"/>
              <a:t>contoh</a:t>
            </a:r>
            <a:r>
              <a:rPr lang="en-US" dirty="0"/>
              <a:t>:</a:t>
            </a:r>
          </a:p>
          <a:p>
            <a:pPr marL="274320" lvl="1" indent="0">
              <a:buNone/>
            </a:pPr>
            <a:r>
              <a:rPr lang="en-US" b="1" dirty="0"/>
              <a:t>height:100px;</a:t>
            </a:r>
            <a:endParaRPr lang="en-US" dirty="0"/>
          </a:p>
          <a:p>
            <a:pPr marL="274320" lvl="1" indent="0">
              <a:buNone/>
            </a:pPr>
            <a:r>
              <a:rPr lang="en-US" b="1" dirty="0"/>
              <a:t>width:200px;</a:t>
            </a:r>
            <a:endParaRPr lang="en-US" dirty="0"/>
          </a:p>
          <a:p>
            <a:r>
              <a:rPr lang="en-US" dirty="0" err="1" smtClean="0"/>
              <a:t>Nilai</a:t>
            </a:r>
            <a:r>
              <a:rPr lang="en-US" dirty="0"/>
              <a:t>/ value: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774246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779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Box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HTML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box/ </a:t>
            </a:r>
            <a:r>
              <a:rPr lang="en-US" dirty="0" err="1"/>
              <a:t>kotak</a:t>
            </a:r>
            <a:r>
              <a:rPr lang="en-US" dirty="0"/>
              <a:t>.</a:t>
            </a:r>
          </a:p>
          <a:p>
            <a:r>
              <a:rPr lang="fi-FI" dirty="0"/>
              <a:t>Digunakan pada saat kita akan merancang tampilan sebuah website.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membungkus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HTML.</a:t>
            </a:r>
          </a:p>
          <a:p>
            <a:r>
              <a:rPr lang="en-US" dirty="0"/>
              <a:t>Tag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&lt;div&gt;, </a:t>
            </a:r>
            <a:r>
              <a:rPr lang="en-US" dirty="0" err="1"/>
              <a:t>walaupun</a:t>
            </a:r>
            <a:r>
              <a:rPr lang="en-US" dirty="0"/>
              <a:t> tag lain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box model.</a:t>
            </a:r>
          </a:p>
          <a:p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4 </a:t>
            </a:r>
            <a:r>
              <a:rPr lang="en-US" dirty="0" err="1"/>
              <a:t>bagian</a:t>
            </a:r>
            <a:r>
              <a:rPr lang="en-US" dirty="0"/>
              <a:t>: </a:t>
            </a:r>
            <a:r>
              <a:rPr lang="en-US" b="1" i="1" dirty="0"/>
              <a:t>Margin, Border, Padding, Content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30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843104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252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Margin</a:t>
            </a:r>
            <a:r>
              <a:rPr lang="en-US" b="1" i="1" dirty="0"/>
              <a:t>: </a:t>
            </a:r>
            <a:r>
              <a:rPr lang="en-US" dirty="0"/>
              <a:t>area </a:t>
            </a:r>
            <a:r>
              <a:rPr lang="en-US" dirty="0" err="1"/>
              <a:t>disekeliling</a:t>
            </a:r>
            <a:r>
              <a:rPr lang="en-US" dirty="0"/>
              <a:t> </a:t>
            </a:r>
            <a:r>
              <a:rPr lang="en-US" b="1" i="1" dirty="0"/>
              <a:t>border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terpengaruh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box.</a:t>
            </a:r>
          </a:p>
          <a:p>
            <a:r>
              <a:rPr lang="en-US" b="1" i="1" dirty="0" smtClean="0"/>
              <a:t>Border</a:t>
            </a:r>
            <a:r>
              <a:rPr lang="en-US" b="1" i="1" dirty="0"/>
              <a:t>: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b="1" i="1" dirty="0"/>
              <a:t>padding </a:t>
            </a:r>
            <a:r>
              <a:rPr lang="en-US" dirty="0"/>
              <a:t>&amp; </a:t>
            </a:r>
            <a:r>
              <a:rPr lang="en-US" b="1" i="1" dirty="0"/>
              <a:t>content</a:t>
            </a:r>
            <a:r>
              <a:rPr lang="en-US" dirty="0"/>
              <a:t>, </a:t>
            </a:r>
            <a:r>
              <a:rPr lang="en-US" dirty="0" err="1"/>
              <a:t>terpengaruh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box.</a:t>
            </a:r>
          </a:p>
          <a:p>
            <a:r>
              <a:rPr lang="en-US" b="1" i="1" dirty="0" smtClean="0"/>
              <a:t>Padding</a:t>
            </a:r>
            <a:r>
              <a:rPr lang="en-US" b="1" i="1" dirty="0"/>
              <a:t>: </a:t>
            </a:r>
            <a:r>
              <a:rPr lang="en-US" dirty="0"/>
              <a:t>area </a:t>
            </a:r>
            <a:r>
              <a:rPr lang="en-US" dirty="0" err="1"/>
              <a:t>disekeliling</a:t>
            </a:r>
            <a:r>
              <a:rPr lang="en-US" dirty="0"/>
              <a:t> </a:t>
            </a:r>
            <a:r>
              <a:rPr lang="en-US" b="1" i="1" dirty="0"/>
              <a:t>content</a:t>
            </a:r>
            <a:r>
              <a:rPr lang="en-US" dirty="0"/>
              <a:t>, </a:t>
            </a:r>
            <a:r>
              <a:rPr lang="en-US" dirty="0" err="1"/>
              <a:t>terpengaruh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box.</a:t>
            </a:r>
          </a:p>
          <a:p>
            <a:r>
              <a:rPr lang="en-US" b="1" i="1" dirty="0" smtClean="0"/>
              <a:t>Content</a:t>
            </a:r>
            <a:r>
              <a:rPr lang="en-US" b="1" i="1" dirty="0"/>
              <a:t>: </a:t>
            </a:r>
            <a:r>
              <a:rPr lang="en-US" dirty="0"/>
              <a:t>area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b="1" i="1" dirty="0" err="1"/>
              <a:t>text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i="1" dirty="0"/>
              <a:t>image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44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margin:25px 50px 75px 100px</a:t>
            </a:r>
            <a:r>
              <a:rPr lang="en-US" b="1" dirty="0" smtClean="0"/>
              <a:t>;</a:t>
            </a:r>
          </a:p>
          <a:p>
            <a:pPr lvl="1"/>
            <a:r>
              <a:rPr lang="en-US" dirty="0" smtClean="0"/>
              <a:t>margin </a:t>
            </a:r>
            <a:r>
              <a:rPr lang="en-US" b="1" dirty="0" err="1"/>
              <a:t>atas</a:t>
            </a:r>
            <a:r>
              <a:rPr lang="en-US" dirty="0"/>
              <a:t>= 25px</a:t>
            </a:r>
          </a:p>
          <a:p>
            <a:pPr lvl="1"/>
            <a:r>
              <a:rPr lang="en-US" dirty="0"/>
              <a:t>margin </a:t>
            </a:r>
            <a:r>
              <a:rPr lang="en-US" b="1" dirty="0" err="1"/>
              <a:t>kanan</a:t>
            </a:r>
            <a:r>
              <a:rPr lang="en-US" dirty="0"/>
              <a:t>= 50px</a:t>
            </a:r>
          </a:p>
          <a:p>
            <a:pPr lvl="1"/>
            <a:r>
              <a:rPr lang="en-US" dirty="0"/>
              <a:t>margin </a:t>
            </a:r>
            <a:r>
              <a:rPr lang="en-US" b="1" dirty="0" err="1"/>
              <a:t>bawah</a:t>
            </a:r>
            <a:r>
              <a:rPr lang="en-US" dirty="0"/>
              <a:t>= 75px</a:t>
            </a:r>
          </a:p>
          <a:p>
            <a:pPr lvl="1"/>
            <a:r>
              <a:rPr lang="en-US" dirty="0"/>
              <a:t>margin </a:t>
            </a:r>
            <a:r>
              <a:rPr lang="en-US" b="1" dirty="0" err="1"/>
              <a:t>kiri</a:t>
            </a:r>
            <a:r>
              <a:rPr lang="en-US" dirty="0"/>
              <a:t>= 100px</a:t>
            </a:r>
          </a:p>
          <a:p>
            <a:r>
              <a:rPr lang="en-US" b="1" dirty="0" smtClean="0"/>
              <a:t>margin:25px </a:t>
            </a:r>
            <a:r>
              <a:rPr lang="en-US" b="1" dirty="0"/>
              <a:t>50px 75px</a:t>
            </a:r>
            <a:r>
              <a:rPr lang="en-US" b="1" dirty="0" smtClean="0"/>
              <a:t>;</a:t>
            </a:r>
          </a:p>
          <a:p>
            <a:pPr lvl="1"/>
            <a:r>
              <a:rPr lang="en-US" dirty="0" smtClean="0"/>
              <a:t>margin </a:t>
            </a:r>
            <a:r>
              <a:rPr lang="en-US" b="1" dirty="0" err="1"/>
              <a:t>atas</a:t>
            </a:r>
            <a:r>
              <a:rPr lang="en-US" dirty="0"/>
              <a:t>= 25px</a:t>
            </a:r>
          </a:p>
          <a:p>
            <a:pPr lvl="1"/>
            <a:r>
              <a:rPr lang="fi-FI" dirty="0"/>
              <a:t>margin </a:t>
            </a:r>
            <a:r>
              <a:rPr lang="fi-FI" b="1" dirty="0"/>
              <a:t>kiri dan kanan</a:t>
            </a:r>
            <a:r>
              <a:rPr lang="fi-FI" dirty="0"/>
              <a:t>= 50px</a:t>
            </a:r>
          </a:p>
          <a:p>
            <a:pPr lvl="1"/>
            <a:r>
              <a:rPr lang="en-US" dirty="0"/>
              <a:t>margin </a:t>
            </a:r>
            <a:r>
              <a:rPr lang="en-US" b="1" dirty="0" err="1"/>
              <a:t>bawah</a:t>
            </a:r>
            <a:r>
              <a:rPr lang="en-US" dirty="0"/>
              <a:t>= 75px</a:t>
            </a:r>
          </a:p>
          <a:p>
            <a:r>
              <a:rPr lang="en-US" b="1" dirty="0" smtClean="0"/>
              <a:t>margin:25px </a:t>
            </a:r>
            <a:r>
              <a:rPr lang="en-US" b="1" dirty="0"/>
              <a:t>50px</a:t>
            </a:r>
            <a:r>
              <a:rPr lang="en-US" b="1" dirty="0" smtClean="0"/>
              <a:t>;</a:t>
            </a:r>
          </a:p>
          <a:p>
            <a:pPr lvl="1"/>
            <a:r>
              <a:rPr lang="en-US" dirty="0" smtClean="0"/>
              <a:t>margin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bawah</a:t>
            </a:r>
            <a:r>
              <a:rPr lang="en-US" dirty="0"/>
              <a:t>= 25px</a:t>
            </a:r>
          </a:p>
          <a:p>
            <a:pPr lvl="1"/>
            <a:r>
              <a:rPr lang="fi-FI" dirty="0"/>
              <a:t>margin </a:t>
            </a:r>
            <a:r>
              <a:rPr lang="fi-FI" b="1" dirty="0"/>
              <a:t>kiri dan kanan</a:t>
            </a:r>
            <a:r>
              <a:rPr lang="fi-FI" dirty="0"/>
              <a:t>= 50px</a:t>
            </a:r>
          </a:p>
          <a:p>
            <a:r>
              <a:rPr lang="en-US" b="1" dirty="0" smtClean="0"/>
              <a:t>margin:25px;</a:t>
            </a:r>
          </a:p>
          <a:p>
            <a:pPr lvl="1"/>
            <a:r>
              <a:rPr lang="en-US" b="1" dirty="0" err="1" smtClean="0"/>
              <a:t>Keempat</a:t>
            </a:r>
            <a:r>
              <a:rPr lang="en-US" b="1" dirty="0" smtClean="0"/>
              <a:t> </a:t>
            </a:r>
            <a:r>
              <a:rPr lang="en-US" dirty="0" smtClean="0"/>
              <a:t>margin </a:t>
            </a:r>
            <a:r>
              <a:rPr lang="en-US" dirty="0"/>
              <a:t>= 25px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44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/>
              <a:t>margin:auto</a:t>
            </a:r>
            <a:r>
              <a:rPr lang="en-US" b="1" dirty="0" smtClean="0"/>
              <a:t>;</a:t>
            </a:r>
          </a:p>
          <a:p>
            <a:pPr lvl="1"/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/>
              <a:t>margin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browser</a:t>
            </a:r>
            <a:r>
              <a:rPr lang="en-US" dirty="0" smtClean="0"/>
              <a:t>.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margin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,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menggeser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yang </a:t>
            </a:r>
            <a:r>
              <a:rPr lang="en-US" dirty="0" err="1"/>
              <a:t>berlawanan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margin:10px 0px 5px -10px;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7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91" y="314325"/>
            <a:ext cx="1183382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26" y="1371600"/>
            <a:ext cx="84330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966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835360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312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814823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313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padding:25px 50px 75px 100px</a:t>
            </a:r>
            <a:r>
              <a:rPr lang="en-US" b="1" dirty="0" smtClean="0"/>
              <a:t>;</a:t>
            </a:r>
          </a:p>
          <a:p>
            <a:pPr lvl="1"/>
            <a:r>
              <a:rPr lang="en-US" dirty="0" smtClean="0"/>
              <a:t>padding </a:t>
            </a:r>
            <a:r>
              <a:rPr lang="en-US" b="1" dirty="0" err="1"/>
              <a:t>atas</a:t>
            </a:r>
            <a:r>
              <a:rPr lang="en-US" dirty="0"/>
              <a:t>= 25px</a:t>
            </a:r>
          </a:p>
          <a:p>
            <a:pPr lvl="1"/>
            <a:r>
              <a:rPr lang="en-US" dirty="0"/>
              <a:t>padding </a:t>
            </a:r>
            <a:r>
              <a:rPr lang="en-US" b="1" dirty="0" err="1"/>
              <a:t>kanan</a:t>
            </a:r>
            <a:r>
              <a:rPr lang="en-US" dirty="0"/>
              <a:t>= 50px</a:t>
            </a:r>
          </a:p>
          <a:p>
            <a:pPr lvl="1"/>
            <a:r>
              <a:rPr lang="en-US" dirty="0"/>
              <a:t>padding </a:t>
            </a:r>
            <a:r>
              <a:rPr lang="en-US" b="1" dirty="0" err="1"/>
              <a:t>bawah</a:t>
            </a:r>
            <a:r>
              <a:rPr lang="en-US" dirty="0"/>
              <a:t>= 75px</a:t>
            </a:r>
          </a:p>
          <a:p>
            <a:pPr lvl="1"/>
            <a:r>
              <a:rPr lang="en-US" dirty="0"/>
              <a:t>padding </a:t>
            </a:r>
            <a:r>
              <a:rPr lang="en-US" b="1" dirty="0" err="1"/>
              <a:t>kiri</a:t>
            </a:r>
            <a:r>
              <a:rPr lang="en-US" dirty="0"/>
              <a:t>= </a:t>
            </a:r>
            <a:r>
              <a:rPr lang="en-US" dirty="0" smtClean="0"/>
              <a:t>100px</a:t>
            </a:r>
            <a:endParaRPr lang="en-US" dirty="0"/>
          </a:p>
          <a:p>
            <a:r>
              <a:rPr lang="en-US" b="1" dirty="0"/>
              <a:t>padding:25px 50px 75px</a:t>
            </a:r>
            <a:r>
              <a:rPr lang="en-US" b="1" dirty="0" smtClean="0"/>
              <a:t>;</a:t>
            </a:r>
          </a:p>
          <a:p>
            <a:pPr lvl="1"/>
            <a:r>
              <a:rPr lang="en-US" dirty="0" smtClean="0"/>
              <a:t>padding </a:t>
            </a:r>
            <a:r>
              <a:rPr lang="en-US" b="1" dirty="0" err="1"/>
              <a:t>atas</a:t>
            </a:r>
            <a:r>
              <a:rPr lang="en-US" dirty="0"/>
              <a:t>= 25px</a:t>
            </a:r>
          </a:p>
          <a:p>
            <a:pPr lvl="1"/>
            <a:r>
              <a:rPr lang="fi-FI" dirty="0"/>
              <a:t>padding </a:t>
            </a:r>
            <a:r>
              <a:rPr lang="fi-FI" b="1" dirty="0"/>
              <a:t>kiri dan kanan</a:t>
            </a:r>
            <a:r>
              <a:rPr lang="fi-FI" dirty="0"/>
              <a:t>= 50px</a:t>
            </a:r>
          </a:p>
          <a:p>
            <a:pPr lvl="1"/>
            <a:r>
              <a:rPr lang="en-US" dirty="0"/>
              <a:t>padding </a:t>
            </a:r>
            <a:r>
              <a:rPr lang="en-US" b="1" dirty="0" err="1"/>
              <a:t>bawah</a:t>
            </a:r>
            <a:r>
              <a:rPr lang="en-US" dirty="0"/>
              <a:t>= </a:t>
            </a:r>
            <a:r>
              <a:rPr lang="en-US" dirty="0" smtClean="0"/>
              <a:t>75px</a:t>
            </a:r>
            <a:endParaRPr lang="en-US" dirty="0"/>
          </a:p>
          <a:p>
            <a:r>
              <a:rPr lang="en-US" b="1" dirty="0"/>
              <a:t>padding:25px 50px</a:t>
            </a:r>
            <a:r>
              <a:rPr lang="en-US" b="1" dirty="0" smtClean="0"/>
              <a:t>;</a:t>
            </a:r>
          </a:p>
          <a:p>
            <a:pPr lvl="1"/>
            <a:r>
              <a:rPr lang="en-US" dirty="0" smtClean="0"/>
              <a:t>padding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bawah</a:t>
            </a:r>
            <a:r>
              <a:rPr lang="en-US" dirty="0"/>
              <a:t>= 25px</a:t>
            </a:r>
          </a:p>
          <a:p>
            <a:pPr lvl="1"/>
            <a:r>
              <a:rPr lang="fi-FI" dirty="0"/>
              <a:t>padding </a:t>
            </a:r>
            <a:r>
              <a:rPr lang="fi-FI" b="1" dirty="0"/>
              <a:t>kiri dan kanan</a:t>
            </a:r>
            <a:r>
              <a:rPr lang="fi-FI" dirty="0"/>
              <a:t>= </a:t>
            </a:r>
            <a:r>
              <a:rPr lang="fi-FI" dirty="0" smtClean="0"/>
              <a:t>50px</a:t>
            </a:r>
            <a:endParaRPr lang="en-US" dirty="0"/>
          </a:p>
          <a:p>
            <a:r>
              <a:rPr lang="en-US" b="1" dirty="0"/>
              <a:t>padding:25px</a:t>
            </a:r>
            <a:r>
              <a:rPr lang="en-US" b="1" dirty="0" smtClean="0"/>
              <a:t>;</a:t>
            </a:r>
          </a:p>
          <a:p>
            <a:pPr lvl="1"/>
            <a:r>
              <a:rPr lang="en-US" b="1" dirty="0" err="1" smtClean="0"/>
              <a:t>keempat</a:t>
            </a:r>
            <a:r>
              <a:rPr lang="en-US" dirty="0" err="1" smtClean="0"/>
              <a:t>padding</a:t>
            </a:r>
            <a:r>
              <a:rPr lang="en-US" dirty="0" smtClean="0"/>
              <a:t> </a:t>
            </a:r>
            <a:r>
              <a:rPr lang="en-US" dirty="0"/>
              <a:t>= 25px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59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/>
              <a:t>padding:auto</a:t>
            </a:r>
            <a:r>
              <a:rPr lang="en-US" b="1" dirty="0" smtClean="0"/>
              <a:t>;</a:t>
            </a:r>
          </a:p>
          <a:p>
            <a:pPr lvl="1"/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/>
              <a:t>padding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browser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Padding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25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83624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923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295400"/>
            <a:ext cx="844870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Border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/>
              <a:t>3 </a:t>
            </a:r>
            <a:r>
              <a:rPr lang="en-US" dirty="0" err="1"/>
              <a:t>buah</a:t>
            </a:r>
            <a:r>
              <a:rPr lang="en-US" dirty="0"/>
              <a:t> property </a:t>
            </a:r>
            <a:r>
              <a:rPr lang="en-US" dirty="0" err="1"/>
              <a:t>utama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border-style</a:t>
            </a:r>
            <a:r>
              <a:rPr lang="en-US" dirty="0"/>
              <a:t>: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menentukan</a:t>
            </a:r>
            <a:r>
              <a:rPr lang="en-US" i="1" dirty="0"/>
              <a:t> </a:t>
            </a:r>
            <a:r>
              <a:rPr lang="en-US" i="1" dirty="0" err="1"/>
              <a:t>jenis</a:t>
            </a:r>
            <a:r>
              <a:rPr lang="en-US" i="1" dirty="0"/>
              <a:t> border</a:t>
            </a:r>
            <a:r>
              <a:rPr lang="en-US" i="1" dirty="0" smtClean="0"/>
              <a:t>.</a:t>
            </a:r>
            <a:endParaRPr lang="en-US" dirty="0" smtClean="0"/>
          </a:p>
          <a:p>
            <a:pPr lvl="1"/>
            <a:r>
              <a:rPr lang="en-US" b="1" dirty="0" smtClean="0"/>
              <a:t>border-width</a:t>
            </a:r>
            <a:r>
              <a:rPr lang="en-US" dirty="0"/>
              <a:t>: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menentukan</a:t>
            </a:r>
            <a:r>
              <a:rPr lang="en-US" i="1" dirty="0"/>
              <a:t> </a:t>
            </a:r>
            <a:r>
              <a:rPr lang="en-US" i="1" dirty="0" err="1"/>
              <a:t>tebal</a:t>
            </a:r>
            <a:r>
              <a:rPr lang="en-US" i="1" dirty="0"/>
              <a:t> border</a:t>
            </a:r>
            <a:r>
              <a:rPr lang="en-US" i="1" dirty="0" smtClean="0"/>
              <a:t>.</a:t>
            </a:r>
            <a:endParaRPr lang="en-US" dirty="0" smtClean="0"/>
          </a:p>
          <a:p>
            <a:pPr lvl="1"/>
            <a:r>
              <a:rPr lang="en-US" b="1" dirty="0" smtClean="0"/>
              <a:t>border-color</a:t>
            </a:r>
            <a:r>
              <a:rPr lang="en-US" dirty="0"/>
              <a:t>: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menentukan</a:t>
            </a:r>
            <a:r>
              <a:rPr lang="en-US" i="1" dirty="0"/>
              <a:t> </a:t>
            </a:r>
            <a:r>
              <a:rPr lang="en-US" i="1" dirty="0" err="1"/>
              <a:t>warna</a:t>
            </a:r>
            <a:r>
              <a:rPr lang="en-US" i="1" dirty="0"/>
              <a:t> border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err="1" smtClean="0"/>
              <a:t>Penulisannya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disingkat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border</a:t>
            </a:r>
            <a:r>
              <a:rPr lang="en-US" b="1" dirty="0"/>
              <a:t>:</a:t>
            </a:r>
            <a:r>
              <a:rPr lang="en-US" i="1" dirty="0"/>
              <a:t>&lt;style&gt; &lt;width&gt; &lt;color</a:t>
            </a:r>
            <a:r>
              <a:rPr lang="en-US" i="1" dirty="0" smtClean="0"/>
              <a:t>&gt;</a:t>
            </a:r>
            <a:r>
              <a:rPr lang="en-US" b="1" dirty="0" smtClean="0"/>
              <a:t>;</a:t>
            </a:r>
          </a:p>
          <a:p>
            <a:pPr lvl="1"/>
            <a:r>
              <a:rPr lang="en-US" b="1" dirty="0" err="1" smtClean="0"/>
              <a:t>contoh</a:t>
            </a:r>
            <a:endParaRPr lang="en-US" b="1" dirty="0" smtClean="0"/>
          </a:p>
          <a:p>
            <a:pPr lvl="2"/>
            <a:r>
              <a:rPr lang="en-US" b="1" dirty="0" err="1" smtClean="0"/>
              <a:t>border:</a:t>
            </a:r>
            <a:r>
              <a:rPr lang="en-US" b="1" i="1" dirty="0" err="1" smtClean="0"/>
              <a:t>solid</a:t>
            </a:r>
            <a:r>
              <a:rPr lang="en-US" b="1" i="1" dirty="0" smtClean="0"/>
              <a:t> </a:t>
            </a:r>
            <a:r>
              <a:rPr lang="en-US" b="1" i="1" dirty="0"/>
              <a:t>2px green;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Border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8382000" cy="409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0738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Float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Berfungsi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memaksa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elemen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berada</a:t>
            </a:r>
            <a:r>
              <a:rPr lang="en-US" b="1" dirty="0"/>
              <a:t> di </a:t>
            </a:r>
            <a:r>
              <a:rPr lang="en-US" b="1" dirty="0" err="1"/>
              <a:t>kiri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dikanan</a:t>
            </a:r>
            <a:r>
              <a:rPr lang="en-US" b="1" dirty="0"/>
              <a:t> </a:t>
            </a:r>
            <a:r>
              <a:rPr lang="en-US" b="1" dirty="0" err="1"/>
              <a:t>halaman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 err="1"/>
              <a:t>Elemen</a:t>
            </a:r>
            <a:r>
              <a:rPr lang="en-US" b="1" dirty="0"/>
              <a:t> yang </a:t>
            </a:r>
            <a:r>
              <a:rPr lang="en-US" b="1" dirty="0" err="1"/>
              <a:t>berada</a:t>
            </a:r>
            <a:r>
              <a:rPr lang="en-US" b="1" dirty="0"/>
              <a:t> </a:t>
            </a:r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elemen</a:t>
            </a:r>
            <a:r>
              <a:rPr lang="en-US" b="1" dirty="0"/>
              <a:t> yang </a:t>
            </a:r>
            <a:r>
              <a:rPr lang="en-US" b="1" dirty="0" err="1"/>
              <a:t>diberi</a:t>
            </a:r>
            <a:r>
              <a:rPr lang="en-US" b="1" dirty="0"/>
              <a:t> float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terpengaruh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float </a:t>
            </a:r>
            <a:r>
              <a:rPr lang="en-US" b="1" dirty="0" err="1"/>
              <a:t>tersebut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 err="1"/>
              <a:t>Elemen</a:t>
            </a:r>
            <a:r>
              <a:rPr lang="en-US" b="1" dirty="0"/>
              <a:t> yang </a:t>
            </a:r>
            <a:r>
              <a:rPr lang="en-US" b="1" dirty="0" err="1"/>
              <a:t>berada</a:t>
            </a:r>
            <a:r>
              <a:rPr lang="en-US" b="1" dirty="0"/>
              <a:t> </a:t>
            </a:r>
            <a:r>
              <a:rPr lang="en-US" b="1" dirty="0" err="1"/>
              <a:t>sebelum</a:t>
            </a:r>
            <a:r>
              <a:rPr lang="en-US" b="1" dirty="0"/>
              <a:t> </a:t>
            </a:r>
            <a:r>
              <a:rPr lang="en-US" b="1" dirty="0" err="1"/>
              <a:t>elemen</a:t>
            </a:r>
            <a:r>
              <a:rPr lang="en-US" b="1" dirty="0"/>
              <a:t> yang </a:t>
            </a:r>
            <a:r>
              <a:rPr lang="en-US" b="1" dirty="0" err="1"/>
              <a:t>diberi</a:t>
            </a:r>
            <a:r>
              <a:rPr lang="en-US" b="1" dirty="0"/>
              <a:t> float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terpengaruh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/>
              <a:t>Property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err="1" smtClean="0"/>
              <a:t>float:left</a:t>
            </a:r>
            <a:r>
              <a:rPr lang="en-US" b="1" dirty="0"/>
              <a:t>;</a:t>
            </a:r>
            <a:endParaRPr lang="en-US" dirty="0"/>
          </a:p>
          <a:p>
            <a:pPr lvl="1"/>
            <a:r>
              <a:rPr lang="en-US" b="1" dirty="0" err="1"/>
              <a:t>float:right</a:t>
            </a:r>
            <a:r>
              <a:rPr lang="en-US" b="1" dirty="0" smtClean="0"/>
              <a:t>;</a:t>
            </a:r>
            <a:endParaRPr lang="en-US" dirty="0"/>
          </a:p>
          <a:p>
            <a:r>
              <a:rPr lang="en-US" b="1" dirty="0" err="1"/>
              <a:t>Untuk</a:t>
            </a:r>
            <a:r>
              <a:rPr lang="en-US" b="1" dirty="0"/>
              <a:t> me-</a:t>
            </a:r>
            <a:r>
              <a:rPr lang="en-US" b="1" dirty="0" err="1"/>
              <a:t>nonaktifkan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float </a:t>
            </a:r>
            <a:r>
              <a:rPr lang="en-US" b="1" dirty="0" err="1"/>
              <a:t>gunakan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err="1" smtClean="0"/>
              <a:t>clear:both</a:t>
            </a:r>
            <a:r>
              <a:rPr lang="en-US" b="1" dirty="0" smtClean="0"/>
              <a:t>;</a:t>
            </a:r>
            <a:endParaRPr lang="en-US" dirty="0"/>
          </a:p>
          <a:p>
            <a:r>
              <a:rPr lang="en-US" b="1" dirty="0" err="1"/>
              <a:t>Biasanya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gallery.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8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HTML?</a:t>
            </a:r>
            <a:endParaRPr lang="en-US" sz="2800" dirty="0"/>
          </a:p>
          <a:p>
            <a:pPr lvl="1"/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markup </a:t>
            </a:r>
            <a:r>
              <a:rPr lang="en-US" sz="2400" dirty="0"/>
              <a:t>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 web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menampilkan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browser.</a:t>
            </a:r>
          </a:p>
          <a:p>
            <a:pPr lvl="1"/>
            <a:r>
              <a:rPr lang="en-US" sz="2400" dirty="0" smtClean="0"/>
              <a:t>HTML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kode‐kode</a:t>
            </a:r>
            <a:r>
              <a:rPr lang="en-US" sz="2400" dirty="0" smtClean="0"/>
              <a:t> tag </a:t>
            </a:r>
            <a:r>
              <a:rPr lang="en-US" sz="2400" dirty="0"/>
              <a:t>yang </a:t>
            </a:r>
            <a:r>
              <a:rPr lang="en-US" sz="2400" dirty="0" err="1" smtClean="0"/>
              <a:t>menginstruksikan</a:t>
            </a:r>
            <a:r>
              <a:rPr lang="en-US" sz="2400" dirty="0" smtClean="0"/>
              <a:t> browser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tampilan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yang </a:t>
            </a:r>
            <a:r>
              <a:rPr lang="en-US" sz="2400" dirty="0" err="1"/>
              <a:t>diinginkan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smtClean="0"/>
              <a:t>HTML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Internet </a:t>
            </a:r>
            <a:r>
              <a:rPr lang="en-US" sz="2400" dirty="0"/>
              <a:t>yang </a:t>
            </a:r>
            <a:r>
              <a:rPr lang="en-US" sz="2400" dirty="0" err="1" smtClean="0"/>
              <a:t>didefinisikan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dikendalikan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penggunaannya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World </a:t>
            </a:r>
            <a:r>
              <a:rPr lang="en-US" sz="2400" dirty="0"/>
              <a:t>Wide Web Consortium (W3C). </a:t>
            </a:r>
          </a:p>
        </p:txBody>
      </p:sp>
    </p:spTree>
    <p:extLst>
      <p:ext uri="{BB962C8B-B14F-4D97-AF65-F5344CB8AC3E}">
        <p14:creationId xmlns:p14="http://schemas.microsoft.com/office/powerpoint/2010/main" val="26862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CSS Pseudo-Class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Berfungsi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efek</a:t>
            </a:r>
            <a:r>
              <a:rPr lang="en-US" b="1" dirty="0"/>
              <a:t> yang </a:t>
            </a:r>
            <a:r>
              <a:rPr lang="en-US" b="1" dirty="0" err="1"/>
              <a:t>berbeda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selector.</a:t>
            </a:r>
            <a:endParaRPr lang="en-US" dirty="0"/>
          </a:p>
          <a:p>
            <a:r>
              <a:rPr lang="en-US" b="1" dirty="0" err="1"/>
              <a:t>Biasanya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link / anchor.</a:t>
            </a:r>
            <a:endParaRPr lang="en-US" dirty="0"/>
          </a:p>
          <a:p>
            <a:r>
              <a:rPr lang="en-US" b="1" dirty="0"/>
              <a:t>Property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>
                <a:solidFill>
                  <a:srgbClr val="D5922F"/>
                </a:solidFill>
              </a:rPr>
              <a:t>&lt;</a:t>
            </a:r>
            <a:r>
              <a:rPr lang="en-US" b="1" dirty="0">
                <a:solidFill>
                  <a:srgbClr val="D5922F"/>
                </a:solidFill>
              </a:rPr>
              <a:t>selector&gt;:link{</a:t>
            </a:r>
            <a:r>
              <a:rPr lang="en-US" b="1" dirty="0" err="1">
                <a:solidFill>
                  <a:srgbClr val="0070C0"/>
                </a:solidFill>
              </a:rPr>
              <a:t>color:red</a:t>
            </a:r>
            <a:r>
              <a:rPr lang="en-US" b="1" dirty="0">
                <a:solidFill>
                  <a:srgbClr val="0070C0"/>
                </a:solidFill>
              </a:rPr>
              <a:t>;</a:t>
            </a:r>
            <a:r>
              <a:rPr lang="en-US" b="1" dirty="0">
                <a:solidFill>
                  <a:srgbClr val="D5922F"/>
                </a:solidFill>
              </a:rPr>
              <a:t>}</a:t>
            </a:r>
            <a:endParaRPr lang="en-US" dirty="0">
              <a:solidFill>
                <a:srgbClr val="D5922F"/>
              </a:solidFill>
            </a:endParaRPr>
          </a:p>
          <a:p>
            <a:pPr lvl="1"/>
            <a:r>
              <a:rPr lang="en-US" b="1" dirty="0">
                <a:solidFill>
                  <a:srgbClr val="D5922F"/>
                </a:solidFill>
              </a:rPr>
              <a:t>&lt;selector&gt;:visited{</a:t>
            </a:r>
            <a:r>
              <a:rPr lang="en-US" b="1" dirty="0" err="1">
                <a:solidFill>
                  <a:srgbClr val="0070C0"/>
                </a:solidFill>
              </a:rPr>
              <a:t>color:blue</a:t>
            </a:r>
            <a:r>
              <a:rPr lang="en-US" b="1" dirty="0">
                <a:solidFill>
                  <a:srgbClr val="0070C0"/>
                </a:solidFill>
              </a:rPr>
              <a:t>;</a:t>
            </a:r>
            <a:r>
              <a:rPr lang="en-US" b="1" dirty="0">
                <a:solidFill>
                  <a:srgbClr val="D5922F"/>
                </a:solidFill>
              </a:rPr>
              <a:t>}</a:t>
            </a:r>
            <a:endParaRPr lang="en-US" dirty="0">
              <a:solidFill>
                <a:srgbClr val="D5922F"/>
              </a:solidFill>
            </a:endParaRPr>
          </a:p>
          <a:p>
            <a:pPr lvl="1"/>
            <a:r>
              <a:rPr lang="en-US" b="1" dirty="0">
                <a:solidFill>
                  <a:srgbClr val="D5922F"/>
                </a:solidFill>
              </a:rPr>
              <a:t>&lt;selector&gt;:hover{</a:t>
            </a:r>
            <a:r>
              <a:rPr lang="en-US" b="1" dirty="0" err="1">
                <a:solidFill>
                  <a:srgbClr val="0070C0"/>
                </a:solidFill>
              </a:rPr>
              <a:t>color:green</a:t>
            </a:r>
            <a:r>
              <a:rPr lang="en-US" b="1" dirty="0">
                <a:solidFill>
                  <a:srgbClr val="0070C0"/>
                </a:solidFill>
              </a:rPr>
              <a:t>;</a:t>
            </a:r>
            <a:r>
              <a:rPr lang="en-US" b="1" dirty="0">
                <a:solidFill>
                  <a:srgbClr val="D5922F"/>
                </a:solidFill>
              </a:rPr>
              <a:t>}</a:t>
            </a:r>
            <a:endParaRPr lang="en-US" dirty="0">
              <a:solidFill>
                <a:srgbClr val="D5922F"/>
              </a:solidFill>
            </a:endParaRPr>
          </a:p>
          <a:p>
            <a:pPr lvl="1"/>
            <a:r>
              <a:rPr lang="en-US" b="1" dirty="0">
                <a:solidFill>
                  <a:srgbClr val="D5922F"/>
                </a:solidFill>
              </a:rPr>
              <a:t>&lt;selector&gt;:active{</a:t>
            </a:r>
            <a:r>
              <a:rPr lang="en-US" b="1" dirty="0" err="1">
                <a:solidFill>
                  <a:srgbClr val="0070C0"/>
                </a:solidFill>
              </a:rPr>
              <a:t>color:orange</a:t>
            </a:r>
            <a:r>
              <a:rPr lang="en-US" b="1" dirty="0">
                <a:solidFill>
                  <a:srgbClr val="0070C0"/>
                </a:solidFill>
              </a:rPr>
              <a:t>;</a:t>
            </a:r>
            <a:r>
              <a:rPr lang="en-US" b="1" dirty="0">
                <a:solidFill>
                  <a:srgbClr val="D5922F"/>
                </a:solidFill>
              </a:rPr>
              <a:t>}</a:t>
            </a:r>
            <a:endParaRPr lang="en-US" dirty="0">
              <a:solidFill>
                <a:srgbClr val="D5922F"/>
              </a:solidFill>
            </a:endParaRPr>
          </a:p>
          <a:p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</a:p>
          <a:p>
            <a:pPr marL="27432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a:hover</a:t>
            </a:r>
          </a:p>
          <a:p>
            <a:pPr marL="27432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{</a:t>
            </a:r>
          </a:p>
          <a:p>
            <a:pPr marL="868680" lvl="3" indent="0">
              <a:buNone/>
            </a:pPr>
            <a:r>
              <a:rPr lang="en-US" b="1" dirty="0" err="1" smtClean="0"/>
              <a:t>color:red</a:t>
            </a:r>
            <a:r>
              <a:rPr lang="en-US" b="1" dirty="0" smtClean="0"/>
              <a:t>;</a:t>
            </a:r>
          </a:p>
          <a:p>
            <a:pPr marL="868680" lvl="3" indent="0">
              <a:buNone/>
            </a:pPr>
            <a:r>
              <a:rPr lang="en-US" b="1" dirty="0" err="1" smtClean="0"/>
              <a:t>text-decoration:underline</a:t>
            </a:r>
            <a:r>
              <a:rPr lang="en-US" b="1" dirty="0" smtClean="0"/>
              <a:t>;</a:t>
            </a:r>
          </a:p>
          <a:p>
            <a:pPr marL="594360" lvl="2" indent="0">
              <a:buNone/>
            </a:pPr>
            <a:r>
              <a:rPr lang="en-US" b="1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249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www.w3school.com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650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Ubahlah</a:t>
            </a:r>
            <a:r>
              <a:rPr lang="en-US" dirty="0" smtClean="0"/>
              <a:t> design </a:t>
            </a:r>
            <a:r>
              <a:rPr lang="en-US" dirty="0" err="1" smtClean="0"/>
              <a:t>fremaset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tag &lt;div&gt;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atur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smtClean="0"/>
              <a:t> CSS.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0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www.youtube.com/watch?v=xUjHtm3vcw8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www.youtube.com/watch?v=2HgsWf2kEUs</a:t>
            </a:r>
            <a:endParaRPr lang="en-US" dirty="0" smtClean="0"/>
          </a:p>
          <a:p>
            <a:r>
              <a:rPr lang="en-US" dirty="0" err="1" smtClean="0"/>
              <a:t>Dst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Ikuti</a:t>
            </a:r>
            <a:r>
              <a:rPr lang="en-US" dirty="0" smtClean="0"/>
              <a:t> Part 1 </a:t>
            </a:r>
            <a:r>
              <a:rPr lang="en-US" dirty="0" err="1" smtClean="0"/>
              <a:t>dst</a:t>
            </a:r>
            <a:r>
              <a:rPr lang="en-US" dirty="0" smtClean="0"/>
              <a:t>…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67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www.youtube.com/watch?v=6TGBkR3oxWA</a:t>
            </a:r>
            <a:endParaRPr lang="en-US" dirty="0" smtClean="0"/>
          </a:p>
          <a:p>
            <a:r>
              <a:rPr lang="en-US" dirty="0" err="1" smtClean="0"/>
              <a:t>Dst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045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www.youtube.com/watch?v=N6RO4mRYlK8</a:t>
            </a:r>
            <a:r>
              <a:rPr lang="en-US" dirty="0" smtClean="0"/>
              <a:t> (Part I)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www.youtube.com/watch?v=N2MdbVspVU0</a:t>
            </a:r>
            <a:r>
              <a:rPr lang="en-US" dirty="0" smtClean="0"/>
              <a:t> (Part II)</a:t>
            </a:r>
          </a:p>
          <a:p>
            <a:r>
              <a:rPr lang="en-US" dirty="0" err="1" smtClean="0"/>
              <a:t>Dst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247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belajarwebdesign.com/webdesign/tutorial-konversi-psd-ke-html-css/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5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XHTML</a:t>
            </a:r>
            <a:r>
              <a:rPr lang="en-US" dirty="0"/>
              <a:t> </a:t>
            </a:r>
            <a:r>
              <a:rPr lang="en-US" dirty="0" err="1"/>
              <a:t>singkatan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Extensible </a:t>
            </a:r>
            <a:r>
              <a:rPr lang="en-US" dirty="0" err="1"/>
              <a:t>HyperText</a:t>
            </a:r>
            <a:r>
              <a:rPr lang="en-US" dirty="0"/>
              <a:t> Markup Language,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HTML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, </a:t>
            </a:r>
            <a:r>
              <a:rPr lang="en-US" dirty="0" err="1"/>
              <a:t>ketat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XHTML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HTML </a:t>
            </a:r>
            <a:r>
              <a:rPr lang="en-US" dirty="0" err="1"/>
              <a:t>dan</a:t>
            </a:r>
            <a:r>
              <a:rPr lang="en-US" dirty="0"/>
              <a:t> XML (Extensible Markup Language). </a:t>
            </a:r>
            <a:endParaRPr lang="en-US" dirty="0" smtClean="0"/>
          </a:p>
          <a:p>
            <a:r>
              <a:rPr lang="en-US" b="1" dirty="0" smtClean="0"/>
              <a:t>XML</a:t>
            </a:r>
            <a:r>
              <a:rPr lang="en-US" dirty="0" smtClean="0"/>
              <a:t> </a:t>
            </a:r>
            <a:r>
              <a:rPr lang="en-US" dirty="0" err="1"/>
              <a:t>diciptakan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data, </a:t>
            </a:r>
            <a:r>
              <a:rPr lang="en-US" dirty="0" err="1"/>
              <a:t>sedangkan</a:t>
            </a:r>
            <a:r>
              <a:rPr lang="en-US" dirty="0"/>
              <a:t> HTML </a:t>
            </a:r>
            <a:r>
              <a:rPr lang="en-US" dirty="0" err="1"/>
              <a:t>diciptakan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4027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Document </a:t>
            </a:r>
            <a:r>
              <a:rPr lang="en-US" dirty="0"/>
              <a:t>Information</a:t>
            </a:r>
          </a:p>
          <a:p>
            <a:pPr marL="0" indent="0">
              <a:buNone/>
            </a:pPr>
            <a:r>
              <a:rPr lang="en-US" b="1" dirty="0" smtClean="0"/>
              <a:t>	&lt;</a:t>
            </a:r>
            <a:r>
              <a:rPr lang="en-US" b="1" dirty="0"/>
              <a:t>html&gt;&lt;/html&gt;</a:t>
            </a:r>
            <a:endParaRPr lang="en-US" dirty="0"/>
          </a:p>
          <a:p>
            <a:r>
              <a:rPr lang="en-US" dirty="0" smtClean="0"/>
              <a:t>Document </a:t>
            </a:r>
            <a:r>
              <a:rPr lang="en-US" dirty="0"/>
              <a:t>Header</a:t>
            </a:r>
          </a:p>
          <a:p>
            <a:pPr marL="0" indent="0">
              <a:buNone/>
            </a:pPr>
            <a:r>
              <a:rPr lang="en-US" b="1" dirty="0" smtClean="0"/>
              <a:t>	&lt;</a:t>
            </a:r>
            <a:r>
              <a:rPr lang="en-US" b="1" dirty="0"/>
              <a:t>head&gt;&lt;/head&gt;</a:t>
            </a:r>
            <a:endParaRPr lang="en-US" dirty="0"/>
          </a:p>
          <a:p>
            <a:r>
              <a:rPr lang="en-US" dirty="0" smtClean="0"/>
              <a:t>Document </a:t>
            </a:r>
            <a:r>
              <a:rPr lang="en-US" dirty="0"/>
              <a:t>Body</a:t>
            </a:r>
          </a:p>
          <a:p>
            <a:pPr marL="0" indent="0">
              <a:buNone/>
            </a:pPr>
            <a:r>
              <a:rPr lang="en-US" b="1" dirty="0" smtClean="0"/>
              <a:t>	&lt;</a:t>
            </a:r>
            <a:r>
              <a:rPr lang="en-US" b="1" dirty="0"/>
              <a:t>body&gt;&lt;/body&gt;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(</a:t>
            </a:r>
            <a:r>
              <a:rPr lang="en-US" i="1" dirty="0"/>
              <a:t>markup</a:t>
            </a:r>
            <a:r>
              <a:rPr lang="en-US" dirty="0"/>
              <a:t>)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"</a:t>
            </a:r>
            <a:r>
              <a:rPr lang="en-US" b="1" dirty="0"/>
              <a:t>&lt;</a:t>
            </a:r>
            <a:r>
              <a:rPr lang="en-US" dirty="0"/>
              <a:t>" </a:t>
            </a:r>
            <a:r>
              <a:rPr lang="en-US" dirty="0" err="1"/>
              <a:t>dan</a:t>
            </a:r>
            <a:r>
              <a:rPr lang="en-US" dirty="0"/>
              <a:t> "</a:t>
            </a:r>
            <a:r>
              <a:rPr lang="en-US" b="1" dirty="0"/>
              <a:t>&gt;</a:t>
            </a:r>
            <a:r>
              <a:rPr lang="en-US" dirty="0"/>
              <a:t>",  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 </a:t>
            </a:r>
            <a:r>
              <a:rPr lang="en-US" b="1" dirty="0"/>
              <a:t>&lt;body&gt;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tag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body.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&lt;</a:t>
            </a:r>
            <a:r>
              <a:rPr lang="en-US" b="1" dirty="0"/>
              <a:t>body&gt;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tag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HTML,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b="1" dirty="0"/>
              <a:t>&lt;/body&gt;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tag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HTML. </a:t>
            </a:r>
          </a:p>
        </p:txBody>
      </p:sp>
    </p:spTree>
    <p:extLst>
      <p:ext uri="{BB962C8B-B14F-4D97-AF65-F5344CB8AC3E}">
        <p14:creationId xmlns:p14="http://schemas.microsoft.com/office/powerpoint/2010/main" val="29642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327</TotalTime>
  <Words>1704</Words>
  <Application>Microsoft Office PowerPoint</Application>
  <PresentationFormat>Widescreen</PresentationFormat>
  <Paragraphs>343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Calibri</vt:lpstr>
      <vt:lpstr>Tw Cen MT</vt:lpstr>
      <vt:lpstr>Tw Cen MT Condensed</vt:lpstr>
      <vt:lpstr>Wingdings</vt:lpstr>
      <vt:lpstr>Wingdings 3</vt:lpstr>
      <vt:lpstr>Integral</vt:lpstr>
      <vt:lpstr>Pemrograman internet</vt:lpstr>
      <vt:lpstr>PowerPoint Presentation</vt:lpstr>
      <vt:lpstr>PowerPoint Presentation</vt:lpstr>
      <vt:lpstr>PowerPoint Presentation</vt:lpstr>
      <vt:lpstr>PowerPoint Presentation</vt:lpstr>
      <vt:lpstr>HTML</vt:lpstr>
      <vt:lpstr>XHTML</vt:lpstr>
      <vt:lpstr>Struktur HTML</vt:lpstr>
      <vt:lpstr>Tag</vt:lpstr>
      <vt:lpstr>Element</vt:lpstr>
      <vt:lpstr>Attribute</vt:lpstr>
      <vt:lpstr>HTML &lt;meta&gt; Tag</vt:lpstr>
      <vt:lpstr>Tag, Atribut, ElemenT</vt:lpstr>
      <vt:lpstr>REVIEW Latihan 1</vt:lpstr>
      <vt:lpstr>REVIEW Latihan 2</vt:lpstr>
      <vt:lpstr>PowerPoint Presentation</vt:lpstr>
      <vt:lpstr>TUGAS 1</vt:lpstr>
      <vt:lpstr>Tutorial</vt:lpstr>
      <vt:lpstr>CSS (Cascading Style Sheet)</vt:lpstr>
      <vt:lpstr>PowerPoint Presentation</vt:lpstr>
      <vt:lpstr>Struktur CSS</vt:lpstr>
      <vt:lpstr>PowerPoint Presentation</vt:lpstr>
      <vt:lpstr>Aturan Penulisan CSS</vt:lpstr>
      <vt:lpstr>Aturan Penulisan CSS (Internal Style)</vt:lpstr>
      <vt:lpstr>Aturan Penulisan CSS (Inline Style)</vt:lpstr>
      <vt:lpstr>Aturan Penulisan CSS (External Style)</vt:lpstr>
      <vt:lpstr>Komentar dalam CSS</vt:lpstr>
      <vt:lpstr>CSS Syntax</vt:lpstr>
      <vt:lpstr>Grouping</vt:lpstr>
      <vt:lpstr>CSS Class Selector</vt:lpstr>
      <vt:lpstr>Class Selector</vt:lpstr>
      <vt:lpstr>CSS ID Selector</vt:lpstr>
      <vt:lpstr>ID Selector</vt:lpstr>
      <vt:lpstr>CSS Background</vt:lpstr>
      <vt:lpstr>CSS Background : background-color</vt:lpstr>
      <vt:lpstr>PowerPoint Presentation</vt:lpstr>
      <vt:lpstr>CSS Background : background-image</vt:lpstr>
      <vt:lpstr>CSS Background : background-repeat</vt:lpstr>
      <vt:lpstr>CSS Background : background-position</vt:lpstr>
      <vt:lpstr>PowerPoint Presentation</vt:lpstr>
      <vt:lpstr>CSS Text</vt:lpstr>
      <vt:lpstr>PowerPoint Presentation</vt:lpstr>
      <vt:lpstr>CSS Font</vt:lpstr>
      <vt:lpstr>CSS Dimension</vt:lpstr>
      <vt:lpstr>CSS Box Model</vt:lpstr>
      <vt:lpstr>PowerPoint Presentation</vt:lpstr>
      <vt:lpstr>PowerPoint Presentation</vt:lpstr>
      <vt:lpstr>CSS Margin</vt:lpstr>
      <vt:lpstr>PowerPoint Presentation</vt:lpstr>
      <vt:lpstr>Contoh Margin</vt:lpstr>
      <vt:lpstr>PowerPoint Presentation</vt:lpstr>
      <vt:lpstr>PowerPoint Presentation</vt:lpstr>
      <vt:lpstr>CSS Padding</vt:lpstr>
      <vt:lpstr>PowerPoint Presentation</vt:lpstr>
      <vt:lpstr>Contoh</vt:lpstr>
      <vt:lpstr>PowerPoint Presentation</vt:lpstr>
      <vt:lpstr>CSS Border</vt:lpstr>
      <vt:lpstr>CSS Border Style</vt:lpstr>
      <vt:lpstr>CSS Float</vt:lpstr>
      <vt:lpstr>CSS Pseudo-Class</vt:lpstr>
      <vt:lpstr>PowerPoint Presentation</vt:lpstr>
      <vt:lpstr>Latihan 3</vt:lpstr>
      <vt:lpstr>TUTORIAL 1</vt:lpstr>
      <vt:lpstr>TUTORIAL 2</vt:lpstr>
      <vt:lpstr>TUTORIAL 3</vt:lpstr>
      <vt:lpstr>TUTORIAL 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Basis Data</dc:title>
  <dc:creator>dhaulis</dc:creator>
  <cp:lastModifiedBy>dhaulis</cp:lastModifiedBy>
  <cp:revision>111</cp:revision>
  <dcterms:created xsi:type="dcterms:W3CDTF">2013-09-10T02:27:46Z</dcterms:created>
  <dcterms:modified xsi:type="dcterms:W3CDTF">2013-09-25T09:39:14Z</dcterms:modified>
</cp:coreProperties>
</file>