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5"/>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53C"/>
    <a:srgbClr val="7B7B7B"/>
    <a:srgbClr val="87878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29" autoAdjust="0"/>
    <p:restoredTop sz="99676" autoAdjust="0"/>
  </p:normalViewPr>
  <p:slideViewPr>
    <p:cSldViewPr snapToGrid="0" snapToObjects="1">
      <p:cViewPr varScale="1">
        <p:scale>
          <a:sx n="90" d="100"/>
          <a:sy n="90" d="100"/>
        </p:scale>
        <p:origin x="-1548" y="-11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17D1204-A1EC-4E6A-A58D-CD0DC4AE638B}" type="datetimeFigureOut">
              <a:rPr lang="en-US"/>
              <a:pPr>
                <a:defRPr/>
              </a:pPr>
              <a:t>4/12/2012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07736ED-ACDD-41D5-970A-CEF8A48EEF3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Times New Roman" pitchFamily="18" charset="0"/>
              </a:rPr>
              <a:t>Notes:</a:t>
            </a:r>
          </a:p>
          <a:p>
            <a:pPr eaLnBrk="1" hangingPunct="1">
              <a:spcBef>
                <a:spcPct val="0"/>
              </a:spcBef>
              <a:buFontTx/>
              <a:buChar char="•"/>
            </a:pPr>
            <a:r>
              <a:rPr lang="en-US" smtClean="0">
                <a:latin typeface="Times New Roman" pitchFamily="18" charset="0"/>
              </a:rPr>
              <a:t>Supply chain involves everybody, from the customer all the way to the last supplier.</a:t>
            </a:r>
          </a:p>
          <a:p>
            <a:pPr eaLnBrk="1" hangingPunct="1">
              <a:spcBef>
                <a:spcPct val="0"/>
              </a:spcBef>
              <a:buFontTx/>
              <a:buChar char="•"/>
            </a:pPr>
            <a:r>
              <a:rPr lang="en-US" smtClean="0">
                <a:latin typeface="Times New Roman" pitchFamily="18" charset="0"/>
              </a:rPr>
              <a:t>Key flows in the supply chain are - information, product, and cash. It is through these flows that a supply chain fills a customer order. The management of these flows is key to the success or failure of a firm. Give Dell &amp; Compaq example, Amazon &amp; Borders example to bring out the fact that all supply chain interaction is through these flows.</a:t>
            </a:r>
          </a:p>
        </p:txBody>
      </p:sp>
      <p:sp>
        <p:nvSpPr>
          <p:cNvPr id="19458"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150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481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buFontTx/>
              <a:buChar char="•"/>
            </a:pPr>
            <a:r>
              <a:rPr lang="en-US" smtClean="0">
                <a:latin typeface="Times New Roman" pitchFamily="18" charset="0"/>
              </a:rPr>
              <a:t>The supply chain is a concatenation of cycles with each cycle at the interface of two successive stages in the supply chain. Each cycle involves the customer stage placing an order and receiving it after it has been supplied by the supplier stage.</a:t>
            </a:r>
          </a:p>
          <a:p>
            <a:pPr eaLnBrk="1" hangingPunct="1">
              <a:spcBef>
                <a:spcPct val="0"/>
              </a:spcBef>
              <a:buFontTx/>
              <a:buChar char="•"/>
            </a:pPr>
            <a:r>
              <a:rPr lang="en-US" smtClean="0">
                <a:latin typeface="Times New Roman" pitchFamily="18" charset="0"/>
              </a:rPr>
              <a:t>One difference is in size of order. Second difference is in predictability of orders - orders in the procurement cycle are predictable once manufacturing planning has been done.</a:t>
            </a:r>
          </a:p>
          <a:p>
            <a:pPr eaLnBrk="1" hangingPunct="1">
              <a:spcBef>
                <a:spcPct val="0"/>
              </a:spcBef>
              <a:buFontTx/>
              <a:buChar char="•"/>
            </a:pPr>
            <a:r>
              <a:rPr lang="en-US" smtClean="0">
                <a:latin typeface="Times New Roman" pitchFamily="18" charset="0"/>
              </a:rPr>
              <a:t>This is the predominant view for ERP systems. It is a transaction level view and clearly defines each process and its owner.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789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buFontTx/>
              <a:buChar char="•"/>
            </a:pPr>
            <a:r>
              <a:rPr lang="en-US" smtClean="0">
                <a:latin typeface="Times New Roman" pitchFamily="18" charset="0"/>
              </a:rPr>
              <a:t>In this view processes are divided based on their timing relative to the timing of a customer order. Define push and pull processes.</a:t>
            </a:r>
          </a:p>
          <a:p>
            <a:pPr eaLnBrk="1" hangingPunct="1">
              <a:spcBef>
                <a:spcPct val="0"/>
              </a:spcBef>
              <a:buFontTx/>
              <a:buChar char="•"/>
            </a:pPr>
            <a:r>
              <a:rPr lang="en-US" smtClean="0">
                <a:latin typeface="Times New Roman" pitchFamily="18" charset="0"/>
              </a:rPr>
              <a:t>They key difference is the uncertainty during the two phases.</a:t>
            </a:r>
          </a:p>
          <a:p>
            <a:pPr eaLnBrk="1" hangingPunct="1">
              <a:spcBef>
                <a:spcPct val="0"/>
              </a:spcBef>
              <a:buFontTx/>
              <a:buChar char="•"/>
            </a:pPr>
            <a:r>
              <a:rPr lang="en-US" smtClean="0">
                <a:latin typeface="Times New Roman" pitchFamily="18" charset="0"/>
              </a:rPr>
              <a:t>Give examples at Amazon and Borders to illustrate the two views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608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buFontTx/>
              <a:buChar char="•"/>
            </a:pPr>
            <a:r>
              <a:rPr lang="en-US" smtClean="0">
                <a:latin typeface="Times New Roman" pitchFamily="18" charset="0"/>
              </a:rPr>
              <a:t>Dell has three production sites worldwide and builds to order. Compaq does both. Consider some decisions involved - where to locate facilities? How to size them? Where is the push/pull boundary? What modes of transport to use? How much inventory to carry? In what form? Where to source from?</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descr="chopra cover art 40.jpg"/>
          <p:cNvPicPr>
            <a:picLocks noChangeAspect="1"/>
          </p:cNvPicPr>
          <p:nvPr userDrawn="1"/>
        </p:nvPicPr>
        <p:blipFill>
          <a:blip r:embed="rId2"/>
          <a:srcRect t="7031" b="17024"/>
          <a:stretch>
            <a:fillRect/>
          </a:stretch>
        </p:blipFill>
        <p:spPr bwMode="auto">
          <a:xfrm>
            <a:off x="0" y="0"/>
            <a:ext cx="9144000" cy="6858000"/>
          </a:xfrm>
          <a:prstGeom prst="rect">
            <a:avLst/>
          </a:prstGeom>
          <a:noFill/>
          <a:ln w="9525">
            <a:noFill/>
            <a:miter lim="800000"/>
            <a:headEnd/>
            <a:tailEnd/>
          </a:ln>
        </p:spPr>
      </p:pic>
      <p:sp>
        <p:nvSpPr>
          <p:cNvPr id="4" name="Rectangle 17"/>
          <p:cNvSpPr>
            <a:spLocks noChangeArrowheads="1"/>
          </p:cNvSpPr>
          <p:nvPr userDrawn="1"/>
        </p:nvSpPr>
        <p:spPr bwMode="gray">
          <a:xfrm>
            <a:off x="0" y="6400800"/>
            <a:ext cx="9144000" cy="479425"/>
          </a:xfrm>
          <a:prstGeom prst="rect">
            <a:avLst/>
          </a:prstGeom>
          <a:solidFill>
            <a:srgbClr val="FF553C"/>
          </a:solidFill>
          <a:ln w="9525" algn="ctr">
            <a:noFill/>
            <a:miter lim="800000"/>
            <a:headEnd/>
            <a:tailEnd/>
          </a:ln>
          <a:effectLst/>
        </p:spPr>
        <p:txBody>
          <a:bodyPr wrap="none" lIns="0" tIns="0" rIns="0" bIns="0" anchor="ctr"/>
          <a:lstStyle/>
          <a:p>
            <a:pPr>
              <a:defRPr/>
            </a:pPr>
            <a:endParaRPr lang="en-US"/>
          </a:p>
        </p:txBody>
      </p:sp>
      <p:sp>
        <p:nvSpPr>
          <p:cNvPr id="5" name="Rectangle 5"/>
          <p:cNvSpPr>
            <a:spLocks noChangeArrowheads="1"/>
          </p:cNvSpPr>
          <p:nvPr userDrawn="1"/>
        </p:nvSpPr>
        <p:spPr bwMode="auto">
          <a:xfrm>
            <a:off x="457200" y="5540375"/>
            <a:ext cx="8445500" cy="701675"/>
          </a:xfrm>
          <a:prstGeom prst="rect">
            <a:avLst/>
          </a:prstGeom>
          <a:noFill/>
          <a:ln>
            <a:noFill/>
          </a:ln>
          <a:effectLst/>
          <a:extLst>
            <a:ext uri="{909E8E84-426E-40dd-AFC4-6F175D3DCCD1}"/>
            <a:ext uri="{91240B29-F687-4f45-9708-019B960494DF}"/>
            <a:ext uri="{AF507438-7753-43e0-B8FC-AC1667EBCBE1}"/>
          </a:extLst>
        </p:spPr>
        <p:txBody>
          <a:bodyPr>
            <a:spAutoFit/>
          </a:bodyPr>
          <a:lstStyle/>
          <a:p>
            <a:pPr defTabSz="914400">
              <a:defRPr/>
            </a:pPr>
            <a:r>
              <a:rPr lang="en-US" sz="2000" b="1" i="1">
                <a:solidFill>
                  <a:srgbClr val="7B7B7B"/>
                </a:solidFill>
                <a:cs typeface="Helvetica" pitchFamily="34" charset="0"/>
              </a:rPr>
              <a:t>PowerPoint presentation to accompany</a:t>
            </a:r>
          </a:p>
          <a:p>
            <a:pPr defTabSz="914400">
              <a:defRPr/>
            </a:pPr>
            <a:r>
              <a:rPr lang="en-US" sz="2000" b="1" i="1">
                <a:solidFill>
                  <a:srgbClr val="7B7B7B"/>
                </a:solidFill>
                <a:cs typeface="Helvetica" pitchFamily="34" charset="0"/>
              </a:rPr>
              <a:t>Chopra and Meindl Supply Chain Management, 5e</a:t>
            </a:r>
          </a:p>
        </p:txBody>
      </p:sp>
      <p:sp>
        <p:nvSpPr>
          <p:cNvPr id="6" name="TextBox 9"/>
          <p:cNvSpPr txBox="1">
            <a:spLocks noChangeArrowheads="1"/>
          </p:cNvSpPr>
          <p:nvPr userDrawn="1"/>
        </p:nvSpPr>
        <p:spPr bwMode="auto">
          <a:xfrm>
            <a:off x="4465638" y="6651625"/>
            <a:ext cx="425450" cy="228600"/>
          </a:xfrm>
          <a:prstGeom prst="rect">
            <a:avLst/>
          </a:prstGeom>
          <a:noFill/>
          <a:ln w="9525">
            <a:noFill/>
            <a:miter lim="800000"/>
            <a:headEnd/>
            <a:tailEnd/>
          </a:ln>
        </p:spPr>
        <p:txBody>
          <a:bodyPr>
            <a:spAutoFit/>
          </a:bodyPr>
          <a:lstStyle/>
          <a:p>
            <a:pPr>
              <a:defRPr/>
            </a:pPr>
            <a:r>
              <a:rPr lang="en-US" sz="900">
                <a:solidFill>
                  <a:schemeClr val="bg1"/>
                </a:solidFill>
                <a:cs typeface="Helvetica" pitchFamily="34" charset="0"/>
              </a:rPr>
              <a:t>1-</a:t>
            </a:r>
            <a:fld id="{5A28DEA6-6EE8-42B6-AF6B-830EA55DAC78}" type="slidenum">
              <a:rPr lang="en-US" sz="900">
                <a:solidFill>
                  <a:schemeClr val="bg1"/>
                </a:solidFill>
                <a:cs typeface="Helvetica" pitchFamily="34" charset="0"/>
              </a:rPr>
              <a:pPr>
                <a:defRPr/>
              </a:pPr>
              <a:t>‹#›</a:t>
            </a:fld>
            <a:endParaRPr lang="en-US" sz="900">
              <a:solidFill>
                <a:schemeClr val="bg1"/>
              </a:solidFill>
              <a:cs typeface="Helvetica" pitchFamily="34" charset="0"/>
            </a:endParaRPr>
          </a:p>
        </p:txBody>
      </p:sp>
      <p:grpSp>
        <p:nvGrpSpPr>
          <p:cNvPr id="7" name="Group 3"/>
          <p:cNvGrpSpPr>
            <a:grpSpLocks/>
          </p:cNvGrpSpPr>
          <p:nvPr userDrawn="1"/>
        </p:nvGrpSpPr>
        <p:grpSpPr bwMode="auto">
          <a:xfrm>
            <a:off x="5654675" y="468313"/>
            <a:ext cx="1381125" cy="282575"/>
            <a:chOff x="6693632" y="1852698"/>
            <a:chExt cx="1380564" cy="283882"/>
          </a:xfrm>
        </p:grpSpPr>
        <p:sp>
          <p:nvSpPr>
            <p:cNvPr id="8" name="Rectangle 10"/>
            <p:cNvSpPr/>
            <p:nvPr userDrawn="1"/>
          </p:nvSpPr>
          <p:spPr>
            <a:xfrm>
              <a:off x="6693632" y="1852698"/>
              <a:ext cx="284048" cy="283882"/>
            </a:xfrm>
            <a:prstGeom prst="rect">
              <a:avLst/>
            </a:prstGeom>
            <a:solidFill>
              <a:srgbClr val="87878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11"/>
            <p:cNvSpPr/>
            <p:nvPr userDrawn="1"/>
          </p:nvSpPr>
          <p:spPr>
            <a:xfrm>
              <a:off x="7242684" y="1852698"/>
              <a:ext cx="282460" cy="283882"/>
            </a:xfrm>
            <a:prstGeom prst="rect">
              <a:avLst/>
            </a:prstGeom>
            <a:solidFill>
              <a:srgbClr val="87878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12"/>
            <p:cNvSpPr/>
            <p:nvPr userDrawn="1"/>
          </p:nvSpPr>
          <p:spPr>
            <a:xfrm>
              <a:off x="7790149" y="1852698"/>
              <a:ext cx="284047" cy="283882"/>
            </a:xfrm>
            <a:prstGeom prst="rect">
              <a:avLst/>
            </a:prstGeom>
            <a:solidFill>
              <a:srgbClr val="87878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11" name="TextBox 6"/>
          <p:cNvSpPr txBox="1">
            <a:spLocks noChangeArrowheads="1"/>
          </p:cNvSpPr>
          <p:nvPr userDrawn="1"/>
        </p:nvSpPr>
        <p:spPr bwMode="auto">
          <a:xfrm>
            <a:off x="1858963" y="6400800"/>
            <a:ext cx="5629275" cy="228600"/>
          </a:xfrm>
          <a:prstGeom prst="rect">
            <a:avLst/>
          </a:prstGeom>
          <a:noFill/>
          <a:ln w="9525">
            <a:noFill/>
            <a:miter lim="800000"/>
            <a:headEnd/>
            <a:tailEnd/>
          </a:ln>
        </p:spPr>
        <p:txBody>
          <a:bodyPr>
            <a:spAutoFit/>
          </a:bodyPr>
          <a:lstStyle/>
          <a:p>
            <a:pPr algn="ctr">
              <a:defRPr/>
            </a:pPr>
            <a:r>
              <a:rPr lang="en-US" sz="900" i="1">
                <a:solidFill>
                  <a:schemeClr val="bg1"/>
                </a:solidFill>
              </a:rPr>
              <a:t>Copyright ©2013 Pearson Education, Inc. publishing as Prentice Hall</a:t>
            </a:r>
            <a:r>
              <a:rPr lang="en-US" sz="900">
                <a:solidFill>
                  <a:schemeClr val="bg1"/>
                </a:solidFill>
                <a:cs typeface="Helvetica" pitchFamily="34" charset="0"/>
              </a:rPr>
              <a:t>.</a:t>
            </a:r>
          </a:p>
        </p:txBody>
      </p:sp>
      <p:pic>
        <p:nvPicPr>
          <p:cNvPr id="12" name="Picture 18" descr="Pearson_Bound_White"/>
          <p:cNvPicPr>
            <a:picLocks noChangeAspect="1" noChangeArrowheads="1"/>
          </p:cNvPicPr>
          <p:nvPr userDrawn="1"/>
        </p:nvPicPr>
        <p:blipFill>
          <a:blip r:embed="rId3"/>
          <a:srcRect/>
          <a:stretch>
            <a:fillRect/>
          </a:stretch>
        </p:blipFill>
        <p:spPr bwMode="auto">
          <a:xfrm>
            <a:off x="7488238" y="6364288"/>
            <a:ext cx="1655762" cy="493712"/>
          </a:xfrm>
          <a:prstGeom prst="rect">
            <a:avLst/>
          </a:prstGeom>
          <a:noFill/>
          <a:ln w="9525">
            <a:noFill/>
            <a:miter lim="800000"/>
            <a:headEnd/>
            <a:tailEnd/>
          </a:ln>
        </p:spPr>
      </p:pic>
      <p:pic>
        <p:nvPicPr>
          <p:cNvPr id="13" name="Picture 19" descr="Pearson_Strap_Bound_White"/>
          <p:cNvPicPr>
            <a:picLocks noChangeAspect="1" noChangeArrowheads="1"/>
          </p:cNvPicPr>
          <p:nvPr userDrawn="1"/>
        </p:nvPicPr>
        <p:blipFill>
          <a:blip r:embed="rId4"/>
          <a:srcRect/>
          <a:stretch>
            <a:fillRect/>
          </a:stretch>
        </p:blipFill>
        <p:spPr bwMode="auto">
          <a:xfrm>
            <a:off x="0" y="6400800"/>
            <a:ext cx="1908175" cy="493713"/>
          </a:xfrm>
          <a:prstGeom prst="rect">
            <a:avLst/>
          </a:prstGeom>
          <a:noFill/>
          <a:ln w="9525">
            <a:noFill/>
            <a:miter lim="800000"/>
            <a:headEnd/>
            <a:tailEnd/>
          </a:ln>
        </p:spPr>
      </p:pic>
      <p:sp>
        <p:nvSpPr>
          <p:cNvPr id="14" name="TextBox 6"/>
          <p:cNvSpPr txBox="1">
            <a:spLocks noChangeArrowheads="1"/>
          </p:cNvSpPr>
          <p:nvPr userDrawn="1"/>
        </p:nvSpPr>
        <p:spPr bwMode="auto">
          <a:xfrm>
            <a:off x="1858963" y="6400800"/>
            <a:ext cx="5629275" cy="228600"/>
          </a:xfrm>
          <a:prstGeom prst="rect">
            <a:avLst/>
          </a:prstGeom>
          <a:noFill/>
          <a:ln w="9525">
            <a:noFill/>
            <a:miter lim="800000"/>
            <a:headEnd/>
            <a:tailEnd/>
          </a:ln>
        </p:spPr>
        <p:txBody>
          <a:bodyPr>
            <a:spAutoFit/>
          </a:bodyPr>
          <a:lstStyle/>
          <a:p>
            <a:pPr algn="ctr">
              <a:defRPr/>
            </a:pPr>
            <a:r>
              <a:rPr lang="en-US" sz="900" i="1">
                <a:solidFill>
                  <a:schemeClr val="bg1"/>
                </a:solidFill>
              </a:rPr>
              <a:t>Copyright ©2013 Pearson Education, Inc. publishing as Prentice Hall</a:t>
            </a:r>
            <a:r>
              <a:rPr lang="en-US" sz="900">
                <a:solidFill>
                  <a:schemeClr val="bg1"/>
                </a:solidFill>
                <a:cs typeface="Helvetica" pitchFamily="34" charset="0"/>
              </a:rPr>
              <a:t>.</a:t>
            </a:r>
          </a:p>
        </p:txBody>
      </p:sp>
      <p:pic>
        <p:nvPicPr>
          <p:cNvPr id="15" name="Picture 19" descr="Pearson_Strap_Bound_White"/>
          <p:cNvPicPr>
            <a:picLocks noChangeAspect="1" noChangeArrowheads="1"/>
          </p:cNvPicPr>
          <p:nvPr userDrawn="1"/>
        </p:nvPicPr>
        <p:blipFill>
          <a:blip r:embed="rId4"/>
          <a:srcRect/>
          <a:stretch>
            <a:fillRect/>
          </a:stretch>
        </p:blipFill>
        <p:spPr bwMode="auto">
          <a:xfrm>
            <a:off x="0" y="6400800"/>
            <a:ext cx="1908175" cy="493713"/>
          </a:xfrm>
          <a:prstGeom prst="rect">
            <a:avLst/>
          </a:prstGeom>
          <a:noFill/>
          <a:ln w="9525">
            <a:noFill/>
            <a:miter lim="800000"/>
            <a:headEnd/>
            <a:tailEnd/>
          </a:ln>
        </p:spPr>
      </p:pic>
      <p:pic>
        <p:nvPicPr>
          <p:cNvPr id="16" name="Picture 18" descr="Pearson_Bound_White"/>
          <p:cNvPicPr>
            <a:picLocks noChangeAspect="1" noChangeArrowheads="1"/>
          </p:cNvPicPr>
          <p:nvPr userDrawn="1"/>
        </p:nvPicPr>
        <p:blipFill>
          <a:blip r:embed="rId3"/>
          <a:srcRect/>
          <a:stretch>
            <a:fillRect/>
          </a:stretch>
        </p:blipFill>
        <p:spPr bwMode="auto">
          <a:xfrm>
            <a:off x="7488238" y="6364288"/>
            <a:ext cx="1655762" cy="493712"/>
          </a:xfrm>
          <a:prstGeom prst="rect">
            <a:avLst/>
          </a:prstGeom>
          <a:noFill/>
          <a:ln w="9525">
            <a:noFill/>
            <a:miter lim="800000"/>
            <a:headEnd/>
            <a:tailEnd/>
          </a:ln>
        </p:spPr>
      </p:pic>
      <p:sp>
        <p:nvSpPr>
          <p:cNvPr id="17" name="TextBox 6"/>
          <p:cNvSpPr txBox="1">
            <a:spLocks noChangeArrowheads="1"/>
          </p:cNvSpPr>
          <p:nvPr userDrawn="1"/>
        </p:nvSpPr>
        <p:spPr bwMode="auto">
          <a:xfrm>
            <a:off x="1858963" y="6400800"/>
            <a:ext cx="5629275" cy="228600"/>
          </a:xfrm>
          <a:prstGeom prst="rect">
            <a:avLst/>
          </a:prstGeom>
          <a:noFill/>
          <a:ln w="9525">
            <a:noFill/>
            <a:miter lim="800000"/>
            <a:headEnd/>
            <a:tailEnd/>
          </a:ln>
        </p:spPr>
        <p:txBody>
          <a:bodyPr>
            <a:spAutoFit/>
          </a:bodyPr>
          <a:lstStyle/>
          <a:p>
            <a:pPr algn="ctr">
              <a:defRPr/>
            </a:pPr>
            <a:r>
              <a:rPr lang="en-US" sz="900" i="1">
                <a:solidFill>
                  <a:schemeClr val="bg1"/>
                </a:solidFill>
              </a:rPr>
              <a:t>Copyright ©2013 Pearson Education, Inc. publishing as Prentice Hall</a:t>
            </a:r>
            <a:r>
              <a:rPr lang="en-US" sz="900">
                <a:solidFill>
                  <a:schemeClr val="bg1"/>
                </a:solidFill>
                <a:cs typeface="Helvetica" pitchFamily="34" charset="0"/>
              </a:rPr>
              <a:t>.</a:t>
            </a:r>
          </a:p>
        </p:txBody>
      </p:sp>
      <p:sp>
        <p:nvSpPr>
          <p:cNvPr id="18" name="TextBox 9"/>
          <p:cNvSpPr txBox="1">
            <a:spLocks noChangeArrowheads="1"/>
          </p:cNvSpPr>
          <p:nvPr userDrawn="1"/>
        </p:nvSpPr>
        <p:spPr bwMode="auto">
          <a:xfrm>
            <a:off x="4465638" y="6651625"/>
            <a:ext cx="425450" cy="228600"/>
          </a:xfrm>
          <a:prstGeom prst="rect">
            <a:avLst/>
          </a:prstGeom>
          <a:noFill/>
          <a:ln w="9525">
            <a:noFill/>
            <a:miter lim="800000"/>
            <a:headEnd/>
            <a:tailEnd/>
          </a:ln>
        </p:spPr>
        <p:txBody>
          <a:bodyPr>
            <a:spAutoFit/>
          </a:bodyPr>
          <a:lstStyle/>
          <a:p>
            <a:pPr>
              <a:defRPr/>
            </a:pPr>
            <a:r>
              <a:rPr lang="en-US" sz="900">
                <a:solidFill>
                  <a:schemeClr val="bg1"/>
                </a:solidFill>
                <a:cs typeface="Helvetica" pitchFamily="34" charset="0"/>
              </a:rPr>
              <a:t>1-</a:t>
            </a:r>
            <a:fld id="{DB803F50-B886-49BD-BE7A-1591C5729CCB}" type="slidenum">
              <a:rPr lang="en-US" sz="900">
                <a:solidFill>
                  <a:schemeClr val="bg1"/>
                </a:solidFill>
                <a:cs typeface="Helvetica" pitchFamily="34" charset="0"/>
              </a:rPr>
              <a:pPr>
                <a:defRPr/>
              </a:pPr>
              <a:t>‹#›</a:t>
            </a:fld>
            <a:endParaRPr lang="en-US" sz="900">
              <a:solidFill>
                <a:schemeClr val="bg1"/>
              </a:solidFill>
              <a:cs typeface="Helvetica" pitchFamily="34" charset="0"/>
            </a:endParaRPr>
          </a:p>
        </p:txBody>
      </p:sp>
      <p:pic>
        <p:nvPicPr>
          <p:cNvPr id="19" name="Picture 18" descr="Pearson_Bound_White"/>
          <p:cNvPicPr>
            <a:picLocks noChangeAspect="1" noChangeArrowheads="1"/>
          </p:cNvPicPr>
          <p:nvPr userDrawn="1"/>
        </p:nvPicPr>
        <p:blipFill>
          <a:blip r:embed="rId3"/>
          <a:srcRect/>
          <a:stretch>
            <a:fillRect/>
          </a:stretch>
        </p:blipFill>
        <p:spPr bwMode="auto">
          <a:xfrm>
            <a:off x="7488238" y="6364288"/>
            <a:ext cx="1655762" cy="493712"/>
          </a:xfrm>
          <a:prstGeom prst="rect">
            <a:avLst/>
          </a:prstGeom>
          <a:noFill/>
          <a:ln w="9525">
            <a:noFill/>
            <a:miter lim="800000"/>
            <a:headEnd/>
            <a:tailEnd/>
          </a:ln>
        </p:spPr>
      </p:pic>
      <p:sp>
        <p:nvSpPr>
          <p:cNvPr id="20" name="TextBox 6"/>
          <p:cNvSpPr txBox="1">
            <a:spLocks noChangeArrowheads="1"/>
          </p:cNvSpPr>
          <p:nvPr userDrawn="1"/>
        </p:nvSpPr>
        <p:spPr bwMode="auto">
          <a:xfrm>
            <a:off x="1858963" y="6400800"/>
            <a:ext cx="5629275" cy="228600"/>
          </a:xfrm>
          <a:prstGeom prst="rect">
            <a:avLst/>
          </a:prstGeom>
          <a:noFill/>
          <a:ln w="9525">
            <a:noFill/>
            <a:miter lim="800000"/>
            <a:headEnd/>
            <a:tailEnd/>
          </a:ln>
        </p:spPr>
        <p:txBody>
          <a:bodyPr>
            <a:spAutoFit/>
          </a:bodyPr>
          <a:lstStyle/>
          <a:p>
            <a:pPr algn="ctr">
              <a:defRPr/>
            </a:pPr>
            <a:r>
              <a:rPr lang="en-US" sz="900" i="1">
                <a:solidFill>
                  <a:schemeClr val="bg1"/>
                </a:solidFill>
              </a:rPr>
              <a:t>Copyright ©2013 Pearson Education, Inc. publishing as Prentice Hall</a:t>
            </a:r>
            <a:r>
              <a:rPr lang="en-US" sz="900">
                <a:solidFill>
                  <a:schemeClr val="bg1"/>
                </a:solidFill>
                <a:cs typeface="Helvetica" pitchFamily="34" charset="0"/>
              </a:rPr>
              <a:t>.</a:t>
            </a:r>
          </a:p>
        </p:txBody>
      </p:sp>
      <p:pic>
        <p:nvPicPr>
          <p:cNvPr id="21" name="Picture 19" descr="Pearson_Strap_Bound_White"/>
          <p:cNvPicPr>
            <a:picLocks noChangeAspect="1" noChangeArrowheads="1"/>
          </p:cNvPicPr>
          <p:nvPr userDrawn="1"/>
        </p:nvPicPr>
        <p:blipFill>
          <a:blip r:embed="rId4"/>
          <a:srcRect/>
          <a:stretch>
            <a:fillRect/>
          </a:stretch>
        </p:blipFill>
        <p:spPr bwMode="auto">
          <a:xfrm>
            <a:off x="0" y="6400800"/>
            <a:ext cx="1908175" cy="493713"/>
          </a:xfrm>
          <a:prstGeom prst="rect">
            <a:avLst/>
          </a:prstGeom>
          <a:noFill/>
          <a:ln w="9525">
            <a:noFill/>
            <a:miter lim="800000"/>
            <a:headEnd/>
            <a:tailEnd/>
          </a:ln>
        </p:spPr>
      </p:pic>
      <p:sp>
        <p:nvSpPr>
          <p:cNvPr id="22" name="TextBox 9"/>
          <p:cNvSpPr txBox="1">
            <a:spLocks noChangeArrowheads="1"/>
          </p:cNvSpPr>
          <p:nvPr userDrawn="1"/>
        </p:nvSpPr>
        <p:spPr bwMode="auto">
          <a:xfrm>
            <a:off x="4465638" y="6651625"/>
            <a:ext cx="425450" cy="228600"/>
          </a:xfrm>
          <a:prstGeom prst="rect">
            <a:avLst/>
          </a:prstGeom>
          <a:noFill/>
          <a:ln w="9525">
            <a:noFill/>
            <a:miter lim="800000"/>
            <a:headEnd/>
            <a:tailEnd/>
          </a:ln>
        </p:spPr>
        <p:txBody>
          <a:bodyPr>
            <a:spAutoFit/>
          </a:bodyPr>
          <a:lstStyle/>
          <a:p>
            <a:pPr>
              <a:defRPr/>
            </a:pPr>
            <a:r>
              <a:rPr lang="en-US" sz="900">
                <a:solidFill>
                  <a:schemeClr val="bg1"/>
                </a:solidFill>
                <a:cs typeface="Helvetica" pitchFamily="34" charset="0"/>
              </a:rPr>
              <a:t>1-</a:t>
            </a:r>
            <a:fld id="{E5A7E982-E13E-416B-A16E-D45EA689B64D}" type="slidenum">
              <a:rPr lang="en-US" sz="900">
                <a:solidFill>
                  <a:schemeClr val="bg1"/>
                </a:solidFill>
                <a:cs typeface="Helvetica" pitchFamily="34" charset="0"/>
              </a:rPr>
              <a:pPr>
                <a:defRPr/>
              </a:pPr>
              <a:t>‹#›</a:t>
            </a:fld>
            <a:endParaRPr lang="en-US" sz="900">
              <a:solidFill>
                <a:schemeClr val="bg1"/>
              </a:solidFill>
              <a:cs typeface="Helvetica" pitchFamily="34" charset="0"/>
            </a:endParaRPr>
          </a:p>
        </p:txBody>
      </p:sp>
      <p:pic>
        <p:nvPicPr>
          <p:cNvPr id="23" name="Picture 18" descr="Pearson_Bound_White"/>
          <p:cNvPicPr>
            <a:picLocks noChangeAspect="1" noChangeArrowheads="1"/>
          </p:cNvPicPr>
          <p:nvPr userDrawn="1"/>
        </p:nvPicPr>
        <p:blipFill>
          <a:blip r:embed="rId3"/>
          <a:srcRect/>
          <a:stretch>
            <a:fillRect/>
          </a:stretch>
        </p:blipFill>
        <p:spPr bwMode="auto">
          <a:xfrm>
            <a:off x="7488238" y="6364288"/>
            <a:ext cx="1655762" cy="493712"/>
          </a:xfrm>
          <a:prstGeom prst="rect">
            <a:avLst/>
          </a:prstGeom>
          <a:noFill/>
          <a:ln w="9525">
            <a:noFill/>
            <a:miter lim="800000"/>
            <a:headEnd/>
            <a:tailEnd/>
          </a:ln>
        </p:spPr>
      </p:pic>
      <p:sp>
        <p:nvSpPr>
          <p:cNvPr id="24" name="TextBox 6"/>
          <p:cNvSpPr txBox="1">
            <a:spLocks noChangeArrowheads="1"/>
          </p:cNvSpPr>
          <p:nvPr userDrawn="1"/>
        </p:nvSpPr>
        <p:spPr bwMode="auto">
          <a:xfrm>
            <a:off x="1858963" y="6400800"/>
            <a:ext cx="5629275" cy="228600"/>
          </a:xfrm>
          <a:prstGeom prst="rect">
            <a:avLst/>
          </a:prstGeom>
          <a:noFill/>
          <a:ln w="9525">
            <a:noFill/>
            <a:miter lim="800000"/>
            <a:headEnd/>
            <a:tailEnd/>
          </a:ln>
        </p:spPr>
        <p:txBody>
          <a:bodyPr>
            <a:spAutoFit/>
          </a:bodyPr>
          <a:lstStyle/>
          <a:p>
            <a:pPr algn="ctr">
              <a:defRPr/>
            </a:pPr>
            <a:r>
              <a:rPr lang="en-US" sz="900" i="1">
                <a:solidFill>
                  <a:schemeClr val="bg1"/>
                </a:solidFill>
              </a:rPr>
              <a:t>Copyright ©2013 Pearson Education, Inc. publishing as Prentice Hall</a:t>
            </a:r>
            <a:r>
              <a:rPr lang="en-US" sz="900">
                <a:solidFill>
                  <a:schemeClr val="bg1"/>
                </a:solidFill>
                <a:cs typeface="Helvetica" pitchFamily="34" charset="0"/>
              </a:rPr>
              <a:t>.</a:t>
            </a:r>
          </a:p>
        </p:txBody>
      </p:sp>
      <p:sp>
        <p:nvSpPr>
          <p:cNvPr id="25" name="Rectangle 17"/>
          <p:cNvSpPr>
            <a:spLocks noChangeArrowheads="1"/>
          </p:cNvSpPr>
          <p:nvPr userDrawn="1"/>
        </p:nvSpPr>
        <p:spPr bwMode="gray">
          <a:xfrm>
            <a:off x="0" y="6400800"/>
            <a:ext cx="9144000" cy="479425"/>
          </a:xfrm>
          <a:prstGeom prst="rect">
            <a:avLst/>
          </a:prstGeom>
          <a:solidFill>
            <a:srgbClr val="FF553C"/>
          </a:solidFill>
          <a:ln w="9525" algn="ctr">
            <a:noFill/>
            <a:miter lim="800000"/>
            <a:headEnd/>
            <a:tailEnd/>
          </a:ln>
          <a:effectLst/>
        </p:spPr>
        <p:txBody>
          <a:bodyPr wrap="none" lIns="0" tIns="0" rIns="0" bIns="0" anchor="ctr"/>
          <a:lstStyle/>
          <a:p>
            <a:pPr>
              <a:defRPr/>
            </a:pPr>
            <a:endParaRPr lang="en-US"/>
          </a:p>
        </p:txBody>
      </p:sp>
      <p:pic>
        <p:nvPicPr>
          <p:cNvPr id="26" name="Picture 19" descr="Pearson_Strap_Bound_White"/>
          <p:cNvPicPr>
            <a:picLocks noChangeAspect="1" noChangeArrowheads="1"/>
          </p:cNvPicPr>
          <p:nvPr userDrawn="1"/>
        </p:nvPicPr>
        <p:blipFill>
          <a:blip r:embed="rId4"/>
          <a:srcRect/>
          <a:stretch>
            <a:fillRect/>
          </a:stretch>
        </p:blipFill>
        <p:spPr bwMode="auto">
          <a:xfrm>
            <a:off x="0" y="6400800"/>
            <a:ext cx="1908175" cy="493713"/>
          </a:xfrm>
          <a:prstGeom prst="rect">
            <a:avLst/>
          </a:prstGeom>
          <a:noFill/>
          <a:ln w="9525">
            <a:noFill/>
            <a:miter lim="800000"/>
            <a:headEnd/>
            <a:tailEnd/>
          </a:ln>
        </p:spPr>
      </p:pic>
      <p:sp>
        <p:nvSpPr>
          <p:cNvPr id="27" name="TextBox 9"/>
          <p:cNvSpPr txBox="1">
            <a:spLocks noChangeArrowheads="1"/>
          </p:cNvSpPr>
          <p:nvPr userDrawn="1"/>
        </p:nvSpPr>
        <p:spPr bwMode="auto">
          <a:xfrm>
            <a:off x="4465638" y="6651625"/>
            <a:ext cx="425450" cy="228600"/>
          </a:xfrm>
          <a:prstGeom prst="rect">
            <a:avLst/>
          </a:prstGeom>
          <a:noFill/>
          <a:ln w="9525">
            <a:noFill/>
            <a:miter lim="800000"/>
            <a:headEnd/>
            <a:tailEnd/>
          </a:ln>
        </p:spPr>
        <p:txBody>
          <a:bodyPr>
            <a:spAutoFit/>
          </a:bodyPr>
          <a:lstStyle/>
          <a:p>
            <a:pPr>
              <a:defRPr/>
            </a:pPr>
            <a:r>
              <a:rPr lang="en-US" sz="900">
                <a:solidFill>
                  <a:schemeClr val="bg1"/>
                </a:solidFill>
                <a:cs typeface="Helvetica" pitchFamily="34" charset="0"/>
              </a:rPr>
              <a:t>1-</a:t>
            </a:r>
            <a:fld id="{D9A0B511-B40C-4974-AF49-9E18575B901B}" type="slidenum">
              <a:rPr lang="en-US" sz="900">
                <a:solidFill>
                  <a:schemeClr val="bg1"/>
                </a:solidFill>
                <a:cs typeface="Helvetica" pitchFamily="34" charset="0"/>
              </a:rPr>
              <a:pPr>
                <a:defRPr/>
              </a:pPr>
              <a:t>‹#›</a:t>
            </a:fld>
            <a:endParaRPr lang="en-US" sz="900">
              <a:solidFill>
                <a:schemeClr val="bg1"/>
              </a:solidFill>
              <a:cs typeface="Helvetica" pitchFamily="34" charset="0"/>
            </a:endParaRPr>
          </a:p>
        </p:txBody>
      </p:sp>
      <p:pic>
        <p:nvPicPr>
          <p:cNvPr id="28" name="Picture 18" descr="Pearson_Bound_White"/>
          <p:cNvPicPr>
            <a:picLocks noChangeAspect="1" noChangeArrowheads="1"/>
          </p:cNvPicPr>
          <p:nvPr userDrawn="1"/>
        </p:nvPicPr>
        <p:blipFill>
          <a:blip r:embed="rId3"/>
          <a:srcRect/>
          <a:stretch>
            <a:fillRect/>
          </a:stretch>
        </p:blipFill>
        <p:spPr bwMode="auto">
          <a:xfrm>
            <a:off x="7488238" y="6364288"/>
            <a:ext cx="1655762" cy="493712"/>
          </a:xfrm>
          <a:prstGeom prst="rect">
            <a:avLst/>
          </a:prstGeom>
          <a:noFill/>
          <a:ln w="9525">
            <a:noFill/>
            <a:miter lim="800000"/>
            <a:headEnd/>
            <a:tailEnd/>
          </a:ln>
        </p:spPr>
      </p:pic>
      <p:sp>
        <p:nvSpPr>
          <p:cNvPr id="29" name="TextBox 6"/>
          <p:cNvSpPr txBox="1">
            <a:spLocks noChangeArrowheads="1"/>
          </p:cNvSpPr>
          <p:nvPr userDrawn="1"/>
        </p:nvSpPr>
        <p:spPr bwMode="auto">
          <a:xfrm>
            <a:off x="1858963" y="6400800"/>
            <a:ext cx="5629275" cy="228600"/>
          </a:xfrm>
          <a:prstGeom prst="rect">
            <a:avLst/>
          </a:prstGeom>
          <a:noFill/>
          <a:ln w="9525">
            <a:noFill/>
            <a:miter lim="800000"/>
            <a:headEnd/>
            <a:tailEnd/>
          </a:ln>
        </p:spPr>
        <p:txBody>
          <a:bodyPr>
            <a:spAutoFit/>
          </a:bodyPr>
          <a:lstStyle/>
          <a:p>
            <a:pPr algn="ctr">
              <a:defRPr/>
            </a:pPr>
            <a:r>
              <a:rPr lang="en-US" sz="900" i="1">
                <a:solidFill>
                  <a:schemeClr val="bg1"/>
                </a:solidFill>
              </a:rPr>
              <a:t>Copyright ©2013 Pearson Education, Inc. publishing as Prentice Hall</a:t>
            </a:r>
            <a:r>
              <a:rPr lang="en-US" sz="900">
                <a:solidFill>
                  <a:schemeClr val="bg1"/>
                </a:solidFill>
                <a:cs typeface="Helvetica" pitchFamily="34" charset="0"/>
              </a:rPr>
              <a:t>.</a:t>
            </a:r>
          </a:p>
        </p:txBody>
      </p:sp>
      <p:sp>
        <p:nvSpPr>
          <p:cNvPr id="2" name="Title 1"/>
          <p:cNvSpPr>
            <a:spLocks noGrp="1"/>
          </p:cNvSpPr>
          <p:nvPr>
            <p:ph type="ctrTitle"/>
          </p:nvPr>
        </p:nvSpPr>
        <p:spPr>
          <a:xfrm>
            <a:off x="3907071" y="2376204"/>
            <a:ext cx="4876800" cy="4091608"/>
          </a:xfrm>
        </p:spPr>
        <p:txBody>
          <a:bodyPr anchor="t" anchorCtr="1"/>
          <a:lstStyle/>
          <a:p>
            <a:r>
              <a:rPr lang="en-AU"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TextBox 7"/>
          <p:cNvSpPr txBox="1"/>
          <p:nvPr userDrawn="1"/>
        </p:nvSpPr>
        <p:spPr>
          <a:xfrm>
            <a:off x="8718550" y="6651625"/>
            <a:ext cx="425450" cy="228600"/>
          </a:xfrm>
          <a:prstGeom prst="rect">
            <a:avLst/>
          </a:prstGeom>
          <a:noFill/>
        </p:spPr>
        <p:txBody>
          <a:bodyPr wrap="none">
            <a:spAutoFit/>
          </a:bodyPr>
          <a:lstStyle/>
          <a:p>
            <a:pPr>
              <a:defRPr/>
            </a:pPr>
            <a:r>
              <a:rPr lang="en-US" sz="900">
                <a:solidFill>
                  <a:srgbClr val="7B7B7B"/>
                </a:solidFill>
                <a:cs typeface="Helvetica" pitchFamily="34" charset="0"/>
              </a:rPr>
              <a:t>1-</a:t>
            </a:r>
            <a:fld id="{833AE755-F78B-47B2-B591-65C059C3F659}"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5" name="TextBox 6"/>
          <p:cNvSpPr txBox="1"/>
          <p:nvPr userDrawn="1"/>
        </p:nvSpPr>
        <p:spPr>
          <a:xfrm>
            <a:off x="0" y="6651625"/>
            <a:ext cx="3697288" cy="228600"/>
          </a:xfrm>
          <a:prstGeom prst="rect">
            <a:avLst/>
          </a:prstGeom>
          <a:noFill/>
        </p:spPr>
        <p:txBody>
          <a:bodyPr wrap="none">
            <a:spAutoFit/>
          </a:bodyPr>
          <a:lstStyle/>
          <a:p>
            <a:pPr>
              <a:defRPr/>
            </a:pPr>
            <a:r>
              <a:rPr lang="en-US" sz="900" i="1">
                <a:solidFill>
                  <a:srgbClr val="7B7B7B"/>
                </a:solidFill>
              </a:rPr>
              <a:t>Copyright ©2013 Pearson Education, Inc. publishing as Prentice Hall</a:t>
            </a:r>
            <a:r>
              <a:rPr lang="en-US" sz="900">
                <a:solidFill>
                  <a:srgbClr val="7B7B7B"/>
                </a:solidFill>
                <a:cs typeface="Helvetica" pitchFamily="34" charset="0"/>
              </a:rPr>
              <a:t>.</a:t>
            </a:r>
          </a:p>
        </p:txBody>
      </p:sp>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Arial"/>
                <a:cs typeface="+mn-cs"/>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TextBox 7"/>
          <p:cNvSpPr txBox="1"/>
          <p:nvPr userDrawn="1"/>
        </p:nvSpPr>
        <p:spPr>
          <a:xfrm>
            <a:off x="8718550" y="6651625"/>
            <a:ext cx="425450" cy="228600"/>
          </a:xfrm>
          <a:prstGeom prst="rect">
            <a:avLst/>
          </a:prstGeom>
          <a:noFill/>
        </p:spPr>
        <p:txBody>
          <a:bodyPr wrap="none">
            <a:spAutoFit/>
          </a:bodyPr>
          <a:lstStyle/>
          <a:p>
            <a:pPr>
              <a:defRPr/>
            </a:pPr>
            <a:r>
              <a:rPr lang="en-US" sz="900">
                <a:solidFill>
                  <a:srgbClr val="7B7B7B"/>
                </a:solidFill>
                <a:cs typeface="Helvetica" pitchFamily="34" charset="0"/>
              </a:rPr>
              <a:t>1-</a:t>
            </a:r>
            <a:fld id="{4D310F32-1D97-42D2-A838-BC62395A7086}"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5" name="TextBox 6"/>
          <p:cNvSpPr txBox="1"/>
          <p:nvPr userDrawn="1"/>
        </p:nvSpPr>
        <p:spPr>
          <a:xfrm>
            <a:off x="0" y="6651625"/>
            <a:ext cx="3697288" cy="228600"/>
          </a:xfrm>
          <a:prstGeom prst="rect">
            <a:avLst/>
          </a:prstGeom>
          <a:noFill/>
        </p:spPr>
        <p:txBody>
          <a:bodyPr wrap="none">
            <a:spAutoFit/>
          </a:bodyPr>
          <a:lstStyle/>
          <a:p>
            <a:pPr>
              <a:defRPr/>
            </a:pPr>
            <a:r>
              <a:rPr lang="en-US" sz="900" i="1">
                <a:solidFill>
                  <a:srgbClr val="7B7B7B"/>
                </a:solidFill>
              </a:rPr>
              <a:t>Copyright ©2013 Pearson Education, Inc. publishing as Prentice Hall</a:t>
            </a:r>
            <a:r>
              <a:rPr lang="en-US" sz="900">
                <a:solidFill>
                  <a:srgbClr val="7B7B7B"/>
                </a:solidFill>
                <a:cs typeface="Helvetica" pitchFamily="34" charset="0"/>
              </a:rPr>
              <a:t>.</a:t>
            </a:r>
          </a:p>
        </p:txBody>
      </p:sp>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Arial"/>
                <a:cs typeface="+mn-cs"/>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4" descr="Chopra slide art 4.jpg"/>
          <p:cNvPicPr>
            <a:picLocks noChangeAspect="1"/>
          </p:cNvPicPr>
          <p:nvPr userDrawn="1"/>
        </p:nvPicPr>
        <p:blipFill>
          <a:blip r:embed="rId2"/>
          <a:srcRect l="14458"/>
          <a:stretch>
            <a:fillRect/>
          </a:stretch>
        </p:blipFill>
        <p:spPr bwMode="auto">
          <a:xfrm>
            <a:off x="0" y="0"/>
            <a:ext cx="1700213" cy="1600200"/>
          </a:xfrm>
          <a:prstGeom prst="rect">
            <a:avLst/>
          </a:prstGeom>
          <a:noFill/>
          <a:ln w="9525">
            <a:noFill/>
            <a:miter lim="800000"/>
            <a:headEnd/>
            <a:tailEnd/>
          </a:ln>
        </p:spPr>
      </p:pic>
      <p:sp>
        <p:nvSpPr>
          <p:cNvPr id="5" name="TextBox 6"/>
          <p:cNvSpPr txBox="1"/>
          <p:nvPr userDrawn="1"/>
        </p:nvSpPr>
        <p:spPr>
          <a:xfrm>
            <a:off x="0" y="6651625"/>
            <a:ext cx="3697288" cy="228600"/>
          </a:xfrm>
          <a:prstGeom prst="rect">
            <a:avLst/>
          </a:prstGeom>
          <a:noFill/>
        </p:spPr>
        <p:txBody>
          <a:bodyPr wrap="none">
            <a:spAutoFit/>
          </a:bodyPr>
          <a:lstStyle/>
          <a:p>
            <a:pPr>
              <a:defRPr/>
            </a:pPr>
            <a:r>
              <a:rPr lang="en-US" sz="900" i="1">
                <a:solidFill>
                  <a:srgbClr val="7B7B7B"/>
                </a:solidFill>
              </a:rPr>
              <a:t>Copyright ©2013 Pearson Education, Inc. publishing as Prentice Hall</a:t>
            </a:r>
            <a:r>
              <a:rPr lang="en-US" sz="900">
                <a:solidFill>
                  <a:srgbClr val="7B7B7B"/>
                </a:solidFill>
                <a:cs typeface="Helvetica" pitchFamily="34" charset="0"/>
              </a:rPr>
              <a:t>.</a:t>
            </a:r>
          </a:p>
        </p:txBody>
      </p:sp>
      <p:sp>
        <p:nvSpPr>
          <p:cNvPr id="6" name="TextBox 7"/>
          <p:cNvSpPr txBox="1"/>
          <p:nvPr userDrawn="1"/>
        </p:nvSpPr>
        <p:spPr>
          <a:xfrm>
            <a:off x="8718550" y="6651625"/>
            <a:ext cx="425450" cy="228600"/>
          </a:xfrm>
          <a:prstGeom prst="rect">
            <a:avLst/>
          </a:prstGeom>
          <a:noFill/>
        </p:spPr>
        <p:txBody>
          <a:bodyPr wrap="none">
            <a:spAutoFit/>
          </a:bodyPr>
          <a:lstStyle/>
          <a:p>
            <a:pPr>
              <a:defRPr/>
            </a:pPr>
            <a:r>
              <a:rPr lang="en-US" sz="900">
                <a:solidFill>
                  <a:srgbClr val="7B7B7B"/>
                </a:solidFill>
                <a:cs typeface="Helvetica" pitchFamily="34" charset="0"/>
              </a:rPr>
              <a:t>1-</a:t>
            </a:r>
            <a:fld id="{3388EA9A-24EC-4AE8-9609-B17E5D872D6C}"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2" name="Title 1"/>
          <p:cNvSpPr>
            <a:spLocks noGrp="1"/>
          </p:cNvSpPr>
          <p:nvPr>
            <p:ph type="title"/>
          </p:nvPr>
        </p:nvSpPr>
        <p:spPr/>
        <p:txBody>
          <a:bodyPr/>
          <a:lstStyle/>
          <a:p>
            <a:r>
              <a:rPr lang="en-AU" dirty="0" smtClean="0"/>
              <a:t>Click to edit Master title style</a:t>
            </a:r>
            <a:endParaRPr lang="en-US" dirty="0"/>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TextBox 7"/>
          <p:cNvSpPr txBox="1"/>
          <p:nvPr userDrawn="1"/>
        </p:nvSpPr>
        <p:spPr>
          <a:xfrm>
            <a:off x="8718550" y="6651625"/>
            <a:ext cx="425450" cy="228600"/>
          </a:xfrm>
          <a:prstGeom prst="rect">
            <a:avLst/>
          </a:prstGeom>
          <a:noFill/>
        </p:spPr>
        <p:txBody>
          <a:bodyPr wrap="none">
            <a:spAutoFit/>
          </a:bodyPr>
          <a:lstStyle/>
          <a:p>
            <a:pPr>
              <a:defRPr/>
            </a:pPr>
            <a:r>
              <a:rPr lang="en-US" sz="900">
                <a:solidFill>
                  <a:srgbClr val="7B7B7B"/>
                </a:solidFill>
                <a:cs typeface="Helvetica" pitchFamily="34" charset="0"/>
              </a:rPr>
              <a:t>1-</a:t>
            </a:r>
            <a:fld id="{ED3870AE-0A34-41A6-961F-BE645267D9FF}"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5" name="TextBox 6"/>
          <p:cNvSpPr txBox="1"/>
          <p:nvPr userDrawn="1"/>
        </p:nvSpPr>
        <p:spPr>
          <a:xfrm>
            <a:off x="0" y="6651625"/>
            <a:ext cx="3697288" cy="228600"/>
          </a:xfrm>
          <a:prstGeom prst="rect">
            <a:avLst/>
          </a:prstGeom>
          <a:noFill/>
        </p:spPr>
        <p:txBody>
          <a:bodyPr wrap="none">
            <a:spAutoFit/>
          </a:bodyPr>
          <a:lstStyle/>
          <a:p>
            <a:pPr>
              <a:defRPr/>
            </a:pPr>
            <a:r>
              <a:rPr lang="en-US" sz="900" i="1">
                <a:solidFill>
                  <a:srgbClr val="7B7B7B"/>
                </a:solidFill>
              </a:rPr>
              <a:t>Copyright ©2013 Pearson Education, Inc. publishing as Prentice Hall</a:t>
            </a:r>
            <a:r>
              <a:rPr lang="en-US" sz="900">
                <a:solidFill>
                  <a:srgbClr val="7B7B7B"/>
                </a:solidFill>
                <a:cs typeface="Helvetica" pitchFamily="34" charset="0"/>
              </a:rPr>
              <a:t>.</a:t>
            </a: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Arial"/>
                <a:cs typeface="+mn-cs"/>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TextBox 7"/>
          <p:cNvSpPr txBox="1"/>
          <p:nvPr userDrawn="1"/>
        </p:nvSpPr>
        <p:spPr>
          <a:xfrm>
            <a:off x="8718550" y="6651625"/>
            <a:ext cx="425450" cy="228600"/>
          </a:xfrm>
          <a:prstGeom prst="rect">
            <a:avLst/>
          </a:prstGeom>
          <a:noFill/>
        </p:spPr>
        <p:txBody>
          <a:bodyPr wrap="none">
            <a:spAutoFit/>
          </a:bodyPr>
          <a:lstStyle/>
          <a:p>
            <a:pPr>
              <a:defRPr/>
            </a:pPr>
            <a:r>
              <a:rPr lang="en-US" sz="900">
                <a:solidFill>
                  <a:srgbClr val="7B7B7B"/>
                </a:solidFill>
                <a:cs typeface="Helvetica" pitchFamily="34" charset="0"/>
              </a:rPr>
              <a:t>1-</a:t>
            </a:r>
            <a:fld id="{7E5CEAC8-6797-4532-937A-E5399FD2A379}"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6" name="TextBox 6"/>
          <p:cNvSpPr txBox="1"/>
          <p:nvPr userDrawn="1"/>
        </p:nvSpPr>
        <p:spPr>
          <a:xfrm>
            <a:off x="0" y="6651625"/>
            <a:ext cx="3697288" cy="228600"/>
          </a:xfrm>
          <a:prstGeom prst="rect">
            <a:avLst/>
          </a:prstGeom>
          <a:noFill/>
        </p:spPr>
        <p:txBody>
          <a:bodyPr wrap="none">
            <a:spAutoFit/>
          </a:bodyPr>
          <a:lstStyle/>
          <a:p>
            <a:pPr>
              <a:defRPr/>
            </a:pPr>
            <a:r>
              <a:rPr lang="en-US" sz="900" i="1">
                <a:solidFill>
                  <a:srgbClr val="7B7B7B"/>
                </a:solidFill>
              </a:rPr>
              <a:t>Copyright ©2013 Pearson Education, Inc. publishing as Prentice Hall</a:t>
            </a:r>
            <a:r>
              <a:rPr lang="en-US" sz="900">
                <a:solidFill>
                  <a:srgbClr val="7B7B7B"/>
                </a:solidFill>
                <a:cs typeface="Helvetica" pitchFamily="34" charset="0"/>
              </a:rPr>
              <a:t>.</a:t>
            </a:r>
          </a:p>
        </p:txBody>
      </p:sp>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Footer Placeholder 5"/>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Arial"/>
                <a:cs typeface="+mn-cs"/>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TextBox 7"/>
          <p:cNvSpPr txBox="1"/>
          <p:nvPr userDrawn="1"/>
        </p:nvSpPr>
        <p:spPr>
          <a:xfrm>
            <a:off x="8718550" y="6651625"/>
            <a:ext cx="425450" cy="228600"/>
          </a:xfrm>
          <a:prstGeom prst="rect">
            <a:avLst/>
          </a:prstGeom>
          <a:noFill/>
        </p:spPr>
        <p:txBody>
          <a:bodyPr wrap="none">
            <a:spAutoFit/>
          </a:bodyPr>
          <a:lstStyle/>
          <a:p>
            <a:pPr>
              <a:defRPr/>
            </a:pPr>
            <a:r>
              <a:rPr lang="en-US" sz="900">
                <a:solidFill>
                  <a:srgbClr val="7B7B7B"/>
                </a:solidFill>
                <a:cs typeface="Helvetica" pitchFamily="34" charset="0"/>
              </a:rPr>
              <a:t>1-</a:t>
            </a:r>
            <a:fld id="{28403F50-A13B-4F19-9C8D-0738FEF12551}"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8" name="TextBox 6"/>
          <p:cNvSpPr txBox="1"/>
          <p:nvPr userDrawn="1"/>
        </p:nvSpPr>
        <p:spPr>
          <a:xfrm>
            <a:off x="0" y="6651625"/>
            <a:ext cx="3697288" cy="228600"/>
          </a:xfrm>
          <a:prstGeom prst="rect">
            <a:avLst/>
          </a:prstGeom>
          <a:noFill/>
        </p:spPr>
        <p:txBody>
          <a:bodyPr wrap="none">
            <a:spAutoFit/>
          </a:bodyPr>
          <a:lstStyle/>
          <a:p>
            <a:pPr>
              <a:defRPr/>
            </a:pPr>
            <a:r>
              <a:rPr lang="en-US" sz="900" i="1">
                <a:solidFill>
                  <a:srgbClr val="7B7B7B"/>
                </a:solidFill>
              </a:rPr>
              <a:t>Copyright ©2013 Pearson Education, Inc. publishing as Prentice Hall</a:t>
            </a:r>
            <a:r>
              <a:rPr lang="en-US" sz="900">
                <a:solidFill>
                  <a:srgbClr val="7B7B7B"/>
                </a:solidFill>
                <a:cs typeface="Helvetica" pitchFamily="34" charset="0"/>
              </a:rPr>
              <a:t>.</a:t>
            </a:r>
          </a:p>
        </p:txBody>
      </p:sp>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9" name="Footer Placeholder 7"/>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Arial"/>
                <a:cs typeface="+mn-cs"/>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TextBox 7"/>
          <p:cNvSpPr txBox="1"/>
          <p:nvPr userDrawn="1"/>
        </p:nvSpPr>
        <p:spPr>
          <a:xfrm>
            <a:off x="8718550" y="6651625"/>
            <a:ext cx="425450" cy="228600"/>
          </a:xfrm>
          <a:prstGeom prst="rect">
            <a:avLst/>
          </a:prstGeom>
          <a:noFill/>
        </p:spPr>
        <p:txBody>
          <a:bodyPr wrap="none">
            <a:spAutoFit/>
          </a:bodyPr>
          <a:lstStyle/>
          <a:p>
            <a:pPr>
              <a:defRPr/>
            </a:pPr>
            <a:r>
              <a:rPr lang="en-US" sz="900">
                <a:solidFill>
                  <a:srgbClr val="7B7B7B"/>
                </a:solidFill>
                <a:cs typeface="Helvetica" pitchFamily="34" charset="0"/>
              </a:rPr>
              <a:t>1-</a:t>
            </a:r>
            <a:fld id="{2488E4D4-30F7-41A7-B46F-90F000B964F4}"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4" name="TextBox 6"/>
          <p:cNvSpPr txBox="1"/>
          <p:nvPr userDrawn="1"/>
        </p:nvSpPr>
        <p:spPr>
          <a:xfrm>
            <a:off x="0" y="6651625"/>
            <a:ext cx="3697288" cy="228600"/>
          </a:xfrm>
          <a:prstGeom prst="rect">
            <a:avLst/>
          </a:prstGeom>
          <a:noFill/>
        </p:spPr>
        <p:txBody>
          <a:bodyPr wrap="none">
            <a:spAutoFit/>
          </a:bodyPr>
          <a:lstStyle/>
          <a:p>
            <a:pPr>
              <a:defRPr/>
            </a:pPr>
            <a:r>
              <a:rPr lang="en-US" sz="900" i="1">
                <a:solidFill>
                  <a:srgbClr val="7B7B7B"/>
                </a:solidFill>
              </a:rPr>
              <a:t>Copyright ©2013 Pearson Education, Inc. publishing as Prentice Hall</a:t>
            </a:r>
            <a:r>
              <a:rPr lang="en-US" sz="900">
                <a:solidFill>
                  <a:srgbClr val="7B7B7B"/>
                </a:solidFill>
                <a:cs typeface="Helvetica" pitchFamily="34" charset="0"/>
              </a:rPr>
              <a:t>.</a:t>
            </a:r>
          </a:p>
        </p:txBody>
      </p:sp>
      <p:sp>
        <p:nvSpPr>
          <p:cNvPr id="2" name="Title 1"/>
          <p:cNvSpPr>
            <a:spLocks noGrp="1"/>
          </p:cNvSpPr>
          <p:nvPr>
            <p:ph type="title"/>
          </p:nvPr>
        </p:nvSpPr>
        <p:spPr/>
        <p:txBody>
          <a:bodyPr/>
          <a:lstStyle/>
          <a:p>
            <a:r>
              <a:rPr lang="en-AU" smtClean="0"/>
              <a:t>Click to edit Master title style</a:t>
            </a:r>
            <a:endParaRPr lang="en-US"/>
          </a:p>
        </p:txBody>
      </p:sp>
      <p:sp>
        <p:nvSpPr>
          <p:cNvPr id="5" name="Footer Placeholder 3"/>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Arial"/>
                <a:cs typeface="+mn-cs"/>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Box 7"/>
          <p:cNvSpPr txBox="1"/>
          <p:nvPr userDrawn="1"/>
        </p:nvSpPr>
        <p:spPr>
          <a:xfrm>
            <a:off x="8718550" y="6651625"/>
            <a:ext cx="425450" cy="228600"/>
          </a:xfrm>
          <a:prstGeom prst="rect">
            <a:avLst/>
          </a:prstGeom>
          <a:noFill/>
        </p:spPr>
        <p:txBody>
          <a:bodyPr wrap="none">
            <a:spAutoFit/>
          </a:bodyPr>
          <a:lstStyle/>
          <a:p>
            <a:pPr>
              <a:defRPr/>
            </a:pPr>
            <a:r>
              <a:rPr lang="en-US" sz="900">
                <a:solidFill>
                  <a:srgbClr val="7B7B7B"/>
                </a:solidFill>
                <a:cs typeface="Helvetica" pitchFamily="34" charset="0"/>
              </a:rPr>
              <a:t>1-</a:t>
            </a:r>
            <a:fld id="{80ACB0AC-743C-4CFF-8E33-1D00A92ADA4B}"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3" name="TextBox 6"/>
          <p:cNvSpPr txBox="1"/>
          <p:nvPr userDrawn="1"/>
        </p:nvSpPr>
        <p:spPr>
          <a:xfrm>
            <a:off x="0" y="6651625"/>
            <a:ext cx="3697288" cy="228600"/>
          </a:xfrm>
          <a:prstGeom prst="rect">
            <a:avLst/>
          </a:prstGeom>
          <a:noFill/>
        </p:spPr>
        <p:txBody>
          <a:bodyPr wrap="none">
            <a:spAutoFit/>
          </a:bodyPr>
          <a:lstStyle/>
          <a:p>
            <a:pPr>
              <a:defRPr/>
            </a:pPr>
            <a:r>
              <a:rPr lang="en-US" sz="900" i="1">
                <a:solidFill>
                  <a:srgbClr val="7B7B7B"/>
                </a:solidFill>
              </a:rPr>
              <a:t>Copyright ©2013 Pearson Education, Inc. publishing as Prentice Hall</a:t>
            </a:r>
            <a:r>
              <a:rPr lang="en-US" sz="900">
                <a:solidFill>
                  <a:srgbClr val="7B7B7B"/>
                </a:solidFill>
                <a:cs typeface="Helvetica" pitchFamily="34" charset="0"/>
              </a:rPr>
              <a:t>.</a:t>
            </a:r>
          </a:p>
        </p:txBody>
      </p:sp>
      <p:sp>
        <p:nvSpPr>
          <p:cNvPr id="4" name="Footer Placeholder 2"/>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Arial"/>
                <a:cs typeface="+mn-cs"/>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TextBox 7"/>
          <p:cNvSpPr txBox="1"/>
          <p:nvPr userDrawn="1"/>
        </p:nvSpPr>
        <p:spPr>
          <a:xfrm>
            <a:off x="8718550" y="6651625"/>
            <a:ext cx="425450" cy="228600"/>
          </a:xfrm>
          <a:prstGeom prst="rect">
            <a:avLst/>
          </a:prstGeom>
          <a:noFill/>
        </p:spPr>
        <p:txBody>
          <a:bodyPr wrap="none">
            <a:spAutoFit/>
          </a:bodyPr>
          <a:lstStyle/>
          <a:p>
            <a:pPr>
              <a:defRPr/>
            </a:pPr>
            <a:r>
              <a:rPr lang="en-US" sz="900">
                <a:solidFill>
                  <a:srgbClr val="7B7B7B"/>
                </a:solidFill>
                <a:cs typeface="Helvetica" pitchFamily="34" charset="0"/>
              </a:rPr>
              <a:t>1-</a:t>
            </a:r>
            <a:fld id="{0406786B-A15E-4AA0-A583-A7185C2D8A62}"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6" name="TextBox 6"/>
          <p:cNvSpPr txBox="1"/>
          <p:nvPr userDrawn="1"/>
        </p:nvSpPr>
        <p:spPr>
          <a:xfrm>
            <a:off x="0" y="6651625"/>
            <a:ext cx="3697288" cy="228600"/>
          </a:xfrm>
          <a:prstGeom prst="rect">
            <a:avLst/>
          </a:prstGeom>
          <a:noFill/>
        </p:spPr>
        <p:txBody>
          <a:bodyPr wrap="none">
            <a:spAutoFit/>
          </a:bodyPr>
          <a:lstStyle/>
          <a:p>
            <a:pPr>
              <a:defRPr/>
            </a:pPr>
            <a:r>
              <a:rPr lang="en-US" sz="900" i="1">
                <a:solidFill>
                  <a:srgbClr val="7B7B7B"/>
                </a:solidFill>
              </a:rPr>
              <a:t>Copyright ©2013 Pearson Education, Inc. publishing as Prentice Hall</a:t>
            </a:r>
            <a:r>
              <a:rPr lang="en-US" sz="900">
                <a:solidFill>
                  <a:srgbClr val="7B7B7B"/>
                </a:solidFill>
                <a:cs typeface="Helvetica" pitchFamily="34" charset="0"/>
              </a:rPr>
              <a:t>.</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7" name="Footer Placeholder 5"/>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Arial"/>
                <a:cs typeface="+mn-cs"/>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TextBox 7"/>
          <p:cNvSpPr txBox="1"/>
          <p:nvPr userDrawn="1"/>
        </p:nvSpPr>
        <p:spPr>
          <a:xfrm>
            <a:off x="8718550" y="6651625"/>
            <a:ext cx="425450" cy="228600"/>
          </a:xfrm>
          <a:prstGeom prst="rect">
            <a:avLst/>
          </a:prstGeom>
          <a:noFill/>
        </p:spPr>
        <p:txBody>
          <a:bodyPr wrap="none">
            <a:spAutoFit/>
          </a:bodyPr>
          <a:lstStyle/>
          <a:p>
            <a:pPr>
              <a:defRPr/>
            </a:pPr>
            <a:r>
              <a:rPr lang="en-US" sz="900">
                <a:solidFill>
                  <a:srgbClr val="7B7B7B"/>
                </a:solidFill>
                <a:cs typeface="Helvetica" pitchFamily="34" charset="0"/>
              </a:rPr>
              <a:t>1-</a:t>
            </a:r>
            <a:fld id="{D17BE7C1-0470-4E9B-947F-96066133D77A}"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6" name="TextBox 6"/>
          <p:cNvSpPr txBox="1"/>
          <p:nvPr userDrawn="1"/>
        </p:nvSpPr>
        <p:spPr>
          <a:xfrm>
            <a:off x="0" y="6651625"/>
            <a:ext cx="3697288" cy="228600"/>
          </a:xfrm>
          <a:prstGeom prst="rect">
            <a:avLst/>
          </a:prstGeom>
          <a:noFill/>
        </p:spPr>
        <p:txBody>
          <a:bodyPr wrap="none">
            <a:spAutoFit/>
          </a:bodyPr>
          <a:lstStyle/>
          <a:p>
            <a:pPr>
              <a:defRPr/>
            </a:pPr>
            <a:r>
              <a:rPr lang="en-US" sz="900" i="1">
                <a:solidFill>
                  <a:srgbClr val="7B7B7B"/>
                </a:solidFill>
              </a:rPr>
              <a:t>Copyright ©2013 Pearson Education, Inc. publishing as Prentice Hall</a:t>
            </a:r>
            <a:r>
              <a:rPr lang="en-US" sz="900">
                <a:solidFill>
                  <a:srgbClr val="7B7B7B"/>
                </a:solidFill>
                <a:cs typeface="Helvetica" pitchFamily="34" charset="0"/>
              </a:rPr>
              <a:t>.</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7" name="Footer Placeholder 5"/>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Arial"/>
                <a:cs typeface="+mn-cs"/>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smtClean="0"/>
          </a:p>
        </p:txBody>
      </p:sp>
      <p:sp>
        <p:nvSpPr>
          <p:cNvPr id="8" name="TextBox 7"/>
          <p:cNvSpPr txBox="1"/>
          <p:nvPr userDrawn="1"/>
        </p:nvSpPr>
        <p:spPr>
          <a:xfrm>
            <a:off x="8718550" y="6651625"/>
            <a:ext cx="425450" cy="228600"/>
          </a:xfrm>
          <a:prstGeom prst="rect">
            <a:avLst/>
          </a:prstGeom>
          <a:noFill/>
        </p:spPr>
        <p:txBody>
          <a:bodyPr wrap="none">
            <a:spAutoFit/>
          </a:bodyPr>
          <a:lstStyle/>
          <a:p>
            <a:pPr>
              <a:defRPr/>
            </a:pPr>
            <a:r>
              <a:rPr lang="en-US" sz="900">
                <a:solidFill>
                  <a:srgbClr val="7B7B7B"/>
                </a:solidFill>
                <a:cs typeface="Helvetica" pitchFamily="34" charset="0"/>
              </a:rPr>
              <a:t>1-</a:t>
            </a:r>
            <a:fld id="{D8F4F73B-B2AF-4A50-8125-8B93970287C0}"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7" name="TextBox 6"/>
          <p:cNvSpPr txBox="1"/>
          <p:nvPr userDrawn="1"/>
        </p:nvSpPr>
        <p:spPr>
          <a:xfrm>
            <a:off x="0" y="6651625"/>
            <a:ext cx="3697288" cy="228600"/>
          </a:xfrm>
          <a:prstGeom prst="rect">
            <a:avLst/>
          </a:prstGeom>
          <a:noFill/>
        </p:spPr>
        <p:txBody>
          <a:bodyPr wrap="none">
            <a:spAutoFit/>
          </a:bodyPr>
          <a:lstStyle/>
          <a:p>
            <a:pPr>
              <a:defRPr/>
            </a:pPr>
            <a:r>
              <a:rPr lang="en-US" sz="900" i="1">
                <a:solidFill>
                  <a:srgbClr val="7B7B7B"/>
                </a:solidFill>
              </a:rPr>
              <a:t>Copyright ©2013 Pearson Education, Inc. publishing as Prentice Hall</a:t>
            </a:r>
            <a:r>
              <a:rPr lang="en-US" sz="900">
                <a:solidFill>
                  <a:srgbClr val="7B7B7B"/>
                </a:solidFill>
                <a:cs typeface="Helvetica" pitchFamily="34" charset="0"/>
              </a:rPr>
              <a:t>.</a:t>
            </a: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0"/>
        </a:spcBef>
        <a:spcAft>
          <a:spcPts val="600"/>
        </a:spcAft>
        <a:buSzPct val="150000"/>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0"/>
        </a:spcBef>
        <a:spcAft>
          <a:spcPts val="60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0"/>
        </a:spcBef>
        <a:spcAft>
          <a:spcPts val="60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0"/>
        </a:spcBef>
        <a:spcAft>
          <a:spcPts val="60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0"/>
        </a:spcBef>
        <a:spcAft>
          <a:spcPts val="60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3822700" y="2046288"/>
            <a:ext cx="5067300" cy="1827212"/>
          </a:xfrm>
        </p:spPr>
        <p:txBody>
          <a:bodyPr/>
          <a:lstStyle/>
          <a:p>
            <a:pPr eaLnBrk="1" hangingPunct="1"/>
            <a:r>
              <a:rPr lang="en-US" smtClean="0"/>
              <a:t>Understanding the Supply Chain</a:t>
            </a:r>
          </a:p>
        </p:txBody>
      </p:sp>
      <p:sp>
        <p:nvSpPr>
          <p:cNvPr id="14338" name="TextBox 3"/>
          <p:cNvSpPr txBox="1">
            <a:spLocks noChangeArrowheads="1"/>
          </p:cNvSpPr>
          <p:nvPr/>
        </p:nvSpPr>
        <p:spPr bwMode="auto">
          <a:xfrm>
            <a:off x="6005513" y="985838"/>
            <a:ext cx="698500" cy="1200150"/>
          </a:xfrm>
          <a:prstGeom prst="rect">
            <a:avLst/>
          </a:prstGeom>
          <a:noFill/>
          <a:ln w="9525">
            <a:noFill/>
            <a:miter lim="800000"/>
            <a:headEnd/>
            <a:tailEnd/>
          </a:ln>
        </p:spPr>
        <p:txBody>
          <a:bodyPr wrap="none">
            <a:spAutoFit/>
          </a:bodyPr>
          <a:lstStyle/>
          <a:p>
            <a:r>
              <a:rPr lang="en-US" sz="7200">
                <a:solidFill>
                  <a:srgbClr val="000000"/>
                </a:solidFill>
              </a:rPr>
              <a:t>1</a:t>
            </a: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Importance of </a:t>
            </a:r>
            <a:br>
              <a:rPr lang="en-US" dirty="0" smtClean="0"/>
            </a:br>
            <a:r>
              <a:rPr lang="en-US" dirty="0" smtClean="0"/>
              <a:t>Supply Chain Decisions</a:t>
            </a:r>
            <a:endParaRPr lang="en-US" dirty="0"/>
          </a:p>
        </p:txBody>
      </p:sp>
      <p:sp>
        <p:nvSpPr>
          <p:cNvPr id="25602" name="Content Placeholder 2"/>
          <p:cNvSpPr>
            <a:spLocks noGrp="1"/>
          </p:cNvSpPr>
          <p:nvPr>
            <p:ph idx="1"/>
          </p:nvPr>
        </p:nvSpPr>
        <p:spPr/>
        <p:txBody>
          <a:bodyPr/>
          <a:lstStyle/>
          <a:p>
            <a:pPr eaLnBrk="1" hangingPunct="1"/>
            <a:r>
              <a:rPr lang="en-US" sz="2800" smtClean="0"/>
              <a:t>Wal-Mart, $1 billion sales in 1980 to $408 billion in 2010</a:t>
            </a:r>
          </a:p>
          <a:p>
            <a:pPr eaLnBrk="1" hangingPunct="1"/>
            <a:r>
              <a:rPr lang="en-US" sz="2800" smtClean="0"/>
              <a:t>Seven-Eleven Japan, ¥1 billion sales in 1974 to ¥3 trillion in 2009</a:t>
            </a:r>
          </a:p>
          <a:p>
            <a:pPr eaLnBrk="1" hangingPunct="1"/>
            <a:r>
              <a:rPr lang="en-US" sz="2800" smtClean="0"/>
              <a:t>Webvan folded in two years</a:t>
            </a:r>
          </a:p>
          <a:p>
            <a:pPr eaLnBrk="1" hangingPunct="1"/>
            <a:r>
              <a:rPr lang="en-US" sz="2800" smtClean="0"/>
              <a:t>Borders, $4 billion in 2004 to $2.8 billion in 2009</a:t>
            </a:r>
          </a:p>
          <a:p>
            <a:pPr eaLnBrk="1" hangingPunct="1"/>
            <a:r>
              <a:rPr lang="en-US" sz="2800" smtClean="0"/>
              <a:t>Dell, $56 billion in 2006, adopted new supply chain strategies</a:t>
            </a:r>
          </a:p>
        </p:txBody>
      </p:sp>
    </p:spTree>
  </p:cSld>
  <p:clrMapOvr>
    <a:masterClrMapping/>
  </p:clrMapOvr>
  <p:transition spd="slow">
    <p:pull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381000" y="266700"/>
            <a:ext cx="8305800" cy="1104900"/>
          </a:xfrm>
        </p:spPr>
        <p:txBody>
          <a:bodyPr rtlCol="0">
            <a:normAutofit fontScale="90000"/>
          </a:bodyPr>
          <a:lstStyle/>
          <a:p>
            <a:pPr eaLnBrk="1" fontAlgn="auto" hangingPunct="1">
              <a:spcAft>
                <a:spcPts val="0"/>
              </a:spcAft>
              <a:defRPr/>
            </a:pPr>
            <a:r>
              <a:rPr lang="en-US"/>
              <a:t>Decision Phases of a Supply Chain</a:t>
            </a:r>
          </a:p>
        </p:txBody>
      </p:sp>
      <p:sp>
        <p:nvSpPr>
          <p:cNvPr id="26626" name="Rectangle 3"/>
          <p:cNvSpPr>
            <a:spLocks noGrp="1" noChangeArrowheads="1"/>
          </p:cNvSpPr>
          <p:nvPr>
            <p:ph type="body" idx="1"/>
          </p:nvPr>
        </p:nvSpPr>
        <p:spPr/>
        <p:txBody>
          <a:bodyPr/>
          <a:lstStyle/>
          <a:p>
            <a:pPr eaLnBrk="1" hangingPunct="1"/>
            <a:r>
              <a:rPr lang="en-US" smtClean="0"/>
              <a:t>Supply chain strategy or design</a:t>
            </a:r>
          </a:p>
          <a:p>
            <a:pPr lvl="1" eaLnBrk="1" hangingPunct="1"/>
            <a:r>
              <a:rPr lang="en-US" smtClean="0"/>
              <a:t>How to structure the supply chain over the next several years</a:t>
            </a:r>
          </a:p>
          <a:p>
            <a:pPr eaLnBrk="1" hangingPunct="1"/>
            <a:r>
              <a:rPr lang="en-US" smtClean="0"/>
              <a:t>Supply chain planning</a:t>
            </a:r>
          </a:p>
          <a:p>
            <a:pPr lvl="1" eaLnBrk="1" hangingPunct="1"/>
            <a:r>
              <a:rPr lang="en-US" smtClean="0"/>
              <a:t>Decisions over the next quarter or year</a:t>
            </a:r>
          </a:p>
          <a:p>
            <a:pPr eaLnBrk="1" hangingPunct="1"/>
            <a:r>
              <a:rPr lang="en-US" smtClean="0"/>
              <a:t>Supply chain operation</a:t>
            </a:r>
          </a:p>
          <a:p>
            <a:pPr lvl="1" eaLnBrk="1" hangingPunct="1"/>
            <a:r>
              <a:rPr lang="en-US" smtClean="0"/>
              <a:t>Daily or weekly operational decisions</a:t>
            </a:r>
          </a:p>
        </p:txBody>
      </p:sp>
    </p:spTree>
  </p:cSld>
  <p:clrMapOvr>
    <a:masterClrMapping/>
  </p:clrMapOvr>
  <p:transition spd="slow">
    <p:pull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Supply Chain Strategy or Design</a:t>
            </a:r>
          </a:p>
        </p:txBody>
      </p:sp>
      <p:sp>
        <p:nvSpPr>
          <p:cNvPr id="28674" name="Rectangle 3"/>
          <p:cNvSpPr>
            <a:spLocks noGrp="1" noChangeArrowheads="1"/>
          </p:cNvSpPr>
          <p:nvPr>
            <p:ph type="body" idx="1"/>
          </p:nvPr>
        </p:nvSpPr>
        <p:spPr>
          <a:xfrm>
            <a:off x="381000" y="1430338"/>
            <a:ext cx="8305800" cy="5173662"/>
          </a:xfrm>
        </p:spPr>
        <p:txBody>
          <a:bodyPr/>
          <a:lstStyle/>
          <a:p>
            <a:pPr eaLnBrk="1" hangingPunct="1">
              <a:lnSpc>
                <a:spcPct val="90000"/>
              </a:lnSpc>
            </a:pPr>
            <a:r>
              <a:rPr lang="en-US" sz="2800" smtClean="0"/>
              <a:t>Decisions about the structure of the supply chain and what processes each stage will perform</a:t>
            </a:r>
          </a:p>
          <a:p>
            <a:pPr eaLnBrk="1" hangingPunct="1">
              <a:lnSpc>
                <a:spcPct val="90000"/>
              </a:lnSpc>
            </a:pPr>
            <a:r>
              <a:rPr lang="en-US" sz="2800" smtClean="0"/>
              <a:t>Strategic supply chain decisions</a:t>
            </a:r>
          </a:p>
          <a:p>
            <a:pPr lvl="1" eaLnBrk="1" hangingPunct="1">
              <a:lnSpc>
                <a:spcPct val="90000"/>
              </a:lnSpc>
            </a:pPr>
            <a:r>
              <a:rPr lang="en-US" sz="2400" smtClean="0"/>
              <a:t>Locations and capacities of facilities</a:t>
            </a:r>
          </a:p>
          <a:p>
            <a:pPr lvl="1" eaLnBrk="1" hangingPunct="1">
              <a:lnSpc>
                <a:spcPct val="90000"/>
              </a:lnSpc>
            </a:pPr>
            <a:r>
              <a:rPr lang="en-US" sz="2400" smtClean="0"/>
              <a:t>Products to be made or stored at various locations</a:t>
            </a:r>
          </a:p>
          <a:p>
            <a:pPr lvl="1" eaLnBrk="1" hangingPunct="1">
              <a:lnSpc>
                <a:spcPct val="90000"/>
              </a:lnSpc>
            </a:pPr>
            <a:r>
              <a:rPr lang="en-US" sz="2400" smtClean="0"/>
              <a:t>Modes of transportation</a:t>
            </a:r>
          </a:p>
          <a:p>
            <a:pPr lvl="1" eaLnBrk="1" hangingPunct="1">
              <a:lnSpc>
                <a:spcPct val="90000"/>
              </a:lnSpc>
            </a:pPr>
            <a:r>
              <a:rPr lang="en-US" sz="2400" smtClean="0"/>
              <a:t>Information systems</a:t>
            </a:r>
          </a:p>
          <a:p>
            <a:pPr eaLnBrk="1" hangingPunct="1">
              <a:lnSpc>
                <a:spcPct val="90000"/>
              </a:lnSpc>
            </a:pPr>
            <a:r>
              <a:rPr lang="en-US" sz="2800" smtClean="0"/>
              <a:t>Supply chain design must support strategic objectives</a:t>
            </a:r>
          </a:p>
          <a:p>
            <a:pPr eaLnBrk="1" hangingPunct="1">
              <a:lnSpc>
                <a:spcPct val="90000"/>
              </a:lnSpc>
            </a:pPr>
            <a:r>
              <a:rPr lang="en-US" sz="2800" smtClean="0"/>
              <a:t>Supply chain design decisions are long-term and expensive to reverse – must take into account market uncertainty</a:t>
            </a:r>
            <a:endParaRPr lang="en-US" sz="2000" smtClean="0"/>
          </a:p>
        </p:txBody>
      </p:sp>
    </p:spTree>
  </p:cSld>
  <p:clrMapOvr>
    <a:masterClrMapping/>
  </p:clrMapOvr>
  <p:transition spd="slow">
    <p:pull dir="l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smtClean="0"/>
              <a:t>Supply Chain Planning</a:t>
            </a:r>
          </a:p>
        </p:txBody>
      </p:sp>
      <p:sp>
        <p:nvSpPr>
          <p:cNvPr id="29698" name="Rectangle 3"/>
          <p:cNvSpPr>
            <a:spLocks noGrp="1" noChangeArrowheads="1"/>
          </p:cNvSpPr>
          <p:nvPr>
            <p:ph type="body" idx="1"/>
          </p:nvPr>
        </p:nvSpPr>
        <p:spPr/>
        <p:txBody>
          <a:bodyPr/>
          <a:lstStyle/>
          <a:p>
            <a:pPr eaLnBrk="1" hangingPunct="1"/>
            <a:r>
              <a:rPr lang="en-US" smtClean="0"/>
              <a:t>Definition of a set of policies that govern short-term operations</a:t>
            </a:r>
          </a:p>
          <a:p>
            <a:pPr eaLnBrk="1" hangingPunct="1"/>
            <a:r>
              <a:rPr lang="en-US" smtClean="0"/>
              <a:t>Fixed by the supply configuration from previous phase</a:t>
            </a:r>
          </a:p>
          <a:p>
            <a:pPr eaLnBrk="1" hangingPunct="1"/>
            <a:r>
              <a:rPr lang="en-US" smtClean="0"/>
              <a:t>Starts with a forecast of demand in the coming year</a:t>
            </a:r>
          </a:p>
        </p:txBody>
      </p:sp>
    </p:spTree>
  </p:cSld>
  <p:clrMapOvr>
    <a:masterClrMapping/>
  </p:clrMapOvr>
  <p:transition spd="slow">
    <p:pull dir="l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US" smtClean="0"/>
              <a:t>Supply Chain Planning</a:t>
            </a:r>
          </a:p>
        </p:txBody>
      </p:sp>
      <p:sp>
        <p:nvSpPr>
          <p:cNvPr id="30722" name="Rectangle 3"/>
          <p:cNvSpPr>
            <a:spLocks noGrp="1" noChangeArrowheads="1"/>
          </p:cNvSpPr>
          <p:nvPr>
            <p:ph type="body" idx="1"/>
          </p:nvPr>
        </p:nvSpPr>
        <p:spPr>
          <a:xfrm>
            <a:off x="457200" y="1600200"/>
            <a:ext cx="8229600" cy="4762500"/>
          </a:xfrm>
        </p:spPr>
        <p:txBody>
          <a:bodyPr/>
          <a:lstStyle/>
          <a:p>
            <a:pPr eaLnBrk="1" hangingPunct="1"/>
            <a:r>
              <a:rPr lang="en-US" sz="2800" smtClean="0"/>
              <a:t>Planning decisions:</a:t>
            </a:r>
          </a:p>
          <a:p>
            <a:pPr lvl="1" eaLnBrk="1" hangingPunct="1"/>
            <a:r>
              <a:rPr lang="en-US" sz="2400" smtClean="0"/>
              <a:t>Which markets will be supplied from which locations</a:t>
            </a:r>
          </a:p>
          <a:p>
            <a:pPr lvl="1" eaLnBrk="1" hangingPunct="1"/>
            <a:r>
              <a:rPr lang="en-US" sz="2400" smtClean="0"/>
              <a:t>Planned buildup of inventories</a:t>
            </a:r>
          </a:p>
          <a:p>
            <a:pPr lvl="1" eaLnBrk="1" hangingPunct="1"/>
            <a:r>
              <a:rPr lang="en-US" sz="2400" smtClean="0"/>
              <a:t>Subcontracting, backup locations</a:t>
            </a:r>
          </a:p>
          <a:p>
            <a:pPr lvl="1" eaLnBrk="1" hangingPunct="1"/>
            <a:r>
              <a:rPr lang="en-US" sz="2400" smtClean="0"/>
              <a:t>Inventory policies</a:t>
            </a:r>
          </a:p>
          <a:p>
            <a:pPr lvl="1" eaLnBrk="1" hangingPunct="1"/>
            <a:r>
              <a:rPr lang="en-US" sz="2400" smtClean="0"/>
              <a:t>Timing and size of market promotions</a:t>
            </a:r>
          </a:p>
          <a:p>
            <a:pPr eaLnBrk="1" hangingPunct="1"/>
            <a:r>
              <a:rPr lang="en-US" sz="2800" smtClean="0"/>
              <a:t>Must consider in planning decisions demand uncertainty, exchange rates, competition over the time horizon</a:t>
            </a:r>
          </a:p>
        </p:txBody>
      </p:sp>
    </p:spTree>
  </p:cSld>
  <p:clrMapOvr>
    <a:masterClrMapping/>
  </p:clrMapOvr>
  <p:transition spd="slow">
    <p:strip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US" smtClean="0"/>
              <a:t>Supply Chain Operation</a:t>
            </a:r>
          </a:p>
        </p:txBody>
      </p:sp>
      <p:sp>
        <p:nvSpPr>
          <p:cNvPr id="31746" name="Rectangle 3"/>
          <p:cNvSpPr>
            <a:spLocks noGrp="1" noChangeArrowheads="1"/>
          </p:cNvSpPr>
          <p:nvPr>
            <p:ph type="body" idx="1"/>
          </p:nvPr>
        </p:nvSpPr>
        <p:spPr>
          <a:xfrm>
            <a:off x="381000" y="1417638"/>
            <a:ext cx="8382000" cy="5135562"/>
          </a:xfrm>
        </p:spPr>
        <p:txBody>
          <a:bodyPr/>
          <a:lstStyle/>
          <a:p>
            <a:pPr eaLnBrk="1" hangingPunct="1">
              <a:lnSpc>
                <a:spcPct val="90000"/>
              </a:lnSpc>
            </a:pPr>
            <a:r>
              <a:rPr lang="en-US" sz="2800" smtClean="0"/>
              <a:t>Time horizon is weekly or daily</a:t>
            </a:r>
          </a:p>
          <a:p>
            <a:pPr eaLnBrk="1" hangingPunct="1">
              <a:lnSpc>
                <a:spcPct val="90000"/>
              </a:lnSpc>
            </a:pPr>
            <a:r>
              <a:rPr lang="en-US" sz="2800" smtClean="0"/>
              <a:t>Decisions regarding individual customer orders</a:t>
            </a:r>
          </a:p>
          <a:p>
            <a:pPr eaLnBrk="1" hangingPunct="1">
              <a:lnSpc>
                <a:spcPct val="90000"/>
              </a:lnSpc>
            </a:pPr>
            <a:r>
              <a:rPr lang="en-US" sz="2800" smtClean="0"/>
              <a:t>Supply chain configuration is fixed and operating policies are determined</a:t>
            </a:r>
          </a:p>
          <a:p>
            <a:pPr eaLnBrk="1" hangingPunct="1">
              <a:lnSpc>
                <a:spcPct val="90000"/>
              </a:lnSpc>
            </a:pPr>
            <a:r>
              <a:rPr lang="en-US" sz="2800" smtClean="0"/>
              <a:t>Goal is to implement the operating policies as effectively as possible</a:t>
            </a:r>
          </a:p>
          <a:p>
            <a:pPr eaLnBrk="1" hangingPunct="1">
              <a:lnSpc>
                <a:spcPct val="90000"/>
              </a:lnSpc>
            </a:pPr>
            <a:r>
              <a:rPr lang="en-US" sz="2800" smtClean="0"/>
              <a:t>Allocate orders to inventory or production, set order due dates, generate pick lists at a warehouse, allocate an order to a particular shipment, set delivery schedules, place replenishment orders</a:t>
            </a:r>
          </a:p>
          <a:p>
            <a:pPr eaLnBrk="1" hangingPunct="1">
              <a:lnSpc>
                <a:spcPct val="90000"/>
              </a:lnSpc>
            </a:pPr>
            <a:r>
              <a:rPr lang="en-US" sz="2800" smtClean="0"/>
              <a:t>Much less uncertainty (short time horizon)</a:t>
            </a:r>
          </a:p>
        </p:txBody>
      </p:sp>
    </p:spTree>
  </p:cSld>
  <p:clrMapOvr>
    <a:masterClrMapping/>
  </p:clrMapOvr>
  <p:transition spd="slow">
    <p:pull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US" smtClean="0"/>
              <a:t>Process View of a Supply Chain</a:t>
            </a:r>
          </a:p>
        </p:txBody>
      </p:sp>
      <p:sp>
        <p:nvSpPr>
          <p:cNvPr id="32770" name="Rectangle 3"/>
          <p:cNvSpPr>
            <a:spLocks noGrp="1" noChangeArrowheads="1"/>
          </p:cNvSpPr>
          <p:nvPr>
            <p:ph type="body" idx="1"/>
          </p:nvPr>
        </p:nvSpPr>
        <p:spPr/>
        <p:txBody>
          <a:bodyPr/>
          <a:lstStyle/>
          <a:p>
            <a:pPr eaLnBrk="1" hangingPunct="1"/>
            <a:r>
              <a:rPr lang="en-US" sz="2800" i="1" smtClean="0"/>
              <a:t>Cycle View</a:t>
            </a:r>
            <a:r>
              <a:rPr lang="en-US" sz="2800" smtClean="0"/>
              <a:t>: processes in a supply chain are divided into a series of cycles, each performed at the interfaces between two successive supply chain stages</a:t>
            </a:r>
          </a:p>
          <a:p>
            <a:pPr eaLnBrk="1" hangingPunct="1"/>
            <a:r>
              <a:rPr lang="en-US" sz="2800" i="1" smtClean="0"/>
              <a:t>Push/Pull View</a:t>
            </a:r>
            <a:r>
              <a:rPr lang="en-US" sz="2800" smtClean="0"/>
              <a:t>: processes in a supply chain are divided into two categories depending on whether they are executed in response to a customer order (</a:t>
            </a:r>
            <a:r>
              <a:rPr lang="en-US" sz="2800" i="1" smtClean="0"/>
              <a:t>pull</a:t>
            </a:r>
            <a:r>
              <a:rPr lang="en-US" sz="2800" smtClean="0"/>
              <a:t>) or in anticipation of a customer order (</a:t>
            </a:r>
            <a:r>
              <a:rPr lang="en-US" sz="2800" i="1" smtClean="0"/>
              <a:t>push</a:t>
            </a:r>
            <a:r>
              <a:rPr lang="en-US" sz="2800" smtClean="0"/>
              <a:t>)</a:t>
            </a:r>
          </a:p>
        </p:txBody>
      </p:sp>
    </p:spTree>
  </p:cSld>
  <p:clrMapOvr>
    <a:masterClrMapping/>
  </p:clrMapOvr>
  <p:transition spd="slow">
    <p:pull dir="l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457200" y="274638"/>
            <a:ext cx="3613150" cy="3294062"/>
          </a:xfrm>
        </p:spPr>
        <p:txBody>
          <a:bodyPr anchor="t"/>
          <a:lstStyle/>
          <a:p>
            <a:pPr algn="l" eaLnBrk="1" hangingPunct="1"/>
            <a:r>
              <a:rPr lang="en-US" smtClean="0"/>
              <a:t>Cycle View</a:t>
            </a:r>
            <a:br>
              <a:rPr lang="en-US" smtClean="0"/>
            </a:br>
            <a:r>
              <a:rPr lang="en-US" smtClean="0"/>
              <a:t>of Supply </a:t>
            </a:r>
            <a:br>
              <a:rPr lang="en-US" smtClean="0"/>
            </a:br>
            <a:r>
              <a:rPr lang="en-US" smtClean="0"/>
              <a:t>Chain Processes</a:t>
            </a:r>
          </a:p>
        </p:txBody>
      </p:sp>
      <p:pic>
        <p:nvPicPr>
          <p:cNvPr id="2" name="Picture 1"/>
          <p:cNvPicPr>
            <a:picLocks noChangeAspect="1"/>
          </p:cNvPicPr>
          <p:nvPr/>
        </p:nvPicPr>
        <p:blipFill>
          <a:blip r:embed="rId3"/>
          <a:srcRect/>
          <a:stretch>
            <a:fillRect/>
          </a:stretch>
        </p:blipFill>
        <p:spPr bwMode="auto">
          <a:xfrm>
            <a:off x="4070350" y="338138"/>
            <a:ext cx="4483100" cy="6096000"/>
          </a:xfrm>
          <a:prstGeom prst="rect">
            <a:avLst/>
          </a:prstGeom>
          <a:noFill/>
          <a:ln w="9525">
            <a:noFill/>
            <a:miter lim="800000"/>
            <a:headEnd/>
            <a:tailEnd/>
          </a:ln>
        </p:spPr>
      </p:pic>
      <p:sp>
        <p:nvSpPr>
          <p:cNvPr id="35" name="TextBox 34"/>
          <p:cNvSpPr txBox="1">
            <a:spLocks noChangeArrowheads="1"/>
          </p:cNvSpPr>
          <p:nvPr/>
        </p:nvSpPr>
        <p:spPr bwMode="auto">
          <a:xfrm>
            <a:off x="2286000" y="5981700"/>
            <a:ext cx="1003300" cy="307975"/>
          </a:xfrm>
          <a:prstGeom prst="rect">
            <a:avLst/>
          </a:prstGeom>
          <a:noFill/>
          <a:ln w="9525">
            <a:noFill/>
            <a:miter lim="800000"/>
            <a:headEnd/>
            <a:tailEnd/>
          </a:ln>
        </p:spPr>
        <p:txBody>
          <a:bodyPr wrap="none">
            <a:spAutoFit/>
          </a:bodyPr>
          <a:lstStyle/>
          <a:p>
            <a:r>
              <a:rPr lang="en-US" sz="1400"/>
              <a:t>Figure 1-3</a:t>
            </a: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2/3*#ppt_w"/>
                                          </p:val>
                                        </p:tav>
                                        <p:tav tm="100000">
                                          <p:val>
                                            <p:strVal val="#ppt_w"/>
                                          </p:val>
                                        </p:tav>
                                      </p:tavLst>
                                    </p:anim>
                                    <p:anim calcmode="lin" valueType="num">
                                      <p:cBhvr>
                                        <p:cTn id="8" dur="1000" fill="hold"/>
                                        <p:tgtEl>
                                          <p:spTgt spid="2"/>
                                        </p:tgtEl>
                                        <p:attrNameLst>
                                          <p:attrName>ppt_h</p:attrName>
                                        </p:attrNameLst>
                                      </p:cBhvr>
                                      <p:tavLst>
                                        <p:tav tm="0">
                                          <p:val>
                                            <p:strVal val="2/3*#ppt_h"/>
                                          </p:val>
                                        </p:tav>
                                        <p:tav tm="100000">
                                          <p:val>
                                            <p:strVal val="#ppt_h"/>
                                          </p:val>
                                        </p:tav>
                                      </p:tavLst>
                                    </p:anim>
                                  </p:childTnLst>
                                </p:cTn>
                              </p:par>
                            </p:childTnLst>
                          </p:cTn>
                        </p:par>
                        <p:par>
                          <p:cTn id="9" fill="hold">
                            <p:stCondLst>
                              <p:cond delay="2000"/>
                            </p:stCondLst>
                            <p:childTnLst>
                              <p:par>
                                <p:cTn id="10" presetID="22" presetClass="entr" presetSubtype="8"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Cycle </a:t>
            </a:r>
            <a:r>
              <a:rPr lang="en-US" dirty="0" smtClean="0"/>
              <a:t>View of </a:t>
            </a:r>
            <a:br>
              <a:rPr lang="en-US" dirty="0" smtClean="0"/>
            </a:br>
            <a:r>
              <a:rPr lang="en-US" dirty="0" smtClean="0"/>
              <a:t>Supply Chain Processes</a:t>
            </a:r>
            <a:endParaRPr lang="en-US" dirty="0"/>
          </a:p>
        </p:txBody>
      </p:sp>
      <p:sp>
        <p:nvSpPr>
          <p:cNvPr id="5" name="TextBox 4"/>
          <p:cNvSpPr txBox="1">
            <a:spLocks noChangeArrowheads="1"/>
          </p:cNvSpPr>
          <p:nvPr/>
        </p:nvSpPr>
        <p:spPr bwMode="auto">
          <a:xfrm>
            <a:off x="6667500" y="5972175"/>
            <a:ext cx="1003300" cy="307975"/>
          </a:xfrm>
          <a:prstGeom prst="rect">
            <a:avLst/>
          </a:prstGeom>
          <a:noFill/>
          <a:ln w="9525">
            <a:noFill/>
            <a:miter lim="800000"/>
            <a:headEnd/>
            <a:tailEnd/>
          </a:ln>
        </p:spPr>
        <p:txBody>
          <a:bodyPr wrap="none">
            <a:spAutoFit/>
          </a:bodyPr>
          <a:lstStyle/>
          <a:p>
            <a:r>
              <a:rPr lang="en-US" sz="1400"/>
              <a:t>Figure 1-4</a:t>
            </a:r>
          </a:p>
        </p:txBody>
      </p:sp>
      <p:pic>
        <p:nvPicPr>
          <p:cNvPr id="35845" name="Picture 5" descr="FG_01_004"/>
          <p:cNvPicPr>
            <a:picLocks noChangeAspect="1" noChangeArrowheads="1"/>
          </p:cNvPicPr>
          <p:nvPr/>
        </p:nvPicPr>
        <p:blipFill>
          <a:blip r:embed="rId2"/>
          <a:srcRect/>
          <a:stretch>
            <a:fillRect/>
          </a:stretch>
        </p:blipFill>
        <p:spPr bwMode="auto">
          <a:xfrm>
            <a:off x="1266825" y="1749425"/>
            <a:ext cx="6170613" cy="4122738"/>
          </a:xfrm>
          <a:prstGeom prst="rect">
            <a:avLst/>
          </a:prstGeom>
          <a:noFill/>
        </p:spPr>
      </p:pic>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Push/Pull View of Supply Chains</a:t>
            </a:r>
          </a:p>
        </p:txBody>
      </p:sp>
      <p:sp>
        <p:nvSpPr>
          <p:cNvPr id="55" name="TextBox 54"/>
          <p:cNvSpPr txBox="1">
            <a:spLocks noChangeArrowheads="1"/>
          </p:cNvSpPr>
          <p:nvPr/>
        </p:nvSpPr>
        <p:spPr bwMode="auto">
          <a:xfrm>
            <a:off x="6667500" y="5972175"/>
            <a:ext cx="1003300" cy="307975"/>
          </a:xfrm>
          <a:prstGeom prst="rect">
            <a:avLst/>
          </a:prstGeom>
          <a:noFill/>
          <a:ln w="9525">
            <a:noFill/>
            <a:miter lim="800000"/>
            <a:headEnd/>
            <a:tailEnd/>
          </a:ln>
        </p:spPr>
        <p:txBody>
          <a:bodyPr wrap="none">
            <a:spAutoFit/>
          </a:bodyPr>
          <a:lstStyle/>
          <a:p>
            <a:r>
              <a:rPr lang="en-US" sz="1400"/>
              <a:t>Figure 1-5</a:t>
            </a:r>
          </a:p>
        </p:txBody>
      </p:sp>
      <p:pic>
        <p:nvPicPr>
          <p:cNvPr id="36869" name="Picture 5" descr="FG_01_005"/>
          <p:cNvPicPr>
            <a:picLocks noChangeAspect="1" noChangeArrowheads="1"/>
          </p:cNvPicPr>
          <p:nvPr/>
        </p:nvPicPr>
        <p:blipFill>
          <a:blip r:embed="rId3"/>
          <a:srcRect/>
          <a:stretch>
            <a:fillRect/>
          </a:stretch>
        </p:blipFill>
        <p:spPr bwMode="auto">
          <a:xfrm>
            <a:off x="457200" y="1417638"/>
            <a:ext cx="8229600" cy="4538662"/>
          </a:xfrm>
          <a:prstGeom prst="rect">
            <a:avLst/>
          </a:prstGeom>
          <a:noFill/>
        </p:spPr>
      </p:pic>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smtClean="0"/>
              <a:t>Learning Objectives</a:t>
            </a:r>
          </a:p>
        </p:txBody>
      </p:sp>
      <p:sp>
        <p:nvSpPr>
          <p:cNvPr id="15362" name="Content Placeholder 2"/>
          <p:cNvSpPr>
            <a:spLocks noGrp="1"/>
          </p:cNvSpPr>
          <p:nvPr>
            <p:ph idx="1"/>
          </p:nvPr>
        </p:nvSpPr>
        <p:spPr/>
        <p:txBody>
          <a:bodyPr/>
          <a:lstStyle/>
          <a:p>
            <a:pPr marL="514350" indent="-514350" eaLnBrk="1" hangingPunct="1">
              <a:buSzPct val="100000"/>
              <a:buFont typeface="Arial" charset="0"/>
              <a:buAutoNum type="arabicPeriod"/>
            </a:pPr>
            <a:r>
              <a:rPr lang="en-US" sz="2800" smtClean="0"/>
              <a:t>Discuss the goal of a supply chain and explain the impact of supply chain decisions on the success of a firm. </a:t>
            </a:r>
          </a:p>
          <a:p>
            <a:pPr marL="514350" indent="-514350" eaLnBrk="1" hangingPunct="1">
              <a:buSzPct val="100000"/>
              <a:buFont typeface="Arial" charset="0"/>
              <a:buAutoNum type="arabicPeriod"/>
            </a:pPr>
            <a:r>
              <a:rPr lang="en-US" sz="2800" smtClean="0"/>
              <a:t>Identify the three key supply chain decision phases and explain the significance of each one. </a:t>
            </a:r>
          </a:p>
          <a:p>
            <a:pPr marL="514350" indent="-514350" eaLnBrk="1" hangingPunct="1">
              <a:buSzPct val="100000"/>
              <a:buFont typeface="Arial" charset="0"/>
              <a:buAutoNum type="arabicPeriod"/>
            </a:pPr>
            <a:r>
              <a:rPr lang="en-US" sz="2800" smtClean="0"/>
              <a:t>Describe the cycle and push/pull views of a supply chain. </a:t>
            </a:r>
          </a:p>
          <a:p>
            <a:pPr marL="514350" indent="-514350" eaLnBrk="1" hangingPunct="1">
              <a:buSzPct val="100000"/>
              <a:buFont typeface="Arial" charset="0"/>
              <a:buAutoNum type="arabicPeriod"/>
            </a:pPr>
            <a:r>
              <a:rPr lang="en-US" sz="2800" smtClean="0"/>
              <a:t>Classify the supply chain macro processes in a firm.</a:t>
            </a:r>
          </a:p>
        </p:txBody>
      </p:sp>
    </p:spTree>
  </p:cSld>
  <p:clrMapOvr>
    <a:masterClrMapping/>
  </p:clrMapOvr>
  <p:transition spd="slow">
    <p:pull dir="l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Push/Pull View of </a:t>
            </a:r>
            <a:br>
              <a:rPr lang="en-US"/>
            </a:br>
            <a:r>
              <a:rPr lang="en-US"/>
              <a:t>Supply Chain Processes</a:t>
            </a:r>
          </a:p>
        </p:txBody>
      </p:sp>
      <p:sp>
        <p:nvSpPr>
          <p:cNvPr id="38914" name="Rectangle 3"/>
          <p:cNvSpPr>
            <a:spLocks noGrp="1" noChangeArrowheads="1"/>
          </p:cNvSpPr>
          <p:nvPr>
            <p:ph type="body" idx="1"/>
          </p:nvPr>
        </p:nvSpPr>
        <p:spPr>
          <a:xfrm>
            <a:off x="457200" y="1739900"/>
            <a:ext cx="8229600" cy="4525963"/>
          </a:xfrm>
        </p:spPr>
        <p:txBody>
          <a:bodyPr/>
          <a:lstStyle/>
          <a:p>
            <a:pPr eaLnBrk="1" hangingPunct="1"/>
            <a:r>
              <a:rPr lang="en-US" sz="2800" smtClean="0"/>
              <a:t>Supply chain processes fall into one of two categories depending on the timing of their execution relative to customer demand</a:t>
            </a:r>
          </a:p>
          <a:p>
            <a:pPr eaLnBrk="1" hangingPunct="1"/>
            <a:r>
              <a:rPr lang="en-US" sz="2800" smtClean="0"/>
              <a:t>Pull: execution is initiated in response to a customer order (reactive)</a:t>
            </a:r>
          </a:p>
          <a:p>
            <a:pPr eaLnBrk="1" hangingPunct="1"/>
            <a:r>
              <a:rPr lang="en-US" sz="2800" smtClean="0"/>
              <a:t>Push: execution is initiated in anticipation of customer orders (speculative)</a:t>
            </a:r>
          </a:p>
          <a:p>
            <a:pPr eaLnBrk="1" hangingPunct="1"/>
            <a:r>
              <a:rPr lang="en-US" sz="2800" smtClean="0"/>
              <a:t>Push/pull boundary separates push processes from pull processes</a:t>
            </a:r>
          </a:p>
        </p:txBody>
      </p:sp>
    </p:spTree>
  </p:cSld>
  <p:clrMapOvr>
    <a:masterClrMapping/>
  </p:clrMapOvr>
  <p:transition spd="slow">
    <p:pull dir="l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Push/Pull View of </a:t>
            </a:r>
            <a:br>
              <a:rPr lang="en-US"/>
            </a:br>
            <a:r>
              <a:rPr lang="en-US"/>
              <a:t>Supply Chain Processes</a:t>
            </a:r>
          </a:p>
        </p:txBody>
      </p:sp>
      <p:sp>
        <p:nvSpPr>
          <p:cNvPr id="39938" name="Rectangle 3"/>
          <p:cNvSpPr>
            <a:spLocks noGrp="1" noChangeArrowheads="1"/>
          </p:cNvSpPr>
          <p:nvPr>
            <p:ph type="body" idx="1"/>
          </p:nvPr>
        </p:nvSpPr>
        <p:spPr>
          <a:xfrm>
            <a:off x="457200" y="1663700"/>
            <a:ext cx="8229600" cy="4525963"/>
          </a:xfrm>
        </p:spPr>
        <p:txBody>
          <a:bodyPr/>
          <a:lstStyle/>
          <a:p>
            <a:pPr eaLnBrk="1" hangingPunct="1"/>
            <a:r>
              <a:rPr lang="en-US" sz="2800" smtClean="0"/>
              <a:t>Useful in considering strategic decisions relating to supply chain design – more global view of how supply chain processes relate to customer orders</a:t>
            </a:r>
          </a:p>
          <a:p>
            <a:pPr eaLnBrk="1" hangingPunct="1"/>
            <a:r>
              <a:rPr lang="en-US" sz="2800" smtClean="0"/>
              <a:t>Can combine the push/pull and cycle views</a:t>
            </a:r>
          </a:p>
          <a:p>
            <a:pPr lvl="1" eaLnBrk="1" hangingPunct="1"/>
            <a:r>
              <a:rPr lang="en-US" sz="2400" smtClean="0"/>
              <a:t>L.L. Bean</a:t>
            </a:r>
          </a:p>
          <a:p>
            <a:pPr lvl="1" eaLnBrk="1" hangingPunct="1"/>
            <a:r>
              <a:rPr lang="en-US" sz="2400" smtClean="0"/>
              <a:t>Dell</a:t>
            </a:r>
          </a:p>
          <a:p>
            <a:pPr eaLnBrk="1" hangingPunct="1"/>
            <a:r>
              <a:rPr lang="en-US" sz="2800" smtClean="0"/>
              <a:t>The relative proportion of push and pull processes can have an impact on supply chain performance</a:t>
            </a:r>
          </a:p>
        </p:txBody>
      </p:sp>
    </p:spTree>
  </p:cSld>
  <p:clrMapOvr>
    <a:masterClrMapping/>
  </p:clrMapOvr>
  <p:transition spd="slow">
    <p:strip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292100" y="274638"/>
            <a:ext cx="8572500" cy="1143000"/>
          </a:xfrm>
        </p:spPr>
        <p:txBody>
          <a:bodyPr/>
          <a:lstStyle/>
          <a:p>
            <a:pPr eaLnBrk="1" hangingPunct="1"/>
            <a:r>
              <a:rPr lang="en-US" smtClean="0"/>
              <a:t>Push/Pull View of – L.L. Bean</a:t>
            </a:r>
          </a:p>
        </p:txBody>
      </p:sp>
      <p:sp>
        <p:nvSpPr>
          <p:cNvPr id="6" name="TextBox 5"/>
          <p:cNvSpPr txBox="1">
            <a:spLocks noChangeArrowheads="1"/>
          </p:cNvSpPr>
          <p:nvPr/>
        </p:nvSpPr>
        <p:spPr bwMode="auto">
          <a:xfrm>
            <a:off x="952500" y="5978525"/>
            <a:ext cx="1003300" cy="306388"/>
          </a:xfrm>
          <a:prstGeom prst="rect">
            <a:avLst/>
          </a:prstGeom>
          <a:noFill/>
          <a:ln w="9525">
            <a:noFill/>
            <a:miter lim="800000"/>
            <a:headEnd/>
            <a:tailEnd/>
          </a:ln>
        </p:spPr>
        <p:txBody>
          <a:bodyPr wrap="none">
            <a:spAutoFit/>
          </a:bodyPr>
          <a:lstStyle/>
          <a:p>
            <a:r>
              <a:rPr lang="en-US" sz="1400"/>
              <a:t>Figure 1-6</a:t>
            </a:r>
          </a:p>
        </p:txBody>
      </p:sp>
      <p:pic>
        <p:nvPicPr>
          <p:cNvPr id="40965" name="Picture 5" descr="FG_01_006"/>
          <p:cNvPicPr>
            <a:picLocks noChangeAspect="1" noChangeArrowheads="1"/>
          </p:cNvPicPr>
          <p:nvPr/>
        </p:nvPicPr>
        <p:blipFill>
          <a:blip r:embed="rId2"/>
          <a:srcRect/>
          <a:stretch>
            <a:fillRect/>
          </a:stretch>
        </p:blipFill>
        <p:spPr bwMode="auto">
          <a:xfrm>
            <a:off x="665163" y="1616075"/>
            <a:ext cx="7734300" cy="4362450"/>
          </a:xfrm>
          <a:prstGeom prst="rect">
            <a:avLst/>
          </a:prstGeom>
          <a:noFill/>
        </p:spPr>
      </p:pic>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Push/Pull View – Dell</a:t>
            </a:r>
          </a:p>
        </p:txBody>
      </p:sp>
      <p:sp>
        <p:nvSpPr>
          <p:cNvPr id="6" name="TextBox 5"/>
          <p:cNvSpPr txBox="1">
            <a:spLocks noChangeArrowheads="1"/>
          </p:cNvSpPr>
          <p:nvPr/>
        </p:nvSpPr>
        <p:spPr bwMode="auto">
          <a:xfrm>
            <a:off x="1611313" y="5978525"/>
            <a:ext cx="1003300" cy="306388"/>
          </a:xfrm>
          <a:prstGeom prst="rect">
            <a:avLst/>
          </a:prstGeom>
          <a:noFill/>
          <a:ln w="9525">
            <a:noFill/>
            <a:miter lim="800000"/>
            <a:headEnd/>
            <a:tailEnd/>
          </a:ln>
        </p:spPr>
        <p:txBody>
          <a:bodyPr wrap="none">
            <a:spAutoFit/>
          </a:bodyPr>
          <a:lstStyle/>
          <a:p>
            <a:r>
              <a:rPr lang="en-US" sz="1400"/>
              <a:t>Figure 1-7</a:t>
            </a:r>
          </a:p>
        </p:txBody>
      </p:sp>
      <p:pic>
        <p:nvPicPr>
          <p:cNvPr id="41989" name="Picture 5" descr="FG_01_007"/>
          <p:cNvPicPr>
            <a:picLocks noChangeAspect="1" noChangeArrowheads="1"/>
          </p:cNvPicPr>
          <p:nvPr/>
        </p:nvPicPr>
        <p:blipFill>
          <a:blip r:embed="rId2"/>
          <a:srcRect/>
          <a:stretch>
            <a:fillRect/>
          </a:stretch>
        </p:blipFill>
        <p:spPr bwMode="auto">
          <a:xfrm>
            <a:off x="1611313" y="1670050"/>
            <a:ext cx="6491287" cy="4273550"/>
          </a:xfrm>
          <a:prstGeom prst="rect">
            <a:avLst/>
          </a:prstGeom>
          <a:noFill/>
        </p:spPr>
      </p:pic>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US" smtClean="0"/>
              <a:t>Supply Chain Macro Processes</a:t>
            </a:r>
          </a:p>
        </p:txBody>
      </p:sp>
      <p:sp>
        <p:nvSpPr>
          <p:cNvPr id="43010" name="Rectangle 3"/>
          <p:cNvSpPr>
            <a:spLocks noGrp="1" noChangeArrowheads="1"/>
          </p:cNvSpPr>
          <p:nvPr>
            <p:ph type="body" idx="1"/>
          </p:nvPr>
        </p:nvSpPr>
        <p:spPr>
          <a:xfrm>
            <a:off x="457200" y="1803400"/>
            <a:ext cx="8229600" cy="4876800"/>
          </a:xfrm>
        </p:spPr>
        <p:txBody>
          <a:bodyPr/>
          <a:lstStyle/>
          <a:p>
            <a:pPr eaLnBrk="1" hangingPunct="1"/>
            <a:r>
              <a:rPr lang="en-US" smtClean="0"/>
              <a:t>Supply chain processes discussed in the two views can be classified into</a:t>
            </a:r>
          </a:p>
          <a:p>
            <a:pPr lvl="1" eaLnBrk="1" hangingPunct="1"/>
            <a:r>
              <a:rPr lang="en-US" smtClean="0"/>
              <a:t>Customer Relationship Management (CRM)</a:t>
            </a:r>
          </a:p>
          <a:p>
            <a:pPr lvl="1" eaLnBrk="1" hangingPunct="1"/>
            <a:r>
              <a:rPr lang="en-US" smtClean="0"/>
              <a:t>Internal Supply Chain Management (ISCM)</a:t>
            </a:r>
          </a:p>
          <a:p>
            <a:pPr lvl="1" eaLnBrk="1" hangingPunct="1"/>
            <a:r>
              <a:rPr lang="en-US" smtClean="0"/>
              <a:t>Supplier Relationship Management (SRM)</a:t>
            </a:r>
          </a:p>
          <a:p>
            <a:pPr eaLnBrk="1" hangingPunct="1"/>
            <a:r>
              <a:rPr lang="en-US" smtClean="0"/>
              <a:t>Integration among the above three macro processes is critical for effective and successful supply chain management</a:t>
            </a:r>
          </a:p>
        </p:txBody>
      </p:sp>
    </p:spTree>
  </p:cSld>
  <p:clrMapOvr>
    <a:masterClrMapping/>
  </p:clrMapOvr>
  <p:transition spd="slow">
    <p:pull dir="l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smtClean="0"/>
              <a:t>Supply Chain Macro Processes </a:t>
            </a:r>
          </a:p>
        </p:txBody>
      </p:sp>
      <p:sp>
        <p:nvSpPr>
          <p:cNvPr id="6" name="TextBox 5"/>
          <p:cNvSpPr txBox="1">
            <a:spLocks noChangeArrowheads="1"/>
          </p:cNvSpPr>
          <p:nvPr/>
        </p:nvSpPr>
        <p:spPr bwMode="auto">
          <a:xfrm>
            <a:off x="6958013" y="5026025"/>
            <a:ext cx="1003300" cy="306388"/>
          </a:xfrm>
          <a:prstGeom prst="rect">
            <a:avLst/>
          </a:prstGeom>
          <a:noFill/>
          <a:ln w="9525">
            <a:noFill/>
            <a:miter lim="800000"/>
            <a:headEnd/>
            <a:tailEnd/>
          </a:ln>
        </p:spPr>
        <p:txBody>
          <a:bodyPr wrap="none">
            <a:spAutoFit/>
          </a:bodyPr>
          <a:lstStyle/>
          <a:p>
            <a:r>
              <a:rPr lang="en-US" sz="1400"/>
              <a:t>Figure 1-8</a:t>
            </a:r>
          </a:p>
        </p:txBody>
      </p:sp>
      <p:pic>
        <p:nvPicPr>
          <p:cNvPr id="44037" name="Picture 5" descr="FG_01_008"/>
          <p:cNvPicPr>
            <a:picLocks noChangeAspect="1" noChangeArrowheads="1"/>
          </p:cNvPicPr>
          <p:nvPr/>
        </p:nvPicPr>
        <p:blipFill>
          <a:blip r:embed="rId2"/>
          <a:srcRect/>
          <a:stretch>
            <a:fillRect/>
          </a:stretch>
        </p:blipFill>
        <p:spPr bwMode="auto">
          <a:xfrm>
            <a:off x="457200" y="2089150"/>
            <a:ext cx="8229600" cy="2681288"/>
          </a:xfrm>
          <a:prstGeom prst="rect">
            <a:avLst/>
          </a:prstGeom>
          <a:noFill/>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en-US" smtClean="0"/>
              <a:t>Examples of Supply Chains</a:t>
            </a:r>
          </a:p>
        </p:txBody>
      </p:sp>
      <p:sp>
        <p:nvSpPr>
          <p:cNvPr id="45058" name="Rectangle 3"/>
          <p:cNvSpPr>
            <a:spLocks noGrp="1" noChangeArrowheads="1"/>
          </p:cNvSpPr>
          <p:nvPr>
            <p:ph type="body" idx="1"/>
          </p:nvPr>
        </p:nvSpPr>
        <p:spPr>
          <a:xfrm>
            <a:off x="647700" y="1600200"/>
            <a:ext cx="7747000" cy="4525963"/>
          </a:xfrm>
        </p:spPr>
        <p:txBody>
          <a:bodyPr/>
          <a:lstStyle/>
          <a:p>
            <a:pPr eaLnBrk="1" hangingPunct="1"/>
            <a:r>
              <a:rPr lang="en-US" smtClean="0"/>
              <a:t>Gateway and Apple</a:t>
            </a:r>
          </a:p>
          <a:p>
            <a:pPr eaLnBrk="1" hangingPunct="1"/>
            <a:r>
              <a:rPr lang="en-US" smtClean="0"/>
              <a:t>Zara</a:t>
            </a:r>
          </a:p>
          <a:p>
            <a:pPr eaLnBrk="1" hangingPunct="1"/>
            <a:r>
              <a:rPr lang="en-US" smtClean="0"/>
              <a:t>W.W. Grainger and McMaster-Carr</a:t>
            </a:r>
          </a:p>
          <a:p>
            <a:pPr eaLnBrk="1" hangingPunct="1"/>
            <a:r>
              <a:rPr lang="en-US" smtClean="0"/>
              <a:t>Toyota</a:t>
            </a:r>
          </a:p>
          <a:p>
            <a:pPr eaLnBrk="1" hangingPunct="1"/>
            <a:r>
              <a:rPr lang="en-US" smtClean="0"/>
              <a:t>Amazon</a:t>
            </a:r>
          </a:p>
        </p:txBody>
      </p:sp>
    </p:spTree>
  </p:cSld>
  <p:clrMapOvr>
    <a:masterClrMapping/>
  </p:clrMapOvr>
  <p:transition spd="slow">
    <p:pull dir="l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152400" y="266700"/>
            <a:ext cx="8686800" cy="1104900"/>
          </a:xfrm>
        </p:spPr>
        <p:txBody>
          <a:bodyPr/>
          <a:lstStyle/>
          <a:p>
            <a:pPr eaLnBrk="1" hangingPunct="1"/>
            <a:r>
              <a:rPr lang="en-US" smtClean="0"/>
              <a:t>Gateway and Apple</a:t>
            </a:r>
          </a:p>
        </p:txBody>
      </p:sp>
      <p:sp>
        <p:nvSpPr>
          <p:cNvPr id="47106" name="Rectangle 3"/>
          <p:cNvSpPr>
            <a:spLocks noGrp="1" noChangeArrowheads="1"/>
          </p:cNvSpPr>
          <p:nvPr>
            <p:ph type="body" idx="1"/>
          </p:nvPr>
        </p:nvSpPr>
        <p:spPr>
          <a:xfrm>
            <a:off x="660400" y="1600200"/>
            <a:ext cx="7823200" cy="4953000"/>
          </a:xfrm>
        </p:spPr>
        <p:txBody>
          <a:bodyPr/>
          <a:lstStyle/>
          <a:p>
            <a:pPr marL="457200" indent="-457200" eaLnBrk="1" hangingPunct="1">
              <a:lnSpc>
                <a:spcPct val="90000"/>
              </a:lnSpc>
              <a:buSzPct val="100000"/>
              <a:buFont typeface="Arial" charset="0"/>
              <a:buAutoNum type="arabicPeriod"/>
            </a:pPr>
            <a:r>
              <a:rPr lang="en-US" sz="2000" smtClean="0"/>
              <a:t>Why did Gateway choose not to carry any finished-product inventory at its retail stores? Why did Apple choose to carry inventory at its stores?</a:t>
            </a:r>
          </a:p>
          <a:p>
            <a:pPr marL="457200" indent="-457200" eaLnBrk="1" hangingPunct="1">
              <a:lnSpc>
                <a:spcPct val="90000"/>
              </a:lnSpc>
              <a:buSzPct val="100000"/>
              <a:buFont typeface="Arial" charset="0"/>
              <a:buAutoNum type="arabicPeriod"/>
            </a:pPr>
            <a:r>
              <a:rPr lang="en-US" sz="2000" smtClean="0"/>
              <a:t>Should a firm with an investment in retail stores carry any finished-goods inventory? What are the characteristics of products that are most suitable to be carried in finished-goods inventory? What characterizes products that are best manufactured to order?</a:t>
            </a:r>
          </a:p>
          <a:p>
            <a:pPr marL="457200" indent="-457200" eaLnBrk="1" hangingPunct="1">
              <a:lnSpc>
                <a:spcPct val="90000"/>
              </a:lnSpc>
              <a:buSzPct val="100000"/>
              <a:buFont typeface="Arial" charset="0"/>
              <a:buAutoNum type="arabicPeriod"/>
            </a:pPr>
            <a:r>
              <a:rPr lang="en-US" sz="2000" smtClean="0"/>
              <a:t>How does product variety affect the level of inventory a retail store must carry?</a:t>
            </a:r>
          </a:p>
          <a:p>
            <a:pPr marL="457200" indent="-457200" eaLnBrk="1" hangingPunct="1">
              <a:lnSpc>
                <a:spcPct val="90000"/>
              </a:lnSpc>
              <a:buSzPct val="100000"/>
              <a:buFont typeface="Arial" charset="0"/>
              <a:buAutoNum type="arabicPeriod"/>
            </a:pPr>
            <a:r>
              <a:rPr lang="en-US" sz="2000" smtClean="0"/>
              <a:t>Is a direct selling supply chain without retail stores always less expensive than a supply chain with retail stores?</a:t>
            </a:r>
          </a:p>
          <a:p>
            <a:pPr marL="457200" indent="-457200" eaLnBrk="1" hangingPunct="1">
              <a:lnSpc>
                <a:spcPct val="90000"/>
              </a:lnSpc>
              <a:buSzPct val="100000"/>
              <a:buFont typeface="Arial" charset="0"/>
              <a:buAutoNum type="arabicPeriod"/>
            </a:pPr>
            <a:r>
              <a:rPr lang="en-US" sz="2000" smtClean="0"/>
              <a:t>What factors explain the success of Apple retail and the failure of Gateway country stores?</a:t>
            </a:r>
          </a:p>
        </p:txBody>
      </p:sp>
    </p:spTree>
  </p:cSld>
  <p:clrMapOvr>
    <a:masterClrMapping/>
  </p:clrMapOvr>
  <p:transition spd="slow">
    <p:pull dir="l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smtClean="0"/>
              <a:t>Zara</a:t>
            </a:r>
          </a:p>
        </p:txBody>
      </p:sp>
      <p:sp>
        <p:nvSpPr>
          <p:cNvPr id="48130" name="Content Placeholder 2"/>
          <p:cNvSpPr>
            <a:spLocks noGrp="1"/>
          </p:cNvSpPr>
          <p:nvPr>
            <p:ph idx="1"/>
          </p:nvPr>
        </p:nvSpPr>
        <p:spPr>
          <a:xfrm>
            <a:off x="457200" y="1371600"/>
            <a:ext cx="8229600" cy="5181600"/>
          </a:xfrm>
        </p:spPr>
        <p:txBody>
          <a:bodyPr/>
          <a:lstStyle/>
          <a:p>
            <a:pPr marL="514350" indent="-514350" eaLnBrk="1" hangingPunct="1">
              <a:buSzPct val="100000"/>
              <a:buFont typeface="Arial" charset="0"/>
              <a:buAutoNum type="arabicPeriod"/>
            </a:pPr>
            <a:r>
              <a:rPr lang="en-US" sz="2000" smtClean="0"/>
              <a:t>What advantage does Zara gain against the competition by having a very responsive supply chain?</a:t>
            </a:r>
          </a:p>
          <a:p>
            <a:pPr marL="514350" indent="-514350" eaLnBrk="1" hangingPunct="1">
              <a:buSzPct val="100000"/>
              <a:buFont typeface="Arial" charset="0"/>
              <a:buAutoNum type="arabicPeriod"/>
            </a:pPr>
            <a:r>
              <a:rPr lang="en-US" sz="2000" smtClean="0"/>
              <a:t>Why has Inditex chosen to have both in-house manufacturing and outsourced manufacturing? Why has Inditex maintained manufacturing capacity in Europe even though manufacturing in Asia is much cheaper?</a:t>
            </a:r>
          </a:p>
          <a:p>
            <a:pPr marL="514350" indent="-514350" eaLnBrk="1" hangingPunct="1">
              <a:buSzPct val="100000"/>
              <a:buFont typeface="Arial" charset="0"/>
              <a:buAutoNum type="arabicPeriod"/>
            </a:pPr>
            <a:r>
              <a:rPr lang="en-US" sz="2000" smtClean="0"/>
              <a:t>Why does Zara source products with uncertain demand from local manufacturers and products with predictable demand from Asian manufacturers?</a:t>
            </a:r>
          </a:p>
          <a:p>
            <a:pPr marL="514350" indent="-514350" eaLnBrk="1" hangingPunct="1">
              <a:buSzPct val="100000"/>
              <a:buFont typeface="Arial" charset="0"/>
              <a:buAutoNum type="arabicPeriod"/>
            </a:pPr>
            <a:r>
              <a:rPr lang="en-US" sz="2000" smtClean="0"/>
              <a:t>What advantage does Zara gain from replenishing its stores multiple times a week compared to a less frequent schedule? How does the frequency of replenishment affect the design of its distribution system?</a:t>
            </a:r>
          </a:p>
          <a:p>
            <a:pPr marL="514350" indent="-514350" eaLnBrk="1" hangingPunct="1">
              <a:buSzPct val="100000"/>
              <a:buFont typeface="Arial" charset="0"/>
              <a:buAutoNum type="arabicPeriod"/>
            </a:pPr>
            <a:r>
              <a:rPr lang="en-US" sz="2000" smtClean="0"/>
              <a:t>Do you think Zara’s responsive replenishment infrastructure is better suited for online sales or retail sales?</a:t>
            </a:r>
          </a:p>
        </p:txBody>
      </p:sp>
    </p:spTree>
  </p:cSld>
  <p:clrMapOvr>
    <a:masterClrMapping/>
  </p:clrMapOvr>
  <p:transition spd="slow">
    <p:pull dir="l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a:t>W.W. Grainger and </a:t>
            </a:r>
            <a:r>
              <a:rPr lang="en-US" dirty="0" smtClean="0"/>
              <a:t>McMaster-Carr</a:t>
            </a:r>
            <a:endParaRPr lang="en-US" dirty="0"/>
          </a:p>
        </p:txBody>
      </p:sp>
      <p:sp>
        <p:nvSpPr>
          <p:cNvPr id="49154" name="Rectangle 3"/>
          <p:cNvSpPr>
            <a:spLocks noGrp="1" noChangeArrowheads="1"/>
          </p:cNvSpPr>
          <p:nvPr>
            <p:ph type="body" idx="1"/>
          </p:nvPr>
        </p:nvSpPr>
        <p:spPr>
          <a:xfrm>
            <a:off x="457200" y="1417638"/>
            <a:ext cx="8229600" cy="5186362"/>
          </a:xfrm>
        </p:spPr>
        <p:txBody>
          <a:bodyPr/>
          <a:lstStyle/>
          <a:p>
            <a:pPr eaLnBrk="1" hangingPunct="1">
              <a:buSzPct val="100000"/>
              <a:buFont typeface="Arial" charset="0"/>
              <a:buAutoNum type="arabicPeriod"/>
            </a:pPr>
            <a:r>
              <a:rPr lang="en-US" sz="1800" smtClean="0"/>
              <a:t>How many DCs should be built and where should they be located?</a:t>
            </a:r>
          </a:p>
          <a:p>
            <a:pPr eaLnBrk="1" hangingPunct="1">
              <a:buSzPct val="100000"/>
              <a:buFont typeface="Arial" charset="0"/>
              <a:buAutoNum type="arabicPeriod"/>
            </a:pPr>
            <a:r>
              <a:rPr lang="en-US" sz="1800" smtClean="0"/>
              <a:t>How should product stocking be managed at the DCs? Should all DCs carry all products?</a:t>
            </a:r>
          </a:p>
          <a:p>
            <a:pPr eaLnBrk="1" hangingPunct="1">
              <a:buSzPct val="100000"/>
              <a:buFont typeface="Arial" charset="0"/>
              <a:buAutoNum type="arabicPeriod"/>
            </a:pPr>
            <a:r>
              <a:rPr lang="en-US" sz="1800" smtClean="0"/>
              <a:t>What products should be carried in inventory and what products should be left with the supplier to be shipped directly in response to a customer order?</a:t>
            </a:r>
          </a:p>
          <a:p>
            <a:pPr eaLnBrk="1" hangingPunct="1">
              <a:buSzPct val="100000"/>
              <a:buFont typeface="Arial" charset="0"/>
              <a:buAutoNum type="arabicPeriod"/>
            </a:pPr>
            <a:r>
              <a:rPr lang="en-US" sz="1800" smtClean="0"/>
              <a:t>What products should W.W. Grainger carry at a store?</a:t>
            </a:r>
          </a:p>
          <a:p>
            <a:pPr eaLnBrk="1" hangingPunct="1">
              <a:buSzPct val="100000"/>
              <a:buFont typeface="Arial" charset="0"/>
              <a:buAutoNum type="arabicPeriod"/>
            </a:pPr>
            <a:r>
              <a:rPr lang="en-US" sz="1800" smtClean="0"/>
              <a:t>How should markets be allocated to DCs in terms of order fulfillment? What should be done if an order cannot be completely filled from a DC? Should there be specified backup locations? How should they be selected?</a:t>
            </a:r>
          </a:p>
          <a:p>
            <a:pPr eaLnBrk="1" hangingPunct="1">
              <a:buSzPct val="100000"/>
              <a:buFont typeface="Arial" charset="0"/>
              <a:buAutoNum type="arabicPeriod"/>
            </a:pPr>
            <a:r>
              <a:rPr lang="en-US" sz="1800" smtClean="0"/>
              <a:t>How should replenishment of inventory be managed at the various stocking locations?</a:t>
            </a:r>
          </a:p>
          <a:p>
            <a:pPr eaLnBrk="1" hangingPunct="1">
              <a:buSzPct val="100000"/>
              <a:buFont typeface="Arial" charset="0"/>
              <a:buAutoNum type="arabicPeriod"/>
            </a:pPr>
            <a:r>
              <a:rPr lang="en-US" sz="1800" smtClean="0"/>
              <a:t>How should Web orders be handled relative to the existing business? Is it better to integrate the Web business with the existing business or to set up separate distribution?</a:t>
            </a:r>
          </a:p>
          <a:p>
            <a:pPr eaLnBrk="1" hangingPunct="1">
              <a:buSzPct val="100000"/>
              <a:buFont typeface="Arial" charset="0"/>
              <a:buAutoNum type="arabicPeriod"/>
            </a:pPr>
            <a:r>
              <a:rPr lang="en-US" sz="1800" smtClean="0"/>
              <a:t>What transportation modes should be used for order fulfillment and stock replenishment?</a:t>
            </a:r>
            <a:endParaRPr lang="en-US" sz="1800" smtClean="0">
              <a:latin typeface="Times New Roman" pitchFamily="18" charset="0"/>
            </a:endParaRPr>
          </a:p>
        </p:txBody>
      </p:sp>
    </p:spTree>
  </p:cSld>
  <p:clrMapOvr>
    <a:masterClrMapping/>
  </p:clrMapOvr>
  <p:transition spd="slow">
    <p:pull dir="l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rtlCol="0">
            <a:normAutofit/>
          </a:bodyPr>
          <a:lstStyle/>
          <a:p>
            <a:pPr eaLnBrk="1" fontAlgn="auto" hangingPunct="1">
              <a:spcAft>
                <a:spcPts val="0"/>
              </a:spcAft>
              <a:defRPr/>
            </a:pPr>
            <a:r>
              <a:rPr lang="en-US">
                <a:latin typeface="+mn-lt"/>
              </a:rPr>
              <a:t>What is a Supply Chain?</a:t>
            </a:r>
          </a:p>
        </p:txBody>
      </p:sp>
      <p:sp>
        <p:nvSpPr>
          <p:cNvPr id="16386" name="Rectangle 3"/>
          <p:cNvSpPr>
            <a:spLocks noGrp="1" noChangeArrowheads="1"/>
          </p:cNvSpPr>
          <p:nvPr>
            <p:ph type="body" idx="1"/>
          </p:nvPr>
        </p:nvSpPr>
        <p:spPr/>
        <p:txBody>
          <a:bodyPr/>
          <a:lstStyle/>
          <a:p>
            <a:pPr eaLnBrk="1" hangingPunct="1"/>
            <a:r>
              <a:rPr lang="en-US" sz="2800" smtClean="0"/>
              <a:t>All stages involved, directly or indirectly, in fulfilling a customer request</a:t>
            </a:r>
          </a:p>
          <a:p>
            <a:pPr eaLnBrk="1" hangingPunct="1"/>
            <a:r>
              <a:rPr lang="en-US" sz="2800" smtClean="0"/>
              <a:t>Includes manufacturers, suppliers, transporters, warehouses, retailers, and customers</a:t>
            </a:r>
          </a:p>
          <a:p>
            <a:pPr eaLnBrk="1" hangingPunct="1"/>
            <a:r>
              <a:rPr lang="en-US" sz="2800" smtClean="0"/>
              <a:t>Within each company, the supply chain includes all functions involved in fulfilling a customer request (product development, marketing, operations, distribution, finance, customer service)</a:t>
            </a:r>
          </a:p>
        </p:txBody>
      </p:sp>
    </p:spTree>
  </p:cSld>
  <p:clrMapOvr>
    <a:masterClrMapping/>
  </p:clrMapOvr>
  <p:transition spd="slow">
    <p:pull dir="l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en-US" smtClean="0"/>
              <a:t>Toyota</a:t>
            </a:r>
          </a:p>
        </p:txBody>
      </p:sp>
      <p:sp>
        <p:nvSpPr>
          <p:cNvPr id="50178" name="Rectangle 3"/>
          <p:cNvSpPr>
            <a:spLocks noGrp="1" noChangeArrowheads="1"/>
          </p:cNvSpPr>
          <p:nvPr>
            <p:ph type="body" idx="1"/>
          </p:nvPr>
        </p:nvSpPr>
        <p:spPr/>
        <p:txBody>
          <a:bodyPr/>
          <a:lstStyle/>
          <a:p>
            <a:pPr marL="514350" indent="-514350" eaLnBrk="1" hangingPunct="1">
              <a:lnSpc>
                <a:spcPct val="90000"/>
              </a:lnSpc>
              <a:buSzPct val="100000"/>
              <a:buFont typeface="Arial" charset="0"/>
              <a:buAutoNum type="arabicPeriod"/>
            </a:pPr>
            <a:r>
              <a:rPr lang="en-US" sz="2800" smtClean="0"/>
              <a:t>Where should plants be located, what degree of flexibility should each have, and what capacity should each have?</a:t>
            </a:r>
          </a:p>
          <a:p>
            <a:pPr marL="514350" indent="-514350" eaLnBrk="1" hangingPunct="1">
              <a:lnSpc>
                <a:spcPct val="90000"/>
              </a:lnSpc>
              <a:buSzPct val="100000"/>
              <a:buFont typeface="Arial" charset="0"/>
              <a:buAutoNum type="arabicPeriod"/>
            </a:pPr>
            <a:r>
              <a:rPr lang="en-US" sz="2800" smtClean="0"/>
              <a:t>Should plants be able to produce for all markets?</a:t>
            </a:r>
          </a:p>
          <a:p>
            <a:pPr marL="514350" indent="-514350" eaLnBrk="1" hangingPunct="1">
              <a:lnSpc>
                <a:spcPct val="90000"/>
              </a:lnSpc>
              <a:buSzPct val="100000"/>
              <a:buFont typeface="Arial" charset="0"/>
              <a:buAutoNum type="arabicPeriod"/>
            </a:pPr>
            <a:r>
              <a:rPr lang="en-US" sz="2800" smtClean="0"/>
              <a:t>How should markets be allocated to plants?</a:t>
            </a:r>
          </a:p>
          <a:p>
            <a:pPr marL="514350" indent="-514350" eaLnBrk="1" hangingPunct="1">
              <a:lnSpc>
                <a:spcPct val="90000"/>
              </a:lnSpc>
              <a:buSzPct val="100000"/>
              <a:buFont typeface="Arial" charset="0"/>
              <a:buAutoNum type="arabicPeriod"/>
            </a:pPr>
            <a:r>
              <a:rPr lang="en-US" sz="2800" smtClean="0"/>
              <a:t>What kind of flexibility should be built into the distribution system?</a:t>
            </a:r>
          </a:p>
          <a:p>
            <a:pPr marL="514350" indent="-514350" eaLnBrk="1" hangingPunct="1">
              <a:lnSpc>
                <a:spcPct val="90000"/>
              </a:lnSpc>
              <a:buSzPct val="100000"/>
              <a:buFont typeface="Arial" charset="0"/>
              <a:buAutoNum type="arabicPeriod"/>
            </a:pPr>
            <a:r>
              <a:rPr lang="en-US" sz="2800" smtClean="0"/>
              <a:t>How should this flexible investment be valued?</a:t>
            </a:r>
          </a:p>
          <a:p>
            <a:pPr marL="514350" indent="-514350" eaLnBrk="1" hangingPunct="1">
              <a:lnSpc>
                <a:spcPct val="90000"/>
              </a:lnSpc>
              <a:buSzPct val="100000"/>
              <a:buFont typeface="Arial" charset="0"/>
              <a:buAutoNum type="arabicPeriod"/>
            </a:pPr>
            <a:r>
              <a:rPr lang="en-US" sz="2800" smtClean="0"/>
              <a:t>What actions may be taken during product design to facilitate this flexibility?</a:t>
            </a:r>
          </a:p>
        </p:txBody>
      </p:sp>
    </p:spTree>
  </p:cSld>
  <p:clrMapOvr>
    <a:masterClrMapping/>
  </p:clrMapOvr>
  <p:transition spd="slow">
    <p:pull dir="l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eaLnBrk="1" hangingPunct="1"/>
            <a:r>
              <a:rPr lang="en-US" smtClean="0"/>
              <a:t>Amazon.com</a:t>
            </a:r>
          </a:p>
        </p:txBody>
      </p:sp>
      <p:sp>
        <p:nvSpPr>
          <p:cNvPr id="51202" name="Rectangle 3"/>
          <p:cNvSpPr>
            <a:spLocks noGrp="1" noChangeArrowheads="1"/>
          </p:cNvSpPr>
          <p:nvPr>
            <p:ph type="body" idx="1"/>
          </p:nvPr>
        </p:nvSpPr>
        <p:spPr>
          <a:xfrm>
            <a:off x="381000" y="1447800"/>
            <a:ext cx="8305800" cy="4876800"/>
          </a:xfrm>
        </p:spPr>
        <p:txBody>
          <a:bodyPr/>
          <a:lstStyle/>
          <a:p>
            <a:pPr marL="457200" indent="-457200" eaLnBrk="1" hangingPunct="1">
              <a:buSzPct val="100000"/>
              <a:buFont typeface="Arial" charset="0"/>
              <a:buAutoNum type="arabicPeriod"/>
            </a:pPr>
            <a:r>
              <a:rPr lang="en-US" sz="2000" smtClean="0"/>
              <a:t>Why is Amazon building more warehouses as it grows? How many warehouses should it have and where should they be located?</a:t>
            </a:r>
          </a:p>
          <a:p>
            <a:pPr marL="457200" indent="-457200" eaLnBrk="1" hangingPunct="1">
              <a:buSzPct val="100000"/>
              <a:buFont typeface="Arial" charset="0"/>
              <a:buAutoNum type="arabicPeriod"/>
            </a:pPr>
            <a:r>
              <a:rPr lang="en-US" sz="2000" smtClean="0"/>
              <a:t>What advantages does selling books via the Internet provide over a traditional bookstore? Are there any disadvantages to selling via the Internet?</a:t>
            </a:r>
          </a:p>
          <a:p>
            <a:pPr marL="457200" indent="-457200" eaLnBrk="1" hangingPunct="1">
              <a:buSzPct val="100000"/>
              <a:buFont typeface="Arial" charset="0"/>
              <a:buAutoNum type="arabicPeriod"/>
            </a:pPr>
            <a:r>
              <a:rPr lang="en-US" sz="2000" smtClean="0"/>
              <a:t>Should Amazon stock every product it sells?</a:t>
            </a:r>
          </a:p>
          <a:p>
            <a:pPr marL="457200" indent="-457200" eaLnBrk="1" hangingPunct="1">
              <a:buSzPct val="100000"/>
              <a:buFont typeface="Arial" charset="0"/>
              <a:buAutoNum type="arabicPeriod"/>
            </a:pPr>
            <a:r>
              <a:rPr lang="en-US" sz="2000" smtClean="0"/>
              <a:t>What advantage can bricks-and-mortar players derive from setting up an online channel? How should they use the two channels to gain maximum advantage?</a:t>
            </a:r>
          </a:p>
          <a:p>
            <a:pPr marL="457200" indent="-457200" eaLnBrk="1" hangingPunct="1">
              <a:buSzPct val="100000"/>
              <a:buFont typeface="Arial" charset="0"/>
              <a:buAutoNum type="arabicPeriod"/>
            </a:pPr>
            <a:r>
              <a:rPr lang="en-US" sz="2000" smtClean="0"/>
              <a:t>What advantages/disadvantages does the online channel enjoy in the sale of shoes (diapers) relative to a retail store?</a:t>
            </a:r>
          </a:p>
          <a:p>
            <a:pPr marL="457200" indent="-457200" eaLnBrk="1" hangingPunct="1">
              <a:buSzPct val="100000"/>
              <a:buFont typeface="Arial" charset="0"/>
              <a:buAutoNum type="arabicPeriod"/>
            </a:pPr>
            <a:r>
              <a:rPr lang="en-US" sz="2000" smtClean="0"/>
              <a:t>For what products does the online channel offer the greater advantage relative to retail stores? What characterizes these products?</a:t>
            </a:r>
            <a:endParaRPr lang="en-US" sz="2000" smtClean="0">
              <a:latin typeface="Times New Roman" pitchFamily="18" charset="0"/>
            </a:endParaRPr>
          </a:p>
        </p:txBody>
      </p:sp>
    </p:spTree>
  </p:cSld>
  <p:clrMapOvr>
    <a:masterClrMapping/>
  </p:clrMapOvr>
  <p:transition spd="slow">
    <p:pull dir="l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Summary of Learning Objectives</a:t>
            </a:r>
          </a:p>
        </p:txBody>
      </p:sp>
      <p:sp>
        <p:nvSpPr>
          <p:cNvPr id="46084" name="Rectangle 3"/>
          <p:cNvSpPr>
            <a:spLocks noGrp="1" noChangeArrowheads="1"/>
          </p:cNvSpPr>
          <p:nvPr>
            <p:ph type="body" idx="1"/>
          </p:nvPr>
        </p:nvSpPr>
        <p:spPr>
          <a:xfrm>
            <a:off x="457200" y="1689100"/>
            <a:ext cx="8229600" cy="4525963"/>
          </a:xfrm>
        </p:spPr>
        <p:txBody>
          <a:bodyPr rtlCol="0">
            <a:normAutofit lnSpcReduction="10000"/>
          </a:bodyPr>
          <a:lstStyle/>
          <a:p>
            <a:pPr marL="514350" indent="-514350" eaLnBrk="1" fontAlgn="auto" hangingPunct="1">
              <a:spcBef>
                <a:spcPts val="0"/>
              </a:spcBef>
              <a:buSzPct val="100000"/>
              <a:buFont typeface="+mj-lt"/>
              <a:buAutoNum type="arabicPeriod"/>
              <a:defRPr/>
            </a:pPr>
            <a:r>
              <a:rPr lang="en-US" sz="2800" dirty="0" smtClean="0"/>
              <a:t>Discuss </a:t>
            </a:r>
            <a:r>
              <a:rPr lang="en-US" sz="2800" dirty="0"/>
              <a:t>the goal of a supply chain and explain the impact of supply chain decisions on the success of a firm</a:t>
            </a:r>
            <a:r>
              <a:rPr lang="en-US" sz="2800" dirty="0" smtClean="0"/>
              <a:t>.</a:t>
            </a:r>
          </a:p>
          <a:p>
            <a:pPr marL="514350" indent="-514350" eaLnBrk="1" fontAlgn="auto" hangingPunct="1">
              <a:spcBef>
                <a:spcPts val="0"/>
              </a:spcBef>
              <a:buSzPct val="100000"/>
              <a:buFont typeface="+mj-lt"/>
              <a:buAutoNum type="arabicPeriod"/>
              <a:defRPr/>
            </a:pPr>
            <a:r>
              <a:rPr lang="en-US" sz="2800" dirty="0" smtClean="0"/>
              <a:t>Identify </a:t>
            </a:r>
            <a:r>
              <a:rPr lang="en-US" sz="2800" dirty="0"/>
              <a:t>the three key supply chain decision phases and explain the significance of each one</a:t>
            </a:r>
            <a:r>
              <a:rPr lang="en-US" sz="2800" dirty="0" smtClean="0"/>
              <a:t>.</a:t>
            </a:r>
          </a:p>
          <a:p>
            <a:pPr marL="514350" indent="-514350" eaLnBrk="1" fontAlgn="auto" hangingPunct="1">
              <a:spcBef>
                <a:spcPts val="0"/>
              </a:spcBef>
              <a:buSzPct val="100000"/>
              <a:buFont typeface="+mj-lt"/>
              <a:buAutoNum type="arabicPeriod"/>
              <a:defRPr/>
            </a:pPr>
            <a:r>
              <a:rPr lang="en-US" sz="2800" dirty="0" smtClean="0"/>
              <a:t>Describe </a:t>
            </a:r>
            <a:r>
              <a:rPr lang="en-US" sz="2800" dirty="0"/>
              <a:t>the cycle and push/pull views of a supply chain</a:t>
            </a:r>
            <a:r>
              <a:rPr lang="en-US" sz="2800" dirty="0" smtClean="0"/>
              <a:t>.</a:t>
            </a:r>
          </a:p>
          <a:p>
            <a:pPr marL="514350" indent="-514350" eaLnBrk="1" fontAlgn="auto" hangingPunct="1">
              <a:spcBef>
                <a:spcPts val="0"/>
              </a:spcBef>
              <a:buSzPct val="100000"/>
              <a:buFont typeface="+mj-lt"/>
              <a:buAutoNum type="arabicPeriod"/>
              <a:defRPr/>
            </a:pPr>
            <a:r>
              <a:rPr lang="en-US" sz="2800" dirty="0"/>
              <a:t>Classify the supply chain macro processes in a firm.	</a:t>
            </a:r>
            <a:endParaRPr lang="en-US" sz="2800" dirty="0">
              <a:latin typeface="Times New Roman" charset="0"/>
            </a:endParaRPr>
          </a:p>
        </p:txBody>
      </p:sp>
    </p:spTree>
  </p:cSld>
  <p:clrMapOvr>
    <a:masterClrMapping/>
  </p:clrMapOvr>
  <p:transition spd="slow">
    <p:pull dir="l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4" descr="copyright"/>
          <p:cNvPicPr>
            <a:picLocks noChangeAspect="1" noChangeArrowheads="1"/>
          </p:cNvPicPr>
          <p:nvPr/>
        </p:nvPicPr>
        <p:blipFill>
          <a:blip r:embed="rId2"/>
          <a:srcRect/>
          <a:stretch>
            <a:fillRect/>
          </a:stretch>
        </p:blipFill>
        <p:spPr bwMode="auto">
          <a:xfrm>
            <a:off x="0" y="1673225"/>
            <a:ext cx="9144000" cy="2857500"/>
          </a:xfrm>
          <a:prstGeom prst="rect">
            <a:avLst/>
          </a:prstGeom>
          <a:noFill/>
          <a:ln w="9525">
            <a:noFill/>
            <a:miter lim="800000"/>
            <a:headEnd/>
            <a:tailEnd/>
          </a:ln>
        </p:spPr>
      </p:pic>
      <p:sp>
        <p:nvSpPr>
          <p:cNvPr id="53250" name="Rectangle 5"/>
          <p:cNvSpPr>
            <a:spLocks noChangeArrowheads="1"/>
          </p:cNvSpPr>
          <p:nvPr/>
        </p:nvSpPr>
        <p:spPr bwMode="auto">
          <a:xfrm>
            <a:off x="762000" y="4492625"/>
            <a:ext cx="8382000" cy="1069975"/>
          </a:xfrm>
          <a:prstGeom prst="rect">
            <a:avLst/>
          </a:prstGeom>
          <a:noFill/>
          <a:ln w="25400">
            <a:noFill/>
            <a:miter lim="800000"/>
            <a:headEnd/>
            <a:tailEnd/>
          </a:ln>
        </p:spPr>
        <p:txBody>
          <a:bodyPr anchor="ctr">
            <a:spAutoFit/>
          </a:bodyPr>
          <a:lstStyle/>
          <a:p>
            <a:pPr algn="ctr"/>
            <a:r>
              <a:rPr lang="en-US" sz="160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a:t>
            </a:r>
          </a:p>
          <a:p>
            <a:pPr algn="ctr"/>
            <a:r>
              <a:rPr lang="en-US" sz="1600">
                <a:solidFill>
                  <a:srgbClr val="000000"/>
                </a:solidFill>
                <a:cs typeface="Times New Roman" pitchFamily="18" charset="0"/>
              </a:rPr>
              <a:t>Printed in the United States of America.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smtClean="0"/>
              <a:t>What is a Supply Chain?</a:t>
            </a:r>
          </a:p>
        </p:txBody>
      </p:sp>
      <p:sp>
        <p:nvSpPr>
          <p:cNvPr id="17410" name="Rectangle 3"/>
          <p:cNvSpPr>
            <a:spLocks noGrp="1" noChangeArrowheads="1"/>
          </p:cNvSpPr>
          <p:nvPr>
            <p:ph type="body" idx="1"/>
          </p:nvPr>
        </p:nvSpPr>
        <p:spPr/>
        <p:txBody>
          <a:bodyPr/>
          <a:lstStyle/>
          <a:p>
            <a:pPr eaLnBrk="1" hangingPunct="1">
              <a:lnSpc>
                <a:spcPct val="90000"/>
              </a:lnSpc>
            </a:pPr>
            <a:r>
              <a:rPr lang="en-US" sz="2800" smtClean="0"/>
              <a:t>Customer is an integral part of the supply chain</a:t>
            </a:r>
          </a:p>
          <a:p>
            <a:pPr eaLnBrk="1" hangingPunct="1">
              <a:lnSpc>
                <a:spcPct val="90000"/>
              </a:lnSpc>
            </a:pPr>
            <a:r>
              <a:rPr lang="en-US" sz="2800" smtClean="0"/>
              <a:t>Includes movement of products from suppliers to manufacturers to distributors and information, funds, and products in both directions</a:t>
            </a:r>
          </a:p>
          <a:p>
            <a:pPr eaLnBrk="1" hangingPunct="1">
              <a:lnSpc>
                <a:spcPct val="90000"/>
              </a:lnSpc>
            </a:pPr>
            <a:r>
              <a:rPr lang="en-US" sz="2800" smtClean="0"/>
              <a:t>May be more accurate to use the term </a:t>
            </a:r>
            <a:r>
              <a:rPr lang="ja-JP" altLang="en-US" sz="2800" smtClean="0"/>
              <a:t>“</a:t>
            </a:r>
            <a:r>
              <a:rPr lang="en-US" sz="2800" smtClean="0"/>
              <a:t>supply network</a:t>
            </a:r>
            <a:r>
              <a:rPr lang="ja-JP" altLang="en-US" sz="2800" smtClean="0"/>
              <a:t>”</a:t>
            </a:r>
            <a:r>
              <a:rPr lang="en-US" sz="2800" smtClean="0"/>
              <a:t> or </a:t>
            </a:r>
            <a:r>
              <a:rPr lang="ja-JP" altLang="en-US" sz="2800" smtClean="0"/>
              <a:t>“</a:t>
            </a:r>
            <a:r>
              <a:rPr lang="en-US" sz="2800" smtClean="0"/>
              <a:t>supply web</a:t>
            </a:r>
            <a:r>
              <a:rPr lang="ja-JP" altLang="en-US" sz="2800" smtClean="0"/>
              <a:t>”</a:t>
            </a:r>
            <a:endParaRPr lang="en-US" sz="2800" smtClean="0"/>
          </a:p>
          <a:p>
            <a:pPr eaLnBrk="1" hangingPunct="1">
              <a:lnSpc>
                <a:spcPct val="90000"/>
              </a:lnSpc>
            </a:pPr>
            <a:r>
              <a:rPr lang="en-US" sz="2800" smtClean="0"/>
              <a:t>Typical supply chain stages: customers, retailers, distributors, manufacturers, suppliers</a:t>
            </a:r>
          </a:p>
          <a:p>
            <a:pPr eaLnBrk="1" hangingPunct="1">
              <a:lnSpc>
                <a:spcPct val="90000"/>
              </a:lnSpc>
            </a:pPr>
            <a:r>
              <a:rPr lang="en-US" sz="2800" smtClean="0"/>
              <a:t>All stages may not be present in all supply chains (e.g., no retailer or distributor for Dell)</a:t>
            </a:r>
          </a:p>
        </p:txBody>
      </p:sp>
    </p:spTree>
  </p:cSld>
  <p:clrMapOvr>
    <a:masterClrMapping/>
  </p:clrMapOvr>
  <p:transition spd="slow">
    <p:strip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smtClean="0"/>
              <a:t>What is a Supply Chain?</a:t>
            </a:r>
            <a:endParaRPr lang="en-US" i="1" smtClean="0">
              <a:solidFill>
                <a:schemeClr val="hlink"/>
              </a:solidFill>
            </a:endParaRPr>
          </a:p>
        </p:txBody>
      </p:sp>
      <p:sp>
        <p:nvSpPr>
          <p:cNvPr id="4" name="TextBox 3"/>
          <p:cNvSpPr txBox="1">
            <a:spLocks noChangeArrowheads="1"/>
          </p:cNvSpPr>
          <p:nvPr/>
        </p:nvSpPr>
        <p:spPr bwMode="auto">
          <a:xfrm>
            <a:off x="7353300" y="5561013"/>
            <a:ext cx="1003300" cy="307975"/>
          </a:xfrm>
          <a:prstGeom prst="rect">
            <a:avLst/>
          </a:prstGeom>
          <a:noFill/>
          <a:ln w="9525">
            <a:noFill/>
            <a:miter lim="800000"/>
            <a:headEnd/>
            <a:tailEnd/>
          </a:ln>
        </p:spPr>
        <p:txBody>
          <a:bodyPr wrap="none">
            <a:spAutoFit/>
          </a:bodyPr>
          <a:lstStyle/>
          <a:p>
            <a:r>
              <a:rPr lang="en-US" sz="1400"/>
              <a:t>Figure 1-1</a:t>
            </a:r>
          </a:p>
        </p:txBody>
      </p:sp>
      <p:pic>
        <p:nvPicPr>
          <p:cNvPr id="18437" name="Picture 5" descr="FG_01_001"/>
          <p:cNvPicPr>
            <a:picLocks noChangeAspect="1" noChangeArrowheads="1"/>
          </p:cNvPicPr>
          <p:nvPr/>
        </p:nvPicPr>
        <p:blipFill>
          <a:blip r:embed="rId3"/>
          <a:srcRect/>
          <a:stretch>
            <a:fillRect/>
          </a:stretch>
        </p:blipFill>
        <p:spPr bwMode="auto">
          <a:xfrm>
            <a:off x="457200" y="1897063"/>
            <a:ext cx="8229600" cy="3489325"/>
          </a:xfrm>
          <a:prstGeom prst="rect">
            <a:avLst/>
          </a:prstGeom>
          <a:noFill/>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smtClean="0"/>
              <a:t>Flows in a Supply Chain</a:t>
            </a:r>
          </a:p>
        </p:txBody>
      </p:sp>
      <p:sp>
        <p:nvSpPr>
          <p:cNvPr id="13" name="TextBox 12"/>
          <p:cNvSpPr txBox="1">
            <a:spLocks noChangeArrowheads="1"/>
          </p:cNvSpPr>
          <p:nvPr/>
        </p:nvSpPr>
        <p:spPr bwMode="auto">
          <a:xfrm>
            <a:off x="7353300" y="5561013"/>
            <a:ext cx="1003300" cy="307975"/>
          </a:xfrm>
          <a:prstGeom prst="rect">
            <a:avLst/>
          </a:prstGeom>
          <a:noFill/>
          <a:ln w="9525">
            <a:noFill/>
            <a:miter lim="800000"/>
            <a:headEnd/>
            <a:tailEnd/>
          </a:ln>
        </p:spPr>
        <p:txBody>
          <a:bodyPr wrap="none">
            <a:spAutoFit/>
          </a:bodyPr>
          <a:lstStyle/>
          <a:p>
            <a:r>
              <a:rPr lang="en-US" sz="1400"/>
              <a:t>Figure 1-2</a:t>
            </a:r>
          </a:p>
        </p:txBody>
      </p:sp>
      <p:pic>
        <p:nvPicPr>
          <p:cNvPr id="20485" name="Picture 5" descr="FG_01_002"/>
          <p:cNvPicPr>
            <a:picLocks noChangeAspect="1" noChangeArrowheads="1"/>
          </p:cNvPicPr>
          <p:nvPr/>
        </p:nvPicPr>
        <p:blipFill>
          <a:blip r:embed="rId3"/>
          <a:srcRect/>
          <a:stretch>
            <a:fillRect/>
          </a:stretch>
        </p:blipFill>
        <p:spPr bwMode="auto">
          <a:xfrm>
            <a:off x="457200" y="1558925"/>
            <a:ext cx="8229600" cy="4002088"/>
          </a:xfrm>
          <a:prstGeom prst="rect">
            <a:avLst/>
          </a:prstGeom>
          <a:noFill/>
        </p:spPr>
      </p:pic>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smtClean="0"/>
              <a:t>The Objective of a Supply Chain</a:t>
            </a:r>
          </a:p>
        </p:txBody>
      </p:sp>
      <p:sp>
        <p:nvSpPr>
          <p:cNvPr id="22530" name="Rectangle 3"/>
          <p:cNvSpPr>
            <a:spLocks noGrp="1" noChangeArrowheads="1"/>
          </p:cNvSpPr>
          <p:nvPr>
            <p:ph type="body" idx="1"/>
          </p:nvPr>
        </p:nvSpPr>
        <p:spPr>
          <a:xfrm>
            <a:off x="457200" y="1803400"/>
            <a:ext cx="8229600" cy="749300"/>
          </a:xfrm>
        </p:spPr>
        <p:txBody>
          <a:bodyPr/>
          <a:lstStyle/>
          <a:p>
            <a:pPr eaLnBrk="1" hangingPunct="1"/>
            <a:r>
              <a:rPr lang="en-US" smtClean="0"/>
              <a:t>Maximize overall value created</a:t>
            </a:r>
          </a:p>
        </p:txBody>
      </p:sp>
      <p:sp>
        <p:nvSpPr>
          <p:cNvPr id="2" name="TextBox 1"/>
          <p:cNvSpPr txBox="1">
            <a:spLocks noChangeArrowheads="1"/>
          </p:cNvSpPr>
          <p:nvPr/>
        </p:nvSpPr>
        <p:spPr bwMode="auto">
          <a:xfrm>
            <a:off x="1092200" y="2971800"/>
            <a:ext cx="6923088" cy="954088"/>
          </a:xfrm>
          <a:prstGeom prst="rect">
            <a:avLst/>
          </a:prstGeom>
          <a:noFill/>
          <a:ln w="9525">
            <a:noFill/>
            <a:miter lim="800000"/>
            <a:headEnd/>
            <a:tailEnd/>
          </a:ln>
        </p:spPr>
        <p:txBody>
          <a:bodyPr wrap="none">
            <a:spAutoFit/>
          </a:bodyPr>
          <a:lstStyle/>
          <a:p>
            <a:r>
              <a:rPr lang="en-US" sz="2800" i="1"/>
              <a:t>Supply Chain Surplus </a:t>
            </a:r>
          </a:p>
          <a:p>
            <a:r>
              <a:rPr lang="en-US" sz="2800" i="1"/>
              <a:t>	= Customer Value – Supply Chain Cost</a:t>
            </a:r>
            <a:endParaRPr lang="en-US" sz="2800"/>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smtClean="0"/>
              <a:t>The Objective of a Supply Chain</a:t>
            </a:r>
          </a:p>
        </p:txBody>
      </p:sp>
      <p:sp>
        <p:nvSpPr>
          <p:cNvPr id="23554" name="Rectangle 3"/>
          <p:cNvSpPr>
            <a:spLocks noGrp="1" noChangeArrowheads="1"/>
          </p:cNvSpPr>
          <p:nvPr>
            <p:ph type="body" idx="1"/>
          </p:nvPr>
        </p:nvSpPr>
        <p:spPr>
          <a:xfrm>
            <a:off x="457200" y="1485900"/>
            <a:ext cx="8229600" cy="5105400"/>
          </a:xfrm>
        </p:spPr>
        <p:txBody>
          <a:bodyPr/>
          <a:lstStyle/>
          <a:p>
            <a:pPr eaLnBrk="1" hangingPunct="1">
              <a:lnSpc>
                <a:spcPct val="90000"/>
              </a:lnSpc>
            </a:pPr>
            <a:r>
              <a:rPr lang="en-US" sz="2800" smtClean="0"/>
              <a:t>Example: a customer purchases a wireless router from Best Buy for $60 (revenue)</a:t>
            </a:r>
          </a:p>
          <a:p>
            <a:pPr eaLnBrk="1" hangingPunct="1">
              <a:lnSpc>
                <a:spcPct val="90000"/>
              </a:lnSpc>
            </a:pPr>
            <a:r>
              <a:rPr lang="en-US" sz="2800" smtClean="0"/>
              <a:t>Supply chain incurs costs (information, storage, transportation, components, assembly, etc.)</a:t>
            </a:r>
          </a:p>
          <a:p>
            <a:pPr eaLnBrk="1" hangingPunct="1">
              <a:lnSpc>
                <a:spcPct val="90000"/>
              </a:lnSpc>
            </a:pPr>
            <a:r>
              <a:rPr lang="en-US" sz="2800" smtClean="0"/>
              <a:t>Difference between $60 and the sum of all of these costs is the supply chain profit</a:t>
            </a:r>
          </a:p>
          <a:p>
            <a:pPr eaLnBrk="1" hangingPunct="1">
              <a:lnSpc>
                <a:spcPct val="90000"/>
              </a:lnSpc>
            </a:pPr>
            <a:r>
              <a:rPr lang="en-US" sz="2800" smtClean="0"/>
              <a:t>Supply chain profitability is total profit to be shared across all stages of the supply chain</a:t>
            </a:r>
          </a:p>
          <a:p>
            <a:pPr eaLnBrk="1" hangingPunct="1">
              <a:lnSpc>
                <a:spcPct val="90000"/>
              </a:lnSpc>
            </a:pPr>
            <a:r>
              <a:rPr lang="en-US" sz="2800" smtClean="0"/>
              <a:t>Success should be measured by total supply chain profitability, not profits at an individual stage</a:t>
            </a:r>
          </a:p>
        </p:txBody>
      </p:sp>
    </p:spTree>
  </p:cSld>
  <p:clrMapOvr>
    <a:masterClrMapping/>
  </p:clrMapOvr>
  <p:transition spd="slow">
    <p:strip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smtClean="0"/>
              <a:t>The Objective of a Supply Chain</a:t>
            </a:r>
          </a:p>
        </p:txBody>
      </p:sp>
      <p:sp>
        <p:nvSpPr>
          <p:cNvPr id="24578" name="Rectangle 3"/>
          <p:cNvSpPr>
            <a:spLocks noGrp="1" noChangeArrowheads="1"/>
          </p:cNvSpPr>
          <p:nvPr>
            <p:ph type="body" idx="1"/>
          </p:nvPr>
        </p:nvSpPr>
        <p:spPr/>
        <p:txBody>
          <a:bodyPr/>
          <a:lstStyle/>
          <a:p>
            <a:pPr eaLnBrk="1" hangingPunct="1"/>
            <a:r>
              <a:rPr lang="en-US" smtClean="0"/>
              <a:t>Customer the only source of revenue</a:t>
            </a:r>
          </a:p>
          <a:p>
            <a:pPr eaLnBrk="1" hangingPunct="1"/>
            <a:r>
              <a:rPr lang="en-US" smtClean="0"/>
              <a:t>Sources of cost include flows of information, products, or funds between stages of the supply chain</a:t>
            </a:r>
          </a:p>
          <a:p>
            <a:pPr eaLnBrk="1" hangingPunct="1"/>
            <a:r>
              <a:rPr lang="en-US" smtClean="0"/>
              <a:t>Effective supply chain management is the management of flows between and among supply chain stages to maximize total supply chain surplus</a:t>
            </a:r>
          </a:p>
        </p:txBody>
      </p:sp>
    </p:spTree>
  </p:cSld>
  <p:clrMapOvr>
    <a:masterClrMapping/>
  </p:clrMapOvr>
  <p:transition spd="slow">
    <p:strips/>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146</TotalTime>
  <Words>1832</Words>
  <Application>Microsoft Macintosh PowerPoint</Application>
  <PresentationFormat>On-screen Show (4:3)</PresentationFormat>
  <Paragraphs>166</Paragraphs>
  <Slides>33</Slides>
  <Notes>6</Notes>
  <HiddenSlides>0</HiddenSlides>
  <MMClips>0</MMClips>
  <ScaleCrop>false</ScaleCrop>
  <HeadingPairs>
    <vt:vector size="6" baseType="variant">
      <vt:variant>
        <vt:lpstr>Fonts Used</vt:lpstr>
      </vt:variant>
      <vt:variant>
        <vt:i4>5</vt:i4>
      </vt:variant>
      <vt:variant>
        <vt:lpstr>Design Template</vt:lpstr>
      </vt:variant>
      <vt:variant>
        <vt:i4>12</vt:i4>
      </vt:variant>
      <vt:variant>
        <vt:lpstr>Slide Titles</vt:lpstr>
      </vt:variant>
      <vt:variant>
        <vt:i4>33</vt:i4>
      </vt:variant>
    </vt:vector>
  </HeadingPairs>
  <TitlesOfParts>
    <vt:vector size="50" baseType="lpstr">
      <vt:lpstr>Arial</vt:lpstr>
      <vt:lpstr>Calibri</vt:lpstr>
      <vt:lpstr>Helvetica</vt:lpstr>
      <vt:lpstr>MS PGothic</vt:lpstr>
      <vt:lpstr>Times New Roman</vt:lpstr>
      <vt:lpstr>1_Office Theme</vt:lpstr>
      <vt:lpstr>1_Office Theme</vt:lpstr>
      <vt:lpstr>1_Office Theme</vt:lpstr>
      <vt:lpstr>1_Office Theme</vt:lpstr>
      <vt:lpstr>1_Office Theme</vt:lpstr>
      <vt:lpstr>1_Office Theme</vt:lpstr>
      <vt:lpstr>1_Office Theme</vt:lpstr>
      <vt:lpstr>1_Office Theme</vt:lpstr>
      <vt:lpstr>1_Office Theme</vt:lpstr>
      <vt:lpstr>1_Office Theme</vt:lpstr>
      <vt:lpstr>1_Office Theme</vt:lpstr>
      <vt:lpstr>1_Office Theme</vt:lpstr>
      <vt:lpstr>Understanding the Supply Chain</vt:lpstr>
      <vt:lpstr>Learning Objectives</vt:lpstr>
      <vt:lpstr>What is a Supply Chain?</vt:lpstr>
      <vt:lpstr>What is a Supply Chain?</vt:lpstr>
      <vt:lpstr>What is a Supply Chain?</vt:lpstr>
      <vt:lpstr>Flows in a Supply Chain</vt:lpstr>
      <vt:lpstr>The Objective of a Supply Chain</vt:lpstr>
      <vt:lpstr>The Objective of a Supply Chain</vt:lpstr>
      <vt:lpstr>The Objective of a Supply Chain</vt:lpstr>
      <vt:lpstr>Importance of  Supply Chain Decisions</vt:lpstr>
      <vt:lpstr>Decision Phases of a Supply Chain</vt:lpstr>
      <vt:lpstr>Supply Chain Strategy or Design</vt:lpstr>
      <vt:lpstr>Supply Chain Planning</vt:lpstr>
      <vt:lpstr>Supply Chain Planning</vt:lpstr>
      <vt:lpstr>Supply Chain Operation</vt:lpstr>
      <vt:lpstr>Process View of a Supply Chain</vt:lpstr>
      <vt:lpstr>Cycle View of Supply  Chain Processes</vt:lpstr>
      <vt:lpstr>Cycle View of  Supply Chain Processes</vt:lpstr>
      <vt:lpstr>Push/Pull View of Supply Chains</vt:lpstr>
      <vt:lpstr>Push/Pull View of  Supply Chain Processes</vt:lpstr>
      <vt:lpstr>Push/Pull View of  Supply Chain Processes</vt:lpstr>
      <vt:lpstr>Push/Pull View of – L.L. Bean</vt:lpstr>
      <vt:lpstr>Push/Pull View – Dell</vt:lpstr>
      <vt:lpstr>Supply Chain Macro Processes</vt:lpstr>
      <vt:lpstr>Supply Chain Macro Processes </vt:lpstr>
      <vt:lpstr>Examples of Supply Chains</vt:lpstr>
      <vt:lpstr>Gateway and Apple</vt:lpstr>
      <vt:lpstr>Zara</vt:lpstr>
      <vt:lpstr>W.W. Grainger and McMaster-Carr</vt:lpstr>
      <vt:lpstr>Toyota</vt:lpstr>
      <vt:lpstr>Amazon.com</vt:lpstr>
      <vt:lpstr>Summary of Learning Objectives</vt:lpstr>
      <vt:lpstr>Slide 33</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Chopra and Meindl PPts</dc:title>
  <dc:subject>Chapter 1 - Understanding the Supply Chain</dc:subject>
  <dc:creator>Jeff Heyl</dc:creator>
  <cp:keywords/>
  <dc:description/>
  <cp:lastModifiedBy>UMURRM2</cp:lastModifiedBy>
  <cp:revision>20</cp:revision>
  <dcterms:created xsi:type="dcterms:W3CDTF">2012-01-08T09:40:37Z</dcterms:created>
  <dcterms:modified xsi:type="dcterms:W3CDTF">2012-04-12T19:13:38Z</dcterms:modified>
  <cp:category/>
</cp:coreProperties>
</file>