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57" r:id="rId2"/>
    <p:sldId id="259" r:id="rId3"/>
    <p:sldId id="261" r:id="rId4"/>
    <p:sldId id="262" r:id="rId5"/>
    <p:sldId id="292" r:id="rId6"/>
    <p:sldId id="263" r:id="rId7"/>
    <p:sldId id="293" r:id="rId8"/>
    <p:sldId id="264" r:id="rId9"/>
    <p:sldId id="265" r:id="rId10"/>
    <p:sldId id="266" r:id="rId11"/>
    <p:sldId id="267" r:id="rId12"/>
    <p:sldId id="294" r:id="rId13"/>
    <p:sldId id="268" r:id="rId14"/>
    <p:sldId id="295" r:id="rId15"/>
    <p:sldId id="269" r:id="rId16"/>
    <p:sldId id="270" r:id="rId17"/>
    <p:sldId id="271" r:id="rId18"/>
    <p:sldId id="272" r:id="rId19"/>
    <p:sldId id="273" r:id="rId20"/>
    <p:sldId id="274" r:id="rId21"/>
    <p:sldId id="287" r:id="rId22"/>
    <p:sldId id="288" r:id="rId23"/>
    <p:sldId id="296" r:id="rId24"/>
    <p:sldId id="297" r:id="rId25"/>
    <p:sldId id="298" r:id="rId26"/>
    <p:sldId id="290" r:id="rId27"/>
    <p:sldId id="291" r:id="rId28"/>
    <p:sldId id="29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B7B"/>
    <a:srgbClr val="8787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5" autoAdjust="0"/>
    <p:restoredTop sz="99676" autoAdjust="0"/>
  </p:normalViewPr>
  <p:slideViewPr>
    <p:cSldViewPr snapToGrid="0" snapToObjects="1">
      <p:cViewPr varScale="1">
        <p:scale>
          <a:sx n="90" d="100"/>
          <a:sy n="90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359E1D-78D5-45EB-826E-8440AFBA14FE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9F0FDD-549E-4E67-B8F8-DE8BE1D53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pra cover art 40.jpg"/>
          <p:cNvPicPr>
            <a:picLocks noChangeAspect="1"/>
          </p:cNvPicPr>
          <p:nvPr userDrawn="1"/>
        </p:nvPicPr>
        <p:blipFill>
          <a:blip r:embed="rId2"/>
          <a:srcRect t="7031" b="170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5654675" y="468313"/>
            <a:ext cx="1381125" cy="282575"/>
            <a:chOff x="6693632" y="1852698"/>
            <a:chExt cx="1380564" cy="283882"/>
          </a:xfrm>
        </p:grpSpPr>
        <p:sp>
          <p:nvSpPr>
            <p:cNvPr id="5" name="Rectangle 10"/>
            <p:cNvSpPr/>
            <p:nvPr userDrawn="1"/>
          </p:nvSpPr>
          <p:spPr>
            <a:xfrm>
              <a:off x="6693632" y="1852698"/>
              <a:ext cx="284048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11"/>
            <p:cNvSpPr/>
            <p:nvPr userDrawn="1"/>
          </p:nvSpPr>
          <p:spPr>
            <a:xfrm>
              <a:off x="7242684" y="1852698"/>
              <a:ext cx="282460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12"/>
            <p:cNvSpPr/>
            <p:nvPr userDrawn="1"/>
          </p:nvSpPr>
          <p:spPr>
            <a:xfrm>
              <a:off x="7790149" y="1852698"/>
              <a:ext cx="284047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17"/>
          <p:cNvSpPr>
            <a:spLocks noChangeArrowheads="1"/>
          </p:cNvSpPr>
          <p:nvPr userDrawn="1"/>
        </p:nvSpPr>
        <p:spPr bwMode="gray">
          <a:xfrm>
            <a:off x="0" y="6400800"/>
            <a:ext cx="9144000" cy="479425"/>
          </a:xfrm>
          <a:prstGeom prst="rect">
            <a:avLst/>
          </a:prstGeom>
          <a:solidFill>
            <a:srgbClr val="FF553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57200" y="5540375"/>
            <a:ext cx="8445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000" b="1" i="1">
                <a:solidFill>
                  <a:srgbClr val="7B7B7B"/>
                </a:solidFill>
                <a:cs typeface="Helvetica" pitchFamily="34" charset="0"/>
              </a:rPr>
              <a:t>PowerPoint presentation to accompany</a:t>
            </a:r>
          </a:p>
          <a:p>
            <a:pPr defTabSz="914400">
              <a:defRPr/>
            </a:pPr>
            <a:r>
              <a:rPr lang="en-US" sz="2000" b="1" i="1">
                <a:solidFill>
                  <a:srgbClr val="7B7B7B"/>
                </a:solidFill>
                <a:cs typeface="Helvetica" pitchFamily="34" charset="0"/>
              </a:rPr>
              <a:t>Chopra and Meindl Supply Chain Management, 5e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719C4538-F8B3-4D66-9DAD-B54F5DE6BCA0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pic>
        <p:nvPicPr>
          <p:cNvPr id="12" name="Picture 18" descr="Pearson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Pearson_Strap_Bound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pic>
        <p:nvPicPr>
          <p:cNvPr id="15" name="Picture 19" descr="Pearson_Strap_Bound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Pearson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18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357C7A7E-20E6-443F-80EC-B0D32168B048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19" name="Picture 18" descr="Pearson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pic>
        <p:nvPicPr>
          <p:cNvPr id="21" name="Picture 19" descr="Pearson_Strap_Bound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1DFB1423-5EB0-48A5-99DE-7F522D34221A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23" name="Picture 18" descr="Pearson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5" name="Rectangle 17"/>
          <p:cNvSpPr>
            <a:spLocks noChangeArrowheads="1"/>
          </p:cNvSpPr>
          <p:nvPr userDrawn="1"/>
        </p:nvSpPr>
        <p:spPr bwMode="gray">
          <a:xfrm>
            <a:off x="0" y="6400800"/>
            <a:ext cx="9144000" cy="479425"/>
          </a:xfrm>
          <a:prstGeom prst="rect">
            <a:avLst/>
          </a:prstGeom>
          <a:solidFill>
            <a:srgbClr val="FF553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26" name="Picture 19" descr="Pearson_Strap_Bound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9"/>
          <p:cNvSpPr txBox="1">
            <a:spLocks noChangeArrowheads="1"/>
          </p:cNvSpPr>
          <p:nvPr userDrawn="1"/>
        </p:nvSpPr>
        <p:spPr bwMode="auto">
          <a:xfrm>
            <a:off x="4332288" y="6651625"/>
            <a:ext cx="55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10-</a:t>
            </a:r>
            <a:fld id="{B7AB8317-F555-425C-8E79-DD30E3A7B583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28" name="Picture 18" descr="Pearson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7071" y="2376204"/>
            <a:ext cx="4876800" cy="4091608"/>
          </a:xfrm>
        </p:spPr>
        <p:txBody>
          <a:bodyPr anchor="t" anchorCtr="1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EE8AB71F-5094-42D5-A53E-50209DECEBC6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F7143860-76C5-4F7E-BA5F-B68F8919F25E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opra slide art 4.jpg"/>
          <p:cNvPicPr>
            <a:picLocks noChangeAspect="1"/>
          </p:cNvPicPr>
          <p:nvPr userDrawn="1"/>
        </p:nvPicPr>
        <p:blipFill>
          <a:blip r:embed="rId2"/>
          <a:srcRect l="14458"/>
          <a:stretch>
            <a:fillRect/>
          </a:stretch>
        </p:blipFill>
        <p:spPr bwMode="auto">
          <a:xfrm>
            <a:off x="0" y="0"/>
            <a:ext cx="17002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DC542F6C-A113-446D-82C9-E90A724BCBE1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23E5713A-E04A-4490-9B78-9D41F1D1F383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B79F63CC-AF37-43EB-965E-90C920048D97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97F7EF77-9833-4C4E-8EEC-A876CCC9A231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8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ADBDD597-8CF7-40AE-B743-744262479503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4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4A9D3FC8-09A2-4BB3-AAA3-A037B6B5E440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3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232F04B6-DAFF-4206-8E6D-ABB8845BA8E4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21326FEF-3424-4008-B5EF-F52B52723505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10-</a:t>
            </a:r>
            <a:fld id="{D3CA889B-0FAA-438E-9101-408663D4315D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/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51625"/>
            <a:ext cx="36972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Education, Inc. publishing as Prentice Hall</a:t>
            </a: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0"/>
        </a:spcBef>
        <a:spcAft>
          <a:spcPts val="600"/>
        </a:spcAft>
        <a:buSzPct val="15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6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5738813" y="985838"/>
            <a:ext cx="1211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338" name="Title 2"/>
          <p:cNvSpPr>
            <a:spLocks noGrp="1"/>
          </p:cNvSpPr>
          <p:nvPr>
            <p:ph type="ctrTitle"/>
          </p:nvPr>
        </p:nvSpPr>
        <p:spPr>
          <a:xfrm>
            <a:off x="3906838" y="2236788"/>
            <a:ext cx="4876800" cy="4090987"/>
          </a:xfrm>
        </p:spPr>
        <p:txBody>
          <a:bodyPr/>
          <a:lstStyle/>
          <a:p>
            <a:r>
              <a:rPr lang="en-US" smtClean="0"/>
              <a:t>Coordination in a Supply Chain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Information Processing Obstacles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When demand information is distorted as it moves between different stages of the supply chain, leading to increased variability in orders within the supply chain</a:t>
            </a:r>
          </a:p>
          <a:p>
            <a:pPr>
              <a:lnSpc>
                <a:spcPct val="90000"/>
              </a:lnSpc>
            </a:pPr>
            <a:r>
              <a:rPr lang="en-US" smtClean="0"/>
              <a:t>Forecasting based on orders, not customer demand</a:t>
            </a:r>
          </a:p>
          <a:p>
            <a:pPr>
              <a:lnSpc>
                <a:spcPct val="90000"/>
              </a:lnSpc>
            </a:pPr>
            <a:r>
              <a:rPr lang="en-US" smtClean="0"/>
              <a:t>Lack of information sharing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Operational Obstacles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27950" cy="4114800"/>
          </a:xfrm>
        </p:spPr>
        <p:txBody>
          <a:bodyPr/>
          <a:lstStyle/>
          <a:p>
            <a:r>
              <a:rPr lang="en-US" smtClean="0"/>
              <a:t>Occur when placing and filling orders lead to an increase in variability</a:t>
            </a:r>
          </a:p>
          <a:p>
            <a:r>
              <a:rPr lang="en-US" smtClean="0"/>
              <a:t>Ordering in large lots</a:t>
            </a:r>
          </a:p>
          <a:p>
            <a:r>
              <a:rPr lang="en-US" smtClean="0"/>
              <a:t>Large replenishment lead times</a:t>
            </a:r>
          </a:p>
          <a:p>
            <a:r>
              <a:rPr lang="en-US" smtClean="0"/>
              <a:t>Rationing and shortage gaming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Operational Obstacles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04088" y="1354138"/>
            <a:ext cx="110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10-2</a:t>
            </a:r>
          </a:p>
        </p:txBody>
      </p:sp>
      <p:pic>
        <p:nvPicPr>
          <p:cNvPr id="25605" name="Picture 5" descr="FG_10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1662113"/>
            <a:ext cx="7172325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Pricing Obstacles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27950" cy="4114800"/>
          </a:xfrm>
        </p:spPr>
        <p:txBody>
          <a:bodyPr/>
          <a:lstStyle/>
          <a:p>
            <a:r>
              <a:rPr lang="en-US" smtClean="0"/>
              <a:t>When pricing policies for a product lead to an increase in variability of orders placed</a:t>
            </a:r>
          </a:p>
          <a:p>
            <a:r>
              <a:rPr lang="en-US" smtClean="0"/>
              <a:t>Lot-size based quantity decisions</a:t>
            </a:r>
          </a:p>
          <a:p>
            <a:r>
              <a:rPr lang="en-US" smtClean="0"/>
              <a:t>Price fluctuations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Pricing Obstacles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04088" y="1354138"/>
            <a:ext cx="110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10-3</a:t>
            </a:r>
          </a:p>
        </p:txBody>
      </p:sp>
      <p:pic>
        <p:nvPicPr>
          <p:cNvPr id="27653" name="Picture 5" descr="FG_10_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62113"/>
            <a:ext cx="6035675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Behavioral Obstacles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5041900"/>
          </a:xfrm>
        </p:spPr>
        <p:txBody>
          <a:bodyPr/>
          <a:lstStyle/>
          <a:p>
            <a:r>
              <a:rPr lang="en-US" sz="2400" smtClean="0"/>
              <a:t>Problems in learning within organizations that contribute to information distortion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z="2000" smtClean="0"/>
              <a:t>Each stage of the supply chain views its actions locally and is unable to see the impact of its actions on other stages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z="2000" smtClean="0"/>
              <a:t>Different stages of the supply chain react to the current local situation rather than trying to identify the root causes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z="2000" smtClean="0"/>
              <a:t>Different stages of the supply chain blame one another for the fluctuations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z="2000" smtClean="0"/>
              <a:t>No stage of the supply chain learns from its actions over time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z="2000" smtClean="0"/>
              <a:t>A lack of trust among supply chain partners causes them to be opportunistic at the expense of overall supply chain performance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Managerial Levers to </a:t>
            </a:r>
            <a:br>
              <a:rPr lang="en-US"/>
            </a:br>
            <a:r>
              <a:rPr lang="en-US"/>
              <a:t>Achieve Coordination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7700"/>
            <a:ext cx="7727950" cy="4114800"/>
          </a:xfrm>
        </p:spPr>
        <p:txBody>
          <a:bodyPr/>
          <a:lstStyle/>
          <a:p>
            <a:r>
              <a:rPr lang="en-US" smtClean="0"/>
              <a:t>Aligning goals and incentives</a:t>
            </a:r>
          </a:p>
          <a:p>
            <a:r>
              <a:rPr lang="en-US" smtClean="0"/>
              <a:t>Improving information accuracy</a:t>
            </a:r>
          </a:p>
          <a:p>
            <a:r>
              <a:rPr lang="en-US" smtClean="0"/>
              <a:t>Improving operational performance</a:t>
            </a:r>
          </a:p>
          <a:p>
            <a:r>
              <a:rPr lang="en-US" smtClean="0"/>
              <a:t>Designing pricing strategies to stabilize orders</a:t>
            </a:r>
          </a:p>
          <a:p>
            <a:r>
              <a:rPr lang="en-US" smtClean="0"/>
              <a:t>Building strategic partnerships and trust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Aligning Goals and Incentives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27950" cy="4826000"/>
          </a:xfrm>
        </p:spPr>
        <p:txBody>
          <a:bodyPr rtlCol="0">
            <a:normAutofit fontScale="92500"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dirty="0"/>
              <a:t>Align goals and incentives so that every participant in supply chain activities works to maximize total supply chain </a:t>
            </a:r>
            <a:r>
              <a:rPr lang="en-US" dirty="0" smtClean="0"/>
              <a:t>profits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Align goals across the supply chain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Align incentives across functions</a:t>
            </a:r>
            <a:endParaRPr lang="en-US" dirty="0"/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dirty="0"/>
              <a:t>Pricing for coordination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dirty="0"/>
              <a:t>Alter sales force incentives from sell-in (to the retailer) to sell-through (by the retailer)</a:t>
            </a:r>
          </a:p>
          <a:p>
            <a:pPr fontAlgn="auto">
              <a:spcBef>
                <a:spcPts val="0"/>
              </a:spcBef>
              <a:buFont typeface="Monotype Sorts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Improving Information Visibility and </a:t>
            </a:r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1500"/>
            <a:ext cx="7727950" cy="4622800"/>
          </a:xfrm>
        </p:spPr>
        <p:txBody>
          <a:bodyPr/>
          <a:lstStyle/>
          <a:p>
            <a:r>
              <a:rPr lang="en-US" smtClean="0"/>
              <a:t>Sharing point of sale data</a:t>
            </a:r>
          </a:p>
          <a:p>
            <a:r>
              <a:rPr lang="en-US" smtClean="0"/>
              <a:t>Implementing collaborative forecasting and planning</a:t>
            </a:r>
          </a:p>
          <a:p>
            <a:r>
              <a:rPr lang="en-US" smtClean="0"/>
              <a:t>Designing single-stage control of replenishment</a:t>
            </a:r>
          </a:p>
          <a:p>
            <a:pPr lvl="1"/>
            <a:r>
              <a:rPr lang="en-US" smtClean="0"/>
              <a:t>Continuous replenishment programs (CRP)</a:t>
            </a:r>
          </a:p>
          <a:p>
            <a:pPr lvl="1"/>
            <a:r>
              <a:rPr lang="en-US" smtClean="0"/>
              <a:t>Vendor managed inventory (VMI)</a:t>
            </a:r>
          </a:p>
          <a:p>
            <a:pPr>
              <a:buFont typeface="Monotype Sorts"/>
              <a:buNone/>
            </a:pPr>
            <a:endParaRPr lang="en-US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6700"/>
            <a:ext cx="8763000" cy="1104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+mn-lt"/>
              </a:rPr>
              <a:t>Improving Operational Performance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879600"/>
            <a:ext cx="7835900" cy="4114800"/>
          </a:xfrm>
        </p:spPr>
        <p:txBody>
          <a:bodyPr/>
          <a:lstStyle/>
          <a:p>
            <a:r>
              <a:rPr lang="en-US" smtClean="0"/>
              <a:t>Reducing replenishment lead time</a:t>
            </a:r>
            <a:endParaRPr lang="en-US" sz="2400" smtClean="0"/>
          </a:p>
          <a:p>
            <a:r>
              <a:rPr lang="en-US" smtClean="0"/>
              <a:t>Reducing lot sizes</a:t>
            </a:r>
            <a:endParaRPr lang="en-US" sz="2400" smtClean="0"/>
          </a:p>
          <a:p>
            <a:r>
              <a:rPr lang="en-US" smtClean="0"/>
              <a:t>Rationing based on past sales and sharing information to limit gaming</a:t>
            </a:r>
            <a:endParaRPr lang="en-US" sz="240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638300"/>
            <a:ext cx="7924800" cy="5029200"/>
          </a:xfrm>
        </p:spPr>
        <p:txBody>
          <a:bodyPr/>
          <a:lstStyle/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2800" smtClean="0"/>
              <a:t>Describe supply chain coordination and the bullwhip effect, and their impact on supply chain performance.</a:t>
            </a:r>
          </a:p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2800" smtClean="0"/>
              <a:t>Identify obstacles to coordination in a supply chain.</a:t>
            </a:r>
          </a:p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2800" smtClean="0"/>
              <a:t>Discuss managerial levers that help achieve coordination in a supply chain.</a:t>
            </a:r>
          </a:p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2800" smtClean="0"/>
              <a:t>Understand the different forms of collaborative planning, forecasting, and replenishment possible in a supply chain.</a:t>
            </a: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Designing Pricing Strategies</a:t>
            </a:r>
            <a:br>
              <a:rPr lang="en-US"/>
            </a:br>
            <a:r>
              <a:rPr lang="en-US"/>
              <a:t>to Stabilize Orders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854200"/>
            <a:ext cx="8026400" cy="4851400"/>
          </a:xfrm>
        </p:spPr>
        <p:txBody>
          <a:bodyPr/>
          <a:lstStyle/>
          <a:p>
            <a:r>
              <a:rPr lang="en-US" smtClean="0"/>
              <a:t>Encouraging retailers to order in smaller lots and reduce forward buying</a:t>
            </a:r>
          </a:p>
          <a:p>
            <a:r>
              <a:rPr lang="en-US" smtClean="0"/>
              <a:t>Moving from lot size-based to volume-based quantity discounts </a:t>
            </a:r>
          </a:p>
          <a:p>
            <a:r>
              <a:rPr lang="en-US" smtClean="0"/>
              <a:t>Stabilizing pricing</a:t>
            </a:r>
          </a:p>
          <a:p>
            <a:r>
              <a:rPr lang="en-US" smtClean="0"/>
              <a:t>Building strategic partnerships and trust</a:t>
            </a:r>
            <a:endParaRPr lang="en-US" sz="240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Continuous Replenishment and Vendor-Managed Inventories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952500" y="1968500"/>
            <a:ext cx="7543800" cy="4525963"/>
          </a:xfrm>
        </p:spPr>
        <p:txBody>
          <a:bodyPr/>
          <a:lstStyle/>
          <a:p>
            <a:r>
              <a:rPr lang="en-US" smtClean="0"/>
              <a:t>A single point of replenishment</a:t>
            </a:r>
          </a:p>
          <a:p>
            <a:r>
              <a:rPr lang="en-US" smtClean="0"/>
              <a:t>CRP – wholesaler or manufacturer replenishes based on POS data</a:t>
            </a:r>
          </a:p>
          <a:p>
            <a:r>
              <a:rPr lang="en-US" smtClean="0"/>
              <a:t>VMI – manufacturer or supplier is responsible for all decisions regarding inventory</a:t>
            </a:r>
          </a:p>
          <a:p>
            <a:r>
              <a:rPr lang="en-US" smtClean="0"/>
              <a:t>Substitutes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Collaborative Planning, Forecasting, and Replenishment (CPFR)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Sellers and buyers in a supply chain may collaborate along any or all of the following</a:t>
            </a:r>
          </a:p>
          <a:p>
            <a:pPr marL="971550" lvl="1" indent="-514350" fontAlgn="auto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Strategy and planning</a:t>
            </a:r>
          </a:p>
          <a:p>
            <a:pPr marL="971550" lvl="1" indent="-514350" fontAlgn="auto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Demand and supply management</a:t>
            </a:r>
          </a:p>
          <a:p>
            <a:pPr marL="971550" lvl="1" indent="-514350" fontAlgn="auto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Execution</a:t>
            </a:r>
          </a:p>
          <a:p>
            <a:pPr marL="971550" lvl="1" indent="-514350" fontAlgn="auto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Analysis</a:t>
            </a:r>
          </a:p>
          <a:p>
            <a:pPr marL="571500" indent="-514350"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Retail event collaboration</a:t>
            </a:r>
          </a:p>
          <a:p>
            <a:pPr marL="571500" indent="-514350"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DC replenishment collaboration</a:t>
            </a:r>
            <a:endParaRPr lang="en-U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CPFR Scenarios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500" y="2070100"/>
          <a:ext cx="7505700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900"/>
                <a:gridCol w="2501900"/>
                <a:gridCol w="2501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CPFR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Scenario</a:t>
                      </a:r>
                    </a:p>
                  </a:txBody>
                  <a:tcPr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Where Applied in Supply Chain</a:t>
                      </a:r>
                    </a:p>
                  </a:txBody>
                  <a:tcPr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Industries Where Applied</a:t>
                      </a:r>
                    </a:p>
                  </a:txBody>
                  <a:tcPr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Retail event collaboration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Highly promoted channels or categories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industries other than those that practice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EDLP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 replenishment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Retail DC or distributor 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Drugstores, hardware, grocery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Store replenishment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 store delivery or retail DC-to-store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Mass merchants, club stores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Collaborative assortment planning</a:t>
                      </a:r>
                      <a:endParaRPr lang="en-US" sz="1600" dirty="0" smtClean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Apparel and seasonal goods</a:t>
                      </a:r>
                      <a:endParaRPr lang="en-US" sz="1600" dirty="0" smtClean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Department stores, specialty retail</a:t>
                      </a:r>
                      <a:endParaRPr lang="en-US" sz="1600" dirty="0" smtClean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13588" y="5268913"/>
            <a:ext cx="1023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Table 10-2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Collaborative Planning, Forecasting, and Replenishment (CPFR)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965200" y="2006600"/>
            <a:ext cx="7607300" cy="3962400"/>
          </a:xfrm>
        </p:spPr>
        <p:txBody>
          <a:bodyPr/>
          <a:lstStyle/>
          <a:p>
            <a:r>
              <a:rPr lang="en-US" smtClean="0"/>
              <a:t>Store replenishment collaboration</a:t>
            </a:r>
          </a:p>
          <a:p>
            <a:r>
              <a:rPr lang="en-US" smtClean="0"/>
              <a:t>Collaborative assortment planning</a:t>
            </a:r>
          </a:p>
          <a:p>
            <a:r>
              <a:rPr lang="en-US" smtClean="0"/>
              <a:t>Organizational and technology requirements for successful CPFR</a:t>
            </a:r>
          </a:p>
          <a:p>
            <a:r>
              <a:rPr lang="en-US" smtClean="0"/>
              <a:t>Risks and hurdles for a CPFR implementation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Collaborative Planning, Forecasting, and Replenishment (CPFR)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02488" y="5867400"/>
            <a:ext cx="11033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10-4</a:t>
            </a:r>
          </a:p>
        </p:txBody>
      </p:sp>
      <p:pic>
        <p:nvPicPr>
          <p:cNvPr id="38917" name="Picture 5" descr="FG_10_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0" y="1684338"/>
            <a:ext cx="6016625" cy="4183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6700"/>
            <a:ext cx="8686800" cy="1104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Achieving Coordination in Practice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790700"/>
            <a:ext cx="8305800" cy="47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Quantify the bullwhip effect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Get top management commitment for coordination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Devote resources to coordination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Focus on communication with other stages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Try to achieve coordination in the entire supply chain network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Use technology to improve connectivity in the supply chain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Share the benefits of coordination equitably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Summary of Learning Objectives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803400"/>
            <a:ext cx="8229600" cy="4457700"/>
          </a:xfrm>
        </p:spPr>
        <p:txBody>
          <a:bodyPr/>
          <a:lstStyle/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z="2800" smtClean="0"/>
              <a:t>Describe supply chain coordination and the bullwhip effect, and their impact on supply chain performance</a:t>
            </a:r>
          </a:p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z="2800" smtClean="0"/>
              <a:t>Identify obstacles to coordination in a supply chain</a:t>
            </a:r>
          </a:p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z="2800" smtClean="0"/>
              <a:t>Discuss managerial levers that help achieve coordination in a supply chain</a:t>
            </a:r>
          </a:p>
          <a:p>
            <a:pPr marL="514350" indent="-514350">
              <a:buSzPct val="100000"/>
              <a:buFont typeface="Arial" charset="0"/>
              <a:buAutoNum type="arabicPeriod"/>
            </a:pPr>
            <a:r>
              <a:rPr lang="en-US" sz="2800" smtClean="0"/>
              <a:t>Understand the different forms of CPFR possible in a supply chain</a:t>
            </a: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opy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3225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762000" y="4492625"/>
            <a:ext cx="8382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Printed in the United States of America.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Lack of Supply Chain Coordination </a:t>
            </a:r>
            <a:br>
              <a:rPr lang="en-US" sz="3200" smtClean="0"/>
            </a:br>
            <a:r>
              <a:rPr lang="en-US" sz="3200" smtClean="0"/>
              <a:t>and the Bullwhip Effect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828800"/>
            <a:ext cx="80645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Supply chain coordination – all stages of the chain take actions that are aligned and increase total supply chain surplus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Requires that each stage share information and take into account the effects of its actions on the other stages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Lack of coordination results when:</a:t>
            </a:r>
            <a:r>
              <a:rPr lang="en-US" sz="20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Objectives of different stages conflict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Information moving between stages is delayed or distorted</a:t>
            </a:r>
            <a:endParaRPr lang="en-US" sz="180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Bullwhip Effect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Fluctuations in orders increase as they move up the supply chain from retailers to wholesalers to manufacturers to suppliers </a:t>
            </a:r>
          </a:p>
          <a:p>
            <a:pPr>
              <a:lnSpc>
                <a:spcPct val="90000"/>
              </a:lnSpc>
            </a:pPr>
            <a:r>
              <a:rPr lang="en-US" smtClean="0"/>
              <a:t>Distorts demand information within the supply chain</a:t>
            </a:r>
          </a:p>
          <a:p>
            <a:pPr>
              <a:lnSpc>
                <a:spcPct val="90000"/>
              </a:lnSpc>
            </a:pPr>
            <a:r>
              <a:rPr lang="en-US" smtClean="0"/>
              <a:t>Results from a loss of supply chain coordination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at Different Stages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1320800"/>
            <a:ext cx="60452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5788" y="6005513"/>
            <a:ext cx="110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10-1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Effect on Performance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51181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/>
              <a:t>S</a:t>
            </a:r>
            <a:r>
              <a:rPr lang="en-US" dirty="0" smtClean="0"/>
              <a:t>upply </a:t>
            </a:r>
            <a:r>
              <a:rPr lang="en-US" dirty="0"/>
              <a:t>chain lacks coordination if each stage optimizes only its local </a:t>
            </a:r>
            <a:r>
              <a:rPr lang="en-US" dirty="0" smtClean="0"/>
              <a:t>objective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Reduces total profits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Performance measures include</a:t>
            </a:r>
          </a:p>
          <a:p>
            <a:pPr lvl="1" fontAlgn="auto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/>
            </a:pPr>
            <a:r>
              <a:rPr lang="en-US" dirty="0" smtClean="0"/>
              <a:t>Manufacturing cost</a:t>
            </a:r>
            <a:endParaRPr lang="en-US" dirty="0"/>
          </a:p>
          <a:p>
            <a:pPr lvl="1" fontAlgn="auto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/>
            </a:pPr>
            <a:r>
              <a:rPr lang="en-US" dirty="0"/>
              <a:t>Inventory </a:t>
            </a:r>
            <a:r>
              <a:rPr lang="en-US" dirty="0" smtClean="0"/>
              <a:t>cost</a:t>
            </a:r>
            <a:endParaRPr lang="en-US" dirty="0"/>
          </a:p>
          <a:p>
            <a:pPr lvl="1" fontAlgn="auto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/>
            </a:pPr>
            <a:r>
              <a:rPr lang="en-US" dirty="0"/>
              <a:t>Replenishment lead </a:t>
            </a:r>
            <a:r>
              <a:rPr lang="en-US" dirty="0" smtClean="0"/>
              <a:t>time</a:t>
            </a:r>
            <a:endParaRPr lang="en-US" dirty="0"/>
          </a:p>
          <a:p>
            <a:pPr lvl="1" fontAlgn="auto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/>
            </a:pPr>
            <a:r>
              <a:rPr lang="en-US" dirty="0"/>
              <a:t>Transportation </a:t>
            </a:r>
            <a:r>
              <a:rPr lang="en-US" dirty="0" smtClean="0"/>
              <a:t>cost</a:t>
            </a:r>
            <a:endParaRPr lang="en-US" dirty="0"/>
          </a:p>
          <a:p>
            <a:pPr lvl="1" fontAlgn="auto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/>
            </a:pPr>
            <a:r>
              <a:rPr lang="en-US" dirty="0"/>
              <a:t>Labor cost for shipping and </a:t>
            </a:r>
            <a:r>
              <a:rPr lang="en-US" dirty="0" smtClean="0"/>
              <a:t>receiving</a:t>
            </a:r>
            <a:endParaRPr lang="en-US" dirty="0"/>
          </a:p>
          <a:p>
            <a:pPr lvl="1" fontAlgn="auto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/>
            </a:pPr>
            <a:r>
              <a:rPr lang="en-US" dirty="0"/>
              <a:t>Level of product </a:t>
            </a:r>
            <a:r>
              <a:rPr lang="en-US" dirty="0" smtClean="0"/>
              <a:t>availability</a:t>
            </a:r>
            <a:endParaRPr lang="en-US" dirty="0"/>
          </a:p>
          <a:p>
            <a:pPr lvl="1" fontAlgn="auto">
              <a:lnSpc>
                <a:spcPct val="90000"/>
              </a:lnSpc>
              <a:spcBef>
                <a:spcPts val="0"/>
              </a:spcBef>
              <a:buFont typeface="Arial"/>
              <a:buChar char="–"/>
              <a:defRPr/>
            </a:pPr>
            <a:r>
              <a:rPr lang="en-US" dirty="0"/>
              <a:t>Relationships across the supply </a:t>
            </a:r>
            <a:r>
              <a:rPr lang="en-US" dirty="0" smtClean="0"/>
              <a:t>chain</a:t>
            </a:r>
            <a:endParaRPr lang="en-U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Effect on Performance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2095500"/>
          <a:ext cx="7378700" cy="2967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0214"/>
                <a:gridCol w="39884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 Measure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 of the Lack of Coordination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Manufacturing cost</a:t>
                      </a:r>
                      <a:endParaRPr lang="en-US" dirty="0" smtClean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Increases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Inventory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Replenishment lead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Shipping and receiving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of product 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Profitability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Decreases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13588" y="5383213"/>
            <a:ext cx="1023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Table 10-1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Obstacles to Coordination </a:t>
            </a:r>
            <a:br>
              <a:rPr lang="en-US"/>
            </a:br>
            <a:r>
              <a:rPr lang="en-US"/>
              <a:t>in a Supply Chain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050" y="1955800"/>
            <a:ext cx="7727950" cy="4114800"/>
          </a:xfrm>
        </p:spPr>
        <p:txBody>
          <a:bodyPr/>
          <a:lstStyle/>
          <a:p>
            <a:r>
              <a:rPr lang="en-US" smtClean="0"/>
              <a:t>Incentive Obstacles</a:t>
            </a:r>
          </a:p>
          <a:p>
            <a:r>
              <a:rPr lang="en-US" smtClean="0"/>
              <a:t>Information Processing Obstacles</a:t>
            </a:r>
          </a:p>
          <a:p>
            <a:r>
              <a:rPr lang="en-US" smtClean="0"/>
              <a:t>Operational Obstacles</a:t>
            </a:r>
          </a:p>
          <a:p>
            <a:r>
              <a:rPr lang="en-US" smtClean="0"/>
              <a:t>Pricing Obstacles</a:t>
            </a:r>
          </a:p>
          <a:p>
            <a:r>
              <a:rPr lang="en-US" smtClean="0"/>
              <a:t>Behavioral Obstacles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Incentive Obstacles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54200"/>
            <a:ext cx="7727950" cy="4394200"/>
          </a:xfrm>
        </p:spPr>
        <p:txBody>
          <a:bodyPr/>
          <a:lstStyle/>
          <a:p>
            <a:r>
              <a:rPr lang="en-US" smtClean="0"/>
              <a:t>Occur when incentives offered to different stages or participants in a supply chain lead to actions that increase variability and reduce total supply chain profits</a:t>
            </a:r>
          </a:p>
          <a:p>
            <a:r>
              <a:rPr lang="en-US" smtClean="0"/>
              <a:t>Local optimization within functions or stages of a supply chain</a:t>
            </a:r>
          </a:p>
          <a:p>
            <a:r>
              <a:rPr lang="en-US" smtClean="0"/>
              <a:t>Sales force incentives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973</Words>
  <Application>Microsoft Macintosh PowerPoint</Application>
  <PresentationFormat>On-screen Show (4:3)</PresentationFormat>
  <Paragraphs>161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Calibri</vt:lpstr>
      <vt:lpstr>Helvetica</vt:lpstr>
      <vt:lpstr>Times New Roman</vt:lpstr>
      <vt:lpstr>Monotype Sorts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Coordination in a Supply Chain</vt:lpstr>
      <vt:lpstr>Learning Objectives</vt:lpstr>
      <vt:lpstr>Lack of Supply Chain Coordination  and the Bullwhip Effect</vt:lpstr>
      <vt:lpstr>Bullwhip Effect</vt:lpstr>
      <vt:lpstr>Demand at Different Stages</vt:lpstr>
      <vt:lpstr>The Effect on Performance</vt:lpstr>
      <vt:lpstr>The Effect on Performance</vt:lpstr>
      <vt:lpstr>Obstacles to Coordination  in a Supply Chain</vt:lpstr>
      <vt:lpstr>Incentive Obstacles</vt:lpstr>
      <vt:lpstr>Information Processing Obstacles</vt:lpstr>
      <vt:lpstr>Operational Obstacles</vt:lpstr>
      <vt:lpstr>Operational Obstacles</vt:lpstr>
      <vt:lpstr>Pricing Obstacles</vt:lpstr>
      <vt:lpstr>Pricing Obstacles</vt:lpstr>
      <vt:lpstr>Behavioral Obstacles</vt:lpstr>
      <vt:lpstr>Managerial Levers to  Achieve Coordination</vt:lpstr>
      <vt:lpstr>Aligning Goals and Incentives</vt:lpstr>
      <vt:lpstr>Improving Information Visibility and Accuracy</vt:lpstr>
      <vt:lpstr>Improving Operational Performance</vt:lpstr>
      <vt:lpstr>Designing Pricing Strategies to Stabilize Orders</vt:lpstr>
      <vt:lpstr>Continuous Replenishment and Vendor-Managed Inventories</vt:lpstr>
      <vt:lpstr>Collaborative Planning, Forecasting, and Replenishment (CPFR)</vt:lpstr>
      <vt:lpstr>Common CPFR Scenarios</vt:lpstr>
      <vt:lpstr>Collaborative Planning, Forecasting, and Replenishment (CPFR)</vt:lpstr>
      <vt:lpstr>Collaborative Planning, Forecasting, and Replenishment (CPFR)</vt:lpstr>
      <vt:lpstr>Achieving Coordination in Practice</vt:lpstr>
      <vt:lpstr>Summary of Learning Objectives</vt:lpstr>
      <vt:lpstr>Slide 28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Chopra and Meindl PPts</dc:title>
  <dc:subject>Chapter 10 – Coordination in a Supply Chain</dc:subject>
  <dc:creator>Jeff Heyl</dc:creator>
  <cp:keywords/>
  <dc:description/>
  <cp:lastModifiedBy>UMURRM2</cp:lastModifiedBy>
  <cp:revision>46</cp:revision>
  <dcterms:created xsi:type="dcterms:W3CDTF">2012-01-08T09:40:37Z</dcterms:created>
  <dcterms:modified xsi:type="dcterms:W3CDTF">2012-04-12T19:11:33Z</dcterms:modified>
  <cp:category/>
</cp:coreProperties>
</file>