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3"/>
  </p:notesMasterIdLst>
  <p:sldIdLst>
    <p:sldId id="336" r:id="rId2"/>
    <p:sldId id="337" r:id="rId3"/>
    <p:sldId id="347" r:id="rId4"/>
    <p:sldId id="338" r:id="rId5"/>
    <p:sldId id="339" r:id="rId6"/>
    <p:sldId id="340" r:id="rId7"/>
    <p:sldId id="341" r:id="rId8"/>
    <p:sldId id="275" r:id="rId9"/>
    <p:sldId id="342" r:id="rId10"/>
    <p:sldId id="258" r:id="rId11"/>
    <p:sldId id="343" r:id="rId12"/>
    <p:sldId id="260" r:id="rId13"/>
    <p:sldId id="345" r:id="rId14"/>
    <p:sldId id="346" r:id="rId15"/>
    <p:sldId id="297" r:id="rId16"/>
    <p:sldId id="298" r:id="rId17"/>
    <p:sldId id="299" r:id="rId18"/>
    <p:sldId id="285" r:id="rId19"/>
    <p:sldId id="349" r:id="rId20"/>
    <p:sldId id="350" r:id="rId21"/>
    <p:sldId id="351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33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92" autoAdjust="0"/>
    <p:restoredTop sz="94664" autoAdjust="0"/>
  </p:normalViewPr>
  <p:slideViewPr>
    <p:cSldViewPr>
      <p:cViewPr>
        <p:scale>
          <a:sx n="50" d="100"/>
          <a:sy n="50" d="100"/>
        </p:scale>
        <p:origin x="-1470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D6E391-84AE-45EC-8D85-AA0BD736F14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C994C9CD-A7C2-4768-8784-7D041C5098A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cs typeface="Arial" charset="0"/>
            </a:rPr>
            <a:t>Besaran</a:t>
          </a:r>
        </a:p>
      </dgm:t>
    </dgm:pt>
    <dgm:pt modelId="{A92FC1A0-BE1D-4F6F-B238-613826110FFE}" type="parTrans" cxnId="{2EABF72E-D508-40DC-96DB-D26462D2F537}">
      <dgm:prSet/>
      <dgm:spPr/>
    </dgm:pt>
    <dgm:pt modelId="{90411E47-E3D8-4E44-B7B1-0D6749624731}" type="sibTrans" cxnId="{2EABF72E-D508-40DC-96DB-D26462D2F537}">
      <dgm:prSet/>
      <dgm:spPr/>
    </dgm:pt>
    <dgm:pt modelId="{569BCC2C-F3BA-434E-B292-8D0973373B4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cs typeface="Arial" charset="0"/>
            </a:rPr>
            <a:t>Skalar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cs typeface="Arial" charset="0"/>
            </a:rPr>
            <a:t>(Tidak mempunyai arah)</a:t>
          </a:r>
        </a:p>
      </dgm:t>
    </dgm:pt>
    <dgm:pt modelId="{1CAF059B-6892-4AD8-9C94-18B8A038381C}" type="parTrans" cxnId="{75FBAC5B-A123-4724-A3D7-1EB1B0B419EF}">
      <dgm:prSet/>
      <dgm:spPr/>
    </dgm:pt>
    <dgm:pt modelId="{6CD6D51A-0A02-4F04-90F9-748D7F444F96}" type="sibTrans" cxnId="{75FBAC5B-A123-4724-A3D7-1EB1B0B419EF}">
      <dgm:prSet/>
      <dgm:spPr/>
    </dgm:pt>
    <dgm:pt modelId="{0BE5296D-818C-4F87-8ED5-6D5309410CC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cs typeface="Arial" charset="0"/>
            </a:rPr>
            <a:t>Vektor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cs typeface="Arial" charset="0"/>
            </a:rPr>
            <a:t>(Mempunyai Arah)</a:t>
          </a:r>
        </a:p>
      </dgm:t>
    </dgm:pt>
    <dgm:pt modelId="{D61BA872-A7DB-4698-9807-CB0605EE92E2}" type="parTrans" cxnId="{B21FB322-20A9-4B48-9625-93D80FC8A258}">
      <dgm:prSet/>
      <dgm:spPr/>
    </dgm:pt>
    <dgm:pt modelId="{A1EFE2FC-92D4-4550-B790-3A6720FE369D}" type="sibTrans" cxnId="{B21FB322-20A9-4B48-9625-93D80FC8A258}">
      <dgm:prSet/>
      <dgm:spPr/>
    </dgm:pt>
    <dgm:pt modelId="{C406F54C-EFC0-4A96-B24A-D035307D6230}" type="pres">
      <dgm:prSet presAssocID="{31D6E391-84AE-45EC-8D85-AA0BD736F14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2DD28E1-1A1F-4D54-978C-CA5F6AE7B9AE}" type="pres">
      <dgm:prSet presAssocID="{C994C9CD-A7C2-4768-8784-7D041C5098AD}" presName="hierRoot1" presStyleCnt="0">
        <dgm:presLayoutVars>
          <dgm:hierBranch/>
        </dgm:presLayoutVars>
      </dgm:prSet>
      <dgm:spPr/>
    </dgm:pt>
    <dgm:pt modelId="{140E72CA-A4CE-4B47-991D-C6AFD8A925D1}" type="pres">
      <dgm:prSet presAssocID="{C994C9CD-A7C2-4768-8784-7D041C5098AD}" presName="rootComposite1" presStyleCnt="0"/>
      <dgm:spPr/>
    </dgm:pt>
    <dgm:pt modelId="{42A1BBAA-434E-4CA1-93EF-78F23A226DAD}" type="pres">
      <dgm:prSet presAssocID="{C994C9CD-A7C2-4768-8784-7D041C5098A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5995BF0-22B8-475A-8715-F95F6B85890F}" type="pres">
      <dgm:prSet presAssocID="{C994C9CD-A7C2-4768-8784-7D041C5098AD}" presName="rootConnector1" presStyleLbl="node1" presStyleIdx="0" presStyleCnt="0"/>
      <dgm:spPr/>
      <dgm:t>
        <a:bodyPr/>
        <a:lstStyle/>
        <a:p>
          <a:endParaRPr lang="id-ID"/>
        </a:p>
      </dgm:t>
    </dgm:pt>
    <dgm:pt modelId="{5302B3F2-914D-4D26-80EE-79634D374D70}" type="pres">
      <dgm:prSet presAssocID="{C994C9CD-A7C2-4768-8784-7D041C5098AD}" presName="hierChild2" presStyleCnt="0"/>
      <dgm:spPr/>
    </dgm:pt>
    <dgm:pt modelId="{00483B4E-58EB-4FF9-B1E1-706B038B34CC}" type="pres">
      <dgm:prSet presAssocID="{1CAF059B-6892-4AD8-9C94-18B8A038381C}" presName="Name35" presStyleLbl="parChTrans1D2" presStyleIdx="0" presStyleCnt="2"/>
      <dgm:spPr/>
    </dgm:pt>
    <dgm:pt modelId="{55C8035B-F774-488D-B6FC-2BFE758201D5}" type="pres">
      <dgm:prSet presAssocID="{569BCC2C-F3BA-434E-B292-8D0973373B4D}" presName="hierRoot2" presStyleCnt="0">
        <dgm:presLayoutVars>
          <dgm:hierBranch/>
        </dgm:presLayoutVars>
      </dgm:prSet>
      <dgm:spPr/>
    </dgm:pt>
    <dgm:pt modelId="{F36735F1-A6B3-4F43-81FC-4BF8D70DBCF6}" type="pres">
      <dgm:prSet presAssocID="{569BCC2C-F3BA-434E-B292-8D0973373B4D}" presName="rootComposite" presStyleCnt="0"/>
      <dgm:spPr/>
    </dgm:pt>
    <dgm:pt modelId="{47ABADC8-45E3-4027-9498-DDAAC5703C71}" type="pres">
      <dgm:prSet presAssocID="{569BCC2C-F3BA-434E-B292-8D0973373B4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E49512A-4600-4F18-A900-992481C37FA7}" type="pres">
      <dgm:prSet presAssocID="{569BCC2C-F3BA-434E-B292-8D0973373B4D}" presName="rootConnector" presStyleLbl="node2" presStyleIdx="0" presStyleCnt="2"/>
      <dgm:spPr/>
      <dgm:t>
        <a:bodyPr/>
        <a:lstStyle/>
        <a:p>
          <a:endParaRPr lang="id-ID"/>
        </a:p>
      </dgm:t>
    </dgm:pt>
    <dgm:pt modelId="{01724C26-C44A-4B77-B078-AA3B3503C3B6}" type="pres">
      <dgm:prSet presAssocID="{569BCC2C-F3BA-434E-B292-8D0973373B4D}" presName="hierChild4" presStyleCnt="0"/>
      <dgm:spPr/>
    </dgm:pt>
    <dgm:pt modelId="{B1884F30-BFBD-4416-B861-E3987335EA78}" type="pres">
      <dgm:prSet presAssocID="{569BCC2C-F3BA-434E-B292-8D0973373B4D}" presName="hierChild5" presStyleCnt="0"/>
      <dgm:spPr/>
    </dgm:pt>
    <dgm:pt modelId="{8CB7B963-DF54-4818-98E1-C03A7AEB1B12}" type="pres">
      <dgm:prSet presAssocID="{D61BA872-A7DB-4698-9807-CB0605EE92E2}" presName="Name35" presStyleLbl="parChTrans1D2" presStyleIdx="1" presStyleCnt="2"/>
      <dgm:spPr/>
    </dgm:pt>
    <dgm:pt modelId="{515549E3-44B6-4CF8-9258-40A951AF8505}" type="pres">
      <dgm:prSet presAssocID="{0BE5296D-818C-4F87-8ED5-6D5309410CCC}" presName="hierRoot2" presStyleCnt="0">
        <dgm:presLayoutVars>
          <dgm:hierBranch/>
        </dgm:presLayoutVars>
      </dgm:prSet>
      <dgm:spPr/>
    </dgm:pt>
    <dgm:pt modelId="{15BFB56A-5D59-4CC5-A9D1-D4A86CED7A6B}" type="pres">
      <dgm:prSet presAssocID="{0BE5296D-818C-4F87-8ED5-6D5309410CCC}" presName="rootComposite" presStyleCnt="0"/>
      <dgm:spPr/>
    </dgm:pt>
    <dgm:pt modelId="{65E6E032-485E-434F-816A-DA423BB53E51}" type="pres">
      <dgm:prSet presAssocID="{0BE5296D-818C-4F87-8ED5-6D5309410CC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6EEC154-092F-4B6B-A95C-E9A9A0CE581E}" type="pres">
      <dgm:prSet presAssocID="{0BE5296D-818C-4F87-8ED5-6D5309410CCC}" presName="rootConnector" presStyleLbl="node2" presStyleIdx="1" presStyleCnt="2"/>
      <dgm:spPr/>
      <dgm:t>
        <a:bodyPr/>
        <a:lstStyle/>
        <a:p>
          <a:endParaRPr lang="id-ID"/>
        </a:p>
      </dgm:t>
    </dgm:pt>
    <dgm:pt modelId="{9304F2B8-1F12-49E0-9888-67B1B876F108}" type="pres">
      <dgm:prSet presAssocID="{0BE5296D-818C-4F87-8ED5-6D5309410CCC}" presName="hierChild4" presStyleCnt="0"/>
      <dgm:spPr/>
    </dgm:pt>
    <dgm:pt modelId="{7931463B-ACCB-4BA5-A6DD-1340777F3244}" type="pres">
      <dgm:prSet presAssocID="{0BE5296D-818C-4F87-8ED5-6D5309410CCC}" presName="hierChild5" presStyleCnt="0"/>
      <dgm:spPr/>
    </dgm:pt>
    <dgm:pt modelId="{4E80D7AF-7C0F-4086-95FE-B9FE1D99C1FB}" type="pres">
      <dgm:prSet presAssocID="{C994C9CD-A7C2-4768-8784-7D041C5098AD}" presName="hierChild3" presStyleCnt="0"/>
      <dgm:spPr/>
    </dgm:pt>
  </dgm:ptLst>
  <dgm:cxnLst>
    <dgm:cxn modelId="{88E80DC2-E099-4407-B481-44C9D6ED7B51}" type="presOf" srcId="{569BCC2C-F3BA-434E-B292-8D0973373B4D}" destId="{4E49512A-4600-4F18-A900-992481C37FA7}" srcOrd="1" destOrd="0" presId="urn:microsoft.com/office/officeart/2005/8/layout/orgChart1"/>
    <dgm:cxn modelId="{EEA87F21-D438-452A-BB3D-842FA48BB6F7}" type="presOf" srcId="{0BE5296D-818C-4F87-8ED5-6D5309410CCC}" destId="{65E6E032-485E-434F-816A-DA423BB53E51}" srcOrd="0" destOrd="0" presId="urn:microsoft.com/office/officeart/2005/8/layout/orgChart1"/>
    <dgm:cxn modelId="{B21FB322-20A9-4B48-9625-93D80FC8A258}" srcId="{C994C9CD-A7C2-4768-8784-7D041C5098AD}" destId="{0BE5296D-818C-4F87-8ED5-6D5309410CCC}" srcOrd="1" destOrd="0" parTransId="{D61BA872-A7DB-4698-9807-CB0605EE92E2}" sibTransId="{A1EFE2FC-92D4-4550-B790-3A6720FE369D}"/>
    <dgm:cxn modelId="{44C37B98-E8AA-4B64-8D85-E71B31D2402B}" type="presOf" srcId="{569BCC2C-F3BA-434E-B292-8D0973373B4D}" destId="{47ABADC8-45E3-4027-9498-DDAAC5703C71}" srcOrd="0" destOrd="0" presId="urn:microsoft.com/office/officeart/2005/8/layout/orgChart1"/>
    <dgm:cxn modelId="{B9448524-77EF-4627-AA51-61C9067740BD}" type="presOf" srcId="{31D6E391-84AE-45EC-8D85-AA0BD736F147}" destId="{C406F54C-EFC0-4A96-B24A-D035307D6230}" srcOrd="0" destOrd="0" presId="urn:microsoft.com/office/officeart/2005/8/layout/orgChart1"/>
    <dgm:cxn modelId="{31169E56-1303-4521-B3E3-95C40B8C00D4}" type="presOf" srcId="{0BE5296D-818C-4F87-8ED5-6D5309410CCC}" destId="{56EEC154-092F-4B6B-A95C-E9A9A0CE581E}" srcOrd="1" destOrd="0" presId="urn:microsoft.com/office/officeart/2005/8/layout/orgChart1"/>
    <dgm:cxn modelId="{C6870E6E-7A5F-4DED-96F6-690DD90FEBD4}" type="presOf" srcId="{1CAF059B-6892-4AD8-9C94-18B8A038381C}" destId="{00483B4E-58EB-4FF9-B1E1-706B038B34CC}" srcOrd="0" destOrd="0" presId="urn:microsoft.com/office/officeart/2005/8/layout/orgChart1"/>
    <dgm:cxn modelId="{75FBAC5B-A123-4724-A3D7-1EB1B0B419EF}" srcId="{C994C9CD-A7C2-4768-8784-7D041C5098AD}" destId="{569BCC2C-F3BA-434E-B292-8D0973373B4D}" srcOrd="0" destOrd="0" parTransId="{1CAF059B-6892-4AD8-9C94-18B8A038381C}" sibTransId="{6CD6D51A-0A02-4F04-90F9-748D7F444F96}"/>
    <dgm:cxn modelId="{1A57530F-7D80-4744-8C72-361EF760B3DB}" type="presOf" srcId="{C994C9CD-A7C2-4768-8784-7D041C5098AD}" destId="{45995BF0-22B8-475A-8715-F95F6B85890F}" srcOrd="1" destOrd="0" presId="urn:microsoft.com/office/officeart/2005/8/layout/orgChart1"/>
    <dgm:cxn modelId="{A7DBAC70-C2B1-41E8-9FE1-7737721AA1DB}" type="presOf" srcId="{D61BA872-A7DB-4698-9807-CB0605EE92E2}" destId="{8CB7B963-DF54-4818-98E1-C03A7AEB1B12}" srcOrd="0" destOrd="0" presId="urn:microsoft.com/office/officeart/2005/8/layout/orgChart1"/>
    <dgm:cxn modelId="{2EABF72E-D508-40DC-96DB-D26462D2F537}" srcId="{31D6E391-84AE-45EC-8D85-AA0BD736F147}" destId="{C994C9CD-A7C2-4768-8784-7D041C5098AD}" srcOrd="0" destOrd="0" parTransId="{A92FC1A0-BE1D-4F6F-B238-613826110FFE}" sibTransId="{90411E47-E3D8-4E44-B7B1-0D6749624731}"/>
    <dgm:cxn modelId="{868C5650-1E4A-4446-B937-1BC05910329C}" type="presOf" srcId="{C994C9CD-A7C2-4768-8784-7D041C5098AD}" destId="{42A1BBAA-434E-4CA1-93EF-78F23A226DAD}" srcOrd="0" destOrd="0" presId="urn:microsoft.com/office/officeart/2005/8/layout/orgChart1"/>
    <dgm:cxn modelId="{2B16DEDA-CE4C-4FFB-897A-D7FDB9595644}" type="presParOf" srcId="{C406F54C-EFC0-4A96-B24A-D035307D6230}" destId="{02DD28E1-1A1F-4D54-978C-CA5F6AE7B9AE}" srcOrd="0" destOrd="0" presId="urn:microsoft.com/office/officeart/2005/8/layout/orgChart1"/>
    <dgm:cxn modelId="{CB749B64-0B3A-442D-9D7B-C96D2A5B0183}" type="presParOf" srcId="{02DD28E1-1A1F-4D54-978C-CA5F6AE7B9AE}" destId="{140E72CA-A4CE-4B47-991D-C6AFD8A925D1}" srcOrd="0" destOrd="0" presId="urn:microsoft.com/office/officeart/2005/8/layout/orgChart1"/>
    <dgm:cxn modelId="{C5353E74-64D0-4252-8559-8D38864D8F91}" type="presParOf" srcId="{140E72CA-A4CE-4B47-991D-C6AFD8A925D1}" destId="{42A1BBAA-434E-4CA1-93EF-78F23A226DAD}" srcOrd="0" destOrd="0" presId="urn:microsoft.com/office/officeart/2005/8/layout/orgChart1"/>
    <dgm:cxn modelId="{DC597252-CAAE-4929-AFD0-B76835FAED7F}" type="presParOf" srcId="{140E72CA-A4CE-4B47-991D-C6AFD8A925D1}" destId="{45995BF0-22B8-475A-8715-F95F6B85890F}" srcOrd="1" destOrd="0" presId="urn:microsoft.com/office/officeart/2005/8/layout/orgChart1"/>
    <dgm:cxn modelId="{D4A8A271-E8DA-4876-97AD-1D885000CA07}" type="presParOf" srcId="{02DD28E1-1A1F-4D54-978C-CA5F6AE7B9AE}" destId="{5302B3F2-914D-4D26-80EE-79634D374D70}" srcOrd="1" destOrd="0" presId="urn:microsoft.com/office/officeart/2005/8/layout/orgChart1"/>
    <dgm:cxn modelId="{A349417F-7462-4FA7-8D8E-D1950FD85175}" type="presParOf" srcId="{5302B3F2-914D-4D26-80EE-79634D374D70}" destId="{00483B4E-58EB-4FF9-B1E1-706B038B34CC}" srcOrd="0" destOrd="0" presId="urn:microsoft.com/office/officeart/2005/8/layout/orgChart1"/>
    <dgm:cxn modelId="{2B219AB5-BFFF-4EE5-8462-A2AD707AF912}" type="presParOf" srcId="{5302B3F2-914D-4D26-80EE-79634D374D70}" destId="{55C8035B-F774-488D-B6FC-2BFE758201D5}" srcOrd="1" destOrd="0" presId="urn:microsoft.com/office/officeart/2005/8/layout/orgChart1"/>
    <dgm:cxn modelId="{76709341-E456-4C22-A2A0-13EB164A6356}" type="presParOf" srcId="{55C8035B-F774-488D-B6FC-2BFE758201D5}" destId="{F36735F1-A6B3-4F43-81FC-4BF8D70DBCF6}" srcOrd="0" destOrd="0" presId="urn:microsoft.com/office/officeart/2005/8/layout/orgChart1"/>
    <dgm:cxn modelId="{E8AAE163-8EA7-4FB0-B3C0-201237D8A0A6}" type="presParOf" srcId="{F36735F1-A6B3-4F43-81FC-4BF8D70DBCF6}" destId="{47ABADC8-45E3-4027-9498-DDAAC5703C71}" srcOrd="0" destOrd="0" presId="urn:microsoft.com/office/officeart/2005/8/layout/orgChart1"/>
    <dgm:cxn modelId="{6AE0F65E-3276-42C6-AC5E-4741D8D7FD97}" type="presParOf" srcId="{F36735F1-A6B3-4F43-81FC-4BF8D70DBCF6}" destId="{4E49512A-4600-4F18-A900-992481C37FA7}" srcOrd="1" destOrd="0" presId="urn:microsoft.com/office/officeart/2005/8/layout/orgChart1"/>
    <dgm:cxn modelId="{3784DEB9-6797-426D-9916-6ECB3B3711F6}" type="presParOf" srcId="{55C8035B-F774-488D-B6FC-2BFE758201D5}" destId="{01724C26-C44A-4B77-B078-AA3B3503C3B6}" srcOrd="1" destOrd="0" presId="urn:microsoft.com/office/officeart/2005/8/layout/orgChart1"/>
    <dgm:cxn modelId="{FBA063BC-B8C9-43D8-8DA6-70E08B2C5CF1}" type="presParOf" srcId="{55C8035B-F774-488D-B6FC-2BFE758201D5}" destId="{B1884F30-BFBD-4416-B861-E3987335EA78}" srcOrd="2" destOrd="0" presId="urn:microsoft.com/office/officeart/2005/8/layout/orgChart1"/>
    <dgm:cxn modelId="{C918C8C3-4E4B-40EB-84CC-603D249E03B0}" type="presParOf" srcId="{5302B3F2-914D-4D26-80EE-79634D374D70}" destId="{8CB7B963-DF54-4818-98E1-C03A7AEB1B12}" srcOrd="2" destOrd="0" presId="urn:microsoft.com/office/officeart/2005/8/layout/orgChart1"/>
    <dgm:cxn modelId="{A2E3F91C-1F52-4D9B-AD4C-5F50B75FA4D9}" type="presParOf" srcId="{5302B3F2-914D-4D26-80EE-79634D374D70}" destId="{515549E3-44B6-4CF8-9258-40A951AF8505}" srcOrd="3" destOrd="0" presId="urn:microsoft.com/office/officeart/2005/8/layout/orgChart1"/>
    <dgm:cxn modelId="{310093AC-DD00-459B-AAF6-EA11ADCD99C1}" type="presParOf" srcId="{515549E3-44B6-4CF8-9258-40A951AF8505}" destId="{15BFB56A-5D59-4CC5-A9D1-D4A86CED7A6B}" srcOrd="0" destOrd="0" presId="urn:microsoft.com/office/officeart/2005/8/layout/orgChart1"/>
    <dgm:cxn modelId="{7E688AA8-9118-461F-8C0F-168B4EF3596A}" type="presParOf" srcId="{15BFB56A-5D59-4CC5-A9D1-D4A86CED7A6B}" destId="{65E6E032-485E-434F-816A-DA423BB53E51}" srcOrd="0" destOrd="0" presId="urn:microsoft.com/office/officeart/2005/8/layout/orgChart1"/>
    <dgm:cxn modelId="{78A6715F-986C-41C1-AC1F-9F7BA9B3FFFC}" type="presParOf" srcId="{15BFB56A-5D59-4CC5-A9D1-D4A86CED7A6B}" destId="{56EEC154-092F-4B6B-A95C-E9A9A0CE581E}" srcOrd="1" destOrd="0" presId="urn:microsoft.com/office/officeart/2005/8/layout/orgChart1"/>
    <dgm:cxn modelId="{ED698572-62C4-4AA9-8CFE-3E6EFDF6CBD7}" type="presParOf" srcId="{515549E3-44B6-4CF8-9258-40A951AF8505}" destId="{9304F2B8-1F12-49E0-9888-67B1B876F108}" srcOrd="1" destOrd="0" presId="urn:microsoft.com/office/officeart/2005/8/layout/orgChart1"/>
    <dgm:cxn modelId="{509CC501-2EC0-4037-916A-F20724E64FF8}" type="presParOf" srcId="{515549E3-44B6-4CF8-9258-40A951AF8505}" destId="{7931463B-ACCB-4BA5-A6DD-1340777F3244}" srcOrd="2" destOrd="0" presId="urn:microsoft.com/office/officeart/2005/8/layout/orgChart1"/>
    <dgm:cxn modelId="{35ACF80A-71FB-4FA0-B682-A549394BEA97}" type="presParOf" srcId="{02DD28E1-1A1F-4D54-978C-CA5F6AE7B9AE}" destId="{4E80D7AF-7C0F-4086-95FE-B9FE1D99C1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7B963-DF54-4818-98E1-C03A7AEB1B12}">
      <dsp:nvSpPr>
        <dsp:cNvPr id="0" name=""/>
        <dsp:cNvSpPr/>
      </dsp:nvSpPr>
      <dsp:spPr>
        <a:xfrm>
          <a:off x="3888581" y="1573462"/>
          <a:ext cx="1901142" cy="6599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950"/>
              </a:lnTo>
              <a:lnTo>
                <a:pt x="1901142" y="329950"/>
              </a:lnTo>
              <a:lnTo>
                <a:pt x="1901142" y="6599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483B4E-58EB-4FF9-B1E1-706B038B34CC}">
      <dsp:nvSpPr>
        <dsp:cNvPr id="0" name=""/>
        <dsp:cNvSpPr/>
      </dsp:nvSpPr>
      <dsp:spPr>
        <a:xfrm>
          <a:off x="1987439" y="1573462"/>
          <a:ext cx="1901142" cy="659900"/>
        </a:xfrm>
        <a:custGeom>
          <a:avLst/>
          <a:gdLst/>
          <a:ahLst/>
          <a:cxnLst/>
          <a:rect l="0" t="0" r="0" b="0"/>
          <a:pathLst>
            <a:path>
              <a:moveTo>
                <a:pt x="1901142" y="0"/>
              </a:moveTo>
              <a:lnTo>
                <a:pt x="1901142" y="329950"/>
              </a:lnTo>
              <a:lnTo>
                <a:pt x="0" y="329950"/>
              </a:lnTo>
              <a:lnTo>
                <a:pt x="0" y="6599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A1BBAA-434E-4CA1-93EF-78F23A226DAD}">
      <dsp:nvSpPr>
        <dsp:cNvPr id="0" name=""/>
        <dsp:cNvSpPr/>
      </dsp:nvSpPr>
      <dsp:spPr>
        <a:xfrm>
          <a:off x="2317389" y="2270"/>
          <a:ext cx="3142383" cy="1571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cs typeface="Arial" charset="0"/>
            </a:rPr>
            <a:t>Besaran</a:t>
          </a:r>
        </a:p>
      </dsp:txBody>
      <dsp:txXfrm>
        <a:off x="2317389" y="2270"/>
        <a:ext cx="3142383" cy="1571191"/>
      </dsp:txXfrm>
    </dsp:sp>
    <dsp:sp modelId="{47ABADC8-45E3-4027-9498-DDAAC5703C71}">
      <dsp:nvSpPr>
        <dsp:cNvPr id="0" name=""/>
        <dsp:cNvSpPr/>
      </dsp:nvSpPr>
      <dsp:spPr>
        <a:xfrm>
          <a:off x="416247" y="2233362"/>
          <a:ext cx="3142383" cy="1571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cs typeface="Arial" charset="0"/>
            </a:rPr>
            <a:t>Skalar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cs typeface="Arial" charset="0"/>
            </a:rPr>
            <a:t>(Tidak mempunyai arah)</a:t>
          </a:r>
        </a:p>
      </dsp:txBody>
      <dsp:txXfrm>
        <a:off x="416247" y="2233362"/>
        <a:ext cx="3142383" cy="1571191"/>
      </dsp:txXfrm>
    </dsp:sp>
    <dsp:sp modelId="{65E6E032-485E-434F-816A-DA423BB53E51}">
      <dsp:nvSpPr>
        <dsp:cNvPr id="0" name=""/>
        <dsp:cNvSpPr/>
      </dsp:nvSpPr>
      <dsp:spPr>
        <a:xfrm>
          <a:off x="4218531" y="2233362"/>
          <a:ext cx="3142383" cy="15711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cs typeface="Arial" charset="0"/>
            </a:rPr>
            <a:t>Vektor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  <a:cs typeface="Arial" charset="0"/>
            </a:rPr>
            <a:t>(Mempunyai Arah)</a:t>
          </a:r>
        </a:p>
      </dsp:txBody>
      <dsp:txXfrm>
        <a:off x="4218531" y="2233362"/>
        <a:ext cx="3142383" cy="1571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268F3E9-9C17-4245-AC2A-B5B400319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51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1" y="231"/>
              <a:ext cx="1857" cy="3628"/>
              <a:chOff x="3009" y="775"/>
              <a:chExt cx="1857" cy="3628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5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9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4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4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2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2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9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0" y="123"/>
              <a:ext cx="356" cy="608"/>
              <a:chOff x="1730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0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9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3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5"/>
              <a:ext cx="500" cy="500"/>
              <a:chOff x="1727" y="869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9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7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0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7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9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166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166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F3C52-2C5C-44FD-B655-738222EE4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5FE4A-122E-44EC-8E5E-A359AF24C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D87E7-6167-4F6D-B206-0CDFCDEEA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BB084-9FEC-4F96-8D6C-4681EBBDB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6BFA7-9AE9-4C27-8D1E-F7A06AD74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09D5D-23AB-45BD-B9DC-551E5C631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59D76-C494-4791-8EDC-34DF3889F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2C55F-8E01-4066-8BED-1AC5CA5D5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036C4-C1A7-45E6-BE9D-3566E050B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E4FAF-5CE7-48E0-9878-D0E6DBFDA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099F9-E01D-44EB-A40B-7F724510A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A908A-E087-48F3-B57E-FB88741BD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6A985-8C07-4FD3-8732-3EB46C2ED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1C2BA-3473-4F87-BFAA-2E5CDD273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10595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465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10597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598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599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0600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467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1060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60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60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60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60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9499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1060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060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061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5" y="1722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19468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10612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613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614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9469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1061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61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61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9470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10620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621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622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062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2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2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2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2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2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2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3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3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3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3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3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3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3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0637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60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0639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64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64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F49918F-4F75-4CDD-A741-5F9AE99C9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Relationship Id="rId9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43887" cy="723900"/>
          </a:xfrm>
          <a:ln w="38100">
            <a:solidFill>
              <a:schemeClr val="tx2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Pengantar Vektor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755650" y="2133600"/>
          <a:ext cx="7777163" cy="3806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627313" y="5229225"/>
            <a:ext cx="3505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v - w =</a:t>
            </a:r>
            <a:r>
              <a:rPr lang="en-US" sz="2400">
                <a:latin typeface="Times New Roman" pitchFamily="18" charset="0"/>
              </a:rPr>
              <a:t>(v</a:t>
            </a:r>
            <a:r>
              <a:rPr lang="en-US" sz="2400" baseline="-25000">
                <a:latin typeface="Times New Roman" pitchFamily="18" charset="0"/>
              </a:rPr>
              <a:t>1 </a:t>
            </a:r>
            <a:r>
              <a:rPr lang="en-US" sz="2400">
                <a:latin typeface="Times New Roman" pitchFamily="18" charset="0"/>
              </a:rPr>
              <a:t>- w</a:t>
            </a:r>
            <a:r>
              <a:rPr lang="en-US" sz="2400" baseline="-25000">
                <a:latin typeface="Times New Roman" pitchFamily="18" charset="0"/>
              </a:rPr>
              <a:t>1 </a:t>
            </a:r>
            <a:r>
              <a:rPr lang="en-US" sz="2400">
                <a:latin typeface="Times New Roman" pitchFamily="18" charset="0"/>
              </a:rPr>
              <a:t>, v</a:t>
            </a:r>
            <a:r>
              <a:rPr lang="en-US" sz="2400" baseline="-25000">
                <a:latin typeface="Times New Roman" pitchFamily="18" charset="0"/>
              </a:rPr>
              <a:t>2 </a:t>
            </a:r>
            <a:r>
              <a:rPr lang="en-US" sz="2400">
                <a:latin typeface="Times New Roman" pitchFamily="18" charset="0"/>
              </a:rPr>
              <a:t>- w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k</a:t>
            </a:r>
            <a:r>
              <a:rPr lang="en-US" sz="2400" b="1">
                <a:latin typeface="Times New Roman" pitchFamily="18" charset="0"/>
              </a:rPr>
              <a:t>v = </a:t>
            </a:r>
            <a:r>
              <a:rPr lang="en-US" sz="2400">
                <a:latin typeface="Times New Roman" pitchFamily="18" charset="0"/>
              </a:rPr>
              <a:t>( </a:t>
            </a:r>
            <a:r>
              <a:rPr lang="en-US" sz="2400" i="1">
                <a:latin typeface="Times New Roman" pitchFamily="18" charset="0"/>
              </a:rPr>
              <a:t>k</a:t>
            </a:r>
            <a:r>
              <a:rPr lang="en-US" sz="2400">
                <a:latin typeface="Times New Roman" pitchFamily="18" charset="0"/>
              </a:rPr>
              <a:t>.v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, </a:t>
            </a:r>
            <a:r>
              <a:rPr lang="en-US" sz="2400" i="1">
                <a:latin typeface="Times New Roman" pitchFamily="18" charset="0"/>
              </a:rPr>
              <a:t>k</a:t>
            </a:r>
            <a:r>
              <a:rPr lang="en-US" sz="2400">
                <a:latin typeface="Times New Roman" pitchFamily="18" charset="0"/>
              </a:rPr>
              <a:t>.v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)</a:t>
            </a:r>
            <a:r>
              <a:rPr lang="en-US" sz="2400" b="1">
                <a:latin typeface="Times New Roman" pitchFamily="18" charset="0"/>
              </a:rPr>
              <a:t> </a:t>
            </a:r>
          </a:p>
        </p:txBody>
      </p:sp>
      <p:grpSp>
        <p:nvGrpSpPr>
          <p:cNvPr id="28675" name="Group 22"/>
          <p:cNvGrpSpPr>
            <a:grpSpLocks/>
          </p:cNvGrpSpPr>
          <p:nvPr/>
        </p:nvGrpSpPr>
        <p:grpSpPr bwMode="auto">
          <a:xfrm>
            <a:off x="684213" y="692150"/>
            <a:ext cx="6457950" cy="3892550"/>
            <a:chOff x="672" y="1296"/>
            <a:chExt cx="4068" cy="2496"/>
          </a:xfrm>
        </p:grpSpPr>
        <p:sp>
          <p:nvSpPr>
            <p:cNvPr id="28676" name="Line 3"/>
            <p:cNvSpPr>
              <a:spLocks noChangeShapeType="1"/>
            </p:cNvSpPr>
            <p:nvPr/>
          </p:nvSpPr>
          <p:spPr bwMode="auto">
            <a:xfrm flipV="1">
              <a:off x="960" y="1440"/>
              <a:ext cx="0" cy="2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8677" name="Line 4"/>
            <p:cNvSpPr>
              <a:spLocks noChangeShapeType="1"/>
            </p:cNvSpPr>
            <p:nvPr/>
          </p:nvSpPr>
          <p:spPr bwMode="auto">
            <a:xfrm>
              <a:off x="960" y="3792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8678" name="Line 5"/>
            <p:cNvSpPr>
              <a:spLocks noChangeShapeType="1"/>
            </p:cNvSpPr>
            <p:nvPr/>
          </p:nvSpPr>
          <p:spPr bwMode="auto">
            <a:xfrm flipV="1">
              <a:off x="960" y="2544"/>
              <a:ext cx="816" cy="12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8679" name="Line 6"/>
            <p:cNvSpPr>
              <a:spLocks noChangeShapeType="1"/>
            </p:cNvSpPr>
            <p:nvPr/>
          </p:nvSpPr>
          <p:spPr bwMode="auto">
            <a:xfrm flipV="1">
              <a:off x="960" y="3456"/>
              <a:ext cx="120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8680" name="Line 7"/>
            <p:cNvSpPr>
              <a:spLocks noChangeShapeType="1"/>
            </p:cNvSpPr>
            <p:nvPr/>
          </p:nvSpPr>
          <p:spPr bwMode="auto">
            <a:xfrm flipV="1">
              <a:off x="1728" y="2256"/>
              <a:ext cx="1200" cy="33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8681" name="Line 8"/>
            <p:cNvSpPr>
              <a:spLocks noChangeShapeType="1"/>
            </p:cNvSpPr>
            <p:nvPr/>
          </p:nvSpPr>
          <p:spPr bwMode="auto">
            <a:xfrm flipV="1">
              <a:off x="2148" y="2208"/>
              <a:ext cx="816" cy="1248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8682" name="Line 10"/>
            <p:cNvSpPr>
              <a:spLocks noChangeShapeType="1"/>
            </p:cNvSpPr>
            <p:nvPr/>
          </p:nvSpPr>
          <p:spPr bwMode="auto">
            <a:xfrm flipV="1">
              <a:off x="960" y="2256"/>
              <a:ext cx="1968" cy="15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8683" name="Text Box 11"/>
            <p:cNvSpPr txBox="1">
              <a:spLocks noChangeArrowheads="1"/>
            </p:cNvSpPr>
            <p:nvPr/>
          </p:nvSpPr>
          <p:spPr bwMode="auto">
            <a:xfrm>
              <a:off x="1200" y="2880"/>
              <a:ext cx="287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28684" name="Text Box 12"/>
            <p:cNvSpPr txBox="1">
              <a:spLocks noChangeArrowheads="1"/>
            </p:cNvSpPr>
            <p:nvPr/>
          </p:nvSpPr>
          <p:spPr bwMode="auto">
            <a:xfrm>
              <a:off x="1487" y="3360"/>
              <a:ext cx="289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v</a:t>
              </a:r>
            </a:p>
          </p:txBody>
        </p:sp>
        <p:sp>
          <p:nvSpPr>
            <p:cNvPr id="28685" name="Text Box 13"/>
            <p:cNvSpPr txBox="1">
              <a:spLocks noChangeArrowheads="1"/>
            </p:cNvSpPr>
            <p:nvPr/>
          </p:nvSpPr>
          <p:spPr bwMode="auto">
            <a:xfrm>
              <a:off x="1728" y="2592"/>
              <a:ext cx="624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v + w</a:t>
              </a:r>
            </a:p>
          </p:txBody>
        </p:sp>
        <p:sp>
          <p:nvSpPr>
            <p:cNvPr id="28686" name="Text Box 14"/>
            <p:cNvSpPr txBox="1">
              <a:spLocks noChangeArrowheads="1"/>
            </p:cNvSpPr>
            <p:nvPr/>
          </p:nvSpPr>
          <p:spPr bwMode="auto">
            <a:xfrm>
              <a:off x="2245" y="3339"/>
              <a:ext cx="998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v = </a:t>
              </a:r>
              <a:r>
                <a:rPr lang="en-US" sz="2400">
                  <a:latin typeface="Times New Roman" pitchFamily="18" charset="0"/>
                </a:rPr>
                <a:t>(v</a:t>
              </a:r>
              <a:r>
                <a:rPr lang="en-US" sz="2400" baseline="-25000">
                  <a:latin typeface="Times New Roman" pitchFamily="18" charset="0"/>
                </a:rPr>
                <a:t>1</a:t>
              </a:r>
              <a:r>
                <a:rPr lang="en-US" sz="2400">
                  <a:latin typeface="Times New Roman" pitchFamily="18" charset="0"/>
                </a:rPr>
                <a:t>, v</a:t>
              </a:r>
              <a:r>
                <a:rPr lang="en-US" sz="2400" baseline="-25000">
                  <a:latin typeface="Times New Roman" pitchFamily="18" charset="0"/>
                </a:rPr>
                <a:t>2</a:t>
              </a:r>
              <a:r>
                <a:rPr lang="en-US" sz="2400">
                  <a:latin typeface="Times New Roman" pitchFamily="18" charset="0"/>
                </a:rPr>
                <a:t>)</a:t>
              </a: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28687" name="Text Box 17"/>
            <p:cNvSpPr txBox="1">
              <a:spLocks noChangeArrowheads="1"/>
            </p:cNvSpPr>
            <p:nvPr/>
          </p:nvSpPr>
          <p:spPr bwMode="auto">
            <a:xfrm>
              <a:off x="672" y="1296"/>
              <a:ext cx="288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8688" name="Text Box 18"/>
            <p:cNvSpPr txBox="1">
              <a:spLocks noChangeArrowheads="1"/>
            </p:cNvSpPr>
            <p:nvPr/>
          </p:nvSpPr>
          <p:spPr bwMode="auto">
            <a:xfrm>
              <a:off x="3744" y="3456"/>
              <a:ext cx="288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8689" name="Text Box 20"/>
            <p:cNvSpPr txBox="1">
              <a:spLocks noChangeArrowheads="1"/>
            </p:cNvSpPr>
            <p:nvPr/>
          </p:nvSpPr>
          <p:spPr bwMode="auto">
            <a:xfrm>
              <a:off x="1156" y="2115"/>
              <a:ext cx="1180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w = </a:t>
              </a:r>
              <a:r>
                <a:rPr lang="en-US" sz="2400">
                  <a:latin typeface="Times New Roman" pitchFamily="18" charset="0"/>
                </a:rPr>
                <a:t>(w1, w2)</a:t>
              </a:r>
            </a:p>
          </p:txBody>
        </p:sp>
        <p:sp>
          <p:nvSpPr>
            <p:cNvPr id="28690" name="Text Box 21"/>
            <p:cNvSpPr txBox="1">
              <a:spLocks noChangeArrowheads="1"/>
            </p:cNvSpPr>
            <p:nvPr/>
          </p:nvSpPr>
          <p:spPr bwMode="auto">
            <a:xfrm>
              <a:off x="2472" y="1933"/>
              <a:ext cx="2268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v + w =</a:t>
              </a:r>
              <a:r>
                <a:rPr lang="en-US" sz="2400">
                  <a:latin typeface="Times New Roman" pitchFamily="18" charset="0"/>
                </a:rPr>
                <a:t>(v1 + w1 , v2 + w2)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229600" cy="5219700"/>
          </a:xfrm>
        </p:spPr>
        <p:txBody>
          <a:bodyPr/>
          <a:lstStyle/>
          <a:p>
            <a:pPr eaLnBrk="1" hangingPunct="1"/>
            <a:r>
              <a:rPr lang="en-US" sz="2800" b="1" smtClean="0"/>
              <a:t>Vektor - Vektor dalam Ruang Berdimensi 3 (Ruang)</a:t>
            </a:r>
            <a:endParaRPr lang="en-US" smtClean="0"/>
          </a:p>
        </p:txBody>
      </p:sp>
      <p:grpSp>
        <p:nvGrpSpPr>
          <p:cNvPr id="31747" name="Group 37"/>
          <p:cNvGrpSpPr>
            <a:grpSpLocks/>
          </p:cNvGrpSpPr>
          <p:nvPr/>
        </p:nvGrpSpPr>
        <p:grpSpPr bwMode="auto">
          <a:xfrm>
            <a:off x="250825" y="2133600"/>
            <a:ext cx="5564188" cy="3541713"/>
            <a:chOff x="295" y="1162"/>
            <a:chExt cx="3799" cy="2294"/>
          </a:xfrm>
        </p:grpSpPr>
        <p:sp>
          <p:nvSpPr>
            <p:cNvPr id="31759" name="Text Box 18"/>
            <p:cNvSpPr txBox="1">
              <a:spLocks noChangeArrowheads="1"/>
            </p:cNvSpPr>
            <p:nvPr/>
          </p:nvSpPr>
          <p:spPr bwMode="auto">
            <a:xfrm>
              <a:off x="2835" y="2251"/>
              <a:ext cx="263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Y</a:t>
              </a:r>
            </a:p>
          </p:txBody>
        </p:sp>
        <p:grpSp>
          <p:nvGrpSpPr>
            <p:cNvPr id="31760" name="Group 36"/>
            <p:cNvGrpSpPr>
              <a:grpSpLocks/>
            </p:cNvGrpSpPr>
            <p:nvPr/>
          </p:nvGrpSpPr>
          <p:grpSpPr bwMode="auto">
            <a:xfrm>
              <a:off x="295" y="1162"/>
              <a:ext cx="3799" cy="2294"/>
              <a:chOff x="1066" y="1117"/>
              <a:chExt cx="4577" cy="2685"/>
            </a:xfrm>
          </p:grpSpPr>
          <p:sp>
            <p:nvSpPr>
              <p:cNvPr id="31761" name="Text Box 3"/>
              <p:cNvSpPr txBox="1">
                <a:spLocks noChangeArrowheads="1"/>
              </p:cNvSpPr>
              <p:nvPr/>
            </p:nvSpPr>
            <p:spPr bwMode="auto">
              <a:xfrm>
                <a:off x="2822" y="1124"/>
                <a:ext cx="302" cy="3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/>
                  <a:t>z</a:t>
                </a:r>
              </a:p>
            </p:txBody>
          </p:sp>
          <p:sp>
            <p:nvSpPr>
              <p:cNvPr id="31762" name="Text Box 19"/>
              <p:cNvSpPr txBox="1">
                <a:spLocks noChangeArrowheads="1"/>
              </p:cNvSpPr>
              <p:nvPr/>
            </p:nvSpPr>
            <p:spPr bwMode="auto">
              <a:xfrm>
                <a:off x="2822" y="1758"/>
                <a:ext cx="326" cy="3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/>
                  <a:t>Z</a:t>
                </a:r>
              </a:p>
            </p:txBody>
          </p:sp>
          <p:grpSp>
            <p:nvGrpSpPr>
              <p:cNvPr id="31763" name="Group 35"/>
              <p:cNvGrpSpPr>
                <a:grpSpLocks/>
              </p:cNvGrpSpPr>
              <p:nvPr/>
            </p:nvGrpSpPr>
            <p:grpSpPr bwMode="auto">
              <a:xfrm>
                <a:off x="1066" y="1117"/>
                <a:ext cx="4577" cy="2685"/>
                <a:chOff x="1066" y="1253"/>
                <a:chExt cx="4577" cy="2685"/>
              </a:xfrm>
            </p:grpSpPr>
            <p:sp>
              <p:nvSpPr>
                <p:cNvPr id="3176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094" y="2251"/>
                  <a:ext cx="257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400" b="1"/>
                    <a:t>P</a:t>
                  </a:r>
                </a:p>
              </p:txBody>
            </p:sp>
            <p:grpSp>
              <p:nvGrpSpPr>
                <p:cNvPr id="31765" name="Group 34"/>
                <p:cNvGrpSpPr>
                  <a:grpSpLocks/>
                </p:cNvGrpSpPr>
                <p:nvPr/>
              </p:nvGrpSpPr>
              <p:grpSpPr bwMode="auto">
                <a:xfrm>
                  <a:off x="1066" y="1253"/>
                  <a:ext cx="4577" cy="2685"/>
                  <a:chOff x="1020" y="1207"/>
                  <a:chExt cx="4577" cy="2685"/>
                </a:xfrm>
              </p:grpSpPr>
              <p:grpSp>
                <p:nvGrpSpPr>
                  <p:cNvPr id="31766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1020" y="1207"/>
                    <a:ext cx="4577" cy="2685"/>
                    <a:chOff x="1020" y="1207"/>
                    <a:chExt cx="4577" cy="2612"/>
                  </a:xfrm>
                </p:grpSpPr>
                <p:sp>
                  <p:nvSpPr>
                    <p:cNvPr id="31769" name="Rectangle 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30" y="2523"/>
                      <a:ext cx="1180" cy="63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31770" name="Line 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30" y="2160"/>
                      <a:ext cx="726" cy="36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31771" name="Line 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210" y="2160"/>
                      <a:ext cx="726" cy="36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oval" w="med" len="med"/>
                      <a:tailEnd/>
                    </a:ln>
                  </p:spPr>
                  <p:txBody>
                    <a:bodyPr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31772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6" y="2160"/>
                      <a:ext cx="1180" cy="63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31773" name="Line 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304" y="2795"/>
                      <a:ext cx="1452" cy="72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 type="triangle" w="med" len="med"/>
                      <a:tailEnd/>
                    </a:ln>
                  </p:spPr>
                  <p:txBody>
                    <a:bodyPr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31774" name="Line 1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210" y="2795"/>
                      <a:ext cx="726" cy="363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oval" w="med" len="med"/>
                    </a:ln>
                  </p:spPr>
                  <p:txBody>
                    <a:bodyPr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31775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90" y="2795"/>
                      <a:ext cx="1361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31776" name="Line 1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756" y="1207"/>
                      <a:ext cx="0" cy="99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31777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0" y="3482"/>
                      <a:ext cx="319" cy="33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400" b="1"/>
                        <a:t>x</a:t>
                      </a:r>
                    </a:p>
                  </p:txBody>
                </p:sp>
                <p:sp>
                  <p:nvSpPr>
                    <p:cNvPr id="31778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282" y="2619"/>
                      <a:ext cx="315" cy="33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400" b="1"/>
                        <a:t>y</a:t>
                      </a:r>
                    </a:p>
                  </p:txBody>
                </p:sp>
                <p:sp>
                  <p:nvSpPr>
                    <p:cNvPr id="31779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65" y="2840"/>
                      <a:ext cx="422" cy="33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2400" b="1"/>
                        <a:t>0</a:t>
                      </a:r>
                    </a:p>
                  </p:txBody>
                </p:sp>
              </p:grpSp>
              <p:sp>
                <p:nvSpPr>
                  <p:cNvPr id="31767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52" y="2160"/>
                    <a:ext cx="195" cy="2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endParaRPr lang="id-ID"/>
                  </a:p>
                </p:txBody>
              </p:sp>
              <p:sp>
                <p:nvSpPr>
                  <p:cNvPr id="31768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01" y="2931"/>
                    <a:ext cx="262" cy="34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b="1"/>
                      <a:t>X</a:t>
                    </a:r>
                  </a:p>
                </p:txBody>
              </p:sp>
            </p:grpSp>
          </p:grpSp>
        </p:grpSp>
      </p:grpSp>
      <p:grpSp>
        <p:nvGrpSpPr>
          <p:cNvPr id="31748" name="Group 38"/>
          <p:cNvGrpSpPr>
            <a:grpSpLocks/>
          </p:cNvGrpSpPr>
          <p:nvPr/>
        </p:nvGrpSpPr>
        <p:grpSpPr bwMode="auto">
          <a:xfrm>
            <a:off x="4427538" y="3141663"/>
            <a:ext cx="4246562" cy="3044825"/>
            <a:chOff x="528" y="1440"/>
            <a:chExt cx="3264" cy="2487"/>
          </a:xfrm>
        </p:grpSpPr>
        <p:sp>
          <p:nvSpPr>
            <p:cNvPr id="31750" name="Line 39"/>
            <p:cNvSpPr>
              <a:spLocks noChangeShapeType="1"/>
            </p:cNvSpPr>
            <p:nvPr/>
          </p:nvSpPr>
          <p:spPr bwMode="auto">
            <a:xfrm flipV="1">
              <a:off x="1584" y="1440"/>
              <a:ext cx="0" cy="15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1" name="Line 40"/>
            <p:cNvSpPr>
              <a:spLocks noChangeShapeType="1"/>
            </p:cNvSpPr>
            <p:nvPr/>
          </p:nvSpPr>
          <p:spPr bwMode="auto">
            <a:xfrm>
              <a:off x="1584" y="2976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2" name="Line 41"/>
            <p:cNvSpPr>
              <a:spLocks noChangeShapeType="1"/>
            </p:cNvSpPr>
            <p:nvPr/>
          </p:nvSpPr>
          <p:spPr bwMode="auto">
            <a:xfrm flipH="1">
              <a:off x="672" y="2976"/>
              <a:ext cx="91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3" name="Line 42"/>
            <p:cNvSpPr>
              <a:spLocks noChangeShapeType="1"/>
            </p:cNvSpPr>
            <p:nvPr/>
          </p:nvSpPr>
          <p:spPr bwMode="auto">
            <a:xfrm flipV="1">
              <a:off x="1565" y="2387"/>
              <a:ext cx="1392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754" name="Text Box 43"/>
            <p:cNvSpPr txBox="1">
              <a:spLocks noChangeArrowheads="1"/>
            </p:cNvSpPr>
            <p:nvPr/>
          </p:nvSpPr>
          <p:spPr bwMode="auto">
            <a:xfrm>
              <a:off x="2784" y="2062"/>
              <a:ext cx="1008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(v</a:t>
              </a:r>
              <a:r>
                <a:rPr lang="en-US" sz="2400" baseline="-25000">
                  <a:latin typeface="Times New Roman" pitchFamily="18" charset="0"/>
                </a:rPr>
                <a:t>1</a:t>
              </a:r>
              <a:r>
                <a:rPr lang="en-US" sz="2400">
                  <a:latin typeface="Times New Roman" pitchFamily="18" charset="0"/>
                </a:rPr>
                <a:t>,v</a:t>
              </a:r>
              <a:r>
                <a:rPr lang="en-US" sz="2400" baseline="-25000">
                  <a:latin typeface="Times New Roman" pitchFamily="18" charset="0"/>
                </a:rPr>
                <a:t>2</a:t>
              </a:r>
              <a:r>
                <a:rPr lang="en-US" sz="2400">
                  <a:latin typeface="Times New Roman" pitchFamily="18" charset="0"/>
                </a:rPr>
                <a:t>,v</a:t>
              </a:r>
              <a:r>
                <a:rPr lang="en-US" sz="2400" baseline="-25000">
                  <a:latin typeface="Times New Roman" pitchFamily="18" charset="0"/>
                </a:rPr>
                <a:t>3</a:t>
              </a:r>
              <a:r>
                <a:rPr lang="en-US" sz="240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31755" name="Text Box 44"/>
            <p:cNvSpPr txBox="1">
              <a:spLocks noChangeArrowheads="1"/>
            </p:cNvSpPr>
            <p:nvPr/>
          </p:nvSpPr>
          <p:spPr bwMode="auto">
            <a:xfrm>
              <a:off x="2161" y="2400"/>
              <a:ext cx="241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v</a:t>
              </a:r>
            </a:p>
          </p:txBody>
        </p:sp>
        <p:sp>
          <p:nvSpPr>
            <p:cNvPr id="31756" name="Text Box 45"/>
            <p:cNvSpPr txBox="1">
              <a:spLocks noChangeArrowheads="1"/>
            </p:cNvSpPr>
            <p:nvPr/>
          </p:nvSpPr>
          <p:spPr bwMode="auto">
            <a:xfrm>
              <a:off x="1295" y="1440"/>
              <a:ext cx="241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31757" name="Text Box 46"/>
            <p:cNvSpPr txBox="1">
              <a:spLocks noChangeArrowheads="1"/>
            </p:cNvSpPr>
            <p:nvPr/>
          </p:nvSpPr>
          <p:spPr bwMode="auto">
            <a:xfrm>
              <a:off x="528" y="3553"/>
              <a:ext cx="240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31758" name="Text Box 47"/>
            <p:cNvSpPr txBox="1">
              <a:spLocks noChangeArrowheads="1"/>
            </p:cNvSpPr>
            <p:nvPr/>
          </p:nvSpPr>
          <p:spPr bwMode="auto">
            <a:xfrm>
              <a:off x="3456" y="2737"/>
              <a:ext cx="240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31749" name="Line 48"/>
          <p:cNvSpPr>
            <a:spLocks noChangeShapeType="1"/>
          </p:cNvSpPr>
          <p:nvPr/>
        </p:nvSpPr>
        <p:spPr bwMode="auto">
          <a:xfrm flipV="1">
            <a:off x="2339975" y="3933825"/>
            <a:ext cx="576263" cy="358775"/>
          </a:xfrm>
          <a:prstGeom prst="line">
            <a:avLst/>
          </a:prstGeom>
          <a:noFill/>
          <a:ln w="9525">
            <a:solidFill>
              <a:srgbClr val="3333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765175"/>
            <a:ext cx="8686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Berlin Sans FB Demi" pitchFamily="34" charset="0"/>
              </a:rPr>
              <a:t>Jika vektor           mempunyai titik pangkal P</a:t>
            </a:r>
            <a:r>
              <a:rPr lang="en-US" sz="3200" baseline="-25000">
                <a:latin typeface="Berlin Sans FB Demi" pitchFamily="34" charset="0"/>
              </a:rPr>
              <a:t>1</a:t>
            </a:r>
            <a:r>
              <a:rPr lang="en-US" sz="3200">
                <a:latin typeface="Berlin Sans FB Demi" pitchFamily="34" charset="0"/>
              </a:rPr>
              <a:t>(x</a:t>
            </a:r>
            <a:r>
              <a:rPr lang="en-US" sz="3200" baseline="-25000">
                <a:latin typeface="Berlin Sans FB Demi" pitchFamily="34" charset="0"/>
              </a:rPr>
              <a:t>1</a:t>
            </a:r>
            <a:r>
              <a:rPr lang="en-US" sz="3200">
                <a:latin typeface="Berlin Sans FB Demi" pitchFamily="34" charset="0"/>
              </a:rPr>
              <a:t>,y</a:t>
            </a:r>
            <a:r>
              <a:rPr lang="en-US" sz="3200" baseline="-25000">
                <a:latin typeface="Berlin Sans FB Demi" pitchFamily="34" charset="0"/>
              </a:rPr>
              <a:t>1</a:t>
            </a:r>
            <a:r>
              <a:rPr lang="en-US" sz="3200">
                <a:latin typeface="Berlin Sans FB Demi" pitchFamily="34" charset="0"/>
              </a:rPr>
              <a:t>,z</a:t>
            </a:r>
            <a:r>
              <a:rPr lang="en-US" sz="3200" baseline="-25000">
                <a:latin typeface="Berlin Sans FB Demi" pitchFamily="34" charset="0"/>
              </a:rPr>
              <a:t>1</a:t>
            </a:r>
            <a:r>
              <a:rPr lang="en-US" sz="3200">
                <a:latin typeface="Berlin Sans FB Demi" pitchFamily="34" charset="0"/>
              </a:rPr>
              <a:t>) dan titik ujung P</a:t>
            </a:r>
            <a:r>
              <a:rPr lang="en-US" sz="3200" baseline="-25000">
                <a:latin typeface="Berlin Sans FB Demi" pitchFamily="34" charset="0"/>
              </a:rPr>
              <a:t>2</a:t>
            </a:r>
            <a:r>
              <a:rPr lang="en-US" sz="3200">
                <a:latin typeface="Berlin Sans FB Demi" pitchFamily="34" charset="0"/>
              </a:rPr>
              <a:t>(x</a:t>
            </a:r>
            <a:r>
              <a:rPr lang="en-US" sz="3200" baseline="-25000">
                <a:latin typeface="Berlin Sans FB Demi" pitchFamily="34" charset="0"/>
              </a:rPr>
              <a:t>2</a:t>
            </a:r>
            <a:r>
              <a:rPr lang="en-US" sz="3200">
                <a:latin typeface="Berlin Sans FB Demi" pitchFamily="34" charset="0"/>
              </a:rPr>
              <a:t>,y</a:t>
            </a:r>
            <a:r>
              <a:rPr lang="en-US" sz="3200" baseline="-25000">
                <a:latin typeface="Berlin Sans FB Demi" pitchFamily="34" charset="0"/>
              </a:rPr>
              <a:t>2</a:t>
            </a:r>
            <a:r>
              <a:rPr lang="en-US" sz="3200">
                <a:latin typeface="Berlin Sans FB Demi" pitchFamily="34" charset="0"/>
              </a:rPr>
              <a:t>,z</a:t>
            </a:r>
            <a:r>
              <a:rPr lang="en-US" sz="3200" baseline="-25000">
                <a:latin typeface="Berlin Sans FB Demi" pitchFamily="34" charset="0"/>
              </a:rPr>
              <a:t>2</a:t>
            </a:r>
            <a:r>
              <a:rPr lang="en-US" sz="3200">
                <a:latin typeface="Berlin Sans FB Demi" pitchFamily="34" charset="0"/>
              </a:rPr>
              <a:t>), maka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>
                <a:latin typeface="Berlin Sans FB Demi" pitchFamily="34" charset="0"/>
              </a:rPr>
              <a:t>         = (x</a:t>
            </a:r>
            <a:r>
              <a:rPr lang="en-US" sz="3200" baseline="-25000">
                <a:latin typeface="Berlin Sans FB Demi" pitchFamily="34" charset="0"/>
              </a:rPr>
              <a:t>2</a:t>
            </a:r>
            <a:r>
              <a:rPr lang="en-US" sz="3200">
                <a:latin typeface="Berlin Sans FB Demi" pitchFamily="34" charset="0"/>
              </a:rPr>
              <a:t>-x</a:t>
            </a:r>
            <a:r>
              <a:rPr lang="en-US" sz="3200" baseline="-25000">
                <a:latin typeface="Berlin Sans FB Demi" pitchFamily="34" charset="0"/>
              </a:rPr>
              <a:t>1</a:t>
            </a:r>
            <a:r>
              <a:rPr lang="en-US" sz="3200">
                <a:latin typeface="Berlin Sans FB Demi" pitchFamily="34" charset="0"/>
              </a:rPr>
              <a:t>, y</a:t>
            </a:r>
            <a:r>
              <a:rPr lang="en-US" sz="3200" baseline="-25000">
                <a:latin typeface="Berlin Sans FB Demi" pitchFamily="34" charset="0"/>
              </a:rPr>
              <a:t>2</a:t>
            </a:r>
            <a:r>
              <a:rPr lang="en-US" sz="3200">
                <a:latin typeface="Berlin Sans FB Demi" pitchFamily="34" charset="0"/>
              </a:rPr>
              <a:t>-y</a:t>
            </a:r>
            <a:r>
              <a:rPr lang="en-US" sz="3200" baseline="-25000">
                <a:latin typeface="Berlin Sans FB Demi" pitchFamily="34" charset="0"/>
              </a:rPr>
              <a:t>1</a:t>
            </a:r>
            <a:r>
              <a:rPr lang="en-US" sz="3200">
                <a:latin typeface="Berlin Sans FB Demi" pitchFamily="34" charset="0"/>
              </a:rPr>
              <a:t>, z</a:t>
            </a:r>
            <a:r>
              <a:rPr lang="en-US" sz="3200" baseline="-25000">
                <a:latin typeface="Berlin Sans FB Demi" pitchFamily="34" charset="0"/>
              </a:rPr>
              <a:t>2</a:t>
            </a:r>
            <a:r>
              <a:rPr lang="en-US" sz="3200">
                <a:latin typeface="Berlin Sans FB Demi" pitchFamily="34" charset="0"/>
              </a:rPr>
              <a:t>-z</a:t>
            </a:r>
            <a:r>
              <a:rPr lang="en-US" sz="3200" baseline="-25000">
                <a:latin typeface="Berlin Sans FB Demi" pitchFamily="34" charset="0"/>
              </a:rPr>
              <a:t>1</a:t>
            </a:r>
            <a:r>
              <a:rPr lang="en-US" sz="3200">
                <a:latin typeface="Berlin Sans FB Demi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>
                <a:latin typeface="Berlin Sans FB Demi" pitchFamily="34" charset="0"/>
              </a:rPr>
              <a:t>Dengan kata lain  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2700338" y="765175"/>
          <a:ext cx="719137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3" imgW="291960" imgH="241200" progId="Equation.3">
                  <p:embed/>
                </p:oleObj>
              </mc:Choice>
              <mc:Fallback>
                <p:oleObj name="Equation" r:id="rId3" imgW="29196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765175"/>
                        <a:ext cx="719137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611188" y="1989138"/>
          <a:ext cx="661987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5" imgW="291960" imgH="241200" progId="Equation.3">
                  <p:embed/>
                </p:oleObj>
              </mc:Choice>
              <mc:Fallback>
                <p:oleObj name="Equation" r:id="rId5" imgW="29196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989138"/>
                        <a:ext cx="661987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4211638" y="2708275"/>
          <a:ext cx="2360612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7" imgW="1041120" imgH="241200" progId="Equation.3">
                  <p:embed/>
                </p:oleObj>
              </mc:Choice>
              <mc:Fallback>
                <p:oleObj name="Equation" r:id="rId7" imgW="104112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2708275"/>
                        <a:ext cx="2360612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50825" y="3500438"/>
            <a:ext cx="88931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</a:pPr>
            <a:r>
              <a:rPr lang="en-US" sz="3200" b="1">
                <a:latin typeface="Berlin Sans FB Demi" pitchFamily="34" charset="0"/>
              </a:rPr>
              <a:t>CONTOH :</a:t>
            </a:r>
            <a:r>
              <a:rPr lang="en-US" sz="3200">
                <a:latin typeface="Berlin Sans FB Demi" pitchFamily="34" charset="0"/>
              </a:rPr>
              <a:t> </a:t>
            </a:r>
          </a:p>
          <a:p>
            <a:pPr marL="609600" indent="-609600" eaLnBrk="1" hangingPunct="1">
              <a:spcBef>
                <a:spcPct val="20000"/>
              </a:spcBef>
            </a:pPr>
            <a:r>
              <a:rPr lang="en-US" sz="3200">
                <a:latin typeface="Berlin Sans FB Demi" pitchFamily="34" charset="0"/>
              </a:rPr>
              <a:t>Sketsakan </a:t>
            </a:r>
            <a:r>
              <a:rPr lang="en-US" sz="3200" b="1">
                <a:latin typeface="Berlin Sans FB Demi" pitchFamily="34" charset="0"/>
              </a:rPr>
              <a:t>u=</a:t>
            </a:r>
            <a:r>
              <a:rPr lang="en-US" sz="3200">
                <a:latin typeface="Berlin Sans FB Demi" pitchFamily="34" charset="0"/>
              </a:rPr>
              <a:t>(-3, 1, 2), </a:t>
            </a:r>
            <a:r>
              <a:rPr lang="en-US" sz="3200" b="1">
                <a:latin typeface="Berlin Sans FB Demi" pitchFamily="34" charset="0"/>
              </a:rPr>
              <a:t>v = </a:t>
            </a:r>
            <a:r>
              <a:rPr lang="en-US" sz="3200">
                <a:latin typeface="Berlin Sans FB Demi" pitchFamily="34" charset="0"/>
              </a:rPr>
              <a:t>(4, 0, -8), dan carilah,</a:t>
            </a:r>
          </a:p>
          <a:p>
            <a:pPr marL="609600" indent="-609600" eaLnBrk="1" hangingPunct="1">
              <a:spcBef>
                <a:spcPct val="20000"/>
              </a:spcBef>
              <a:buFontTx/>
              <a:buAutoNum type="alphaLcParenBoth"/>
            </a:pPr>
            <a:r>
              <a:rPr lang="en-US" sz="3200" b="1">
                <a:latin typeface="Berlin Sans FB Demi" pitchFamily="34" charset="0"/>
              </a:rPr>
              <a:t>u - v</a:t>
            </a:r>
          </a:p>
          <a:p>
            <a:pPr marL="609600" indent="-609600" eaLnBrk="1" hangingPunct="1">
              <a:spcBef>
                <a:spcPct val="20000"/>
              </a:spcBef>
              <a:buFontTx/>
              <a:buAutoNum type="alphaLcParenBoth"/>
            </a:pPr>
            <a:r>
              <a:rPr lang="en-US" sz="3200">
                <a:latin typeface="Berlin Sans FB Demi" pitchFamily="34" charset="0"/>
              </a:rPr>
              <a:t>6</a:t>
            </a:r>
            <a:r>
              <a:rPr lang="en-US" sz="3200" b="1">
                <a:latin typeface="Berlin Sans FB Demi" pitchFamily="34" charset="0"/>
              </a:rPr>
              <a:t>u + 2v</a:t>
            </a:r>
          </a:p>
          <a:p>
            <a:pPr marL="609600" indent="-609600" eaLnBrk="1" hangingPunct="1">
              <a:spcBef>
                <a:spcPct val="20000"/>
              </a:spcBef>
              <a:buFontTx/>
              <a:buAutoNum type="alphaLcParenBoth"/>
            </a:pPr>
            <a:r>
              <a:rPr lang="en-US" sz="3200" b="1">
                <a:latin typeface="Berlin Sans FB Demi" pitchFamily="34" charset="0"/>
              </a:rPr>
              <a:t>5(v - 4u)</a:t>
            </a:r>
            <a:endParaRPr lang="en-US" sz="3200">
              <a:latin typeface="Berlin Sans FB Demi" pitchFamily="34" charset="0"/>
            </a:endParaRPr>
          </a:p>
        </p:txBody>
      </p:sp>
      <p:pic>
        <p:nvPicPr>
          <p:cNvPr id="3079" name="Picture 10" descr="j032670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51500" y="4868863"/>
            <a:ext cx="2087563" cy="149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7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95288" y="1557338"/>
            <a:ext cx="8458200" cy="50006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dirty="0" err="1">
                <a:solidFill>
                  <a:srgbClr val="3333FF"/>
                </a:solidFill>
                <a:latin typeface="Berlin Sans FB Demi" pitchFamily="34" charset="0"/>
              </a:rPr>
              <a:t>Jika</a:t>
            </a: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</a:rPr>
              <a:t> x, y </a:t>
            </a:r>
            <a:r>
              <a:rPr lang="en-US" sz="2800" dirty="0" err="1">
                <a:solidFill>
                  <a:srgbClr val="3333FF"/>
                </a:solidFill>
                <a:latin typeface="Berlin Sans FB Demi" pitchFamily="34" charset="0"/>
              </a:rPr>
              <a:t>dan</a:t>
            </a: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</a:rPr>
              <a:t> z </a:t>
            </a:r>
            <a:r>
              <a:rPr lang="en-US" sz="2800" dirty="0" err="1">
                <a:solidFill>
                  <a:srgbClr val="3333FF"/>
                </a:solidFill>
                <a:latin typeface="Berlin Sans FB Demi" pitchFamily="34" charset="0"/>
              </a:rPr>
              <a:t>adalah</a:t>
            </a: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Berlin Sans FB Demi" pitchFamily="34" charset="0"/>
              </a:rPr>
              <a:t>suatu</a:t>
            </a: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Berlin Sans FB Demi" pitchFamily="34" charset="0"/>
              </a:rPr>
              <a:t>vektor</a:t>
            </a: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Berlin Sans FB Demi" pitchFamily="34" charset="0"/>
              </a:rPr>
              <a:t>dalam</a:t>
            </a: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Berlin Sans FB Demi" pitchFamily="34" charset="0"/>
              </a:rPr>
              <a:t>ruang</a:t>
            </a: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</a:rPr>
              <a:t> berdimensi-2 </a:t>
            </a:r>
            <a:r>
              <a:rPr lang="en-US" sz="2800" dirty="0" err="1">
                <a:solidFill>
                  <a:srgbClr val="3333FF"/>
                </a:solidFill>
                <a:latin typeface="Berlin Sans FB Demi" pitchFamily="34" charset="0"/>
              </a:rPr>
              <a:t>dan</a:t>
            </a: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Berlin Sans FB Demi" pitchFamily="34" charset="0"/>
              </a:rPr>
              <a:t>ruang</a:t>
            </a: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</a:rPr>
              <a:t> berdimensi-3. </a:t>
            </a:r>
            <a:r>
              <a:rPr lang="en-US" sz="2800" i="1" dirty="0">
                <a:solidFill>
                  <a:srgbClr val="3333FF"/>
                </a:solidFill>
                <a:latin typeface="Berlin Sans FB Demi" pitchFamily="34" charset="0"/>
                <a:sym typeface="Symbol" pitchFamily="18" charset="2"/>
              </a:rPr>
              <a:t></a:t>
            </a:r>
            <a:r>
              <a:rPr lang="en-US" sz="2800" i="1" dirty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Berlin Sans FB Demi" pitchFamily="34" charset="0"/>
              </a:rPr>
              <a:t>dan</a:t>
            </a:r>
            <a:r>
              <a:rPr lang="en-US" sz="2800" i="1" dirty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l-GR" sz="2800" i="1" dirty="0">
                <a:solidFill>
                  <a:srgbClr val="3333FF"/>
                </a:solidFill>
                <a:latin typeface="Berlin Sans FB Demi" pitchFamily="34" charset="0"/>
                <a:cs typeface="Times New Roman" pitchFamily="18" charset="0"/>
              </a:rPr>
              <a:t>β</a:t>
            </a: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Berlin Sans FB Demi" pitchFamily="34" charset="0"/>
              </a:rPr>
              <a:t>adalah</a:t>
            </a: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Berlin Sans FB Demi" pitchFamily="34" charset="0"/>
              </a:rPr>
              <a:t>skalar</a:t>
            </a: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</a:rPr>
              <a:t>, </a:t>
            </a:r>
            <a:r>
              <a:rPr lang="en-US" sz="2800" dirty="0" err="1">
                <a:solidFill>
                  <a:srgbClr val="3333FF"/>
                </a:solidFill>
                <a:latin typeface="Berlin Sans FB Demi" pitchFamily="34" charset="0"/>
              </a:rPr>
              <a:t>maka</a:t>
            </a: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Berlin Sans FB Demi" pitchFamily="34" charset="0"/>
              </a:rPr>
              <a:t>berlaku</a:t>
            </a: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Berlin Sans FB Demi" pitchFamily="34" charset="0"/>
              </a:rPr>
              <a:t>hubungan</a:t>
            </a: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Berlin Sans FB Demi" pitchFamily="34" charset="0"/>
              </a:rPr>
              <a:t>berikut</a:t>
            </a: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</a:rPr>
              <a:t> :</a:t>
            </a:r>
          </a:p>
          <a:p>
            <a:pPr eaLnBrk="1" hangingPunct="1"/>
            <a:endParaRPr lang="en-US" sz="2800" dirty="0">
              <a:solidFill>
                <a:srgbClr val="3333FF"/>
              </a:solidFill>
              <a:latin typeface="Berlin Sans FB Demi" pitchFamily="34" charset="0"/>
            </a:endParaRPr>
          </a:p>
          <a:p>
            <a:pPr eaLnBrk="1" hangingPunct="1">
              <a:lnSpc>
                <a:spcPct val="125000"/>
              </a:lnSpc>
              <a:buFontTx/>
              <a:buAutoNum type="arabicPeriod"/>
            </a:pP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</a:rPr>
              <a:t> x + y = y + x 	</a:t>
            </a: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  <a:sym typeface="Wingdings" pitchFamily="2" charset="2"/>
              </a:rPr>
              <a:t> 	</a:t>
            </a:r>
            <a:r>
              <a:rPr lang="en-US" sz="2800" dirty="0" err="1">
                <a:solidFill>
                  <a:srgbClr val="3333FF"/>
                </a:solidFill>
                <a:latin typeface="Berlin Sans FB Demi" pitchFamily="34" charset="0"/>
              </a:rPr>
              <a:t>Sifat</a:t>
            </a: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Berlin Sans FB Demi" pitchFamily="34" charset="0"/>
              </a:rPr>
              <a:t>Komutatif</a:t>
            </a:r>
            <a:endParaRPr lang="en-US" sz="2800" dirty="0">
              <a:solidFill>
                <a:srgbClr val="3333FF"/>
              </a:solidFill>
              <a:latin typeface="Berlin Sans FB Demi" pitchFamily="34" charset="0"/>
            </a:endParaRPr>
          </a:p>
          <a:p>
            <a:pPr eaLnBrk="1" hangingPunct="1">
              <a:lnSpc>
                <a:spcPct val="125000"/>
              </a:lnSpc>
              <a:buFontTx/>
              <a:buAutoNum type="arabicPeriod"/>
            </a:pP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</a:rPr>
              <a:t> (x + y) + z = x + (y + z) 					</a:t>
            </a: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  <a:sym typeface="Wingdings" pitchFamily="2" charset="2"/>
              </a:rPr>
              <a:t> 	</a:t>
            </a:r>
            <a:r>
              <a:rPr lang="en-US" sz="2800" dirty="0" err="1">
                <a:solidFill>
                  <a:srgbClr val="3333FF"/>
                </a:solidFill>
                <a:latin typeface="Berlin Sans FB Demi" pitchFamily="34" charset="0"/>
              </a:rPr>
              <a:t>Sifat</a:t>
            </a: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Berlin Sans FB Demi" pitchFamily="34" charset="0"/>
              </a:rPr>
              <a:t>Asosiatif</a:t>
            </a: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Berlin Sans FB Demi" pitchFamily="34" charset="0"/>
              </a:rPr>
              <a:t>penjumlahan</a:t>
            </a:r>
            <a:endParaRPr lang="en-US" sz="2800" dirty="0">
              <a:solidFill>
                <a:srgbClr val="3333FF"/>
              </a:solidFill>
              <a:latin typeface="Berlin Sans FB Demi" pitchFamily="34" charset="0"/>
            </a:endParaRPr>
          </a:p>
          <a:p>
            <a:pPr eaLnBrk="1" hangingPunct="1">
              <a:lnSpc>
                <a:spcPct val="125000"/>
              </a:lnSpc>
              <a:buFontTx/>
              <a:buAutoNum type="arabicPeriod"/>
            </a:pP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</a:rPr>
              <a:t> x + 0 = 0 + x = x</a:t>
            </a:r>
          </a:p>
          <a:p>
            <a:pPr eaLnBrk="1" hangingPunct="1">
              <a:lnSpc>
                <a:spcPct val="125000"/>
              </a:lnSpc>
              <a:buFontTx/>
              <a:buAutoNum type="arabicPeriod"/>
            </a:pP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</a:rPr>
              <a:t> 0x = 0 </a:t>
            </a:r>
            <a:r>
              <a:rPr lang="en-US" sz="2800" dirty="0" err="1">
                <a:solidFill>
                  <a:srgbClr val="3333FF"/>
                </a:solidFill>
                <a:latin typeface="Berlin Sans FB Demi" pitchFamily="34" charset="0"/>
              </a:rPr>
              <a:t>atau</a:t>
            </a: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</a:rPr>
              <a:t>  x0 = 0</a:t>
            </a:r>
          </a:p>
          <a:p>
            <a:pPr eaLnBrk="1" hangingPunct="1">
              <a:lnSpc>
                <a:spcPct val="125000"/>
              </a:lnSpc>
              <a:buFontTx/>
              <a:buAutoNum type="arabicPeriod"/>
            </a:pPr>
            <a:r>
              <a:rPr lang="en-US" sz="2800" dirty="0">
                <a:solidFill>
                  <a:srgbClr val="3333FF"/>
                </a:solidFill>
                <a:latin typeface="Berlin Sans FB Demi" pitchFamily="34" charset="0"/>
              </a:rPr>
              <a:t> x + (-1)x = x + -x = 0</a:t>
            </a:r>
            <a:endParaRPr lang="en-US" sz="2800" dirty="0">
              <a:solidFill>
                <a:srgbClr val="3333FF"/>
              </a:solidFill>
              <a:latin typeface="Berlin Sans FB Demi" pitchFamily="34" charset="0"/>
              <a:sym typeface="Symbol" pitchFamily="18" charset="2"/>
            </a:endParaRPr>
          </a:p>
        </p:txBody>
      </p:sp>
      <p:pic>
        <p:nvPicPr>
          <p:cNvPr id="32772" name="Picture 6" descr="j03267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5286375"/>
            <a:ext cx="14954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355704" y="332656"/>
            <a:ext cx="65373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kern="1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Impact"/>
              </a:rPr>
              <a:t>Aksioma Ruang Vektor</a:t>
            </a:r>
            <a:endParaRPr lang="id-ID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323850" y="908050"/>
            <a:ext cx="8458200" cy="48926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lnSpc>
                <a:spcPct val="125000"/>
              </a:lnSpc>
              <a:buFontTx/>
              <a:buAutoNum type="arabicPeriod" startAt="6"/>
            </a:pPr>
            <a:r>
              <a:rPr lang="en-US" sz="2800">
                <a:solidFill>
                  <a:srgbClr val="3333FF"/>
                </a:solidFill>
                <a:latin typeface="Berlin Sans FB Demi" pitchFamily="34" charset="0"/>
              </a:rPr>
              <a:t>Untuk suatu skalar </a:t>
            </a:r>
            <a:r>
              <a:rPr lang="en-US" sz="2800">
                <a:solidFill>
                  <a:srgbClr val="3333FF"/>
                </a:solidFill>
                <a:latin typeface="Berlin Sans FB Demi" pitchFamily="34" charset="0"/>
                <a:sym typeface="Symbol" pitchFamily="18" charset="2"/>
              </a:rPr>
              <a:t> ,  (x + y) = x + y 		</a:t>
            </a:r>
            <a:r>
              <a:rPr lang="en-US" sz="2800">
                <a:solidFill>
                  <a:srgbClr val="3333FF"/>
                </a:solidFill>
                <a:latin typeface="Berlin Sans FB Demi" pitchFamily="34" charset="0"/>
                <a:sym typeface="Wingdings" pitchFamily="2" charset="2"/>
              </a:rPr>
              <a:t>	 sifat distributif</a:t>
            </a:r>
            <a:endParaRPr lang="en-US" sz="2800">
              <a:solidFill>
                <a:srgbClr val="3333FF"/>
              </a:solidFill>
              <a:latin typeface="Berlin Sans FB Demi" pitchFamily="34" charset="0"/>
            </a:endParaRPr>
          </a:p>
          <a:p>
            <a:pPr marL="457200" indent="-457200" eaLnBrk="1" hangingPunct="1">
              <a:lnSpc>
                <a:spcPct val="125000"/>
              </a:lnSpc>
              <a:buFontTx/>
              <a:buAutoNum type="arabicPeriod" startAt="7"/>
            </a:pPr>
            <a:r>
              <a:rPr lang="en-US" sz="2800">
                <a:solidFill>
                  <a:srgbClr val="3333FF"/>
                </a:solidFill>
                <a:latin typeface="Berlin Sans FB Demi" pitchFamily="34" charset="0"/>
              </a:rPr>
              <a:t>(</a:t>
            </a:r>
            <a:r>
              <a:rPr lang="en-US" sz="2800">
                <a:solidFill>
                  <a:srgbClr val="3333FF"/>
                </a:solidFill>
                <a:latin typeface="Berlin Sans FB Demi" pitchFamily="34" charset="0"/>
                <a:sym typeface="Symbol" pitchFamily="18" charset="2"/>
              </a:rPr>
              <a:t></a:t>
            </a:r>
            <a:r>
              <a:rPr lang="en-US" sz="2800">
                <a:solidFill>
                  <a:srgbClr val="3333FF"/>
                </a:solidFill>
                <a:latin typeface="Berlin Sans FB Demi" pitchFamily="34" charset="0"/>
              </a:rPr>
              <a:t> +</a:t>
            </a:r>
            <a:r>
              <a:rPr lang="en-US" sz="2800">
                <a:solidFill>
                  <a:srgbClr val="3333FF"/>
                </a:solidFill>
                <a:latin typeface="Berlin Sans FB Demi" pitchFamily="34" charset="0"/>
                <a:sym typeface="Symbol" pitchFamily="18" charset="2"/>
              </a:rPr>
              <a:t>) x = x + x,  untuk suatu skalar  dan  		</a:t>
            </a:r>
            <a:r>
              <a:rPr lang="en-US" sz="2800">
                <a:solidFill>
                  <a:srgbClr val="3333FF"/>
                </a:solidFill>
                <a:latin typeface="Berlin Sans FB Demi" pitchFamily="34" charset="0"/>
                <a:sym typeface="Wingdings" pitchFamily="2" charset="2"/>
              </a:rPr>
              <a:t> 	sifat distributif</a:t>
            </a:r>
            <a:endParaRPr lang="en-US" sz="2800">
              <a:solidFill>
                <a:srgbClr val="3333FF"/>
              </a:solidFill>
              <a:latin typeface="Berlin Sans FB Demi" pitchFamily="34" charset="0"/>
              <a:sym typeface="Symbol" pitchFamily="18" charset="2"/>
            </a:endParaRPr>
          </a:p>
          <a:p>
            <a:pPr marL="457200" indent="-457200" eaLnBrk="1" hangingPunct="1">
              <a:lnSpc>
                <a:spcPct val="125000"/>
              </a:lnSpc>
              <a:buFontTx/>
              <a:buAutoNum type="arabicPeriod" startAt="7"/>
            </a:pPr>
            <a:r>
              <a:rPr lang="en-US" sz="2800">
                <a:solidFill>
                  <a:srgbClr val="3333FF"/>
                </a:solidFill>
                <a:latin typeface="Berlin Sans FB Demi" pitchFamily="34" charset="0"/>
                <a:sym typeface="Symbol" pitchFamily="18" charset="2"/>
              </a:rPr>
              <a:t>( ) x =  (x), untuk suatu skalar  dan </a:t>
            </a:r>
          </a:p>
          <a:p>
            <a:pPr marL="457200" indent="-457200" eaLnBrk="1" hangingPunct="1">
              <a:lnSpc>
                <a:spcPct val="125000"/>
              </a:lnSpc>
              <a:buFontTx/>
              <a:buAutoNum type="arabicPeriod" startAt="7"/>
            </a:pPr>
            <a:r>
              <a:rPr lang="en-US" sz="2800">
                <a:solidFill>
                  <a:srgbClr val="3333FF"/>
                </a:solidFill>
                <a:latin typeface="Berlin Sans FB Demi" pitchFamily="34" charset="0"/>
                <a:sym typeface="Symbol" pitchFamily="18" charset="2"/>
              </a:rPr>
              <a:t>1 . x = x</a:t>
            </a:r>
            <a:endParaRPr lang="en-US" sz="2800">
              <a:solidFill>
                <a:srgbClr val="3333FF"/>
              </a:solidFill>
              <a:latin typeface="Berlin Sans FB Demi" pitchFamily="34" charset="0"/>
            </a:endParaRPr>
          </a:p>
          <a:p>
            <a:pPr marL="457200" indent="-457200" eaLnBrk="1" hangingPunct="1">
              <a:lnSpc>
                <a:spcPct val="125000"/>
              </a:lnSpc>
              <a:buFontTx/>
              <a:buAutoNum type="arabicPeriod" startAt="7"/>
            </a:pPr>
            <a:r>
              <a:rPr lang="en-US" sz="2800">
                <a:solidFill>
                  <a:srgbClr val="3333FF"/>
                </a:solidFill>
                <a:latin typeface="Berlin Sans FB Demi" pitchFamily="34" charset="0"/>
              </a:rPr>
              <a:t>|mu| = |m| |u|</a:t>
            </a:r>
          </a:p>
          <a:p>
            <a:pPr marL="457200" indent="-457200" eaLnBrk="1" hangingPunct="1">
              <a:lnSpc>
                <a:spcPct val="125000"/>
              </a:lnSpc>
              <a:buFontTx/>
              <a:buAutoNum type="arabicPeriod" startAt="7"/>
            </a:pPr>
            <a:r>
              <a:rPr lang="en-US" sz="2800">
                <a:solidFill>
                  <a:srgbClr val="3333FF"/>
                </a:solidFill>
                <a:latin typeface="Berlin Sans FB Demi" pitchFamily="34" charset="0"/>
              </a:rPr>
              <a:t>Jika mu = 0, maka m = 0 atau u = 0</a:t>
            </a:r>
          </a:p>
          <a:p>
            <a:pPr marL="457200" indent="-457200" eaLnBrk="1" hangingPunct="1">
              <a:lnSpc>
                <a:spcPct val="125000"/>
              </a:lnSpc>
              <a:buFontTx/>
              <a:buAutoNum type="arabicPeriod" startAt="7"/>
            </a:pPr>
            <a:r>
              <a:rPr lang="en-US" sz="2800">
                <a:solidFill>
                  <a:srgbClr val="3333FF"/>
                </a:solidFill>
                <a:latin typeface="Berlin Sans FB Demi" pitchFamily="34" charset="0"/>
              </a:rPr>
              <a:t>Ketidaksamaan segitiga :</a:t>
            </a:r>
            <a:endParaRPr lang="en-GB" sz="2800">
              <a:solidFill>
                <a:srgbClr val="3333FF"/>
              </a:solidFill>
              <a:latin typeface="Berlin Sans FB Demi" pitchFamily="34" charset="0"/>
            </a:endParaRPr>
          </a:p>
        </p:txBody>
      </p:sp>
      <p:graphicFrame>
        <p:nvGraphicFramePr>
          <p:cNvPr id="100357" name="Object 5"/>
          <p:cNvGraphicFramePr>
            <a:graphicFrameLocks noGrp="1" noChangeAspect="1"/>
          </p:cNvGraphicFramePr>
          <p:nvPr>
            <p:ph/>
          </p:nvPr>
        </p:nvGraphicFramePr>
        <p:xfrm>
          <a:off x="5219700" y="5229225"/>
          <a:ext cx="18335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3" imgW="888840" imgH="253800" progId="Equation.3">
                  <p:embed/>
                </p:oleObj>
              </mc:Choice>
              <mc:Fallback>
                <p:oleObj name="Equation" r:id="rId3" imgW="88884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5229225"/>
                        <a:ext cx="183356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569325" cy="1527175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b="1" smtClean="0"/>
              <a:t>BENTUK UMUM PERSAMAAN SUATU BIDANG DALAM DIMENSI 3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420938"/>
            <a:ext cx="8232775" cy="3825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u="sng" smtClean="0">
                <a:solidFill>
                  <a:srgbClr val="F52749"/>
                </a:solidFill>
              </a:rPr>
              <a:t>TEOREMA </a:t>
            </a:r>
            <a:r>
              <a:rPr lang="en-US" smtClean="0">
                <a:solidFill>
                  <a:srgbClr val="F52749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mtClean="0"/>
              <a:t>   </a:t>
            </a:r>
            <a:r>
              <a:rPr lang="en-US" sz="2800" smtClean="0">
                <a:latin typeface="Comic Sans MS" pitchFamily="66" charset="0"/>
              </a:rPr>
              <a:t>Jika a, b dan c adalah konstanta tidak nol, maka Grafik dari persamaan :</a:t>
            </a:r>
          </a:p>
          <a:p>
            <a:pPr eaLnBrk="1" hangingPunct="1">
              <a:buFontTx/>
              <a:buNone/>
            </a:pPr>
            <a:r>
              <a:rPr lang="en-US" sz="2800" i="1" smtClean="0">
                <a:latin typeface="Comic Sans MS" pitchFamily="66" charset="0"/>
              </a:rPr>
              <a:t>             	 ax  +  by  + cz  + d  = 0</a:t>
            </a:r>
          </a:p>
          <a:p>
            <a:pPr eaLnBrk="1" hangingPunct="1">
              <a:buFontTx/>
              <a:buNone/>
            </a:pPr>
            <a:r>
              <a:rPr lang="en-US" sz="2800" i="1" smtClean="0">
                <a:latin typeface="Comic Sans MS" pitchFamily="66" charset="0"/>
              </a:rPr>
              <a:t>   </a:t>
            </a:r>
            <a:r>
              <a:rPr lang="en-US" sz="2800" smtClean="0">
                <a:latin typeface="Comic Sans MS" pitchFamily="66" charset="0"/>
              </a:rPr>
              <a:t>adalah suatu bidang yang memiliki vektor :</a:t>
            </a:r>
          </a:p>
          <a:p>
            <a:pPr eaLnBrk="1" hangingPunct="1">
              <a:buFontTx/>
              <a:buNone/>
            </a:pPr>
            <a:r>
              <a:rPr lang="en-US" sz="2800" smtClean="0">
                <a:latin typeface="Comic Sans MS" pitchFamily="66" charset="0"/>
              </a:rPr>
              <a:t>			 n = ( a, b, c)</a:t>
            </a:r>
          </a:p>
          <a:p>
            <a:pPr eaLnBrk="1" hangingPunct="1">
              <a:buFontTx/>
              <a:buNone/>
            </a:pPr>
            <a:r>
              <a:rPr lang="en-US" sz="2800" smtClean="0">
                <a:latin typeface="Comic Sans MS" pitchFamily="66" charset="0"/>
              </a:rPr>
              <a:t>	Sebagai normalnya.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4F29F3"/>
                </a:solidFill>
              </a:rPr>
              <a:t>GARIS PADA RUANG DIMENSI 3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 flipV="1">
            <a:off x="3938588" y="2189163"/>
            <a:ext cx="1587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 flipH="1">
            <a:off x="2411413" y="4500563"/>
            <a:ext cx="15113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3922713" y="4508500"/>
            <a:ext cx="2233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V="1">
            <a:off x="3963988" y="4108450"/>
            <a:ext cx="10795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051050" y="515778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pitchFamily="34" charset="0"/>
              </a:rPr>
              <a:t>x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6156325" y="407670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pitchFamily="34" charset="0"/>
              </a:rPr>
              <a:t>y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708400" y="170021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pitchFamily="34" charset="0"/>
              </a:rPr>
              <a:t>z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4932363" y="3644900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52749"/>
                </a:solidFill>
                <a:latin typeface="Arial" pitchFamily="34" charset="0"/>
              </a:rPr>
              <a:t>v =(a, b, c)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4995863" y="2981325"/>
            <a:ext cx="223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4F29F3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4194175" y="3309938"/>
            <a:ext cx="217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4F29F3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4643438" y="2997200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P(x,y,z)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3348038" y="3357563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P</a:t>
            </a:r>
            <a:r>
              <a:rPr lang="en-US" b="1" baseline="-25000">
                <a:latin typeface="Arial" pitchFamily="34" charset="0"/>
              </a:rPr>
              <a:t>0</a:t>
            </a:r>
            <a:r>
              <a:rPr lang="en-US" b="1">
                <a:latin typeface="Arial" pitchFamily="34" charset="0"/>
              </a:rPr>
              <a:t>(x</a:t>
            </a:r>
            <a:r>
              <a:rPr lang="en-US" b="1" baseline="-25000">
                <a:latin typeface="Arial" pitchFamily="34" charset="0"/>
              </a:rPr>
              <a:t>0</a:t>
            </a:r>
            <a:r>
              <a:rPr lang="en-US" b="1">
                <a:latin typeface="Arial" pitchFamily="34" charset="0"/>
              </a:rPr>
              <a:t>,y</a:t>
            </a:r>
            <a:r>
              <a:rPr lang="en-US" b="1" baseline="-25000">
                <a:latin typeface="Arial" pitchFamily="34" charset="0"/>
              </a:rPr>
              <a:t>0</a:t>
            </a:r>
            <a:r>
              <a:rPr lang="en-US" b="1">
                <a:latin typeface="Arial" pitchFamily="34" charset="0"/>
              </a:rPr>
              <a:t>,z</a:t>
            </a:r>
            <a:r>
              <a:rPr lang="en-US" b="1" baseline="-25000">
                <a:latin typeface="Arial" pitchFamily="34" charset="0"/>
              </a:rPr>
              <a:t>0</a:t>
            </a:r>
            <a:r>
              <a:rPr lang="en-US" b="1">
                <a:latin typeface="Arial" pitchFamily="34" charset="0"/>
              </a:rPr>
              <a:t>)</a:t>
            </a:r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V="1">
            <a:off x="4356100" y="3500438"/>
            <a:ext cx="792163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V="1">
            <a:off x="3979863" y="3213100"/>
            <a:ext cx="1887537" cy="720725"/>
          </a:xfrm>
          <a:prstGeom prst="line">
            <a:avLst/>
          </a:prstGeom>
          <a:noFill/>
          <a:ln w="9525">
            <a:solidFill>
              <a:srgbClr val="D48716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5795963" y="2708275"/>
            <a:ext cx="1582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52749"/>
                </a:solidFill>
                <a:latin typeface="Arial" pitchFamily="34" charset="0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20713"/>
            <a:ext cx="8064500" cy="58340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>Berdasarkan gambar sebelumnya, diketahui bahwa garis </a:t>
            </a:r>
            <a:r>
              <a:rPr lang="en-US" sz="2800" smtClean="0">
                <a:solidFill>
                  <a:schemeClr val="tx1"/>
                </a:solidFill>
                <a:latin typeface="Brush Script" pitchFamily="66" charset="0"/>
              </a:rPr>
              <a:t>l</a:t>
            </a:r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> melalui titik P</a:t>
            </a:r>
            <a:r>
              <a:rPr lang="en-US" sz="2800" baseline="-25000" smtClean="0">
                <a:solidFill>
                  <a:schemeClr val="tx1"/>
                </a:solidFill>
                <a:latin typeface="Comic Sans MS" pitchFamily="66" charset="0"/>
              </a:rPr>
              <a:t>0</a:t>
            </a:r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> dan P serta sejajar dengan vektor </a:t>
            </a:r>
            <a:r>
              <a:rPr lang="en-US" sz="2800" b="1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>.  Jika terdapat suatu skalar T, maka diperoleh persamaan berikut : </a:t>
            </a:r>
            <a:b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sz="100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sz="100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>  		</a:t>
            </a:r>
            <a:r>
              <a:rPr lang="en-US" sz="2800" smtClean="0">
                <a:solidFill>
                  <a:schemeClr val="tx1"/>
                </a:solidFill>
                <a:latin typeface="Comic Sans MS" pitchFamily="66" charset="0"/>
                <a:sym typeface="Wingdings" pitchFamily="2" charset="2"/>
              </a:rPr>
              <a:t>	</a:t>
            </a:r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>P</a:t>
            </a:r>
            <a:r>
              <a:rPr lang="en-US" sz="2800" baseline="-25000" smtClean="0">
                <a:solidFill>
                  <a:schemeClr val="tx1"/>
                </a:solidFill>
                <a:latin typeface="Comic Sans MS" pitchFamily="66" charset="0"/>
              </a:rPr>
              <a:t>0</a:t>
            </a:r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>P    = t </a:t>
            </a:r>
            <a:r>
              <a:rPr lang="en-US" sz="2800" b="1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sz="120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sz="120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>dan;</a:t>
            </a:r>
            <a:b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sz="2800" b="1" smtClean="0">
                <a:solidFill>
                  <a:schemeClr val="tx1"/>
                </a:solidFill>
                <a:effectLst/>
                <a:latin typeface="Comic Sans MS" pitchFamily="66" charset="0"/>
              </a:rPr>
              <a:t>(x-x</a:t>
            </a:r>
            <a:r>
              <a:rPr lang="en-US" sz="2800" b="1" baseline="-25000" smtClean="0">
                <a:solidFill>
                  <a:schemeClr val="tx1"/>
                </a:solidFill>
                <a:effectLst/>
                <a:latin typeface="Comic Sans MS" pitchFamily="66" charset="0"/>
              </a:rPr>
              <a:t>0</a:t>
            </a:r>
            <a:r>
              <a:rPr lang="en-US" sz="2800" b="1" smtClean="0">
                <a:solidFill>
                  <a:schemeClr val="tx1"/>
                </a:solidFill>
                <a:effectLst/>
                <a:latin typeface="Comic Sans MS" pitchFamily="66" charset="0"/>
              </a:rPr>
              <a:t>, y-y</a:t>
            </a:r>
            <a:r>
              <a:rPr lang="en-US" sz="2800" b="1" baseline="-25000" smtClean="0">
                <a:solidFill>
                  <a:schemeClr val="tx1"/>
                </a:solidFill>
                <a:effectLst/>
                <a:latin typeface="Comic Sans MS" pitchFamily="66" charset="0"/>
              </a:rPr>
              <a:t>0</a:t>
            </a:r>
            <a:r>
              <a:rPr lang="en-US" sz="2800" b="1" smtClean="0">
                <a:solidFill>
                  <a:schemeClr val="tx1"/>
                </a:solidFill>
                <a:effectLst/>
                <a:latin typeface="Comic Sans MS" pitchFamily="66" charset="0"/>
              </a:rPr>
              <a:t>, z-z</a:t>
            </a:r>
            <a:r>
              <a:rPr lang="en-US" sz="2800" b="1" baseline="-25000" smtClean="0">
                <a:solidFill>
                  <a:schemeClr val="tx1"/>
                </a:solidFill>
                <a:effectLst/>
                <a:latin typeface="Comic Sans MS" pitchFamily="66" charset="0"/>
              </a:rPr>
              <a:t>0</a:t>
            </a:r>
            <a:r>
              <a:rPr lang="en-US" sz="2800" b="1" smtClean="0">
                <a:solidFill>
                  <a:schemeClr val="tx1"/>
                </a:solidFill>
                <a:effectLst/>
                <a:latin typeface="Comic Sans MS" pitchFamily="66" charset="0"/>
              </a:rPr>
              <a:t>) = (ta , tb, tc )</a:t>
            </a:r>
            <a:br>
              <a:rPr lang="en-US" sz="2800" b="1" smtClean="0">
                <a:solidFill>
                  <a:schemeClr val="tx1"/>
                </a:solidFill>
                <a:effectLst/>
                <a:latin typeface="Comic Sans MS" pitchFamily="66" charset="0"/>
              </a:rPr>
            </a:br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> 	</a:t>
            </a:r>
            <a:r>
              <a:rPr lang="en-US" sz="2800" b="1" smtClean="0">
                <a:solidFill>
                  <a:schemeClr val="tx1"/>
                </a:solidFill>
                <a:effectLst/>
                <a:latin typeface="Comic Sans MS" pitchFamily="66" charset="0"/>
              </a:rPr>
              <a:t>x-x</a:t>
            </a:r>
            <a:r>
              <a:rPr lang="en-US" sz="2800" b="1" baseline="-25000" smtClean="0">
                <a:solidFill>
                  <a:schemeClr val="tx1"/>
                </a:solidFill>
                <a:effectLst/>
                <a:latin typeface="Comic Sans MS" pitchFamily="66" charset="0"/>
              </a:rPr>
              <a:t>0 </a:t>
            </a:r>
            <a:r>
              <a:rPr lang="en-US" sz="2800" b="1" smtClean="0">
                <a:solidFill>
                  <a:schemeClr val="tx1"/>
                </a:solidFill>
                <a:effectLst/>
                <a:latin typeface="Comic Sans MS" pitchFamily="66" charset="0"/>
              </a:rPr>
              <a:t>= ta	</a:t>
            </a:r>
            <a:r>
              <a:rPr lang="en-US" sz="2800" b="1" smtClean="0">
                <a:solidFill>
                  <a:schemeClr val="tx1"/>
                </a:solidFill>
                <a:effectLst/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2800" b="1" smtClean="0">
                <a:solidFill>
                  <a:schemeClr val="tx1"/>
                </a:solidFill>
                <a:effectLst/>
                <a:latin typeface="Comic Sans MS" pitchFamily="66" charset="0"/>
              </a:rPr>
              <a:t> x = x</a:t>
            </a:r>
            <a:r>
              <a:rPr lang="en-US" sz="2800" b="1" baseline="-25000" smtClean="0">
                <a:solidFill>
                  <a:schemeClr val="tx1"/>
                </a:solidFill>
                <a:effectLst/>
                <a:latin typeface="Comic Sans MS" pitchFamily="66" charset="0"/>
              </a:rPr>
              <a:t>0 </a:t>
            </a:r>
            <a:r>
              <a:rPr lang="en-US" sz="2800" b="1" smtClean="0">
                <a:solidFill>
                  <a:schemeClr val="tx1"/>
                </a:solidFill>
                <a:effectLst/>
                <a:latin typeface="Comic Sans MS" pitchFamily="66" charset="0"/>
              </a:rPr>
              <a:t>+ ta …..(i)</a:t>
            </a:r>
            <a:br>
              <a:rPr lang="en-US" sz="2800" b="1" smtClean="0">
                <a:solidFill>
                  <a:schemeClr val="tx1"/>
                </a:solidFill>
                <a:effectLst/>
                <a:latin typeface="Comic Sans MS" pitchFamily="66" charset="0"/>
              </a:rPr>
            </a:br>
            <a:r>
              <a:rPr lang="en-US" sz="2800" b="1" smtClean="0">
                <a:solidFill>
                  <a:schemeClr val="tx1"/>
                </a:solidFill>
                <a:effectLst/>
                <a:latin typeface="Comic Sans MS" pitchFamily="66" charset="0"/>
              </a:rPr>
              <a:t> 	y-y</a:t>
            </a:r>
            <a:r>
              <a:rPr lang="en-US" sz="2800" b="1" baseline="-25000" smtClean="0">
                <a:solidFill>
                  <a:schemeClr val="tx1"/>
                </a:solidFill>
                <a:effectLst/>
                <a:latin typeface="Comic Sans MS" pitchFamily="66" charset="0"/>
              </a:rPr>
              <a:t>0 </a:t>
            </a:r>
            <a:r>
              <a:rPr lang="en-US" sz="2800" b="1" smtClean="0">
                <a:solidFill>
                  <a:schemeClr val="tx1"/>
                </a:solidFill>
                <a:effectLst/>
                <a:latin typeface="Comic Sans MS" pitchFamily="66" charset="0"/>
              </a:rPr>
              <a:t>= tb	</a:t>
            </a:r>
            <a:r>
              <a:rPr lang="en-US" sz="2800" b="1" smtClean="0">
                <a:solidFill>
                  <a:schemeClr val="tx1"/>
                </a:solidFill>
                <a:effectLst/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2800" b="1" smtClean="0">
                <a:solidFill>
                  <a:schemeClr val="tx1"/>
                </a:solidFill>
                <a:effectLst/>
                <a:latin typeface="Comic Sans MS" pitchFamily="66" charset="0"/>
              </a:rPr>
              <a:t> y = y</a:t>
            </a:r>
            <a:r>
              <a:rPr lang="en-US" sz="2800" b="1" baseline="-25000" smtClean="0">
                <a:solidFill>
                  <a:schemeClr val="tx1"/>
                </a:solidFill>
                <a:effectLst/>
                <a:latin typeface="Comic Sans MS" pitchFamily="66" charset="0"/>
              </a:rPr>
              <a:t>0 </a:t>
            </a:r>
            <a:r>
              <a:rPr lang="en-US" sz="2800" b="1" smtClean="0">
                <a:solidFill>
                  <a:schemeClr val="tx1"/>
                </a:solidFill>
                <a:effectLst/>
                <a:latin typeface="Comic Sans MS" pitchFamily="66" charset="0"/>
              </a:rPr>
              <a:t>+ tb …..(ii)</a:t>
            </a:r>
            <a:br>
              <a:rPr lang="en-US" sz="2800" b="1" smtClean="0">
                <a:solidFill>
                  <a:schemeClr val="tx1"/>
                </a:solidFill>
                <a:effectLst/>
                <a:latin typeface="Comic Sans MS" pitchFamily="66" charset="0"/>
              </a:rPr>
            </a:br>
            <a:r>
              <a:rPr lang="en-US" sz="2800" b="1" smtClean="0">
                <a:solidFill>
                  <a:schemeClr val="tx1"/>
                </a:solidFill>
                <a:effectLst/>
                <a:latin typeface="Comic Sans MS" pitchFamily="66" charset="0"/>
              </a:rPr>
              <a:t>	z-z</a:t>
            </a:r>
            <a:r>
              <a:rPr lang="en-US" sz="2800" b="1" baseline="-25000" smtClean="0">
                <a:solidFill>
                  <a:schemeClr val="tx1"/>
                </a:solidFill>
                <a:effectLst/>
                <a:latin typeface="Comic Sans MS" pitchFamily="66" charset="0"/>
              </a:rPr>
              <a:t>0</a:t>
            </a:r>
            <a:r>
              <a:rPr lang="en-US" sz="2800" b="1" smtClean="0">
                <a:solidFill>
                  <a:schemeClr val="tx1"/>
                </a:solidFill>
                <a:effectLst/>
                <a:latin typeface="Comic Sans MS" pitchFamily="66" charset="0"/>
              </a:rPr>
              <a:t> = tc </a:t>
            </a:r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800" b="1" smtClean="0">
                <a:solidFill>
                  <a:schemeClr val="tx1"/>
                </a:solidFill>
                <a:effectLst/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2800" b="1" smtClean="0">
                <a:solidFill>
                  <a:schemeClr val="tx1"/>
                </a:solidFill>
                <a:effectLst/>
                <a:latin typeface="Comic Sans MS" pitchFamily="66" charset="0"/>
              </a:rPr>
              <a:t> z = z</a:t>
            </a:r>
            <a:r>
              <a:rPr lang="en-US" sz="2800" b="1" baseline="-25000" smtClean="0">
                <a:solidFill>
                  <a:schemeClr val="tx1"/>
                </a:solidFill>
                <a:effectLst/>
                <a:latin typeface="Comic Sans MS" pitchFamily="66" charset="0"/>
              </a:rPr>
              <a:t>0 </a:t>
            </a:r>
            <a:r>
              <a:rPr lang="en-US" sz="2800" b="1" smtClean="0">
                <a:solidFill>
                  <a:schemeClr val="tx1"/>
                </a:solidFill>
                <a:effectLst/>
                <a:latin typeface="Comic Sans MS" pitchFamily="66" charset="0"/>
              </a:rPr>
              <a:t>+ tc …..(iii)</a:t>
            </a:r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b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>persamaan (i), (ii), (iii) disebut </a:t>
            </a:r>
            <a:r>
              <a:rPr lang="en-US" sz="2800" b="1" i="1" smtClean="0">
                <a:solidFill>
                  <a:schemeClr val="tx1"/>
                </a:solidFill>
                <a:latin typeface="Comic Sans MS" pitchFamily="66" charset="0"/>
              </a:rPr>
              <a:t>persamaan parametrik</a:t>
            </a:r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> untuk garis </a:t>
            </a:r>
            <a:r>
              <a:rPr lang="en-US" sz="2800" smtClean="0">
                <a:solidFill>
                  <a:schemeClr val="tx1"/>
                </a:solidFill>
                <a:latin typeface="Brush Script" pitchFamily="66" charset="0"/>
              </a:rPr>
              <a:t>l</a:t>
            </a:r>
            <a:endParaRPr lang="en-US" sz="280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619125"/>
            <a:ext cx="8243887" cy="798513"/>
          </a:xfrm>
          <a:ln w="57150">
            <a:solidFill>
              <a:srgbClr val="FF99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Panjang &amp; Jarak Vektor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8147050" cy="1612900"/>
          </a:xfrm>
        </p:spPr>
        <p:txBody>
          <a:bodyPr/>
          <a:lstStyle/>
          <a:p>
            <a:pPr eaLnBrk="1" hangingPunct="1"/>
            <a:r>
              <a:rPr lang="en-US" sz="2800" b="1" smtClean="0"/>
              <a:t>Panjang suatu vektor u dinyatakan dengan |u|.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	Untuk ruang berdimensi 2. </a:t>
            </a:r>
          </a:p>
          <a:p>
            <a:pPr eaLnBrk="1" hangingPunct="1">
              <a:buFontTx/>
              <a:buNone/>
            </a:pPr>
            <a:r>
              <a:rPr lang="en-US" sz="2800" b="1" smtClean="0"/>
              <a:t>		u = </a:t>
            </a:r>
            <a:r>
              <a:rPr lang="en-US" sz="2800" smtClean="0"/>
              <a:t>( u</a:t>
            </a:r>
            <a:r>
              <a:rPr lang="en-US" sz="2800" baseline="-25000" smtClean="0"/>
              <a:t>1</a:t>
            </a:r>
            <a:r>
              <a:rPr lang="en-US" sz="2800" smtClean="0"/>
              <a:t>, u</a:t>
            </a:r>
            <a:r>
              <a:rPr lang="en-US" sz="2800" baseline="-25000" smtClean="0"/>
              <a:t>2</a:t>
            </a:r>
            <a:r>
              <a:rPr lang="en-US" sz="2800" smtClean="0"/>
              <a:t>) </a:t>
            </a:r>
          </a:p>
        </p:txBody>
      </p:sp>
      <p:graphicFrame>
        <p:nvGraphicFramePr>
          <p:cNvPr id="819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714875" y="3214688"/>
          <a:ext cx="28067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3" imgW="965160" imgH="304560" progId="Equation.3">
                  <p:embed/>
                </p:oleObj>
              </mc:Choice>
              <mc:Fallback>
                <p:oleObj name="Equation" r:id="rId3" imgW="965160" imgH="304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3214688"/>
                        <a:ext cx="2806700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1476375" y="4652963"/>
            <a:ext cx="54721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Untuk ruang berdimensi 3.</a:t>
            </a:r>
          </a:p>
          <a:p>
            <a:r>
              <a:rPr lang="en-US" sz="2800" b="1"/>
              <a:t>u = </a:t>
            </a:r>
            <a:r>
              <a:rPr lang="en-US" sz="2800"/>
              <a:t>( u</a:t>
            </a:r>
            <a:r>
              <a:rPr lang="en-US" sz="2800" baseline="-25000"/>
              <a:t>1</a:t>
            </a:r>
            <a:r>
              <a:rPr lang="en-US" sz="2800"/>
              <a:t>, u</a:t>
            </a:r>
            <a:r>
              <a:rPr lang="en-US" sz="2800" baseline="-25000"/>
              <a:t>2</a:t>
            </a:r>
            <a:r>
              <a:rPr lang="en-US" sz="2800"/>
              <a:t>, u</a:t>
            </a:r>
            <a:r>
              <a:rPr lang="en-US" sz="2800" baseline="-25000"/>
              <a:t>3</a:t>
            </a:r>
            <a:r>
              <a:rPr lang="en-US" sz="2800"/>
              <a:t>)</a:t>
            </a:r>
          </a:p>
        </p:txBody>
      </p:sp>
      <p:graphicFrame>
        <p:nvGraphicFramePr>
          <p:cNvPr id="8195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714875" y="5214938"/>
          <a:ext cx="367188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5" imgW="1307880" imgH="304560" progId="Equation.3">
                  <p:embed/>
                </p:oleObj>
              </mc:Choice>
              <mc:Fallback>
                <p:oleObj name="Equation" r:id="rId5" imgW="1307880" imgH="304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5214938"/>
                        <a:ext cx="3671888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187450" y="2565400"/>
            <a:ext cx="7242175" cy="1727200"/>
          </a:xfrm>
          <a:prstGeom prst="rect">
            <a:avLst/>
          </a:prstGeom>
          <a:noFill/>
          <a:ln w="38100">
            <a:solidFill>
              <a:srgbClr val="33CC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258888" y="4508500"/>
            <a:ext cx="7170737" cy="187325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457200"/>
            <a:ext cx="8382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/>
              <a:t>Misal</a:t>
            </a:r>
            <a:r>
              <a:rPr lang="en-US" sz="3600" dirty="0"/>
              <a:t> </a:t>
            </a:r>
            <a:r>
              <a:rPr lang="en-US" sz="3600" dirty="0" smtClean="0"/>
              <a:t>P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(x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,y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,z</a:t>
            </a:r>
            <a:r>
              <a:rPr lang="en-US" sz="3600" baseline="-25000" dirty="0" smtClean="0"/>
              <a:t>1</a:t>
            </a:r>
            <a:r>
              <a:rPr lang="en-US" sz="3600" dirty="0"/>
              <a:t>) </a:t>
            </a:r>
            <a:r>
              <a:rPr lang="en-US" sz="3600" dirty="0" err="1"/>
              <a:t>dan</a:t>
            </a:r>
            <a:r>
              <a:rPr lang="en-US" sz="3600" dirty="0"/>
              <a:t> P</a:t>
            </a:r>
            <a:r>
              <a:rPr lang="en-US" sz="3600" baseline="-25000" dirty="0"/>
              <a:t>2</a:t>
            </a:r>
            <a:r>
              <a:rPr lang="en-US" sz="3600" dirty="0"/>
              <a:t>(x</a:t>
            </a:r>
            <a:r>
              <a:rPr lang="en-US" sz="3600" baseline="-25000" dirty="0"/>
              <a:t>2</a:t>
            </a:r>
            <a:r>
              <a:rPr lang="en-US" sz="3600" dirty="0"/>
              <a:t>,y</a:t>
            </a:r>
            <a:r>
              <a:rPr lang="en-US" sz="3600" baseline="-25000" dirty="0"/>
              <a:t>2</a:t>
            </a:r>
            <a:r>
              <a:rPr lang="en-US" sz="3600" dirty="0"/>
              <a:t>,z</a:t>
            </a:r>
            <a:r>
              <a:rPr lang="en-US" sz="3600" baseline="-25000" dirty="0"/>
              <a:t>2</a:t>
            </a:r>
            <a:r>
              <a:rPr lang="en-US" sz="3600" dirty="0"/>
              <a:t>)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dua</a:t>
            </a:r>
            <a:r>
              <a:rPr lang="en-US" sz="3600" dirty="0"/>
              <a:t> </a:t>
            </a:r>
            <a:r>
              <a:rPr lang="en-US" sz="3600" dirty="0" err="1"/>
              <a:t>titik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 </a:t>
            </a:r>
            <a:r>
              <a:rPr lang="en-US" sz="3600" dirty="0" err="1"/>
              <a:t>ruang</a:t>
            </a:r>
            <a:r>
              <a:rPr lang="en-US" sz="3600" dirty="0"/>
              <a:t> berdimensi-3, </a:t>
            </a:r>
            <a:r>
              <a:rPr lang="en-US" sz="3600" dirty="0" err="1"/>
              <a:t>maka</a:t>
            </a:r>
            <a:r>
              <a:rPr lang="en-US" sz="3600" dirty="0"/>
              <a:t> </a:t>
            </a:r>
            <a:r>
              <a:rPr lang="en-US" sz="3600" i="1" dirty="0" err="1"/>
              <a:t>jarak</a:t>
            </a:r>
            <a:r>
              <a:rPr lang="en-US" sz="3600" i="1" dirty="0"/>
              <a:t> </a:t>
            </a:r>
            <a:r>
              <a:rPr lang="en-US" sz="3600" dirty="0"/>
              <a:t>d </a:t>
            </a:r>
            <a:r>
              <a:rPr lang="en-US" sz="3600" dirty="0" err="1"/>
              <a:t>antara</a:t>
            </a:r>
            <a:r>
              <a:rPr lang="en-US" sz="3600" dirty="0"/>
              <a:t> </a:t>
            </a:r>
            <a:r>
              <a:rPr lang="en-US" sz="3600" dirty="0" err="1"/>
              <a:t>kedua</a:t>
            </a:r>
            <a:r>
              <a:rPr lang="en-US" sz="3600" dirty="0"/>
              <a:t> </a:t>
            </a:r>
            <a:r>
              <a:rPr lang="en-US" sz="3600" dirty="0" err="1"/>
              <a:t>titik</a:t>
            </a:r>
            <a:r>
              <a:rPr lang="en-US" sz="3600" dirty="0"/>
              <a:t> </a:t>
            </a:r>
            <a:r>
              <a:rPr lang="en-US" sz="3600" dirty="0" err="1"/>
              <a:t>tsb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endParaRPr lang="en-US" sz="3600" i="1" dirty="0"/>
          </a:p>
        </p:txBody>
      </p:sp>
      <p:graphicFrame>
        <p:nvGraphicFramePr>
          <p:cNvPr id="11268" name="Object 2"/>
          <p:cNvGraphicFramePr>
            <a:graphicFrameLocks noChangeAspect="1"/>
          </p:cNvGraphicFramePr>
          <p:nvPr/>
        </p:nvGraphicFramePr>
        <p:xfrm>
          <a:off x="990600" y="2573338"/>
          <a:ext cx="7391400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3" imgW="1828800" imgH="241200" progId="Equation.3">
                  <p:embed/>
                </p:oleObj>
              </mc:Choice>
              <mc:Fallback>
                <p:oleObj name="Equation" r:id="rId3" imgW="182880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73338"/>
                        <a:ext cx="7391400" cy="97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3"/>
          <p:cNvGraphicFramePr>
            <a:graphicFrameLocks noChangeAspect="1"/>
          </p:cNvGraphicFramePr>
          <p:nvPr/>
        </p:nvGraphicFramePr>
        <p:xfrm>
          <a:off x="228600" y="3733800"/>
          <a:ext cx="86868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5" imgW="2336760" imgH="291960" progId="Equation.3">
                  <p:embed/>
                </p:oleObj>
              </mc:Choice>
              <mc:Fallback>
                <p:oleObj name="Equation" r:id="rId5" imgW="2336760" imgH="291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733800"/>
                        <a:ext cx="8686800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43887" cy="796925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Vektor Geometris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351837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Berlin Sans FB" pitchFamily="34" charset="0"/>
              </a:rPr>
              <a:t>Skalar (Luas, Panjang, Massa, Waktu dan lain - lain), merupakan suatu besaran yang mempunyai nilai mutlak tertentu.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Berlin Sans FB" pitchFamily="34" charset="0"/>
              </a:rPr>
              <a:t>Vektor (Gaya, Percepatan, Berat, Kecepatan dan lain - lain), merupakan suatu besaran yang mempunyai nilai mutlak dan arah tertentu.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Berlin Sans FB" pitchFamily="34" charset="0"/>
              </a:rPr>
              <a:t>Vektor disajikan secara geometris sebagai ruas garis berarah atau panah dalam ruang berdimensi 2 dan ruang berdimensi 3.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Berlin Sans FB" pitchFamily="34" charset="0"/>
              </a:rPr>
              <a:t>Arah panah menentukan </a:t>
            </a:r>
            <a:r>
              <a:rPr lang="en-US" sz="2800" b="1" i="1" smtClean="0">
                <a:latin typeface="Berlin Sans FB" pitchFamily="34" charset="0"/>
              </a:rPr>
              <a:t>arah vektor</a:t>
            </a:r>
            <a:r>
              <a:rPr lang="en-US" sz="2800" smtClean="0">
                <a:latin typeface="Berlin Sans FB" pitchFamily="34" charset="0"/>
              </a:rPr>
              <a:t> dan panjang panah menentukan </a:t>
            </a:r>
            <a:r>
              <a:rPr lang="en-US" sz="2800" b="1" i="1" smtClean="0">
                <a:latin typeface="Berlin Sans FB" pitchFamily="34" charset="0"/>
              </a:rPr>
              <a:t>besarnya vektor.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95313" y="138113"/>
            <a:ext cx="7786687" cy="105092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SOAL :</a:t>
            </a:r>
          </a:p>
        </p:txBody>
      </p:sp>
      <p:sp>
        <p:nvSpPr>
          <p:cNvPr id="13315" name="Text Box 1027"/>
          <p:cNvSpPr txBox="1">
            <a:spLocks noChangeArrowheads="1"/>
          </p:cNvSpPr>
          <p:nvPr/>
        </p:nvSpPr>
        <p:spPr bwMode="auto">
          <a:xfrm>
            <a:off x="609600" y="1676400"/>
            <a:ext cx="8153400" cy="472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Sketsa kan vektor-vektor berikut ini dengan  titik pangkal pada titik asal :</a:t>
            </a:r>
          </a:p>
          <a:p>
            <a:pPr eaLnBrk="1" hangingPunct="1">
              <a:spcBef>
                <a:spcPct val="50000"/>
              </a:spcBef>
              <a:buFontTx/>
              <a:buAutoNum type="alphaLcParenBoth"/>
            </a:pPr>
            <a:r>
              <a:rPr lang="en-US" sz="3200" b="1">
                <a:latin typeface="Times New Roman" pitchFamily="18" charset="0"/>
              </a:rPr>
              <a:t> v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r>
              <a:rPr lang="en-US" sz="3200" b="1">
                <a:latin typeface="Times New Roman" pitchFamily="18" charset="0"/>
              </a:rPr>
              <a:t> = </a:t>
            </a:r>
            <a:r>
              <a:rPr lang="en-US" sz="3200">
                <a:latin typeface="Times New Roman" pitchFamily="18" charset="0"/>
              </a:rPr>
              <a:t>(3,6)	(b) </a:t>
            </a:r>
            <a:r>
              <a:rPr lang="en-US" sz="3200" b="1">
                <a:latin typeface="Times New Roman" pitchFamily="18" charset="0"/>
              </a:rPr>
              <a:t>v</a:t>
            </a:r>
            <a:r>
              <a:rPr lang="en-US" sz="3200" b="1" baseline="-25000">
                <a:latin typeface="Times New Roman" pitchFamily="18" charset="0"/>
              </a:rPr>
              <a:t>2</a:t>
            </a:r>
            <a:r>
              <a:rPr lang="en-US" sz="3200" b="1">
                <a:latin typeface="Times New Roman" pitchFamily="18" charset="0"/>
              </a:rPr>
              <a:t> = </a:t>
            </a:r>
            <a:r>
              <a:rPr lang="en-US" sz="3200">
                <a:latin typeface="Times New Roman" pitchFamily="18" charset="0"/>
              </a:rPr>
              <a:t>(-4, -8)   (c) </a:t>
            </a:r>
            <a:r>
              <a:rPr lang="en-US" sz="3200" b="1">
                <a:latin typeface="Times New Roman" pitchFamily="18" charset="0"/>
              </a:rPr>
              <a:t>v</a:t>
            </a:r>
            <a:r>
              <a:rPr lang="en-US" sz="3200" b="1" baseline="-25000">
                <a:latin typeface="Times New Roman" pitchFamily="18" charset="0"/>
              </a:rPr>
              <a:t>3</a:t>
            </a:r>
            <a:r>
              <a:rPr lang="en-US" sz="3200" b="1">
                <a:latin typeface="Times New Roman" pitchFamily="18" charset="0"/>
              </a:rPr>
              <a:t> = </a:t>
            </a:r>
            <a:r>
              <a:rPr lang="en-US" sz="3200">
                <a:latin typeface="Times New Roman" pitchFamily="18" charset="0"/>
              </a:rPr>
              <a:t>(5,-4)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Hitunglah !</a:t>
            </a:r>
          </a:p>
          <a:p>
            <a:pPr eaLnBrk="1" hangingPunct="1">
              <a:spcBef>
                <a:spcPct val="50000"/>
              </a:spcBef>
              <a:buFontTx/>
              <a:buAutoNum type="romanLcParenBoth"/>
            </a:pPr>
            <a:r>
              <a:rPr lang="en-US" sz="3200" b="1">
                <a:latin typeface="Times New Roman" pitchFamily="18" charset="0"/>
              </a:rPr>
              <a:t>  v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r>
              <a:rPr lang="en-US" sz="3200" b="1">
                <a:latin typeface="Times New Roman" pitchFamily="18" charset="0"/>
              </a:rPr>
              <a:t>+v</a:t>
            </a:r>
            <a:r>
              <a:rPr lang="en-US" sz="3200" b="1" baseline="-25000">
                <a:latin typeface="Times New Roman" pitchFamily="18" charset="0"/>
              </a:rPr>
              <a:t>2</a:t>
            </a:r>
            <a:r>
              <a:rPr lang="en-US" sz="3200" b="1">
                <a:latin typeface="Times New Roman" pitchFamily="18" charset="0"/>
              </a:rPr>
              <a:t>  </a:t>
            </a:r>
            <a:r>
              <a:rPr lang="en-US" sz="3200">
                <a:latin typeface="Times New Roman" pitchFamily="18" charset="0"/>
              </a:rPr>
              <a:t>dan </a:t>
            </a:r>
            <a:r>
              <a:rPr lang="en-US" sz="3200" b="1">
                <a:latin typeface="Times New Roman" pitchFamily="18" charset="0"/>
              </a:rPr>
              <a:t>v</a:t>
            </a:r>
            <a:r>
              <a:rPr lang="en-US" sz="3200" b="1" baseline="-25000">
                <a:latin typeface="Times New Roman" pitchFamily="18" charset="0"/>
              </a:rPr>
              <a:t>2</a:t>
            </a:r>
            <a:r>
              <a:rPr lang="en-US" sz="3200" b="1">
                <a:latin typeface="Times New Roman" pitchFamily="18" charset="0"/>
              </a:rPr>
              <a:t>+v</a:t>
            </a:r>
            <a:r>
              <a:rPr lang="en-US" sz="3200" b="1" baseline="-25000">
                <a:latin typeface="Times New Roman" pitchFamily="18" charset="0"/>
              </a:rPr>
              <a:t>3</a:t>
            </a:r>
          </a:p>
          <a:p>
            <a:pPr eaLnBrk="1" hangingPunct="1">
              <a:spcBef>
                <a:spcPct val="50000"/>
              </a:spcBef>
              <a:buFontTx/>
              <a:buAutoNum type="romanLcParenBoth"/>
            </a:pPr>
            <a:r>
              <a:rPr lang="en-US" sz="3200" b="1">
                <a:latin typeface="Times New Roman" pitchFamily="18" charset="0"/>
              </a:rPr>
              <a:t>  v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r>
              <a:rPr lang="en-US" sz="3200" b="1">
                <a:latin typeface="Times New Roman" pitchFamily="18" charset="0"/>
              </a:rPr>
              <a:t>-v</a:t>
            </a:r>
            <a:r>
              <a:rPr lang="en-US" sz="3200" b="1" baseline="-25000">
                <a:latin typeface="Times New Roman" pitchFamily="18" charset="0"/>
              </a:rPr>
              <a:t>2</a:t>
            </a:r>
            <a:r>
              <a:rPr lang="en-US" sz="3200" baseline="-25000">
                <a:latin typeface="Times New Roman" pitchFamily="18" charset="0"/>
              </a:rPr>
              <a:t>  </a:t>
            </a:r>
            <a:r>
              <a:rPr lang="en-US" sz="3200">
                <a:latin typeface="Times New Roman" pitchFamily="18" charset="0"/>
              </a:rPr>
              <a:t>dan  </a:t>
            </a:r>
            <a:r>
              <a:rPr lang="en-US" sz="3200" b="1">
                <a:latin typeface="Times New Roman" pitchFamily="18" charset="0"/>
              </a:rPr>
              <a:t>v</a:t>
            </a:r>
            <a:r>
              <a:rPr lang="en-US" sz="3200" b="1" baseline="-25000">
                <a:latin typeface="Times New Roman" pitchFamily="18" charset="0"/>
              </a:rPr>
              <a:t>3</a:t>
            </a:r>
            <a:r>
              <a:rPr lang="en-US" sz="3200" b="1">
                <a:latin typeface="Times New Roman" pitchFamily="18" charset="0"/>
              </a:rPr>
              <a:t>-v</a:t>
            </a:r>
            <a:r>
              <a:rPr lang="en-US" sz="3200" b="1" baseline="-25000">
                <a:latin typeface="Times New Roman" pitchFamily="18" charset="0"/>
              </a:rPr>
              <a:t>2</a:t>
            </a:r>
            <a:endParaRPr lang="en-US" sz="3200" b="1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romanLcParenBoth"/>
            </a:pPr>
            <a:r>
              <a:rPr lang="en-US" sz="3200" i="1">
                <a:latin typeface="Times New Roman" pitchFamily="18" charset="0"/>
              </a:rPr>
              <a:t> k.</a:t>
            </a:r>
            <a:r>
              <a:rPr lang="en-US" sz="3200" b="1">
                <a:latin typeface="Times New Roman" pitchFamily="18" charset="0"/>
              </a:rPr>
              <a:t>v</a:t>
            </a:r>
            <a:r>
              <a:rPr lang="en-US" sz="3200" b="1" baseline="-25000">
                <a:latin typeface="Times New Roman" pitchFamily="18" charset="0"/>
              </a:rPr>
              <a:t>1</a:t>
            </a:r>
            <a:r>
              <a:rPr lang="en-US" sz="3200" b="1">
                <a:latin typeface="Times New Roman" pitchFamily="18" charset="0"/>
              </a:rPr>
              <a:t>,  </a:t>
            </a:r>
            <a:r>
              <a:rPr lang="en-US" sz="3200" i="1">
                <a:latin typeface="Times New Roman" pitchFamily="18" charset="0"/>
              </a:rPr>
              <a:t>k</a:t>
            </a:r>
            <a:r>
              <a:rPr lang="en-US" sz="3200" b="1">
                <a:latin typeface="Times New Roman" pitchFamily="18" charset="0"/>
              </a:rPr>
              <a:t>.v</a:t>
            </a:r>
            <a:r>
              <a:rPr lang="en-US" sz="3200" b="1" baseline="-25000">
                <a:latin typeface="Times New Roman" pitchFamily="18" charset="0"/>
              </a:rPr>
              <a:t>2</a:t>
            </a:r>
            <a:r>
              <a:rPr lang="en-US" sz="3200" b="1">
                <a:latin typeface="Times New Roman" pitchFamily="18" charset="0"/>
              </a:rPr>
              <a:t>, dan </a:t>
            </a:r>
            <a:r>
              <a:rPr lang="en-US" sz="3200" i="1">
                <a:latin typeface="Times New Roman" pitchFamily="18" charset="0"/>
              </a:rPr>
              <a:t>k</a:t>
            </a:r>
            <a:r>
              <a:rPr lang="en-US" sz="3200" b="1">
                <a:latin typeface="Times New Roman" pitchFamily="18" charset="0"/>
              </a:rPr>
              <a:t>.v</a:t>
            </a:r>
            <a:r>
              <a:rPr lang="en-US" sz="3200" b="1" baseline="-25000">
                <a:latin typeface="Times New Roman" pitchFamily="18" charset="0"/>
              </a:rPr>
              <a:t>3</a:t>
            </a:r>
            <a:r>
              <a:rPr lang="en-US" sz="3200" b="1">
                <a:latin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</a:rPr>
              <a:t>jika </a:t>
            </a:r>
            <a:r>
              <a:rPr lang="en-US" sz="3200" i="1">
                <a:latin typeface="Times New Roman" pitchFamily="18" charset="0"/>
              </a:rPr>
              <a:t>k = 3</a:t>
            </a:r>
          </a:p>
        </p:txBody>
      </p:sp>
    </p:spTree>
    <p:extLst>
      <p:ext uri="{BB962C8B-B14F-4D97-AF65-F5344CB8AC3E}">
        <p14:creationId xmlns:p14="http://schemas.microsoft.com/office/powerpoint/2010/main" val="344226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SOAL 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981200"/>
            <a:ext cx="8715375" cy="3581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 err="1" smtClean="0"/>
              <a:t>Sketsakan</a:t>
            </a:r>
            <a:r>
              <a:rPr lang="en-US" dirty="0" smtClean="0"/>
              <a:t> </a:t>
            </a:r>
            <a:r>
              <a:rPr lang="en-US" b="1" dirty="0" smtClean="0"/>
              <a:t>u=</a:t>
            </a:r>
            <a:r>
              <a:rPr lang="en-US" dirty="0" smtClean="0"/>
              <a:t>(-3, 1, 2), </a:t>
            </a:r>
            <a:r>
              <a:rPr lang="en-US" b="1" dirty="0" smtClean="0"/>
              <a:t>v = </a:t>
            </a:r>
            <a:r>
              <a:rPr lang="en-US" dirty="0" smtClean="0"/>
              <a:t>(4, 0, -8),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carilah</a:t>
            </a:r>
            <a:r>
              <a:rPr lang="en-US" dirty="0" smtClean="0"/>
              <a:t>,</a:t>
            </a:r>
          </a:p>
          <a:p>
            <a:pPr marL="609600" indent="-609600" eaLnBrk="1" hangingPunct="1">
              <a:lnSpc>
                <a:spcPct val="150000"/>
              </a:lnSpc>
              <a:spcAft>
                <a:spcPts val="0"/>
              </a:spcAft>
              <a:buFontTx/>
              <a:buAutoNum type="alphaLcParenBoth"/>
              <a:defRPr/>
            </a:pPr>
            <a:r>
              <a:rPr lang="en-US" b="1" dirty="0" smtClean="0"/>
              <a:t>u-v</a:t>
            </a:r>
          </a:p>
          <a:p>
            <a:pPr marL="609600" indent="-609600" eaLnBrk="1" hangingPunct="1">
              <a:lnSpc>
                <a:spcPct val="150000"/>
              </a:lnSpc>
              <a:spcAft>
                <a:spcPts val="0"/>
              </a:spcAft>
              <a:buFontTx/>
              <a:buAutoNum type="alphaLcParenBoth"/>
              <a:defRPr/>
            </a:pPr>
            <a:r>
              <a:rPr lang="en-US" dirty="0" smtClean="0"/>
              <a:t>6</a:t>
            </a:r>
            <a:r>
              <a:rPr lang="en-US" b="1" dirty="0" smtClean="0"/>
              <a:t>u+2v</a:t>
            </a:r>
          </a:p>
          <a:p>
            <a:pPr marL="609600" indent="-609600" eaLnBrk="1" hangingPunct="1">
              <a:lnSpc>
                <a:spcPct val="150000"/>
              </a:lnSpc>
              <a:spcAft>
                <a:spcPts val="0"/>
              </a:spcAft>
              <a:buFontTx/>
              <a:buAutoNum type="alphaLcParenBoth"/>
              <a:defRPr/>
            </a:pPr>
            <a:r>
              <a:rPr lang="en-US" b="1" dirty="0" smtClean="0"/>
              <a:t>5(v-4u)</a:t>
            </a:r>
            <a:endParaRPr lang="en-US" dirty="0" smtClean="0"/>
          </a:p>
          <a:p>
            <a:pPr marL="609600" indent="-609600" eaLnBrk="1" hangingPunct="1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076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404813"/>
            <a:ext cx="8569325" cy="5976937"/>
          </a:xfrm>
          <a:noFill/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800" dirty="0" err="1" smtClean="0">
                <a:latin typeface="Berlin Sans FB" pitchFamily="34" charset="0"/>
              </a:rPr>
              <a:t>Ekor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panah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disebut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b="1" i="1" dirty="0" err="1" smtClean="0">
                <a:latin typeface="Berlin Sans FB" pitchFamily="34" charset="0"/>
              </a:rPr>
              <a:t>titik</a:t>
            </a:r>
            <a:r>
              <a:rPr lang="en-US" sz="2800" b="1" i="1" dirty="0" smtClean="0">
                <a:latin typeface="Berlin Sans FB" pitchFamily="34" charset="0"/>
              </a:rPr>
              <a:t> </a:t>
            </a:r>
            <a:r>
              <a:rPr lang="en-US" sz="2800" b="1" i="1" dirty="0" err="1" smtClean="0">
                <a:latin typeface="Berlin Sans FB" pitchFamily="34" charset="0"/>
              </a:rPr>
              <a:t>pangkal</a:t>
            </a:r>
            <a:r>
              <a:rPr lang="en-US" sz="2800" b="1" i="1" dirty="0" smtClean="0">
                <a:latin typeface="Berlin Sans FB" pitchFamily="34" charset="0"/>
              </a:rPr>
              <a:t> </a:t>
            </a:r>
            <a:r>
              <a:rPr lang="en-US" sz="2800" b="1" i="1" dirty="0" err="1" smtClean="0">
                <a:latin typeface="Berlin Sans FB" pitchFamily="34" charset="0"/>
              </a:rPr>
              <a:t>vektor</a:t>
            </a:r>
            <a:r>
              <a:rPr lang="en-US" sz="2800" b="1" i="1" dirty="0" smtClean="0">
                <a:latin typeface="Berlin Sans FB" pitchFamily="34" charset="0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>
                <a:latin typeface="Berlin Sans FB" pitchFamily="34" charset="0"/>
              </a:rPr>
              <a:t>Ujung </a:t>
            </a:r>
            <a:r>
              <a:rPr lang="en-US" sz="2800" dirty="0" err="1" smtClean="0">
                <a:latin typeface="Berlin Sans FB" pitchFamily="34" charset="0"/>
              </a:rPr>
              <a:t>panah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disebut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b="1" i="1" dirty="0" err="1" smtClean="0">
                <a:latin typeface="Berlin Sans FB" pitchFamily="34" charset="0"/>
              </a:rPr>
              <a:t>titik</a:t>
            </a:r>
            <a:r>
              <a:rPr lang="en-US" sz="2800" b="1" i="1" dirty="0" smtClean="0">
                <a:latin typeface="Berlin Sans FB" pitchFamily="34" charset="0"/>
              </a:rPr>
              <a:t> </a:t>
            </a:r>
            <a:r>
              <a:rPr lang="en-US" sz="2800" b="1" i="1" dirty="0" err="1" smtClean="0">
                <a:latin typeface="Berlin Sans FB" pitchFamily="34" charset="0"/>
              </a:rPr>
              <a:t>ujung</a:t>
            </a:r>
            <a:r>
              <a:rPr lang="en-US" sz="2800" b="1" i="1" dirty="0" smtClean="0">
                <a:latin typeface="Berlin Sans FB" pitchFamily="34" charset="0"/>
              </a:rPr>
              <a:t> </a:t>
            </a:r>
            <a:r>
              <a:rPr lang="en-US" sz="2800" b="1" i="1" dirty="0" err="1" smtClean="0">
                <a:latin typeface="Berlin Sans FB" pitchFamily="34" charset="0"/>
              </a:rPr>
              <a:t>vektor</a:t>
            </a:r>
            <a:r>
              <a:rPr lang="en-US" sz="2800" b="1" i="1" dirty="0" smtClean="0">
                <a:latin typeface="Berlin Sans FB" pitchFamily="34" charset="0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b="1" dirty="0" err="1" smtClean="0">
                <a:latin typeface="Berlin Sans FB" pitchFamily="34" charset="0"/>
              </a:rPr>
              <a:t>Vektor</a:t>
            </a:r>
            <a:r>
              <a:rPr lang="en-US" sz="2800" b="1" dirty="0" smtClean="0">
                <a:latin typeface="Berlin Sans FB" pitchFamily="34" charset="0"/>
              </a:rPr>
              <a:t> </a:t>
            </a:r>
            <a:r>
              <a:rPr lang="en-US" sz="2800" b="1" dirty="0" err="1" smtClean="0">
                <a:latin typeface="Berlin Sans FB" pitchFamily="34" charset="0"/>
              </a:rPr>
              <a:t>ditulis</a:t>
            </a:r>
            <a:r>
              <a:rPr lang="en-US" sz="2800" b="1" dirty="0" smtClean="0">
                <a:latin typeface="Berlin Sans FB" pitchFamily="34" charset="0"/>
              </a:rPr>
              <a:t> </a:t>
            </a:r>
            <a:r>
              <a:rPr lang="en-US" sz="2800" b="1" dirty="0" err="1" smtClean="0">
                <a:latin typeface="Berlin Sans FB" pitchFamily="34" charset="0"/>
              </a:rPr>
              <a:t>dalam</a:t>
            </a:r>
            <a:r>
              <a:rPr lang="en-US" sz="2800" b="1" dirty="0" smtClean="0">
                <a:latin typeface="Berlin Sans FB" pitchFamily="34" charset="0"/>
              </a:rPr>
              <a:t> </a:t>
            </a:r>
            <a:r>
              <a:rPr lang="en-US" sz="2800" b="1" dirty="0" err="1" smtClean="0">
                <a:latin typeface="Berlin Sans FB" pitchFamily="34" charset="0"/>
              </a:rPr>
              <a:t>huruf</a:t>
            </a:r>
            <a:r>
              <a:rPr lang="en-US" sz="2800" b="1" dirty="0" smtClean="0">
                <a:latin typeface="Berlin Sans FB" pitchFamily="34" charset="0"/>
              </a:rPr>
              <a:t> </a:t>
            </a:r>
            <a:r>
              <a:rPr lang="en-US" sz="2800" b="1" dirty="0" err="1" smtClean="0">
                <a:latin typeface="Berlin Sans FB" pitchFamily="34" charset="0"/>
              </a:rPr>
              <a:t>kecil</a:t>
            </a:r>
            <a:r>
              <a:rPr lang="en-US" sz="2800" b="1" dirty="0" smtClean="0">
                <a:latin typeface="Berlin Sans FB" pitchFamily="34" charset="0"/>
              </a:rPr>
              <a:t> </a:t>
            </a:r>
            <a:r>
              <a:rPr lang="en-US" sz="2800" b="1" dirty="0" err="1" smtClean="0">
                <a:latin typeface="Berlin Sans FB" pitchFamily="34" charset="0"/>
              </a:rPr>
              <a:t>tebal</a:t>
            </a:r>
            <a:r>
              <a:rPr lang="en-US" sz="2800" b="1" dirty="0" smtClean="0">
                <a:latin typeface="Berlin Sans FB" pitchFamily="34" charset="0"/>
              </a:rPr>
              <a:t> </a:t>
            </a:r>
            <a:r>
              <a:rPr lang="en-US" sz="2800" dirty="0" smtClean="0">
                <a:latin typeface="Berlin Sans FB" pitchFamily="34" charset="0"/>
              </a:rPr>
              <a:t>(</a:t>
            </a:r>
            <a:r>
              <a:rPr lang="en-US" sz="2800" b="1" dirty="0" smtClean="0">
                <a:latin typeface="Berlin Sans FB" pitchFamily="34" charset="0"/>
              </a:rPr>
              <a:t>a, k, v, w,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b="1" dirty="0" smtClean="0">
                <a:latin typeface="Berlin Sans FB" pitchFamily="34" charset="0"/>
              </a:rPr>
              <a:t> x</a:t>
            </a:r>
            <a:r>
              <a:rPr lang="en-US" sz="2800" dirty="0" smtClean="0">
                <a:latin typeface="Berlin Sans FB" pitchFamily="34" charset="0"/>
              </a:rPr>
              <a:t>), </a:t>
            </a:r>
            <a:r>
              <a:rPr lang="en-US" sz="2800" dirty="0" err="1" smtClean="0">
                <a:latin typeface="Berlin Sans FB" pitchFamily="34" charset="0"/>
              </a:rPr>
              <a:t>sedangkan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Skalar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ditulis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dengan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huruf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kecil</a:t>
            </a:r>
            <a:r>
              <a:rPr lang="en-US" sz="2800" dirty="0" smtClean="0">
                <a:latin typeface="Berlin Sans FB" pitchFamily="34" charset="0"/>
              </a:rPr>
              <a:t> miring ( </a:t>
            </a:r>
            <a:r>
              <a:rPr lang="en-US" sz="2800" i="1" dirty="0" smtClean="0">
                <a:latin typeface="Berlin Sans FB" pitchFamily="34" charset="0"/>
              </a:rPr>
              <a:t>a, k, v, w,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i="1" dirty="0" smtClean="0">
                <a:latin typeface="Berlin Sans FB" pitchFamily="34" charset="0"/>
              </a:rPr>
              <a:t> x</a:t>
            </a:r>
            <a:r>
              <a:rPr lang="en-US" sz="2800" dirty="0" smtClean="0">
                <a:latin typeface="Berlin Sans FB" pitchFamily="34" charset="0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err="1" smtClean="0">
                <a:latin typeface="Berlin Sans FB" pitchFamily="34" charset="0"/>
              </a:rPr>
              <a:t>Jika</a:t>
            </a:r>
            <a:r>
              <a:rPr lang="en-US" sz="2800" dirty="0" smtClean="0">
                <a:latin typeface="Berlin Sans FB" pitchFamily="34" charset="0"/>
              </a:rPr>
              <a:t> u </a:t>
            </a:r>
            <a:r>
              <a:rPr lang="en-US" sz="2800" dirty="0" err="1" smtClean="0">
                <a:latin typeface="Berlin Sans FB" pitchFamily="34" charset="0"/>
              </a:rPr>
              <a:t>menyatakan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ruas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garis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berarah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dari</a:t>
            </a:r>
            <a:r>
              <a:rPr lang="en-US" sz="2800" dirty="0" smtClean="0">
                <a:latin typeface="Berlin Sans FB" pitchFamily="34" charset="0"/>
              </a:rPr>
              <a:t> A </a:t>
            </a:r>
            <a:r>
              <a:rPr lang="en-US" sz="2800" dirty="0" err="1" smtClean="0">
                <a:latin typeface="Berlin Sans FB" pitchFamily="34" charset="0"/>
              </a:rPr>
              <a:t>ke</a:t>
            </a:r>
            <a:r>
              <a:rPr lang="en-US" sz="2800" dirty="0" smtClean="0">
                <a:latin typeface="Berlin Sans FB" pitchFamily="34" charset="0"/>
              </a:rPr>
              <a:t> B, </a:t>
            </a:r>
            <a:r>
              <a:rPr lang="en-US" sz="2800" dirty="0" err="1" smtClean="0">
                <a:latin typeface="Berlin Sans FB" pitchFamily="34" charset="0"/>
              </a:rPr>
              <a:t>maka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ditulis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dengan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lambang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smtClean="0">
                <a:latin typeface="Berlin Sans FB" pitchFamily="34" charset="0"/>
                <a:cs typeface="Times New Roman" pitchFamily="18" charset="0"/>
              </a:rPr>
              <a:t>ū = </a:t>
            </a:r>
            <a:r>
              <a:rPr lang="en-US" sz="2800" dirty="0" smtClean="0">
                <a:latin typeface="Berlin Sans FB" pitchFamily="34" charset="0"/>
              </a:rPr>
              <a:t>         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err="1" smtClean="0">
                <a:latin typeface="Berlin Sans FB" pitchFamily="34" charset="0"/>
              </a:rPr>
              <a:t>Panjang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vektor</a:t>
            </a:r>
            <a:r>
              <a:rPr lang="en-US" sz="2800" dirty="0" smtClean="0">
                <a:latin typeface="Berlin Sans FB" pitchFamily="34" charset="0"/>
              </a:rPr>
              <a:t> u  </a:t>
            </a:r>
            <a:r>
              <a:rPr lang="en-US" sz="2800" dirty="0" err="1" smtClean="0">
                <a:latin typeface="Berlin Sans FB" pitchFamily="34" charset="0"/>
              </a:rPr>
              <a:t>dinyatakan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dengan</a:t>
            </a:r>
            <a:r>
              <a:rPr lang="en-US" sz="2800" dirty="0" smtClean="0">
                <a:latin typeface="Berlin Sans FB" pitchFamily="34" charset="0"/>
              </a:rPr>
              <a:t> |u|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panjang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vektor</a:t>
            </a:r>
            <a:r>
              <a:rPr lang="en-US" sz="2800" dirty="0" smtClean="0">
                <a:latin typeface="Berlin Sans FB" pitchFamily="34" charset="0"/>
              </a:rPr>
              <a:t> AB </a:t>
            </a:r>
            <a:r>
              <a:rPr lang="en-US" sz="2800" dirty="0" err="1" smtClean="0">
                <a:latin typeface="Berlin Sans FB" pitchFamily="34" charset="0"/>
              </a:rPr>
              <a:t>dinyatakan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dengan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endParaRPr lang="en-US" sz="2800" b="1" i="1" dirty="0" smtClean="0">
              <a:latin typeface="Berlin Sans FB" pitchFamily="34" charset="0"/>
            </a:endParaRPr>
          </a:p>
        </p:txBody>
      </p:sp>
      <p:graphicFrame>
        <p:nvGraphicFramePr>
          <p:cNvPr id="114693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867400" y="4652963"/>
          <a:ext cx="792163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" imgW="253800" imgH="215640" progId="Equation.3">
                  <p:embed/>
                </p:oleObj>
              </mc:Choice>
              <mc:Fallback>
                <p:oleObj name="Equation" r:id="rId3" imgW="25380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652963"/>
                        <a:ext cx="792163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6" name="Object 8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510364600"/>
              </p:ext>
            </p:extLst>
          </p:nvPr>
        </p:nvGraphicFramePr>
        <p:xfrm>
          <a:off x="6948264" y="5877272"/>
          <a:ext cx="63658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5" imgW="291960" imgH="330120" progId="Equation.3">
                  <p:embed/>
                </p:oleObj>
              </mc:Choice>
              <mc:Fallback>
                <p:oleObj name="Equation" r:id="rId5" imgW="291960" imgH="3301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5877272"/>
                        <a:ext cx="636587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908050"/>
            <a:ext cx="8496300" cy="3241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err="1" smtClean="0">
                <a:latin typeface="Comic Sans MS" pitchFamily="66" charset="0"/>
              </a:rPr>
              <a:t>Vektor</a:t>
            </a:r>
            <a:r>
              <a:rPr lang="en-US" sz="2800" dirty="0" smtClean="0">
                <a:latin typeface="Comic Sans MS" pitchFamily="66" charset="0"/>
              </a:rPr>
              <a:t> - </a:t>
            </a:r>
            <a:r>
              <a:rPr lang="en-US" sz="2800" dirty="0" err="1" smtClean="0">
                <a:latin typeface="Comic Sans MS" pitchFamily="66" charset="0"/>
              </a:rPr>
              <a:t>vektor</a:t>
            </a:r>
            <a:r>
              <a:rPr lang="en-US" sz="2800" dirty="0" smtClean="0">
                <a:latin typeface="Comic Sans MS" pitchFamily="66" charset="0"/>
              </a:rPr>
              <a:t> yang </a:t>
            </a:r>
            <a:r>
              <a:rPr lang="en-US" sz="2800" dirty="0" err="1" smtClean="0">
                <a:latin typeface="Comic Sans MS" pitchFamily="66" charset="0"/>
              </a:rPr>
              <a:t>panjang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arahnya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sama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disebut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ekuivalen</a:t>
            </a:r>
            <a:r>
              <a:rPr lang="en-US" sz="2800" dirty="0" smtClean="0">
                <a:latin typeface="Comic Sans MS" pitchFamily="66" charset="0"/>
              </a:rPr>
              <a:t>, </a:t>
            </a:r>
            <a:r>
              <a:rPr lang="en-US" sz="2800" dirty="0" err="1" smtClean="0">
                <a:latin typeface="Comic Sans MS" pitchFamily="66" charset="0"/>
              </a:rPr>
              <a:t>vektor-vektor</a:t>
            </a:r>
            <a:r>
              <a:rPr lang="en-US" sz="2800" dirty="0" smtClean="0">
                <a:latin typeface="Comic Sans MS" pitchFamily="66" charset="0"/>
              </a:rPr>
              <a:t> yang </a:t>
            </a:r>
            <a:r>
              <a:rPr lang="en-US" sz="2800" dirty="0" err="1" smtClean="0">
                <a:latin typeface="Comic Sans MS" pitchFamily="66" charset="0"/>
              </a:rPr>
              <a:t>ekuivalen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dipandang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sama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walaupun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mungkin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terletak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pada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posisi</a:t>
            </a:r>
            <a:r>
              <a:rPr lang="en-US" sz="2800" dirty="0" smtClean="0">
                <a:latin typeface="Comic Sans MS" pitchFamily="66" charset="0"/>
              </a:rPr>
              <a:t> yang </a:t>
            </a:r>
            <a:r>
              <a:rPr lang="en-US" sz="2800" dirty="0" err="1" smtClean="0">
                <a:latin typeface="Comic Sans MS" pitchFamily="66" charset="0"/>
              </a:rPr>
              <a:t>berbeda</a:t>
            </a:r>
            <a:r>
              <a:rPr lang="en-US" sz="2800" dirty="0" smtClean="0"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err="1" smtClean="0">
                <a:latin typeface="Comic Sans MS" pitchFamily="66" charset="0"/>
              </a:rPr>
              <a:t>Jika</a:t>
            </a:r>
            <a:r>
              <a:rPr lang="en-US" sz="2800" dirty="0" smtClean="0">
                <a:latin typeface="Comic Sans MS" pitchFamily="66" charset="0"/>
              </a:rPr>
              <a:t> v </a:t>
            </a:r>
            <a:r>
              <a:rPr lang="en-US" sz="2800" dirty="0" err="1" smtClean="0">
                <a:latin typeface="Comic Sans MS" pitchFamily="66" charset="0"/>
              </a:rPr>
              <a:t>dan</a:t>
            </a:r>
            <a:r>
              <a:rPr lang="en-US" sz="2800" dirty="0" smtClean="0">
                <a:latin typeface="Comic Sans MS" pitchFamily="66" charset="0"/>
              </a:rPr>
              <a:t> w </a:t>
            </a:r>
            <a:r>
              <a:rPr lang="en-US" sz="2800" dirty="0" err="1" smtClean="0">
                <a:latin typeface="Comic Sans MS" pitchFamily="66" charset="0"/>
              </a:rPr>
              <a:t>ekuivalen</a:t>
            </a:r>
            <a:r>
              <a:rPr lang="en-US" sz="2800" dirty="0" smtClean="0">
                <a:latin typeface="Comic Sans MS" pitchFamily="66" charset="0"/>
              </a:rPr>
              <a:t>, </a:t>
            </a:r>
            <a:r>
              <a:rPr lang="en-US" sz="2800" dirty="0" err="1" smtClean="0">
                <a:latin typeface="Comic Sans MS" pitchFamily="66" charset="0"/>
              </a:rPr>
              <a:t>kita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tuliskan</a:t>
            </a:r>
            <a:r>
              <a:rPr lang="en-US" sz="2800" dirty="0" smtClean="0">
                <a:latin typeface="Comic Sans MS" pitchFamily="66" charset="0"/>
              </a:rPr>
              <a:t> : v = w</a:t>
            </a: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 flipV="1">
            <a:off x="1619250" y="3357563"/>
            <a:ext cx="1296988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835150" y="4652963"/>
            <a:ext cx="482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989263" y="3213100"/>
            <a:ext cx="488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84213" y="5013325"/>
            <a:ext cx="189865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Vektor AB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051050" y="50847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4932363" y="3500438"/>
            <a:ext cx="1296987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V="1">
            <a:off x="5294313" y="3860800"/>
            <a:ext cx="1295400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V="1">
            <a:off x="7021513" y="3573463"/>
            <a:ext cx="1295400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V="1">
            <a:off x="6300788" y="3357563"/>
            <a:ext cx="1298575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421063" y="5300663"/>
            <a:ext cx="554355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Vektor-vektor yang ekuivalen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43887" cy="131445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b="1" dirty="0" smtClean="0"/>
              <a:t>v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b="1" dirty="0" smtClean="0"/>
              <a:t>w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vektor</a:t>
            </a:r>
            <a:r>
              <a:rPr lang="en-US" sz="2800" dirty="0" smtClean="0"/>
              <a:t> </a:t>
            </a:r>
            <a:r>
              <a:rPr lang="en-US" sz="2800" dirty="0" err="1" smtClean="0"/>
              <a:t>sebarang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b="1" dirty="0" smtClean="0"/>
              <a:t>v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b="1" dirty="0" smtClean="0"/>
              <a:t>w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vektor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96118" y="2877245"/>
            <a:ext cx="7624763" cy="1933575"/>
            <a:chOff x="1384300" y="3943350"/>
            <a:chExt cx="7624763" cy="1933575"/>
          </a:xfrm>
        </p:grpSpPr>
        <p:sp>
          <p:nvSpPr>
            <p:cNvPr id="23556" name="Line 4"/>
            <p:cNvSpPr>
              <a:spLocks noChangeShapeType="1"/>
            </p:cNvSpPr>
            <p:nvPr/>
          </p:nvSpPr>
          <p:spPr bwMode="auto">
            <a:xfrm flipV="1">
              <a:off x="1477963" y="4581525"/>
              <a:ext cx="1295400" cy="129540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>
              <a:off x="2773363" y="4581525"/>
              <a:ext cx="1870075" cy="0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 flipV="1">
              <a:off x="1477963" y="4581525"/>
              <a:ext cx="3094037" cy="1295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1384300" y="4808538"/>
              <a:ext cx="509588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66"/>
                  </a:solidFill>
                </a:rPr>
                <a:t>v</a:t>
              </a:r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3402013" y="3943350"/>
              <a:ext cx="642937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33CC33"/>
                  </a:solidFill>
                </a:rPr>
                <a:t>w</a:t>
              </a:r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2967038" y="5311775"/>
              <a:ext cx="1541462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v + w</a:t>
              </a:r>
            </a:p>
          </p:txBody>
        </p: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5487988" y="4448175"/>
              <a:ext cx="3521075" cy="4953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 dirty="0"/>
                <a:t>v + w = w + v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2592387"/>
          </a:xfrm>
        </p:spPr>
        <p:txBody>
          <a:bodyPr/>
          <a:lstStyle/>
          <a:p>
            <a:pPr eaLnBrk="1" hangingPunct="1"/>
            <a:r>
              <a:rPr lang="en-US" sz="2400" smtClean="0"/>
              <a:t>Vektor yang panjangnya nol disebut vektor nol dan dinyatakan dengan 0.</a:t>
            </a:r>
          </a:p>
          <a:p>
            <a:pPr eaLnBrk="1" hangingPunct="1"/>
            <a:r>
              <a:rPr lang="en-US" sz="2400" smtClean="0"/>
              <a:t>Jika v adalah sebarang vektor tak nol, maka </a:t>
            </a:r>
            <a:r>
              <a:rPr lang="en-US" sz="2400" b="1" smtClean="0"/>
              <a:t>–v, negatif dari v,</a:t>
            </a:r>
            <a:r>
              <a:rPr lang="en-US" sz="2400" smtClean="0"/>
              <a:t> didefinisikan sebagai vektor yang besarnya sama dengan v, tetapi </a:t>
            </a:r>
            <a:r>
              <a:rPr lang="en-US" sz="2400" b="1" smtClean="0"/>
              <a:t>arahnya terbalik.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flipV="1">
            <a:off x="3276600" y="3933825"/>
            <a:ext cx="1655763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H="1">
            <a:off x="1835150" y="4581525"/>
            <a:ext cx="1439863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195513" y="5013325"/>
            <a:ext cx="7207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-v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443413" y="3573463"/>
            <a:ext cx="4159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v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572000" y="4524375"/>
            <a:ext cx="4392613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Vektor ini mempunyai sifat :</a:t>
            </a:r>
          </a:p>
          <a:p>
            <a:endParaRPr lang="en-US" sz="2400" b="1"/>
          </a:p>
          <a:p>
            <a:r>
              <a:rPr lang="en-US" sz="2400" b="1"/>
              <a:t>v + (-v)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20713"/>
            <a:ext cx="7772400" cy="81915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400" b="1" smtClean="0"/>
              <a:t>Jika v dan w adalah dua vektor sebarang, maka selisih w dari v didefinisikan sebagai 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5563" y="1700213"/>
            <a:ext cx="4622800" cy="592137"/>
          </a:xfrm>
          <a:solidFill>
            <a:schemeClr val="bg2"/>
          </a:solidFill>
          <a:ln w="38100">
            <a:solidFill>
              <a:srgbClr val="33CC33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</a:t>
            </a:r>
            <a:r>
              <a:rPr lang="en-US" b="1" smtClean="0"/>
              <a:t>v – w = v + (-w)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68313" y="3429000"/>
            <a:ext cx="7991475" cy="268605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Jika v adalah suatu vektor tak nol dan k adalah suatu bilangan real tak nol (skalar), maka hasil kali kv didefinisikan sebagai vektor yang panjangnya k kali panjang v dan arahnya sama dengan arah v jika k &gt; 0 dan berlawanan arah dengan v jika k &lt; 0. Kita definisikan </a:t>
            </a:r>
            <a:r>
              <a:rPr lang="en-US" sz="2400" b="1" i="1"/>
              <a:t>k</a:t>
            </a:r>
            <a:r>
              <a:rPr lang="en-US" sz="2400" b="1"/>
              <a:t>v = 0 jika </a:t>
            </a:r>
            <a:r>
              <a:rPr lang="en-US" sz="2400" b="1" i="1"/>
              <a:t>k </a:t>
            </a:r>
            <a:r>
              <a:rPr lang="en-US" sz="2400" b="1"/>
              <a:t>= 0 atau v = 0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95288" y="404813"/>
            <a:ext cx="7921625" cy="2376487"/>
          </a:xfrm>
          <a:prstGeom prst="rect">
            <a:avLst/>
          </a:prstGeom>
          <a:noFill/>
          <a:ln w="57150">
            <a:solidFill>
              <a:srgbClr val="33CC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grpSp>
        <p:nvGrpSpPr>
          <p:cNvPr id="25606" name="Group 14"/>
          <p:cNvGrpSpPr>
            <a:grpSpLocks/>
          </p:cNvGrpSpPr>
          <p:nvPr/>
        </p:nvGrpSpPr>
        <p:grpSpPr bwMode="auto">
          <a:xfrm>
            <a:off x="6084888" y="1125538"/>
            <a:ext cx="2468562" cy="1879600"/>
            <a:chOff x="3723" y="799"/>
            <a:chExt cx="1555" cy="1184"/>
          </a:xfrm>
        </p:grpSpPr>
        <p:sp>
          <p:nvSpPr>
            <p:cNvPr id="25607" name="Line 7"/>
            <p:cNvSpPr>
              <a:spLocks noChangeShapeType="1"/>
            </p:cNvSpPr>
            <p:nvPr/>
          </p:nvSpPr>
          <p:spPr bwMode="auto">
            <a:xfrm flipV="1">
              <a:off x="3723" y="799"/>
              <a:ext cx="816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5608" name="Line 8"/>
            <p:cNvSpPr>
              <a:spLocks noChangeShapeType="1"/>
            </p:cNvSpPr>
            <p:nvPr/>
          </p:nvSpPr>
          <p:spPr bwMode="auto">
            <a:xfrm>
              <a:off x="3742" y="1706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 flipH="1" flipV="1">
              <a:off x="4539" y="799"/>
              <a:ext cx="336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5610" name="Text Box 10"/>
            <p:cNvSpPr txBox="1">
              <a:spLocks noChangeArrowheads="1"/>
            </p:cNvSpPr>
            <p:nvPr/>
          </p:nvSpPr>
          <p:spPr bwMode="auto">
            <a:xfrm>
              <a:off x="4750" y="1087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v-w</a:t>
              </a:r>
            </a:p>
          </p:txBody>
        </p:sp>
        <p:sp>
          <p:nvSpPr>
            <p:cNvPr id="25611" name="Text Box 11"/>
            <p:cNvSpPr txBox="1">
              <a:spLocks noChangeArrowheads="1"/>
            </p:cNvSpPr>
            <p:nvPr/>
          </p:nvSpPr>
          <p:spPr bwMode="auto">
            <a:xfrm>
              <a:off x="3886" y="991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v</a:t>
              </a:r>
            </a:p>
          </p:txBody>
        </p:sp>
        <p:sp>
          <p:nvSpPr>
            <p:cNvPr id="25612" name="Text Box 12"/>
            <p:cNvSpPr txBox="1">
              <a:spLocks noChangeArrowheads="1"/>
            </p:cNvSpPr>
            <p:nvPr/>
          </p:nvSpPr>
          <p:spPr bwMode="auto">
            <a:xfrm>
              <a:off x="4009" y="1695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i="1">
                  <a:latin typeface="Times New Roman" pitchFamily="18" charset="0"/>
                </a:rPr>
                <a:t>w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268413"/>
            <a:ext cx="7777162" cy="3217862"/>
          </a:xfrm>
          <a:ln w="57150">
            <a:solidFill>
              <a:schemeClr val="tx2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400" b="0" dirty="0" smtClean="0"/>
              <a:t>VEKTOR-VEKTOR DALAM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4400" b="0" dirty="0" smtClean="0"/>
              <a:t> RUANG BERDIMENSI 2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4400" b="0" dirty="0" smtClean="0"/>
              <a:t>DAN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4400" b="0" dirty="0" smtClean="0"/>
              <a:t>RUANG BERDIMENSI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260350"/>
            <a:ext cx="8243887" cy="1157288"/>
          </a:xfrm>
          <a:solidFill>
            <a:schemeClr val="accent1"/>
          </a:solidFill>
          <a:ln w="38100">
            <a:solidFill>
              <a:srgbClr val="33CC3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Vektor-vektor </a:t>
            </a:r>
            <a:br>
              <a:rPr lang="en-US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dalam sistem koordinat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8208963" cy="1079500"/>
          </a:xfrm>
        </p:spPr>
        <p:txBody>
          <a:bodyPr/>
          <a:lstStyle/>
          <a:p>
            <a:pPr eaLnBrk="1" hangingPunct="1"/>
            <a:r>
              <a:rPr lang="en-US" sz="2800" b="1" smtClean="0"/>
              <a:t>Vektor - Vektor dalam Ruang Berdimensi 2 (Bidang)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600200" y="3008313"/>
            <a:ext cx="6284913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Koordinat v</a:t>
            </a:r>
            <a:r>
              <a:rPr lang="en-US" sz="2000" b="1"/>
              <a:t>1</a:t>
            </a:r>
            <a:r>
              <a:rPr lang="en-US" sz="1600" b="1"/>
              <a:t> </a:t>
            </a:r>
            <a:r>
              <a:rPr lang="en-US" sz="2400" b="1"/>
              <a:t>dan v</a:t>
            </a:r>
            <a:r>
              <a:rPr lang="en-US" sz="2000" b="1"/>
              <a:t>2</a:t>
            </a:r>
            <a:r>
              <a:rPr lang="en-US" b="1"/>
              <a:t> </a:t>
            </a:r>
            <a:r>
              <a:rPr lang="en-US" sz="2400" b="1"/>
              <a:t>dari titik ujung v disebut </a:t>
            </a:r>
            <a:r>
              <a:rPr lang="en-US" sz="2400" b="1" i="1"/>
              <a:t>komponen v</a:t>
            </a:r>
            <a:r>
              <a:rPr lang="en-US" sz="2400" b="1"/>
              <a:t>, dan kita tuliskan :</a:t>
            </a:r>
          </a:p>
          <a:p>
            <a:r>
              <a:rPr lang="en-US" sz="2400" b="1"/>
              <a:t>v = (v</a:t>
            </a:r>
            <a:r>
              <a:rPr lang="en-US" sz="2000" b="1"/>
              <a:t>1</a:t>
            </a:r>
            <a:r>
              <a:rPr lang="en-US" sz="2400" b="1"/>
              <a:t>, v</a:t>
            </a:r>
            <a:r>
              <a:rPr lang="en-US" sz="2000" b="1"/>
              <a:t>2</a:t>
            </a:r>
            <a:r>
              <a:rPr lang="en-US" sz="2400" b="1"/>
              <a:t>)</a:t>
            </a:r>
            <a:endParaRPr lang="en-US" sz="2400" b="1" i="1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4427538" y="6237288"/>
            <a:ext cx="3673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V="1">
            <a:off x="4859338" y="4005263"/>
            <a:ext cx="0" cy="2519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V="1">
            <a:off x="4859338" y="4652963"/>
            <a:ext cx="1946275" cy="15843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8316913" y="6021388"/>
            <a:ext cx="577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x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265613" y="3871913"/>
            <a:ext cx="5095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y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5487988" y="4735513"/>
            <a:ext cx="382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66"/>
                </a:solidFill>
              </a:rPr>
              <a:t>v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964363" y="4365625"/>
            <a:ext cx="156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(v</a:t>
            </a:r>
            <a:r>
              <a:rPr lang="en-US" sz="2000"/>
              <a:t>1</a:t>
            </a:r>
            <a:r>
              <a:rPr lang="en-US" sz="2400"/>
              <a:t>, v</a:t>
            </a:r>
            <a:r>
              <a:rPr lang="en-US" sz="2000"/>
              <a:t>2</a:t>
            </a:r>
            <a:r>
              <a:rPr lang="en-US" sz="2400"/>
              <a:t>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889</TotalTime>
  <Words>815</Words>
  <Application>Microsoft Office PowerPoint</Application>
  <PresentationFormat>On-screen Show (4:3)</PresentationFormat>
  <Paragraphs>137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Balloons</vt:lpstr>
      <vt:lpstr>Equation</vt:lpstr>
      <vt:lpstr>Pengantar Vektor</vt:lpstr>
      <vt:lpstr>Vektor Geometris</vt:lpstr>
      <vt:lpstr>PowerPoint Presentation</vt:lpstr>
      <vt:lpstr>PowerPoint Presentation</vt:lpstr>
      <vt:lpstr>Jika v dan w adalah dua vektor sebarang, maka jumlah v dan w adalah vektor yang ditentukan sebagai berikut :</vt:lpstr>
      <vt:lpstr>PowerPoint Presentation</vt:lpstr>
      <vt:lpstr>Jika v dan w adalah dua vektor sebarang, maka selisih w dari v didefinisikan sebagai :</vt:lpstr>
      <vt:lpstr>PowerPoint Presentation</vt:lpstr>
      <vt:lpstr>Vektor-vektor  dalam sistem koordinat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BENTUK UMUM PERSAMAAN SUATU BIDANG DALAM DIMENSI 3</vt:lpstr>
      <vt:lpstr>GARIS PADA RUANG DIMENSI 3</vt:lpstr>
      <vt:lpstr>Berdasarkan gambar sebelumnya, diketahui bahwa garis l melalui titik P0 dan P serta sejajar dengan vektor v.  Jika terdapat suatu skalar T, maka diperoleh persamaan berikut :        P0P    = t v  dan;  (x-x0, y-y0, z-z0) = (ta , tb, tc )    x-x0 = ta  x = x0 + ta …..(i)   y-y0 = tb  y = y0 + tb …..(ii)  z-z0 = tc   z = z0 + tc …..(iii)   persamaan (i), (ii), (iii) disebut persamaan parametrik untuk garis l</vt:lpstr>
      <vt:lpstr>Panjang &amp; Jarak Vektor</vt:lpstr>
      <vt:lpstr>PowerPoint Presentation</vt:lpstr>
      <vt:lpstr>SOAL :</vt:lpstr>
      <vt:lpstr>SOAL :</vt:lpstr>
    </vt:vector>
  </TitlesOfParts>
  <Company>Angling Darma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VEKTOR-VEKTOR DALAM R2 DAN R3</dc:title>
  <dc:creator>Ham</dc:creator>
  <cp:lastModifiedBy>indra</cp:lastModifiedBy>
  <cp:revision>89</cp:revision>
  <dcterms:created xsi:type="dcterms:W3CDTF">2004-04-12T01:53:50Z</dcterms:created>
  <dcterms:modified xsi:type="dcterms:W3CDTF">2016-09-28T12:51:47Z</dcterms:modified>
</cp:coreProperties>
</file>