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3" r:id="rId5"/>
    <p:sldId id="258" r:id="rId6"/>
    <p:sldId id="259" r:id="rId7"/>
    <p:sldId id="260" r:id="rId8"/>
    <p:sldId id="262" r:id="rId9"/>
    <p:sldId id="264" r:id="rId10"/>
    <p:sldId id="265"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5D4CE68-A31F-4F2A-8C00-6885AC24E2F5}" type="datetimeFigureOut">
              <a:rPr lang="id-ID" smtClean="0"/>
              <a:t>27/09/2016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0E1F5AE-ECA1-4FD7-899E-CD3F71B5CA2A}" type="slidenum">
              <a:rPr lang="id-ID" smtClean="0"/>
              <a:t>‹#›</a:t>
            </a:fld>
            <a:endParaRPr lang="id-ID"/>
          </a:p>
        </p:txBody>
      </p:sp>
    </p:spTree>
    <p:extLst>
      <p:ext uri="{BB962C8B-B14F-4D97-AF65-F5344CB8AC3E}">
        <p14:creationId xmlns:p14="http://schemas.microsoft.com/office/powerpoint/2010/main" val="3973004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5D4CE68-A31F-4F2A-8C00-6885AC24E2F5}" type="datetimeFigureOut">
              <a:rPr lang="id-ID" smtClean="0"/>
              <a:t>27/09/2016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0E1F5AE-ECA1-4FD7-899E-CD3F71B5CA2A}" type="slidenum">
              <a:rPr lang="id-ID" smtClean="0"/>
              <a:t>‹#›</a:t>
            </a:fld>
            <a:endParaRPr lang="id-ID"/>
          </a:p>
        </p:txBody>
      </p:sp>
    </p:spTree>
    <p:extLst>
      <p:ext uri="{BB962C8B-B14F-4D97-AF65-F5344CB8AC3E}">
        <p14:creationId xmlns:p14="http://schemas.microsoft.com/office/powerpoint/2010/main" val="4031114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5D4CE68-A31F-4F2A-8C00-6885AC24E2F5}" type="datetimeFigureOut">
              <a:rPr lang="id-ID" smtClean="0"/>
              <a:t>27/09/2016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0E1F5AE-ECA1-4FD7-899E-CD3F71B5CA2A}" type="slidenum">
              <a:rPr lang="id-ID" smtClean="0"/>
              <a:t>‹#›</a:t>
            </a:fld>
            <a:endParaRPr lang="id-ID"/>
          </a:p>
        </p:txBody>
      </p:sp>
    </p:spTree>
    <p:extLst>
      <p:ext uri="{BB962C8B-B14F-4D97-AF65-F5344CB8AC3E}">
        <p14:creationId xmlns:p14="http://schemas.microsoft.com/office/powerpoint/2010/main" val="850520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5D4CE68-A31F-4F2A-8C00-6885AC24E2F5}" type="datetimeFigureOut">
              <a:rPr lang="id-ID" smtClean="0"/>
              <a:t>27/09/2016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0E1F5AE-ECA1-4FD7-899E-CD3F71B5CA2A}" type="slidenum">
              <a:rPr lang="id-ID" smtClean="0"/>
              <a:t>‹#›</a:t>
            </a:fld>
            <a:endParaRPr lang="id-ID"/>
          </a:p>
        </p:txBody>
      </p:sp>
    </p:spTree>
    <p:extLst>
      <p:ext uri="{BB962C8B-B14F-4D97-AF65-F5344CB8AC3E}">
        <p14:creationId xmlns:p14="http://schemas.microsoft.com/office/powerpoint/2010/main" val="146982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D4CE68-A31F-4F2A-8C00-6885AC24E2F5}" type="datetimeFigureOut">
              <a:rPr lang="id-ID" smtClean="0"/>
              <a:t>27/09/2016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0E1F5AE-ECA1-4FD7-899E-CD3F71B5CA2A}" type="slidenum">
              <a:rPr lang="id-ID" smtClean="0"/>
              <a:t>‹#›</a:t>
            </a:fld>
            <a:endParaRPr lang="id-ID"/>
          </a:p>
        </p:txBody>
      </p:sp>
    </p:spTree>
    <p:extLst>
      <p:ext uri="{BB962C8B-B14F-4D97-AF65-F5344CB8AC3E}">
        <p14:creationId xmlns:p14="http://schemas.microsoft.com/office/powerpoint/2010/main" val="228535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5D4CE68-A31F-4F2A-8C00-6885AC24E2F5}" type="datetimeFigureOut">
              <a:rPr lang="id-ID" smtClean="0"/>
              <a:t>27/09/2016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0E1F5AE-ECA1-4FD7-899E-CD3F71B5CA2A}" type="slidenum">
              <a:rPr lang="id-ID" smtClean="0"/>
              <a:t>‹#›</a:t>
            </a:fld>
            <a:endParaRPr lang="id-ID"/>
          </a:p>
        </p:txBody>
      </p:sp>
    </p:spTree>
    <p:extLst>
      <p:ext uri="{BB962C8B-B14F-4D97-AF65-F5344CB8AC3E}">
        <p14:creationId xmlns:p14="http://schemas.microsoft.com/office/powerpoint/2010/main" val="1665498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5D4CE68-A31F-4F2A-8C00-6885AC24E2F5}" type="datetimeFigureOut">
              <a:rPr lang="id-ID" smtClean="0"/>
              <a:t>27/09/2016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0E1F5AE-ECA1-4FD7-899E-CD3F71B5CA2A}" type="slidenum">
              <a:rPr lang="id-ID" smtClean="0"/>
              <a:t>‹#›</a:t>
            </a:fld>
            <a:endParaRPr lang="id-ID"/>
          </a:p>
        </p:txBody>
      </p:sp>
    </p:spTree>
    <p:extLst>
      <p:ext uri="{BB962C8B-B14F-4D97-AF65-F5344CB8AC3E}">
        <p14:creationId xmlns:p14="http://schemas.microsoft.com/office/powerpoint/2010/main" val="3783147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5D4CE68-A31F-4F2A-8C00-6885AC24E2F5}" type="datetimeFigureOut">
              <a:rPr lang="id-ID" smtClean="0"/>
              <a:t>27/09/2016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0E1F5AE-ECA1-4FD7-899E-CD3F71B5CA2A}" type="slidenum">
              <a:rPr lang="id-ID" smtClean="0"/>
              <a:t>‹#›</a:t>
            </a:fld>
            <a:endParaRPr lang="id-ID"/>
          </a:p>
        </p:txBody>
      </p:sp>
    </p:spTree>
    <p:extLst>
      <p:ext uri="{BB962C8B-B14F-4D97-AF65-F5344CB8AC3E}">
        <p14:creationId xmlns:p14="http://schemas.microsoft.com/office/powerpoint/2010/main" val="4151816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D4CE68-A31F-4F2A-8C00-6885AC24E2F5}" type="datetimeFigureOut">
              <a:rPr lang="id-ID" smtClean="0"/>
              <a:t>27/09/2016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0E1F5AE-ECA1-4FD7-899E-CD3F71B5CA2A}" type="slidenum">
              <a:rPr lang="id-ID" smtClean="0"/>
              <a:t>‹#›</a:t>
            </a:fld>
            <a:endParaRPr lang="id-ID"/>
          </a:p>
        </p:txBody>
      </p:sp>
    </p:spTree>
    <p:extLst>
      <p:ext uri="{BB962C8B-B14F-4D97-AF65-F5344CB8AC3E}">
        <p14:creationId xmlns:p14="http://schemas.microsoft.com/office/powerpoint/2010/main" val="3702952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D4CE68-A31F-4F2A-8C00-6885AC24E2F5}" type="datetimeFigureOut">
              <a:rPr lang="id-ID" smtClean="0"/>
              <a:t>27/09/2016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0E1F5AE-ECA1-4FD7-899E-CD3F71B5CA2A}" type="slidenum">
              <a:rPr lang="id-ID" smtClean="0"/>
              <a:t>‹#›</a:t>
            </a:fld>
            <a:endParaRPr lang="id-ID"/>
          </a:p>
        </p:txBody>
      </p:sp>
    </p:spTree>
    <p:extLst>
      <p:ext uri="{BB962C8B-B14F-4D97-AF65-F5344CB8AC3E}">
        <p14:creationId xmlns:p14="http://schemas.microsoft.com/office/powerpoint/2010/main" val="835973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D4CE68-A31F-4F2A-8C00-6885AC24E2F5}" type="datetimeFigureOut">
              <a:rPr lang="id-ID" smtClean="0"/>
              <a:t>27/09/2016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0E1F5AE-ECA1-4FD7-899E-CD3F71B5CA2A}" type="slidenum">
              <a:rPr lang="id-ID" smtClean="0"/>
              <a:t>‹#›</a:t>
            </a:fld>
            <a:endParaRPr lang="id-ID"/>
          </a:p>
        </p:txBody>
      </p:sp>
    </p:spTree>
    <p:extLst>
      <p:ext uri="{BB962C8B-B14F-4D97-AF65-F5344CB8AC3E}">
        <p14:creationId xmlns:p14="http://schemas.microsoft.com/office/powerpoint/2010/main" val="4076582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D4CE68-A31F-4F2A-8C00-6885AC24E2F5}" type="datetimeFigureOut">
              <a:rPr lang="id-ID" smtClean="0"/>
              <a:t>27/09/2016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E1F5AE-ECA1-4FD7-899E-CD3F71B5CA2A}" type="slidenum">
              <a:rPr lang="id-ID" smtClean="0"/>
              <a:t>‹#›</a:t>
            </a:fld>
            <a:endParaRPr lang="id-ID"/>
          </a:p>
        </p:txBody>
      </p:sp>
    </p:spTree>
    <p:extLst>
      <p:ext uri="{BB962C8B-B14F-4D97-AF65-F5344CB8AC3E}">
        <p14:creationId xmlns:p14="http://schemas.microsoft.com/office/powerpoint/2010/main" val="2202042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03648" y="2467091"/>
            <a:ext cx="6337927" cy="1323439"/>
          </a:xfrm>
          <a:prstGeom prst="rect">
            <a:avLst/>
          </a:prstGeom>
        </p:spPr>
        <p:txBody>
          <a:bodyPr wrap="square">
            <a:spAutoFit/>
          </a:bodyPr>
          <a:lstStyle/>
          <a:p>
            <a:r>
              <a:rPr lang="id-ID" sz="4000" b="1" dirty="0" smtClean="0"/>
              <a:t>DASAR PENYELENGGARAAN</a:t>
            </a:r>
          </a:p>
          <a:p>
            <a:r>
              <a:rPr lang="nn-NO" sz="4000" b="1" dirty="0" smtClean="0"/>
              <a:t>REKAM MEDIS ELEKTRONIK</a:t>
            </a:r>
            <a:endParaRPr lang="id-ID" sz="4000" b="1" dirty="0"/>
          </a:p>
        </p:txBody>
      </p:sp>
    </p:spTree>
    <p:extLst>
      <p:ext uri="{BB962C8B-B14F-4D97-AF65-F5344CB8AC3E}">
        <p14:creationId xmlns:p14="http://schemas.microsoft.com/office/powerpoint/2010/main" val="2284629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548680"/>
            <a:ext cx="7992888" cy="5262979"/>
          </a:xfrm>
          <a:prstGeom prst="rect">
            <a:avLst/>
          </a:prstGeom>
        </p:spPr>
        <p:txBody>
          <a:bodyPr wrap="square">
            <a:spAutoFit/>
          </a:bodyPr>
          <a:lstStyle/>
          <a:p>
            <a:r>
              <a:rPr lang="id-ID" sz="2400" dirty="0"/>
              <a:t>Pengaksesan rekam medis harus dibuat sedemikan rupa sehingga orang yang tidak berwenang tidak dapat mengubah atau menghilangkan data medis, misalnya data jenis” ready only” yang dapat diaksesnya. Bahkan orang yang berwenang mengubah atau menambah atau menghilangkan sebagian data, harus dapat terdeteksi “ perubahannya” dan siapa dan kapan perubahan tersebut dilakukan.</a:t>
            </a:r>
          </a:p>
          <a:p>
            <a:endParaRPr lang="id-ID" sz="2400" smtClean="0"/>
          </a:p>
          <a:p>
            <a:r>
              <a:rPr lang="id-ID" sz="2400" smtClean="0"/>
              <a:t>Sistem </a:t>
            </a:r>
            <a:r>
              <a:rPr lang="id-ID" sz="2400" dirty="0"/>
              <a:t>juga harus dapat mendeteksi siapa dan kapan ada orang yang mengakses sesuatu data tertentu. Disisi lain, sistem harus bisa memberikan peluang pemanfaatan data medis untuk kepentingan auditing dan penelitian. Dalam hal ini perlu diingat bahwa data yang mengandung identitas tidak boleh diakses untuk kepentingan penelitian.</a:t>
            </a:r>
          </a:p>
        </p:txBody>
      </p:sp>
    </p:spTree>
    <p:extLst>
      <p:ext uri="{BB962C8B-B14F-4D97-AF65-F5344CB8AC3E}">
        <p14:creationId xmlns:p14="http://schemas.microsoft.com/office/powerpoint/2010/main" val="372067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9454" t="47438" r="41654" b="16052"/>
          <a:stretch/>
        </p:blipFill>
        <p:spPr bwMode="auto">
          <a:xfrm>
            <a:off x="467544" y="764704"/>
            <a:ext cx="8345708"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5925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1206044"/>
            <a:ext cx="7632848" cy="4401205"/>
          </a:xfrm>
          <a:prstGeom prst="rect">
            <a:avLst/>
          </a:prstGeom>
        </p:spPr>
        <p:txBody>
          <a:bodyPr wrap="square">
            <a:spAutoFit/>
          </a:bodyPr>
          <a:lstStyle/>
          <a:p>
            <a:r>
              <a:rPr lang="id-ID" sz="2800" dirty="0" smtClean="0"/>
              <a:t>Pasal 9</a:t>
            </a:r>
          </a:p>
          <a:p>
            <a:r>
              <a:rPr lang="id-ID" sz="2800" dirty="0" smtClean="0"/>
              <a:t>Pelaku usaha yang menawarkan produk melalui Sistem Elektronik harus menyediakan informasi yang lengkap dan benar berkaitan dengan syarat kontrak, produsen, dan produk yang ditawarkan.</a:t>
            </a:r>
          </a:p>
          <a:p>
            <a:endParaRPr lang="id-ID" sz="2800" dirty="0" smtClean="0"/>
          </a:p>
          <a:p>
            <a:r>
              <a:rPr lang="id-ID" sz="2800" dirty="0" smtClean="0"/>
              <a:t>Pasal 10</a:t>
            </a:r>
          </a:p>
          <a:p>
            <a:r>
              <a:rPr lang="id-ID" sz="2800" dirty="0" smtClean="0"/>
              <a:t>(1) Setiap pelaku usaha yang menyelenggarakan Transaksi Elektronik dapat disertifikasi oleh Lembaga Sertifikasi Keandalan.</a:t>
            </a:r>
            <a:endParaRPr lang="id-ID" sz="2800" dirty="0"/>
          </a:p>
        </p:txBody>
      </p:sp>
      <p:sp>
        <p:nvSpPr>
          <p:cNvPr id="5" name="Rectangle 4"/>
          <p:cNvSpPr/>
          <p:nvPr/>
        </p:nvSpPr>
        <p:spPr>
          <a:xfrm>
            <a:off x="395536" y="435904"/>
            <a:ext cx="3598677" cy="461665"/>
          </a:xfrm>
          <a:prstGeom prst="rect">
            <a:avLst/>
          </a:prstGeom>
        </p:spPr>
        <p:txBody>
          <a:bodyPr wrap="none">
            <a:spAutoFit/>
          </a:bodyPr>
          <a:lstStyle/>
          <a:p>
            <a:r>
              <a:rPr lang="es-ES" sz="2400" b="1" i="1" u="sng" dirty="0" smtClean="0">
                <a:effectLst/>
              </a:rPr>
              <a:t>UU ITE No. 11 </a:t>
            </a:r>
            <a:r>
              <a:rPr lang="es-ES" sz="2400" b="1" i="1" u="sng" dirty="0" err="1" smtClean="0">
                <a:effectLst/>
              </a:rPr>
              <a:t>tahun</a:t>
            </a:r>
            <a:r>
              <a:rPr lang="es-ES" sz="2400" b="1" i="1" u="sng" dirty="0" smtClean="0">
                <a:effectLst/>
              </a:rPr>
              <a:t> 2008 :</a:t>
            </a:r>
            <a:endParaRPr lang="es-ES" sz="2400" b="1" dirty="0"/>
          </a:p>
        </p:txBody>
      </p:sp>
    </p:spTree>
    <p:extLst>
      <p:ext uri="{BB962C8B-B14F-4D97-AF65-F5344CB8AC3E}">
        <p14:creationId xmlns:p14="http://schemas.microsoft.com/office/powerpoint/2010/main" val="3988287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9336" t="27000" r="41136" b="51727"/>
          <a:stretch/>
        </p:blipFill>
        <p:spPr bwMode="auto">
          <a:xfrm>
            <a:off x="251520" y="692696"/>
            <a:ext cx="8563142"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8881" t="38505" r="41977" b="43751"/>
          <a:stretch/>
        </p:blipFill>
        <p:spPr bwMode="auto">
          <a:xfrm>
            <a:off x="107504" y="3861049"/>
            <a:ext cx="8386797" cy="23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2388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1052736"/>
            <a:ext cx="7488832" cy="3477875"/>
          </a:xfrm>
          <a:prstGeom prst="rect">
            <a:avLst/>
          </a:prstGeom>
        </p:spPr>
        <p:txBody>
          <a:bodyPr wrap="square">
            <a:spAutoFit/>
          </a:bodyPr>
          <a:lstStyle/>
          <a:p>
            <a:r>
              <a:rPr lang="id-ID" sz="2800" b="1" dirty="0" smtClean="0"/>
              <a:t>Permenkes 269 tahun 2008</a:t>
            </a:r>
            <a:endParaRPr lang="id-ID" sz="2800" dirty="0" smtClean="0"/>
          </a:p>
          <a:p>
            <a:endParaRPr lang="id-ID" sz="2400" dirty="0" smtClean="0"/>
          </a:p>
          <a:p>
            <a:r>
              <a:rPr lang="id-ID" sz="2400" dirty="0" smtClean="0"/>
              <a:t>Pasal 2</a:t>
            </a:r>
          </a:p>
          <a:p>
            <a:r>
              <a:rPr lang="id-ID" sz="2400" dirty="0" smtClean="0"/>
              <a:t>Rekam medis harus dibuat secara tertulis, lengkap dan jelas atau secara elektronik.</a:t>
            </a:r>
          </a:p>
          <a:p>
            <a:endParaRPr lang="id-ID" sz="2400" dirty="0" smtClean="0"/>
          </a:p>
          <a:p>
            <a:r>
              <a:rPr lang="id-ID" sz="2400" dirty="0" smtClean="0"/>
              <a:t>Penyelenggaraan rekam medis dengan menggunakan teknologi informasi elektronik diatur lebih lanjut dengan peraturan tersendiri</a:t>
            </a:r>
            <a:endParaRPr lang="id-ID" sz="2400" dirty="0"/>
          </a:p>
        </p:txBody>
      </p:sp>
    </p:spTree>
    <p:extLst>
      <p:ext uri="{BB962C8B-B14F-4D97-AF65-F5344CB8AC3E}">
        <p14:creationId xmlns:p14="http://schemas.microsoft.com/office/powerpoint/2010/main" val="17385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3528" y="332656"/>
            <a:ext cx="8280920" cy="6370975"/>
          </a:xfrm>
          <a:prstGeom prst="rect">
            <a:avLst/>
          </a:prstGeom>
        </p:spPr>
        <p:txBody>
          <a:bodyPr wrap="square">
            <a:spAutoFit/>
          </a:bodyPr>
          <a:lstStyle/>
          <a:p>
            <a:r>
              <a:rPr lang="id-ID" sz="2400" dirty="0" smtClean="0"/>
              <a:t>Pemanfaatan komputer sebagai sarana pembuatan dan pengiriman informasi medis merupakan upaya yang dapat mempercepat dan memperpanjang bergeraknya informasi medis untuk kepentingan ketepatan tindakan medis. </a:t>
            </a:r>
          </a:p>
          <a:p>
            <a:r>
              <a:rPr lang="id-ID" sz="2400" dirty="0" smtClean="0"/>
              <a:t>Yang perlu diperhatikan adalah isu kerahasiaan dan </a:t>
            </a:r>
            <a:r>
              <a:rPr lang="id-ID" sz="2400" i="1" dirty="0" smtClean="0"/>
              <a:t>privacy </a:t>
            </a:r>
            <a:r>
              <a:rPr lang="id-ID" sz="2400" dirty="0" smtClean="0"/>
              <a:t>pasien. </a:t>
            </a:r>
          </a:p>
          <a:p>
            <a:r>
              <a:rPr lang="id-ID" sz="2400" dirty="0" smtClean="0"/>
              <a:t>Bila data medis pasien jatuh ke tangan yang tidak tepat akan menimbulkan masalah hukum dan tanggung jawab harus ditanggung oleh dokternya atau oleh rumah sakitnya. </a:t>
            </a:r>
          </a:p>
          <a:p>
            <a:r>
              <a:rPr lang="id-ID" sz="2400" dirty="0" smtClean="0"/>
              <a:t>Untuk itu maka standar pelaksanaan pembuatan dan penyimpanan rekam medis yang selama ini berlaku bagi berkas kertas harus pula diberlakukan pada berkas digital/elektronik. Umumnya komputerisasi tidak menjadikan rekam medis paperless tetapi hanya lesspaper. </a:t>
            </a:r>
          </a:p>
          <a:p>
            <a:r>
              <a:rPr lang="id-ID" sz="2400" dirty="0" smtClean="0"/>
              <a:t>Beberapa data seperti data identitas, informed consent, hasil konsultasi, hasil radiologi dan imaging harus tetap dalam bentuk kertas (</a:t>
            </a:r>
            <a:r>
              <a:rPr lang="id-ID" sz="2400" i="1" dirty="0" smtClean="0"/>
              <a:t>print out</a:t>
            </a:r>
            <a:r>
              <a:rPr lang="id-ID" sz="2400" dirty="0" smtClean="0"/>
              <a:t>).</a:t>
            </a:r>
            <a:endParaRPr lang="id-ID" sz="2400" dirty="0"/>
          </a:p>
        </p:txBody>
      </p:sp>
    </p:spTree>
    <p:extLst>
      <p:ext uri="{BB962C8B-B14F-4D97-AF65-F5344CB8AC3E}">
        <p14:creationId xmlns:p14="http://schemas.microsoft.com/office/powerpoint/2010/main" val="2467096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5980" y="476672"/>
            <a:ext cx="7962444" cy="5016758"/>
          </a:xfrm>
          <a:prstGeom prst="rect">
            <a:avLst/>
          </a:prstGeom>
        </p:spPr>
        <p:txBody>
          <a:bodyPr wrap="square">
            <a:spAutoFit/>
          </a:bodyPr>
          <a:lstStyle/>
          <a:p>
            <a:r>
              <a:rPr lang="id-ID" sz="2000" dirty="0" smtClean="0"/>
              <a:t>Konsil Asosiasi Dokter sedunia di bidang etik dan hukum menerbitkan ketentuan di bidang ini pada tahun 1994, petunjuk tersebut adalah :</a:t>
            </a:r>
          </a:p>
          <a:p>
            <a:pPr marL="457200" indent="-457200">
              <a:buFont typeface="+mj-lt"/>
              <a:buAutoNum type="arabicPeriod"/>
            </a:pPr>
            <a:r>
              <a:rPr lang="id-ID" sz="2000" dirty="0" smtClean="0"/>
              <a:t>Informasi medis hanya dimasukan ke dalam komputer oleh personil yang berwenang.</a:t>
            </a:r>
          </a:p>
          <a:p>
            <a:pPr marL="457200" indent="-457200">
              <a:buFont typeface="+mj-lt"/>
              <a:buAutoNum type="arabicPeriod"/>
            </a:pPr>
            <a:r>
              <a:rPr lang="id-ID" sz="2000" dirty="0" smtClean="0"/>
              <a:t>Data pasien harus dijaga dengan ketat. Setiap personil tertentu hanya bisa mengakses data tertentu yang sesuai dengan menggunakan security level tertentu.</a:t>
            </a:r>
          </a:p>
          <a:p>
            <a:pPr marL="457200" indent="-457200">
              <a:buFont typeface="+mj-lt"/>
              <a:buAutoNum type="arabicPeriod"/>
            </a:pPr>
            <a:r>
              <a:rPr lang="id-ID" sz="2000" dirty="0" smtClean="0"/>
              <a:t>Tidak ada informasi yang dapat dibuka tanpa ijin pasien. Distribusi informasi medis harus dibatasi hanya kepada orang-orang yang berwenang saja. Orang-orang tersebut juga tidak diperkenankan memindah tangankan informasi tersebut kepada orang lain.</a:t>
            </a:r>
          </a:p>
          <a:p>
            <a:pPr marL="457200" indent="-457200">
              <a:buFont typeface="+mj-lt"/>
              <a:buAutoNum type="arabicPeriod"/>
            </a:pPr>
            <a:r>
              <a:rPr lang="id-ID" sz="2000" dirty="0" smtClean="0"/>
              <a:t>Data yang melampaui batas waktu penyimpanan dapat dihapus setelah memberitahukan kepada dokter dan pasiennya ( atau ahli warisnya )</a:t>
            </a:r>
          </a:p>
          <a:p>
            <a:pPr marL="457200" indent="-457200">
              <a:buFont typeface="+mj-lt"/>
              <a:buAutoNum type="arabicPeriod"/>
            </a:pPr>
            <a:r>
              <a:rPr lang="id-ID" sz="2000" dirty="0" smtClean="0"/>
              <a:t>Terminal yang online hanya dapat digunakan oleh orang yang berwenang.</a:t>
            </a:r>
            <a:endParaRPr lang="id-ID" sz="2000" dirty="0"/>
          </a:p>
        </p:txBody>
      </p:sp>
    </p:spTree>
    <p:extLst>
      <p:ext uri="{BB962C8B-B14F-4D97-AF65-F5344CB8AC3E}">
        <p14:creationId xmlns:p14="http://schemas.microsoft.com/office/powerpoint/2010/main" val="1646656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412776"/>
            <a:ext cx="7776864" cy="3970318"/>
          </a:xfrm>
          <a:prstGeom prst="rect">
            <a:avLst/>
          </a:prstGeom>
        </p:spPr>
        <p:txBody>
          <a:bodyPr wrap="square">
            <a:spAutoFit/>
          </a:bodyPr>
          <a:lstStyle/>
          <a:p>
            <a:r>
              <a:rPr lang="id-ID" sz="2100" dirty="0" smtClean="0"/>
              <a:t>Dapat disimpulkan beberapa hal yang perlu dipertimbangkan dalam pengamanan rekam medis elektronik yaitu:</a:t>
            </a:r>
          </a:p>
          <a:p>
            <a:pPr marL="457200" indent="-457200">
              <a:buFont typeface="+mj-lt"/>
              <a:buAutoNum type="arabicPeriod"/>
            </a:pPr>
            <a:r>
              <a:rPr lang="id-ID" sz="2100" dirty="0" smtClean="0"/>
              <a:t>Siapa saja yang mendapat akses ke sistem rekam medis elektronik</a:t>
            </a:r>
          </a:p>
          <a:p>
            <a:pPr marL="457200" indent="-457200">
              <a:buFont typeface="+mj-lt"/>
              <a:buAutoNum type="arabicPeriod"/>
            </a:pPr>
            <a:r>
              <a:rPr lang="id-ID" sz="2100" dirty="0" smtClean="0"/>
              <a:t>Siapa yang diijinkan untuk melakukan instalasi program</a:t>
            </a:r>
          </a:p>
          <a:p>
            <a:pPr marL="457200" indent="-457200">
              <a:buFont typeface="+mj-lt"/>
              <a:buAutoNum type="arabicPeriod"/>
            </a:pPr>
            <a:r>
              <a:rPr lang="id-ID" sz="2100" dirty="0" smtClean="0"/>
              <a:t>Siapa yang boleh memperbaiki sistem jika terjadi kerusakan</a:t>
            </a:r>
          </a:p>
          <a:p>
            <a:pPr marL="457200" indent="-457200">
              <a:buFont typeface="+mj-lt"/>
              <a:buAutoNum type="arabicPeriod"/>
            </a:pPr>
            <a:r>
              <a:rPr lang="id-ID" sz="2100" dirty="0" smtClean="0"/>
              <a:t>Ketentuan tata cara perubahan data medis jika terjadi kesalahan memasukkan data</a:t>
            </a:r>
          </a:p>
          <a:p>
            <a:pPr marL="457200" indent="-457200">
              <a:buFont typeface="+mj-lt"/>
              <a:buAutoNum type="arabicPeriod"/>
            </a:pPr>
            <a:r>
              <a:rPr lang="id-ID" sz="2100" i="1" dirty="0" smtClean="0"/>
              <a:t>Password</a:t>
            </a:r>
            <a:r>
              <a:rPr lang="id-ID" sz="2100" dirty="0" smtClean="0"/>
              <a:t> bagi operator (</a:t>
            </a:r>
            <a:r>
              <a:rPr lang="id-ID" sz="2100" i="1" dirty="0" smtClean="0"/>
              <a:t>password</a:t>
            </a:r>
            <a:r>
              <a:rPr lang="id-ID" sz="2100" dirty="0" smtClean="0"/>
              <a:t> yang berbeda bagi otentifikasi yang berbeda)</a:t>
            </a:r>
          </a:p>
          <a:p>
            <a:pPr marL="457200" indent="-457200">
              <a:buFont typeface="+mj-lt"/>
              <a:buAutoNum type="arabicPeriod"/>
            </a:pPr>
            <a:r>
              <a:rPr lang="id-ID" sz="2100" dirty="0" smtClean="0"/>
              <a:t>Tidak menggunakan komputer bersamaan dengan orang lain</a:t>
            </a:r>
          </a:p>
          <a:p>
            <a:pPr marL="457200" indent="-457200">
              <a:buFont typeface="+mj-lt"/>
              <a:buAutoNum type="arabicPeriod"/>
            </a:pPr>
            <a:r>
              <a:rPr lang="id-ID" sz="2100" dirty="0" smtClean="0"/>
              <a:t>Lakukan </a:t>
            </a:r>
            <a:r>
              <a:rPr lang="id-ID" sz="2100" i="1" dirty="0" smtClean="0"/>
              <a:t>logout</a:t>
            </a:r>
            <a:r>
              <a:rPr lang="id-ID" sz="2100" dirty="0" smtClean="0"/>
              <a:t> sebelum meninggalkan komputer</a:t>
            </a:r>
          </a:p>
          <a:p>
            <a:pPr marL="457200" indent="-457200">
              <a:buFont typeface="+mj-lt"/>
              <a:buAutoNum type="arabicPeriod"/>
            </a:pPr>
            <a:r>
              <a:rPr lang="id-ID" sz="2100" dirty="0" smtClean="0"/>
              <a:t>Penggunaan </a:t>
            </a:r>
            <a:r>
              <a:rPr lang="id-ID" sz="2100" i="1" dirty="0" smtClean="0"/>
              <a:t>digital signature/elektronik signature</a:t>
            </a:r>
            <a:endParaRPr lang="id-ID" sz="2100" dirty="0"/>
          </a:p>
        </p:txBody>
      </p:sp>
      <p:sp>
        <p:nvSpPr>
          <p:cNvPr id="5" name="Rectangle 4"/>
          <p:cNvSpPr/>
          <p:nvPr/>
        </p:nvSpPr>
        <p:spPr>
          <a:xfrm>
            <a:off x="395536" y="384360"/>
            <a:ext cx="7137338" cy="584775"/>
          </a:xfrm>
          <a:prstGeom prst="rect">
            <a:avLst/>
          </a:prstGeom>
        </p:spPr>
        <p:txBody>
          <a:bodyPr wrap="none">
            <a:spAutoFit/>
          </a:bodyPr>
          <a:lstStyle/>
          <a:p>
            <a:r>
              <a:rPr lang="id-ID" sz="3200" dirty="0" smtClean="0"/>
              <a:t>Aspek  Keamanan rekam medis elektronik</a:t>
            </a:r>
            <a:endParaRPr lang="id-ID" sz="3200" dirty="0"/>
          </a:p>
        </p:txBody>
      </p:sp>
    </p:spTree>
    <p:extLst>
      <p:ext uri="{BB962C8B-B14F-4D97-AF65-F5344CB8AC3E}">
        <p14:creationId xmlns:p14="http://schemas.microsoft.com/office/powerpoint/2010/main" val="599875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692696"/>
            <a:ext cx="7704856" cy="5262979"/>
          </a:xfrm>
          <a:prstGeom prst="rect">
            <a:avLst/>
          </a:prstGeom>
        </p:spPr>
        <p:txBody>
          <a:bodyPr wrap="square">
            <a:spAutoFit/>
          </a:bodyPr>
          <a:lstStyle/>
          <a:p>
            <a:r>
              <a:rPr lang="id-ID" sz="2800" dirty="0" smtClean="0"/>
              <a:t>Kebijakan yang dapat diberlakukan untuk menjaga kerahasiaan data adalah:</a:t>
            </a:r>
          </a:p>
          <a:p>
            <a:pPr marL="457200" indent="-457200">
              <a:buFont typeface="+mj-lt"/>
              <a:buAutoNum type="arabicPeriod"/>
            </a:pPr>
            <a:r>
              <a:rPr lang="id-ID" sz="2800" dirty="0" smtClean="0"/>
              <a:t>Piranti keras yang dapat diakses oleh pasien (diruang pemeriksaan pasien) harus senantiasa terkunci.</a:t>
            </a:r>
          </a:p>
          <a:p>
            <a:pPr marL="457200" indent="-457200">
              <a:buFont typeface="+mj-lt"/>
              <a:buAutoNum type="arabicPeriod"/>
            </a:pPr>
            <a:r>
              <a:rPr lang="id-ID" sz="2800" dirty="0" smtClean="0"/>
              <a:t>Layar komputer yang bisa dilihat pasien tidak boleh berisi informasi medis tentang pasien lain.</a:t>
            </a:r>
          </a:p>
          <a:p>
            <a:pPr marL="457200" indent="-457200">
              <a:buFont typeface="+mj-lt"/>
              <a:buAutoNum type="arabicPeriod"/>
            </a:pPr>
            <a:r>
              <a:rPr lang="id-ID" sz="2800" dirty="0" smtClean="0"/>
              <a:t>Pengiriman data pasien melalui e-mail harus mendapat persetujuan manajemen rumah sakit.</a:t>
            </a:r>
          </a:p>
          <a:p>
            <a:pPr marL="457200" indent="-457200">
              <a:buFont typeface="+mj-lt"/>
              <a:buAutoNum type="arabicPeriod"/>
            </a:pPr>
            <a:r>
              <a:rPr lang="id-ID" sz="2800" dirty="0" smtClean="0"/>
              <a:t>Pengiriman data kesehatan pasien melalui internet harus dilakukan dalam bentuk informasi yang bersandi.</a:t>
            </a:r>
            <a:endParaRPr lang="id-ID" sz="2800" dirty="0"/>
          </a:p>
        </p:txBody>
      </p:sp>
    </p:spTree>
    <p:extLst>
      <p:ext uri="{BB962C8B-B14F-4D97-AF65-F5344CB8AC3E}">
        <p14:creationId xmlns:p14="http://schemas.microsoft.com/office/powerpoint/2010/main" val="1166883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479</Words>
  <Application>Microsoft Office PowerPoint</Application>
  <PresentationFormat>On-screen Show (4:3)</PresentationFormat>
  <Paragraphs>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Arief K</dc:creator>
  <cp:lastModifiedBy>Arief K</cp:lastModifiedBy>
  <cp:revision>6</cp:revision>
  <dcterms:created xsi:type="dcterms:W3CDTF">2016-09-20T23:38:08Z</dcterms:created>
  <dcterms:modified xsi:type="dcterms:W3CDTF">2016-09-27T00:05:03Z</dcterms:modified>
</cp:coreProperties>
</file>