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7" r:id="rId4"/>
    <p:sldId id="265" r:id="rId5"/>
    <p:sldId id="266" r:id="rId6"/>
    <p:sldId id="268" r:id="rId7"/>
    <p:sldId id="269" r:id="rId8"/>
    <p:sldId id="270" r:id="rId9"/>
    <p:sldId id="272" r:id="rId10"/>
    <p:sldId id="257" r:id="rId11"/>
    <p:sldId id="258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DC3D7E-04B3-43E2-92EA-7FBA1D663F9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712818-9473-4F41-BF69-21FF5C58AC6C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Describe the business challenge</a:t>
          </a:r>
          <a:endParaRPr lang="en-US" dirty="0">
            <a:latin typeface="Cambria" pitchFamily="18" charset="0"/>
          </a:endParaRPr>
        </a:p>
      </dgm:t>
    </dgm:pt>
    <dgm:pt modelId="{33C27AA0-3BCA-46F0-B61A-FC409C825808}" type="parTrans" cxnId="{C6BB03C0-3C8E-483A-B0CE-0C5BC9352B62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A1A6EACD-5807-4B3B-9AE3-9BC1B852F8D8}" type="sibTrans" cxnId="{C6BB03C0-3C8E-483A-B0CE-0C5BC9352B62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6925486D-5D9D-4D68-96AD-4F0372C29FED}">
      <dgm:prSet/>
      <dgm:spPr/>
      <dgm:t>
        <a:bodyPr/>
        <a:lstStyle/>
        <a:p>
          <a:r>
            <a:rPr lang="en-US" smtClean="0">
              <a:latin typeface="Cambria" pitchFamily="18" charset="0"/>
            </a:rPr>
            <a:t>Assess the potential benefits of the ERP investment</a:t>
          </a:r>
          <a:endParaRPr lang="en-US" dirty="0" smtClean="0">
            <a:latin typeface="Cambria" pitchFamily="18" charset="0"/>
          </a:endParaRPr>
        </a:p>
      </dgm:t>
    </dgm:pt>
    <dgm:pt modelId="{F33637C8-B766-4EFD-9F56-B00CE0D58036}" type="parTrans" cxnId="{3EC5A9F2-2186-4C39-963F-DA1FD0688321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BD6DED1E-7394-4FAE-A665-B6505A1A95EF}" type="sibTrans" cxnId="{3EC5A9F2-2186-4C39-963F-DA1FD0688321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FAA0F6B1-FF3A-4FEA-9B81-A8D16801DFB8}">
      <dgm:prSet/>
      <dgm:spPr/>
      <dgm:t>
        <a:bodyPr/>
        <a:lstStyle/>
        <a:p>
          <a:r>
            <a:rPr lang="en-US" smtClean="0">
              <a:latin typeface="Cambria" pitchFamily="18" charset="0"/>
            </a:rPr>
            <a:t>Assess the potential costs of each ERP option</a:t>
          </a:r>
          <a:endParaRPr lang="en-US" dirty="0" smtClean="0">
            <a:latin typeface="Cambria" pitchFamily="18" charset="0"/>
          </a:endParaRPr>
        </a:p>
      </dgm:t>
    </dgm:pt>
    <dgm:pt modelId="{1EC5D0DA-E14D-42A1-9D4E-964B93503EC1}" type="parTrans" cxnId="{9CE377D0-3D32-4F65-B982-FD17CEE49381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23CB1D76-1C4B-4761-A3A9-89E356750368}" type="sibTrans" cxnId="{9CE377D0-3D32-4F65-B982-FD17CEE49381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CB4359E0-905F-4142-90DB-60730CD56459}">
      <dgm:prSet/>
      <dgm:spPr/>
      <dgm:t>
        <a:bodyPr/>
        <a:lstStyle/>
        <a:p>
          <a:r>
            <a:rPr lang="en-US" smtClean="0">
              <a:latin typeface="Cambria" pitchFamily="18" charset="0"/>
            </a:rPr>
            <a:t>Assess risks and issues that might arise during the implementation</a:t>
          </a:r>
          <a:endParaRPr lang="en-US" dirty="0" smtClean="0">
            <a:latin typeface="Cambria" pitchFamily="18" charset="0"/>
          </a:endParaRPr>
        </a:p>
      </dgm:t>
    </dgm:pt>
    <dgm:pt modelId="{09A46EA0-FEEC-46D0-9C75-181752F2083D}" type="parTrans" cxnId="{DEF938F7-7073-4D52-B23E-B62ED1F1A832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FB4839ED-6793-4A4D-AA7B-71DBE6CE054B}" type="sibTrans" cxnId="{DEF938F7-7073-4D52-B23E-B62ED1F1A832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F939B3E3-EC7D-42B1-9DED-DC5BC9EC5765}">
      <dgm:prSet/>
      <dgm:spPr/>
      <dgm:t>
        <a:bodyPr/>
        <a:lstStyle/>
        <a:p>
          <a:r>
            <a:rPr lang="en-US" smtClean="0">
              <a:latin typeface="Cambria" pitchFamily="18" charset="0"/>
            </a:rPr>
            <a:t>Recommend the preferred solution</a:t>
          </a:r>
          <a:endParaRPr lang="en-US" dirty="0" smtClean="0">
            <a:latin typeface="Cambria" pitchFamily="18" charset="0"/>
          </a:endParaRPr>
        </a:p>
      </dgm:t>
    </dgm:pt>
    <dgm:pt modelId="{F41E1820-8870-47F4-89CD-466F773EA25F}" type="parTrans" cxnId="{4F01ADAC-E2FE-49D1-8CBF-698D411C9832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0608CD61-2928-4AE0-A79F-1083D4C40666}" type="sibTrans" cxnId="{4F01ADAC-E2FE-49D1-8CBF-698D411C9832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F19F8D09-B7F4-4A84-B088-67A250AAF5D1}">
      <dgm:prSet/>
      <dgm:spPr/>
      <dgm:t>
        <a:bodyPr/>
        <a:lstStyle/>
        <a:p>
          <a:r>
            <a:rPr lang="en-US" smtClean="0">
              <a:latin typeface="Cambria" pitchFamily="18" charset="0"/>
            </a:rPr>
            <a:t>Describe the implementation approach</a:t>
          </a:r>
          <a:endParaRPr lang="en-US" dirty="0" smtClean="0">
            <a:latin typeface="Cambria" pitchFamily="18" charset="0"/>
          </a:endParaRPr>
        </a:p>
      </dgm:t>
    </dgm:pt>
    <dgm:pt modelId="{7B0647F0-44D9-46D8-8C0F-D740D318BACF}" type="parTrans" cxnId="{DE6310F3-B9D0-4677-A641-3C119E1F65B8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36A7AC96-E683-422C-A4FB-948BB32D4073}" type="sibTrans" cxnId="{DE6310F3-B9D0-4677-A641-3C119E1F65B8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71C8D9A2-4712-48FF-BFD1-155C0117DD9F}">
      <dgm:prSet/>
      <dgm:spPr/>
      <dgm:t>
        <a:bodyPr/>
        <a:lstStyle/>
        <a:p>
          <a:r>
            <a:rPr lang="en-US" smtClean="0">
              <a:latin typeface="Cambria" pitchFamily="18" charset="0"/>
            </a:rPr>
            <a:t>Measure potential and actual ROI</a:t>
          </a:r>
          <a:endParaRPr lang="en-US" dirty="0">
            <a:latin typeface="Cambria" pitchFamily="18" charset="0"/>
          </a:endParaRPr>
        </a:p>
      </dgm:t>
    </dgm:pt>
    <dgm:pt modelId="{B10FCD77-106D-4587-A9ED-6882C79F204C}" type="parTrans" cxnId="{7B7E5F84-8AEC-4042-A895-70CD3A0878CA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D17D6E53-08CC-4045-AEBA-523D2C95D92D}" type="sibTrans" cxnId="{7B7E5F84-8AEC-4042-A895-70CD3A0878CA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3AA6CD45-71C3-477E-81CD-2A6C0D1A341D}" type="pres">
      <dgm:prSet presAssocID="{57DC3D7E-04B3-43E2-92EA-7FBA1D663F95}" presName="Name0" presStyleCnt="0">
        <dgm:presLayoutVars>
          <dgm:dir/>
          <dgm:animLvl val="lvl"/>
          <dgm:resizeHandles val="exact"/>
        </dgm:presLayoutVars>
      </dgm:prSet>
      <dgm:spPr/>
    </dgm:pt>
    <dgm:pt modelId="{CD5D7D71-B51A-41AA-8E9F-B60734CA85CA}" type="pres">
      <dgm:prSet presAssocID="{71C8D9A2-4712-48FF-BFD1-155C0117DD9F}" presName="boxAndChildren" presStyleCnt="0"/>
      <dgm:spPr/>
    </dgm:pt>
    <dgm:pt modelId="{DE4BF635-EDD1-4744-BCF3-259BBD5D059B}" type="pres">
      <dgm:prSet presAssocID="{71C8D9A2-4712-48FF-BFD1-155C0117DD9F}" presName="parentTextBox" presStyleLbl="node1" presStyleIdx="0" presStyleCnt="7"/>
      <dgm:spPr/>
    </dgm:pt>
    <dgm:pt modelId="{CE4F9F3A-9B4A-40AB-87CA-9C5AB90F7375}" type="pres">
      <dgm:prSet presAssocID="{36A7AC96-E683-422C-A4FB-948BB32D4073}" presName="sp" presStyleCnt="0"/>
      <dgm:spPr/>
    </dgm:pt>
    <dgm:pt modelId="{87B23E61-C75D-4C50-A04B-279D637071D7}" type="pres">
      <dgm:prSet presAssocID="{F19F8D09-B7F4-4A84-B088-67A250AAF5D1}" presName="arrowAndChildren" presStyleCnt="0"/>
      <dgm:spPr/>
    </dgm:pt>
    <dgm:pt modelId="{8BAC9421-7B09-4EA7-8241-13C6E232E9CC}" type="pres">
      <dgm:prSet presAssocID="{F19F8D09-B7F4-4A84-B088-67A250AAF5D1}" presName="parentTextArrow" presStyleLbl="node1" presStyleIdx="1" presStyleCnt="7"/>
      <dgm:spPr/>
    </dgm:pt>
    <dgm:pt modelId="{56736FF8-050F-4C70-9D5F-62E1B52770BF}" type="pres">
      <dgm:prSet presAssocID="{0608CD61-2928-4AE0-A79F-1083D4C40666}" presName="sp" presStyleCnt="0"/>
      <dgm:spPr/>
    </dgm:pt>
    <dgm:pt modelId="{98E4FBB9-FE1F-4E65-BF80-22EBB3A9C496}" type="pres">
      <dgm:prSet presAssocID="{F939B3E3-EC7D-42B1-9DED-DC5BC9EC5765}" presName="arrowAndChildren" presStyleCnt="0"/>
      <dgm:spPr/>
    </dgm:pt>
    <dgm:pt modelId="{8059D078-7399-4358-8281-32505EE9C424}" type="pres">
      <dgm:prSet presAssocID="{F939B3E3-EC7D-42B1-9DED-DC5BC9EC5765}" presName="parentTextArrow" presStyleLbl="node1" presStyleIdx="2" presStyleCnt="7"/>
      <dgm:spPr/>
    </dgm:pt>
    <dgm:pt modelId="{43895D33-7859-41A5-8792-41F107254A8A}" type="pres">
      <dgm:prSet presAssocID="{FB4839ED-6793-4A4D-AA7B-71DBE6CE054B}" presName="sp" presStyleCnt="0"/>
      <dgm:spPr/>
    </dgm:pt>
    <dgm:pt modelId="{72C2EF2D-843F-40F1-9F06-635F48871490}" type="pres">
      <dgm:prSet presAssocID="{CB4359E0-905F-4142-90DB-60730CD56459}" presName="arrowAndChildren" presStyleCnt="0"/>
      <dgm:spPr/>
    </dgm:pt>
    <dgm:pt modelId="{B82CBA1A-92B9-4DD8-9586-B994B364AB95}" type="pres">
      <dgm:prSet presAssocID="{CB4359E0-905F-4142-90DB-60730CD56459}" presName="parentTextArrow" presStyleLbl="node1" presStyleIdx="3" presStyleCnt="7"/>
      <dgm:spPr/>
    </dgm:pt>
    <dgm:pt modelId="{1B758A76-8AD3-4192-8C5D-4A8CECA4B52A}" type="pres">
      <dgm:prSet presAssocID="{23CB1D76-1C4B-4761-A3A9-89E356750368}" presName="sp" presStyleCnt="0"/>
      <dgm:spPr/>
    </dgm:pt>
    <dgm:pt modelId="{58DB5F96-8949-46B4-8A08-EA396BAA8DA0}" type="pres">
      <dgm:prSet presAssocID="{FAA0F6B1-FF3A-4FEA-9B81-A8D16801DFB8}" presName="arrowAndChildren" presStyleCnt="0"/>
      <dgm:spPr/>
    </dgm:pt>
    <dgm:pt modelId="{F52E94B8-96BA-4C94-9E56-7779C165491A}" type="pres">
      <dgm:prSet presAssocID="{FAA0F6B1-FF3A-4FEA-9B81-A8D16801DFB8}" presName="parentTextArrow" presStyleLbl="node1" presStyleIdx="4" presStyleCnt="7"/>
      <dgm:spPr/>
    </dgm:pt>
    <dgm:pt modelId="{8B9E7D15-9783-4979-AECF-A495D52337F6}" type="pres">
      <dgm:prSet presAssocID="{BD6DED1E-7394-4FAE-A665-B6505A1A95EF}" presName="sp" presStyleCnt="0"/>
      <dgm:spPr/>
    </dgm:pt>
    <dgm:pt modelId="{4267DF3A-EBF8-49F5-83B3-8AD4E928A8BD}" type="pres">
      <dgm:prSet presAssocID="{6925486D-5D9D-4D68-96AD-4F0372C29FED}" presName="arrowAndChildren" presStyleCnt="0"/>
      <dgm:spPr/>
    </dgm:pt>
    <dgm:pt modelId="{D6E6BBED-5471-490E-9908-242DC426E68C}" type="pres">
      <dgm:prSet presAssocID="{6925486D-5D9D-4D68-96AD-4F0372C29FED}" presName="parentTextArrow" presStyleLbl="node1" presStyleIdx="5" presStyleCnt="7"/>
      <dgm:spPr/>
    </dgm:pt>
    <dgm:pt modelId="{46135BB2-E2EF-41F4-A624-D496A3B55F2B}" type="pres">
      <dgm:prSet presAssocID="{A1A6EACD-5807-4B3B-9AE3-9BC1B852F8D8}" presName="sp" presStyleCnt="0"/>
      <dgm:spPr/>
    </dgm:pt>
    <dgm:pt modelId="{42A9E475-1391-4FFE-8745-FE1FF32562C2}" type="pres">
      <dgm:prSet presAssocID="{2A712818-9473-4F41-BF69-21FF5C58AC6C}" presName="arrowAndChildren" presStyleCnt="0"/>
      <dgm:spPr/>
    </dgm:pt>
    <dgm:pt modelId="{0E1084B0-ABEF-405A-81B4-6A4FE6A3CB14}" type="pres">
      <dgm:prSet presAssocID="{2A712818-9473-4F41-BF69-21FF5C58AC6C}" presName="parentTextArrow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0455DC42-4028-4FF7-82A1-E18F64D51A09}" type="presOf" srcId="{CB4359E0-905F-4142-90DB-60730CD56459}" destId="{B82CBA1A-92B9-4DD8-9586-B994B364AB95}" srcOrd="0" destOrd="0" presId="urn:microsoft.com/office/officeart/2005/8/layout/process4"/>
    <dgm:cxn modelId="{9CE377D0-3D32-4F65-B982-FD17CEE49381}" srcId="{57DC3D7E-04B3-43E2-92EA-7FBA1D663F95}" destId="{FAA0F6B1-FF3A-4FEA-9B81-A8D16801DFB8}" srcOrd="2" destOrd="0" parTransId="{1EC5D0DA-E14D-42A1-9D4E-964B93503EC1}" sibTransId="{23CB1D76-1C4B-4761-A3A9-89E356750368}"/>
    <dgm:cxn modelId="{20996827-95AC-424B-A9A8-F540B2DF27BF}" type="presOf" srcId="{F939B3E3-EC7D-42B1-9DED-DC5BC9EC5765}" destId="{8059D078-7399-4358-8281-32505EE9C424}" srcOrd="0" destOrd="0" presId="urn:microsoft.com/office/officeart/2005/8/layout/process4"/>
    <dgm:cxn modelId="{617D7729-044A-497C-8EC3-F4FB563B24F2}" type="presOf" srcId="{2A712818-9473-4F41-BF69-21FF5C58AC6C}" destId="{0E1084B0-ABEF-405A-81B4-6A4FE6A3CB14}" srcOrd="0" destOrd="0" presId="urn:microsoft.com/office/officeart/2005/8/layout/process4"/>
    <dgm:cxn modelId="{C6BB03C0-3C8E-483A-B0CE-0C5BC9352B62}" srcId="{57DC3D7E-04B3-43E2-92EA-7FBA1D663F95}" destId="{2A712818-9473-4F41-BF69-21FF5C58AC6C}" srcOrd="0" destOrd="0" parTransId="{33C27AA0-3BCA-46F0-B61A-FC409C825808}" sibTransId="{A1A6EACD-5807-4B3B-9AE3-9BC1B852F8D8}"/>
    <dgm:cxn modelId="{50A483FC-582D-4500-B478-A9AC4CDF3936}" type="presOf" srcId="{57DC3D7E-04B3-43E2-92EA-7FBA1D663F95}" destId="{3AA6CD45-71C3-477E-81CD-2A6C0D1A341D}" srcOrd="0" destOrd="0" presId="urn:microsoft.com/office/officeart/2005/8/layout/process4"/>
    <dgm:cxn modelId="{7B7E5F84-8AEC-4042-A895-70CD3A0878CA}" srcId="{57DC3D7E-04B3-43E2-92EA-7FBA1D663F95}" destId="{71C8D9A2-4712-48FF-BFD1-155C0117DD9F}" srcOrd="6" destOrd="0" parTransId="{B10FCD77-106D-4587-A9ED-6882C79F204C}" sibTransId="{D17D6E53-08CC-4045-AEBA-523D2C95D92D}"/>
    <dgm:cxn modelId="{DEF938F7-7073-4D52-B23E-B62ED1F1A832}" srcId="{57DC3D7E-04B3-43E2-92EA-7FBA1D663F95}" destId="{CB4359E0-905F-4142-90DB-60730CD56459}" srcOrd="3" destOrd="0" parTransId="{09A46EA0-FEEC-46D0-9C75-181752F2083D}" sibTransId="{FB4839ED-6793-4A4D-AA7B-71DBE6CE054B}"/>
    <dgm:cxn modelId="{DE6310F3-B9D0-4677-A641-3C119E1F65B8}" srcId="{57DC3D7E-04B3-43E2-92EA-7FBA1D663F95}" destId="{F19F8D09-B7F4-4A84-B088-67A250AAF5D1}" srcOrd="5" destOrd="0" parTransId="{7B0647F0-44D9-46D8-8C0F-D740D318BACF}" sibTransId="{36A7AC96-E683-422C-A4FB-948BB32D4073}"/>
    <dgm:cxn modelId="{3EC5A9F2-2186-4C39-963F-DA1FD0688321}" srcId="{57DC3D7E-04B3-43E2-92EA-7FBA1D663F95}" destId="{6925486D-5D9D-4D68-96AD-4F0372C29FED}" srcOrd="1" destOrd="0" parTransId="{F33637C8-B766-4EFD-9F56-B00CE0D58036}" sibTransId="{BD6DED1E-7394-4FAE-A665-B6505A1A95EF}"/>
    <dgm:cxn modelId="{71900B31-4518-4E99-89F4-B458FFBFF074}" type="presOf" srcId="{71C8D9A2-4712-48FF-BFD1-155C0117DD9F}" destId="{DE4BF635-EDD1-4744-BCF3-259BBD5D059B}" srcOrd="0" destOrd="0" presId="urn:microsoft.com/office/officeart/2005/8/layout/process4"/>
    <dgm:cxn modelId="{4F01ADAC-E2FE-49D1-8CBF-698D411C9832}" srcId="{57DC3D7E-04B3-43E2-92EA-7FBA1D663F95}" destId="{F939B3E3-EC7D-42B1-9DED-DC5BC9EC5765}" srcOrd="4" destOrd="0" parTransId="{F41E1820-8870-47F4-89CD-466F773EA25F}" sibTransId="{0608CD61-2928-4AE0-A79F-1083D4C40666}"/>
    <dgm:cxn modelId="{EA19BC7B-0F99-4124-AEF6-F2A66394F089}" type="presOf" srcId="{6925486D-5D9D-4D68-96AD-4F0372C29FED}" destId="{D6E6BBED-5471-490E-9908-242DC426E68C}" srcOrd="0" destOrd="0" presId="urn:microsoft.com/office/officeart/2005/8/layout/process4"/>
    <dgm:cxn modelId="{D96840F4-07BA-40A4-8317-EA3540EA3F0D}" type="presOf" srcId="{FAA0F6B1-FF3A-4FEA-9B81-A8D16801DFB8}" destId="{F52E94B8-96BA-4C94-9E56-7779C165491A}" srcOrd="0" destOrd="0" presId="urn:microsoft.com/office/officeart/2005/8/layout/process4"/>
    <dgm:cxn modelId="{15C97A20-F939-4230-A7B7-0FC8584E05AF}" type="presOf" srcId="{F19F8D09-B7F4-4A84-B088-67A250AAF5D1}" destId="{8BAC9421-7B09-4EA7-8241-13C6E232E9CC}" srcOrd="0" destOrd="0" presId="urn:microsoft.com/office/officeart/2005/8/layout/process4"/>
    <dgm:cxn modelId="{B6E73379-BC0A-476A-9EBC-D2E02AF28F3E}" type="presParOf" srcId="{3AA6CD45-71C3-477E-81CD-2A6C0D1A341D}" destId="{CD5D7D71-B51A-41AA-8E9F-B60734CA85CA}" srcOrd="0" destOrd="0" presId="urn:microsoft.com/office/officeart/2005/8/layout/process4"/>
    <dgm:cxn modelId="{7009C605-8250-4DB3-9357-AEDB9A154996}" type="presParOf" srcId="{CD5D7D71-B51A-41AA-8E9F-B60734CA85CA}" destId="{DE4BF635-EDD1-4744-BCF3-259BBD5D059B}" srcOrd="0" destOrd="0" presId="urn:microsoft.com/office/officeart/2005/8/layout/process4"/>
    <dgm:cxn modelId="{B99684D5-7B8B-47BD-9E49-E44CF1149C96}" type="presParOf" srcId="{3AA6CD45-71C3-477E-81CD-2A6C0D1A341D}" destId="{CE4F9F3A-9B4A-40AB-87CA-9C5AB90F7375}" srcOrd="1" destOrd="0" presId="urn:microsoft.com/office/officeart/2005/8/layout/process4"/>
    <dgm:cxn modelId="{67A9489D-6223-460F-A314-FB371CBDC04E}" type="presParOf" srcId="{3AA6CD45-71C3-477E-81CD-2A6C0D1A341D}" destId="{87B23E61-C75D-4C50-A04B-279D637071D7}" srcOrd="2" destOrd="0" presId="urn:microsoft.com/office/officeart/2005/8/layout/process4"/>
    <dgm:cxn modelId="{AA0E8CCB-A05B-44E9-BFD1-DD8E5E3D8EDE}" type="presParOf" srcId="{87B23E61-C75D-4C50-A04B-279D637071D7}" destId="{8BAC9421-7B09-4EA7-8241-13C6E232E9CC}" srcOrd="0" destOrd="0" presId="urn:microsoft.com/office/officeart/2005/8/layout/process4"/>
    <dgm:cxn modelId="{D4D96862-BC84-43DC-A192-C654DC697DB7}" type="presParOf" srcId="{3AA6CD45-71C3-477E-81CD-2A6C0D1A341D}" destId="{56736FF8-050F-4C70-9D5F-62E1B52770BF}" srcOrd="3" destOrd="0" presId="urn:microsoft.com/office/officeart/2005/8/layout/process4"/>
    <dgm:cxn modelId="{46122771-B6C4-40DA-9222-785251BEA1DA}" type="presParOf" srcId="{3AA6CD45-71C3-477E-81CD-2A6C0D1A341D}" destId="{98E4FBB9-FE1F-4E65-BF80-22EBB3A9C496}" srcOrd="4" destOrd="0" presId="urn:microsoft.com/office/officeart/2005/8/layout/process4"/>
    <dgm:cxn modelId="{DF7C5F03-1159-4646-A91D-9281947CDBF5}" type="presParOf" srcId="{98E4FBB9-FE1F-4E65-BF80-22EBB3A9C496}" destId="{8059D078-7399-4358-8281-32505EE9C424}" srcOrd="0" destOrd="0" presId="urn:microsoft.com/office/officeart/2005/8/layout/process4"/>
    <dgm:cxn modelId="{8EC5D238-B679-4E23-B4A8-86EA3BA7E303}" type="presParOf" srcId="{3AA6CD45-71C3-477E-81CD-2A6C0D1A341D}" destId="{43895D33-7859-41A5-8792-41F107254A8A}" srcOrd="5" destOrd="0" presId="urn:microsoft.com/office/officeart/2005/8/layout/process4"/>
    <dgm:cxn modelId="{FCE4E028-7AF1-4ADC-8694-29047B4D50B9}" type="presParOf" srcId="{3AA6CD45-71C3-477E-81CD-2A6C0D1A341D}" destId="{72C2EF2D-843F-40F1-9F06-635F48871490}" srcOrd="6" destOrd="0" presId="urn:microsoft.com/office/officeart/2005/8/layout/process4"/>
    <dgm:cxn modelId="{C705C49C-91CF-47EE-BCDA-DD4867FDD862}" type="presParOf" srcId="{72C2EF2D-843F-40F1-9F06-635F48871490}" destId="{B82CBA1A-92B9-4DD8-9586-B994B364AB95}" srcOrd="0" destOrd="0" presId="urn:microsoft.com/office/officeart/2005/8/layout/process4"/>
    <dgm:cxn modelId="{676D4C68-49BE-41EB-96AF-695C4F2D898C}" type="presParOf" srcId="{3AA6CD45-71C3-477E-81CD-2A6C0D1A341D}" destId="{1B758A76-8AD3-4192-8C5D-4A8CECA4B52A}" srcOrd="7" destOrd="0" presId="urn:microsoft.com/office/officeart/2005/8/layout/process4"/>
    <dgm:cxn modelId="{4BE326AB-F4F8-40E1-8C6E-294602555DCB}" type="presParOf" srcId="{3AA6CD45-71C3-477E-81CD-2A6C0D1A341D}" destId="{58DB5F96-8949-46B4-8A08-EA396BAA8DA0}" srcOrd="8" destOrd="0" presId="urn:microsoft.com/office/officeart/2005/8/layout/process4"/>
    <dgm:cxn modelId="{814EF95F-181C-4B95-8863-547BEADC10BB}" type="presParOf" srcId="{58DB5F96-8949-46B4-8A08-EA396BAA8DA0}" destId="{F52E94B8-96BA-4C94-9E56-7779C165491A}" srcOrd="0" destOrd="0" presId="urn:microsoft.com/office/officeart/2005/8/layout/process4"/>
    <dgm:cxn modelId="{65B70FDD-C52B-4604-A694-45506A705805}" type="presParOf" srcId="{3AA6CD45-71C3-477E-81CD-2A6C0D1A341D}" destId="{8B9E7D15-9783-4979-AECF-A495D52337F6}" srcOrd="9" destOrd="0" presId="urn:microsoft.com/office/officeart/2005/8/layout/process4"/>
    <dgm:cxn modelId="{EA8BA0A3-FB97-400E-B0D5-198E0B02F51C}" type="presParOf" srcId="{3AA6CD45-71C3-477E-81CD-2A6C0D1A341D}" destId="{4267DF3A-EBF8-49F5-83B3-8AD4E928A8BD}" srcOrd="10" destOrd="0" presId="urn:microsoft.com/office/officeart/2005/8/layout/process4"/>
    <dgm:cxn modelId="{E0777AA5-782C-4BF9-AEA2-AB42DCF7B8C3}" type="presParOf" srcId="{4267DF3A-EBF8-49F5-83B3-8AD4E928A8BD}" destId="{D6E6BBED-5471-490E-9908-242DC426E68C}" srcOrd="0" destOrd="0" presId="urn:microsoft.com/office/officeart/2005/8/layout/process4"/>
    <dgm:cxn modelId="{9AA9E267-88AA-45A6-A2F5-F3889F362606}" type="presParOf" srcId="{3AA6CD45-71C3-477E-81CD-2A6C0D1A341D}" destId="{46135BB2-E2EF-41F4-A624-D496A3B55F2B}" srcOrd="11" destOrd="0" presId="urn:microsoft.com/office/officeart/2005/8/layout/process4"/>
    <dgm:cxn modelId="{C1C96055-03BD-44F1-AA8C-5DFF8D66A137}" type="presParOf" srcId="{3AA6CD45-71C3-477E-81CD-2A6C0D1A341D}" destId="{42A9E475-1391-4FFE-8745-FE1FF32562C2}" srcOrd="12" destOrd="0" presId="urn:microsoft.com/office/officeart/2005/8/layout/process4"/>
    <dgm:cxn modelId="{42BE96A6-E01D-4311-AED8-B45B044EDC97}" type="presParOf" srcId="{42A9E475-1391-4FFE-8745-FE1FF32562C2}" destId="{0E1084B0-ABEF-405A-81B4-6A4FE6A3CB1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BF635-EDD1-4744-BCF3-259BBD5D059B}">
      <dsp:nvSpPr>
        <dsp:cNvPr id="0" name=""/>
        <dsp:cNvSpPr/>
      </dsp:nvSpPr>
      <dsp:spPr>
        <a:xfrm>
          <a:off x="0" y="4441427"/>
          <a:ext cx="6781799" cy="486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latin typeface="Cambria" pitchFamily="18" charset="0"/>
            </a:rPr>
            <a:t>Measure potential and actual ROI</a:t>
          </a:r>
          <a:endParaRPr lang="en-US" sz="1700" kern="1200" dirty="0">
            <a:latin typeface="Cambria" pitchFamily="18" charset="0"/>
          </a:endParaRPr>
        </a:p>
      </dsp:txBody>
      <dsp:txXfrm>
        <a:off x="0" y="4441427"/>
        <a:ext cx="6781799" cy="486023"/>
      </dsp:txXfrm>
    </dsp:sp>
    <dsp:sp modelId="{8BAC9421-7B09-4EA7-8241-13C6E232E9CC}">
      <dsp:nvSpPr>
        <dsp:cNvPr id="0" name=""/>
        <dsp:cNvSpPr/>
      </dsp:nvSpPr>
      <dsp:spPr>
        <a:xfrm rot="10800000">
          <a:off x="0" y="3701214"/>
          <a:ext cx="6781799" cy="74750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latin typeface="Cambria" pitchFamily="18" charset="0"/>
            </a:rPr>
            <a:t>Describe the implementation approach</a:t>
          </a:r>
          <a:endParaRPr lang="en-US" sz="1700" kern="1200" dirty="0" smtClean="0">
            <a:latin typeface="Cambria" pitchFamily="18" charset="0"/>
          </a:endParaRPr>
        </a:p>
      </dsp:txBody>
      <dsp:txXfrm rot="10800000">
        <a:off x="0" y="3701214"/>
        <a:ext cx="6781799" cy="485705"/>
      </dsp:txXfrm>
    </dsp:sp>
    <dsp:sp modelId="{8059D078-7399-4358-8281-32505EE9C424}">
      <dsp:nvSpPr>
        <dsp:cNvPr id="0" name=""/>
        <dsp:cNvSpPr/>
      </dsp:nvSpPr>
      <dsp:spPr>
        <a:xfrm rot="10800000">
          <a:off x="0" y="2961001"/>
          <a:ext cx="6781799" cy="74750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latin typeface="Cambria" pitchFamily="18" charset="0"/>
            </a:rPr>
            <a:t>Recommend the preferred solution</a:t>
          </a:r>
          <a:endParaRPr lang="en-US" sz="1700" kern="1200" dirty="0" smtClean="0">
            <a:latin typeface="Cambria" pitchFamily="18" charset="0"/>
          </a:endParaRPr>
        </a:p>
      </dsp:txBody>
      <dsp:txXfrm rot="10800000">
        <a:off x="0" y="2961001"/>
        <a:ext cx="6781799" cy="485705"/>
      </dsp:txXfrm>
    </dsp:sp>
    <dsp:sp modelId="{B82CBA1A-92B9-4DD8-9586-B994B364AB95}">
      <dsp:nvSpPr>
        <dsp:cNvPr id="0" name=""/>
        <dsp:cNvSpPr/>
      </dsp:nvSpPr>
      <dsp:spPr>
        <a:xfrm rot="10800000">
          <a:off x="0" y="2220788"/>
          <a:ext cx="6781799" cy="74750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latin typeface="Cambria" pitchFamily="18" charset="0"/>
            </a:rPr>
            <a:t>Assess risks and issues that might arise during the implementation</a:t>
          </a:r>
          <a:endParaRPr lang="en-US" sz="1700" kern="1200" dirty="0" smtClean="0">
            <a:latin typeface="Cambria" pitchFamily="18" charset="0"/>
          </a:endParaRPr>
        </a:p>
      </dsp:txBody>
      <dsp:txXfrm rot="10800000">
        <a:off x="0" y="2220788"/>
        <a:ext cx="6781799" cy="485705"/>
      </dsp:txXfrm>
    </dsp:sp>
    <dsp:sp modelId="{F52E94B8-96BA-4C94-9E56-7779C165491A}">
      <dsp:nvSpPr>
        <dsp:cNvPr id="0" name=""/>
        <dsp:cNvSpPr/>
      </dsp:nvSpPr>
      <dsp:spPr>
        <a:xfrm rot="10800000">
          <a:off x="0" y="1480575"/>
          <a:ext cx="6781799" cy="74750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latin typeface="Cambria" pitchFamily="18" charset="0"/>
            </a:rPr>
            <a:t>Assess the potential costs of each ERP option</a:t>
          </a:r>
          <a:endParaRPr lang="en-US" sz="1700" kern="1200" dirty="0" smtClean="0">
            <a:latin typeface="Cambria" pitchFamily="18" charset="0"/>
          </a:endParaRPr>
        </a:p>
      </dsp:txBody>
      <dsp:txXfrm rot="10800000">
        <a:off x="0" y="1480575"/>
        <a:ext cx="6781799" cy="485705"/>
      </dsp:txXfrm>
    </dsp:sp>
    <dsp:sp modelId="{D6E6BBED-5471-490E-9908-242DC426E68C}">
      <dsp:nvSpPr>
        <dsp:cNvPr id="0" name=""/>
        <dsp:cNvSpPr/>
      </dsp:nvSpPr>
      <dsp:spPr>
        <a:xfrm rot="10800000">
          <a:off x="0" y="740362"/>
          <a:ext cx="6781799" cy="74750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>
              <a:latin typeface="Cambria" pitchFamily="18" charset="0"/>
            </a:rPr>
            <a:t>Assess the potential benefits of the ERP investment</a:t>
          </a:r>
          <a:endParaRPr lang="en-US" sz="1700" kern="1200" dirty="0" smtClean="0">
            <a:latin typeface="Cambria" pitchFamily="18" charset="0"/>
          </a:endParaRPr>
        </a:p>
      </dsp:txBody>
      <dsp:txXfrm rot="10800000">
        <a:off x="0" y="740362"/>
        <a:ext cx="6781799" cy="485705"/>
      </dsp:txXfrm>
    </dsp:sp>
    <dsp:sp modelId="{0E1084B0-ABEF-405A-81B4-6A4FE6A3CB14}">
      <dsp:nvSpPr>
        <dsp:cNvPr id="0" name=""/>
        <dsp:cNvSpPr/>
      </dsp:nvSpPr>
      <dsp:spPr>
        <a:xfrm rot="10800000">
          <a:off x="0" y="149"/>
          <a:ext cx="6781799" cy="74750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mbria" pitchFamily="18" charset="0"/>
            </a:rPr>
            <a:t>Describe the business challenge</a:t>
          </a:r>
          <a:endParaRPr lang="en-US" sz="1700" kern="1200" dirty="0">
            <a:latin typeface="Cambria" pitchFamily="18" charset="0"/>
          </a:endParaRPr>
        </a:p>
      </dsp:txBody>
      <dsp:txXfrm rot="10800000">
        <a:off x="0" y="149"/>
        <a:ext cx="6781799" cy="485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574E9-480B-4F49-A069-B22D3C0063D7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B6253-2FCA-4EE9-933B-5681B26E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3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mbria" pitchFamily="18" charset="0"/>
              </a:rPr>
              <a:t>Obsolete Systems</a:t>
            </a:r>
            <a:r>
              <a:rPr lang="en-US" sz="1200" baseline="0" dirty="0" smtClean="0">
                <a:latin typeface="+mn-lt"/>
              </a:rPr>
              <a:t> = </a:t>
            </a:r>
            <a:r>
              <a:rPr lang="en-US" sz="1200" baseline="0" dirty="0" err="1" smtClean="0">
                <a:latin typeface="+mn-lt"/>
              </a:rPr>
              <a:t>sistem</a:t>
            </a:r>
            <a:r>
              <a:rPr lang="en-US" sz="1200" baseline="0" dirty="0" smtClean="0">
                <a:latin typeface="+mn-lt"/>
              </a:rPr>
              <a:t> yang </a:t>
            </a:r>
            <a:r>
              <a:rPr lang="en-US" sz="1200" baseline="0" dirty="0" err="1" smtClean="0">
                <a:latin typeface="+mn-lt"/>
              </a:rPr>
              <a:t>kuno</a:t>
            </a: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B6253-2FCA-4EE9-933B-5681B26E0B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2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0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7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4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8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8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4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4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8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6E39-8B1B-4DF7-8869-1F3FEF5E57E8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A8F11-1AA6-40EE-B522-A8ED228E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5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mbria" pitchFamily="18" charset="0"/>
              </a:rPr>
              <a:t>Enterprise Resource Planning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934200" cy="38100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Ika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Novita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Dewi|2013|UDINUS|ikadewi@dinus.research.dinus.ac.id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9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mbria" pitchFamily="18" charset="0"/>
              </a:rPr>
              <a:t>Building the Business Case for ERP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60851128"/>
              </p:ext>
            </p:extLst>
          </p:nvPr>
        </p:nvGraphicFramePr>
        <p:xfrm>
          <a:off x="1371600" y="1524000"/>
          <a:ext cx="67818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2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33" y="1371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mbria" pitchFamily="18" charset="0"/>
              </a:rPr>
              <a:t>Common </a:t>
            </a:r>
            <a:r>
              <a:rPr lang="en-US" sz="2400" b="1" dirty="0" smtClean="0">
                <a:latin typeface="Cambria" pitchFamily="18" charset="0"/>
              </a:rPr>
              <a:t>challenges</a:t>
            </a:r>
            <a:r>
              <a:rPr lang="en-US" sz="2400" dirty="0" smtClean="0">
                <a:latin typeface="Cambria" pitchFamily="18" charset="0"/>
              </a:rPr>
              <a:t> that cause companies to consider ERP solutions include: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08" y="2590800"/>
            <a:ext cx="8229600" cy="1828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mbria" pitchFamily="18" charset="0"/>
              </a:rPr>
              <a:t>A desire to grow the business</a:t>
            </a:r>
          </a:p>
          <a:p>
            <a:r>
              <a:rPr lang="en-US" sz="2200" dirty="0" smtClean="0">
                <a:latin typeface="Cambria" pitchFamily="18" charset="0"/>
              </a:rPr>
              <a:t>Inefficient Business Processes</a:t>
            </a:r>
          </a:p>
          <a:p>
            <a:r>
              <a:rPr lang="en-US" sz="2200" dirty="0" smtClean="0">
                <a:latin typeface="Cambria" pitchFamily="18" charset="0"/>
              </a:rPr>
              <a:t>A Need to Reduce Costs</a:t>
            </a:r>
          </a:p>
          <a:p>
            <a:r>
              <a:rPr lang="en-US" sz="2200" dirty="0" smtClean="0">
                <a:latin typeface="Cambria" pitchFamily="18" charset="0"/>
              </a:rPr>
              <a:t>Obsolete Systems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33" y="14478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mbria" pitchFamily="18" charset="0"/>
              </a:rPr>
              <a:t>The </a:t>
            </a:r>
            <a:r>
              <a:rPr lang="en-US" sz="2400" dirty="0" smtClean="0">
                <a:latin typeface="Cambria" pitchFamily="18" charset="0"/>
              </a:rPr>
              <a:t>types of </a:t>
            </a:r>
            <a:r>
              <a:rPr lang="en-US" sz="2400" b="1" dirty="0" smtClean="0">
                <a:latin typeface="Cambria" pitchFamily="18" charset="0"/>
              </a:rPr>
              <a:t>benefits</a:t>
            </a:r>
            <a:r>
              <a:rPr lang="en-US" sz="2400" dirty="0" smtClean="0">
                <a:latin typeface="Cambria" pitchFamily="18" charset="0"/>
              </a:rPr>
              <a:t> organizations can expect to achieve by implementing an </a:t>
            </a:r>
            <a:r>
              <a:rPr lang="en-US" sz="2400" dirty="0" smtClean="0">
                <a:latin typeface="Cambria" pitchFamily="18" charset="0"/>
              </a:rPr>
              <a:t>ERP: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033" y="2667000"/>
            <a:ext cx="8229600" cy="28194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mbria" pitchFamily="18" charset="0"/>
              </a:rPr>
              <a:t>Grow the Business</a:t>
            </a:r>
          </a:p>
          <a:p>
            <a:r>
              <a:rPr lang="en-US" sz="2200" dirty="0" smtClean="0">
                <a:latin typeface="Cambria" pitchFamily="18" charset="0"/>
              </a:rPr>
              <a:t>Improve Efficiency</a:t>
            </a:r>
          </a:p>
          <a:p>
            <a:r>
              <a:rPr lang="en-US" sz="2200" dirty="0" smtClean="0">
                <a:latin typeface="Cambria" pitchFamily="18" charset="0"/>
              </a:rPr>
              <a:t>Integration Provides Coherent Business Information</a:t>
            </a:r>
          </a:p>
          <a:p>
            <a:r>
              <a:rPr lang="en-US" sz="2200" dirty="0" smtClean="0">
                <a:latin typeface="Cambria" pitchFamily="18" charset="0"/>
              </a:rPr>
              <a:t>Automation Eliminates Manual Processes</a:t>
            </a:r>
          </a:p>
          <a:p>
            <a:r>
              <a:rPr lang="en-US" sz="2200" dirty="0" smtClean="0">
                <a:latin typeface="Cambria" pitchFamily="18" charset="0"/>
              </a:rPr>
              <a:t>Business Intelligence Improves Decisions and Efficiency</a:t>
            </a:r>
          </a:p>
          <a:p>
            <a:r>
              <a:rPr lang="en-US" sz="2200" dirty="0" smtClean="0">
                <a:latin typeface="Cambria" pitchFamily="18" charset="0"/>
              </a:rPr>
              <a:t>Better Collaboration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Typical </a:t>
            </a:r>
            <a:r>
              <a:rPr lang="en-US" sz="2400" b="1" dirty="0" smtClean="0">
                <a:latin typeface="Cambria" pitchFamily="18" charset="0"/>
              </a:rPr>
              <a:t>costs</a:t>
            </a:r>
            <a:r>
              <a:rPr lang="en-US" sz="2400" dirty="0" smtClean="0">
                <a:latin typeface="Cambria" pitchFamily="18" charset="0"/>
              </a:rPr>
              <a:t> for an </a:t>
            </a:r>
            <a:r>
              <a:rPr lang="en-US" sz="2400" dirty="0" smtClean="0">
                <a:latin typeface="Cambria" pitchFamily="18" charset="0"/>
              </a:rPr>
              <a:t>ERP implementation </a:t>
            </a:r>
            <a:r>
              <a:rPr lang="en-US" sz="2400" dirty="0" smtClean="0">
                <a:latin typeface="Cambria" pitchFamily="18" charset="0"/>
              </a:rPr>
              <a:t>include: 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05" y="2286000"/>
            <a:ext cx="8229600" cy="3047999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mbria" pitchFamily="18" charset="0"/>
              </a:rPr>
              <a:t>Acquisition</a:t>
            </a:r>
          </a:p>
          <a:p>
            <a:r>
              <a:rPr lang="en-US" sz="2200" dirty="0" smtClean="0">
                <a:latin typeface="Cambria" pitchFamily="18" charset="0"/>
              </a:rPr>
              <a:t>Cost of Expanding the Solution</a:t>
            </a:r>
          </a:p>
          <a:p>
            <a:r>
              <a:rPr lang="en-US" sz="2200" dirty="0" smtClean="0">
                <a:latin typeface="Cambria" pitchFamily="18" charset="0"/>
              </a:rPr>
              <a:t>Training</a:t>
            </a:r>
          </a:p>
          <a:p>
            <a:r>
              <a:rPr lang="en-US" sz="2200" dirty="0" smtClean="0">
                <a:latin typeface="Cambria" pitchFamily="18" charset="0"/>
              </a:rPr>
              <a:t>Implementation</a:t>
            </a:r>
          </a:p>
          <a:p>
            <a:r>
              <a:rPr lang="en-US" sz="2200" dirty="0" smtClean="0">
                <a:latin typeface="Cambria" pitchFamily="18" charset="0"/>
              </a:rPr>
              <a:t>Customization</a:t>
            </a:r>
          </a:p>
          <a:p>
            <a:r>
              <a:rPr lang="en-US" sz="2200" dirty="0" smtClean="0">
                <a:latin typeface="Cambria" pitchFamily="18" charset="0"/>
              </a:rPr>
              <a:t>Administration/Maintenance</a:t>
            </a:r>
          </a:p>
          <a:p>
            <a:r>
              <a:rPr lang="en-US" sz="2200" dirty="0" smtClean="0">
                <a:latin typeface="Cambria" pitchFamily="18" charset="0"/>
              </a:rPr>
              <a:t>Future </a:t>
            </a:r>
            <a:r>
              <a:rPr lang="en-US" sz="2200" dirty="0" smtClean="0">
                <a:latin typeface="Cambria" pitchFamily="18" charset="0"/>
              </a:rPr>
              <a:t>Requirements</a:t>
            </a:r>
            <a:endParaRPr lang="en-US" sz="2200" dirty="0" smtClean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90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0" y="11430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Potential </a:t>
            </a:r>
            <a:r>
              <a:rPr lang="en-US" sz="2400" b="1" dirty="0" smtClean="0">
                <a:latin typeface="Cambria" pitchFamily="18" charset="0"/>
              </a:rPr>
              <a:t>risks and </a:t>
            </a:r>
            <a:r>
              <a:rPr lang="en-US" sz="2400" b="1" dirty="0" smtClean="0">
                <a:latin typeface="Cambria" pitchFamily="18" charset="0"/>
              </a:rPr>
              <a:t>issues </a:t>
            </a:r>
            <a:r>
              <a:rPr lang="en-US" sz="2400" dirty="0" smtClean="0">
                <a:latin typeface="Cambria" pitchFamily="18" charset="0"/>
              </a:rPr>
              <a:t>to consider include: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033" y="2286000"/>
            <a:ext cx="8229600" cy="1371600"/>
          </a:xfrm>
        </p:spPr>
        <p:txBody>
          <a:bodyPr/>
          <a:lstStyle/>
          <a:p>
            <a:r>
              <a:rPr lang="en-US" sz="2200" dirty="0" smtClean="0">
                <a:latin typeface="Cambria" pitchFamily="18" charset="0"/>
              </a:rPr>
              <a:t>Operational Risks</a:t>
            </a:r>
          </a:p>
          <a:p>
            <a:r>
              <a:rPr lang="en-US" sz="2200" dirty="0" smtClean="0">
                <a:latin typeface="Cambria" pitchFamily="18" charset="0"/>
              </a:rPr>
              <a:t>IT Risks</a:t>
            </a:r>
          </a:p>
          <a:p>
            <a:r>
              <a:rPr lang="en-US" sz="2200" dirty="0" smtClean="0">
                <a:latin typeface="Cambria" pitchFamily="18" charset="0"/>
              </a:rPr>
              <a:t>Financial Risks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2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33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ambria" pitchFamily="18" charset="0"/>
              </a:rPr>
              <a:t>When looking to a vendor’s professional services arm or </a:t>
            </a:r>
            <a:r>
              <a:rPr lang="en-US" sz="2200" dirty="0" smtClean="0">
                <a:latin typeface="Cambria" pitchFamily="18" charset="0"/>
              </a:rPr>
              <a:t>systems integration </a:t>
            </a:r>
            <a:r>
              <a:rPr lang="en-US" sz="2200" dirty="0" smtClean="0">
                <a:latin typeface="Cambria" pitchFamily="18" charset="0"/>
              </a:rPr>
              <a:t>partner to help with the </a:t>
            </a:r>
            <a:r>
              <a:rPr lang="en-US" sz="2200" b="1" dirty="0" smtClean="0">
                <a:latin typeface="Cambria" pitchFamily="18" charset="0"/>
              </a:rPr>
              <a:t>implementation</a:t>
            </a:r>
            <a:r>
              <a:rPr lang="en-US" sz="2200" dirty="0" smtClean="0">
                <a:latin typeface="Cambria" pitchFamily="18" charset="0"/>
              </a:rPr>
              <a:t>, </a:t>
            </a:r>
            <a:r>
              <a:rPr lang="en-US" sz="2200" dirty="0" smtClean="0">
                <a:latin typeface="Cambria" pitchFamily="18" charset="0"/>
              </a:rPr>
              <a:t>consider factors </a:t>
            </a:r>
            <a:r>
              <a:rPr lang="en-US" sz="2200" dirty="0" smtClean="0">
                <a:latin typeface="Cambria" pitchFamily="18" charset="0"/>
              </a:rPr>
              <a:t>that include: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76" y="2590800"/>
            <a:ext cx="8229600" cy="3124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mbria" pitchFamily="18" charset="0"/>
              </a:rPr>
              <a:t>Skills and knowledge delivering solutions for your line of business and industry</a:t>
            </a:r>
          </a:p>
          <a:p>
            <a:r>
              <a:rPr lang="en-US" sz="2200" dirty="0" smtClean="0">
                <a:latin typeface="Cambria" pitchFamily="18" charset="0"/>
              </a:rPr>
              <a:t>The longevity of the business providing the service</a:t>
            </a:r>
          </a:p>
          <a:p>
            <a:r>
              <a:rPr lang="en-US" sz="2200" dirty="0" smtClean="0">
                <a:latin typeface="Cambria" pitchFamily="18" charset="0"/>
              </a:rPr>
              <a:t>Use of an implementation methodology that standardizes software implementations by </a:t>
            </a:r>
          </a:p>
          <a:p>
            <a:r>
              <a:rPr lang="en-US" sz="2200" dirty="0" smtClean="0">
                <a:latin typeface="Cambria" pitchFamily="18" charset="0"/>
              </a:rPr>
              <a:t>providing a critical path for all the steps that must occur</a:t>
            </a:r>
          </a:p>
          <a:p>
            <a:r>
              <a:rPr lang="en-US" sz="2200" dirty="0" smtClean="0">
                <a:latin typeface="Cambria" pitchFamily="18" charset="0"/>
              </a:rPr>
              <a:t>How well they document the implementation process, milestones, and deliverables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74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33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Calculate ROI using this simple </a:t>
            </a:r>
            <a:r>
              <a:rPr lang="en-US" sz="2400" dirty="0" smtClean="0">
                <a:latin typeface="Cambria" pitchFamily="18" charset="0"/>
              </a:rPr>
              <a:t>equation: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033" y="2209800"/>
            <a:ext cx="8229600" cy="34290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mbria" pitchFamily="18" charset="0"/>
              </a:rPr>
              <a:t>ROI = </a:t>
            </a:r>
            <a:r>
              <a:rPr lang="en-US" sz="2200" b="1" dirty="0" smtClean="0">
                <a:latin typeface="Cambria" pitchFamily="18" charset="0"/>
              </a:rPr>
              <a:t>[(Payback - Investment)/Investment)]*100</a:t>
            </a:r>
          </a:p>
          <a:p>
            <a:endParaRPr lang="en-US" sz="2200" dirty="0" smtClean="0">
              <a:latin typeface="Cambria" pitchFamily="18" charset="0"/>
            </a:endParaRPr>
          </a:p>
          <a:p>
            <a:r>
              <a:rPr lang="en-US" sz="2200" dirty="0" smtClean="0">
                <a:latin typeface="Cambria" pitchFamily="18" charset="0"/>
              </a:rPr>
              <a:t>When determining payback, be sure to consider all business processes that are impacted by the new ERP </a:t>
            </a:r>
            <a:r>
              <a:rPr lang="en-US" sz="2200" dirty="0" smtClean="0">
                <a:latin typeface="Cambria" pitchFamily="18" charset="0"/>
              </a:rPr>
              <a:t>system</a:t>
            </a:r>
            <a:endParaRPr lang="en-US" sz="2200" dirty="0" smtClean="0">
              <a:latin typeface="Cambria" pitchFamily="18" charset="0"/>
            </a:endParaRPr>
          </a:p>
          <a:p>
            <a:r>
              <a:rPr lang="en-US" sz="2200" dirty="0" smtClean="0">
                <a:latin typeface="Cambria" pitchFamily="18" charset="0"/>
              </a:rPr>
              <a:t>Look at all </a:t>
            </a:r>
            <a:r>
              <a:rPr lang="en-US" sz="2200" b="1" dirty="0" smtClean="0">
                <a:latin typeface="Cambria" pitchFamily="18" charset="0"/>
              </a:rPr>
              <a:t>time savings, cost savings, and increased revenues </a:t>
            </a:r>
            <a:r>
              <a:rPr lang="en-US" sz="2200" dirty="0" smtClean="0">
                <a:latin typeface="Cambria" pitchFamily="18" charset="0"/>
              </a:rPr>
              <a:t>that can be attributed to the new </a:t>
            </a:r>
            <a:r>
              <a:rPr lang="en-US" sz="2200" dirty="0" smtClean="0">
                <a:latin typeface="Cambria" pitchFamily="18" charset="0"/>
              </a:rPr>
              <a:t>system</a:t>
            </a:r>
            <a:endParaRPr lang="en-US" sz="2200" dirty="0" smtClean="0">
              <a:latin typeface="Cambria" pitchFamily="18" charset="0"/>
            </a:endParaRPr>
          </a:p>
          <a:p>
            <a:r>
              <a:rPr lang="en-US" sz="2200" dirty="0" smtClean="0">
                <a:latin typeface="Cambria" pitchFamily="18" charset="0"/>
              </a:rPr>
              <a:t>Similarly, when calculating investment, consider all costs detailed, including acquisition, training, implementation, maintenance and so </a:t>
            </a:r>
            <a:r>
              <a:rPr lang="en-US" sz="2200" dirty="0" smtClean="0">
                <a:latin typeface="Cambria" pitchFamily="18" charset="0"/>
              </a:rPr>
              <a:t>on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2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5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ambria" pitchFamily="18" charset="0"/>
              </a:rPr>
              <a:t>Enterprise resource planning systems or enterprise systems are software systems for business management, encompassing modules supporting functional areas such as </a:t>
            </a:r>
            <a:r>
              <a:rPr lang="en-US" sz="2200" b="1" dirty="0" smtClean="0">
                <a:latin typeface="Cambria" pitchFamily="18" charset="0"/>
              </a:rPr>
              <a:t>planning, manufacturing, sales, marketing, distribution, accounting, financial, human resource management, project management, inventory management, service and maintenance, transportation and e-business</a:t>
            </a:r>
            <a:endParaRPr lang="en-US" sz="2200" b="1" dirty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8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800600"/>
            <a:ext cx="2895600" cy="63476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ERP system concept</a:t>
            </a:r>
            <a:endParaRPr lang="en-US" sz="2400" dirty="0"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30" y="1447800"/>
            <a:ext cx="6934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2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724400"/>
            <a:ext cx="28194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ERP evolution</a:t>
            </a:r>
            <a:endParaRPr lang="en-US" sz="2400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7056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5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934200" cy="445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5334000"/>
            <a:ext cx="28194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Advantages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9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7" y="685800"/>
            <a:ext cx="65627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162299" y="5702347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latin typeface="Cambria" pitchFamily="18" charset="0"/>
              </a:rPr>
              <a:t>Disadvntages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9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033" y="1219201"/>
            <a:ext cx="8229600" cy="12953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ambria" pitchFamily="18" charset="0"/>
              </a:rPr>
              <a:t>Enterprise systems employ thin client/server (C/S) technology or </a:t>
            </a:r>
            <a:r>
              <a:rPr lang="en-US" sz="2200" dirty="0" smtClean="0">
                <a:latin typeface="Cambria" pitchFamily="18" charset="0"/>
              </a:rPr>
              <a:t>client/fat </a:t>
            </a:r>
            <a:r>
              <a:rPr lang="en-US" sz="2200" dirty="0" smtClean="0">
                <a:latin typeface="Cambria" pitchFamily="18" charset="0"/>
              </a:rPr>
              <a:t>server (C/FS) architecture, creating a decentralized computing </a:t>
            </a:r>
            <a:r>
              <a:rPr lang="en-US" sz="2200" dirty="0" smtClean="0">
                <a:latin typeface="Cambria" pitchFamily="18" charset="0"/>
              </a:rPr>
              <a:t>environment</a:t>
            </a: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5642" y="4648200"/>
            <a:ext cx="83058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dirty="0">
                <a:latin typeface="Cambria" pitchFamily="18" charset="0"/>
              </a:rPr>
              <a:t>The requests may be simple data files, data values, communication services, transaction processing or master file updates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976" y="2820650"/>
            <a:ext cx="8286466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dirty="0">
                <a:latin typeface="Cambria" pitchFamily="18" charset="0"/>
              </a:rPr>
              <a:t>In a C/S system a number of client devices operated by end users such as desktop PCs request services from application servers, which in turn get the requested service-related information from the database servers</a:t>
            </a:r>
          </a:p>
        </p:txBody>
      </p:sp>
    </p:spTree>
    <p:extLst>
      <p:ext uri="{BB962C8B-B14F-4D97-AF65-F5344CB8AC3E}">
        <p14:creationId xmlns:p14="http://schemas.microsoft.com/office/powerpoint/2010/main" val="823026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78" y="1143001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ambria" pitchFamily="18" charset="0"/>
              </a:rPr>
              <a:t>The </a:t>
            </a:r>
            <a:r>
              <a:rPr lang="en-US" sz="2200" dirty="0" smtClean="0">
                <a:latin typeface="Cambria" pitchFamily="18" charset="0"/>
              </a:rPr>
              <a:t>client/server system functions are </a:t>
            </a:r>
            <a:r>
              <a:rPr lang="en-US" sz="2200" dirty="0" smtClean="0">
                <a:latin typeface="Cambria" pitchFamily="18" charset="0"/>
              </a:rPr>
              <a:t>performed following </a:t>
            </a:r>
            <a:r>
              <a:rPr lang="en-US" sz="2200" dirty="0" smtClean="0">
                <a:latin typeface="Cambria" pitchFamily="18" charset="0"/>
              </a:rPr>
              <a:t>three layers of logic</a:t>
            </a:r>
            <a:r>
              <a:rPr lang="en-US" sz="2200" dirty="0" smtClean="0">
                <a:latin typeface="Cambria" pitchFamily="18" charset="0"/>
              </a:rPr>
              <a:t>:</a:t>
            </a:r>
            <a:endParaRPr lang="en-US" sz="2200" dirty="0" smtClean="0">
              <a:latin typeface="Cambria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799" y="1973759"/>
            <a:ext cx="7662081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latin typeface="Cambria" pitchFamily="18" charset="0"/>
              </a:rPr>
              <a:t>Presentation Layer</a:t>
            </a:r>
            <a:r>
              <a:rPr lang="en-US" sz="2200" dirty="0">
                <a:latin typeface="Cambria" pitchFamily="18" charset="0"/>
              </a:rPr>
              <a:t>: Graphical user interface (GUI) or browser for data entry or accessing system </a:t>
            </a:r>
            <a:r>
              <a:rPr lang="en-US" sz="2200" dirty="0" smtClean="0">
                <a:latin typeface="Cambria" pitchFamily="18" charset="0"/>
              </a:rPr>
              <a:t>functions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2015" y="2930604"/>
            <a:ext cx="7676866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latin typeface="Cambria" pitchFamily="18" charset="0"/>
              </a:rPr>
              <a:t>Application Layer</a:t>
            </a:r>
            <a:r>
              <a:rPr lang="en-US" sz="2200" dirty="0">
                <a:latin typeface="Cambria" pitchFamily="18" charset="0"/>
              </a:rPr>
              <a:t>: Business rules, functions, logic, and programs acting on data received/transferred from/to the database </a:t>
            </a:r>
            <a:r>
              <a:rPr lang="en-US" sz="2200" dirty="0" smtClean="0">
                <a:latin typeface="Cambria" pitchFamily="18" charset="0"/>
              </a:rPr>
              <a:t>servers</a:t>
            </a:r>
            <a:endParaRPr lang="en-US" sz="2200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4186409"/>
            <a:ext cx="7662081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>
                <a:latin typeface="Cambria" pitchFamily="18" charset="0"/>
              </a:rPr>
              <a:t>Database Layer</a:t>
            </a:r>
            <a:r>
              <a:rPr lang="en-US" sz="2200" dirty="0">
                <a:latin typeface="Cambria" pitchFamily="18" charset="0"/>
              </a:rPr>
              <a:t>: Management of the organization’s operational or transactional data including metadata; mostly employs industry standard RDBMS with structured query language (SQL) provisions</a:t>
            </a:r>
            <a:endParaRPr lang="en-US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1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6019" y="4648200"/>
            <a:ext cx="3962400" cy="438719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Cambria" pitchFamily="18" charset="0"/>
              </a:rPr>
              <a:t>3-tier </a:t>
            </a:r>
            <a:r>
              <a:rPr lang="en-US" sz="2400" dirty="0" smtClean="0">
                <a:latin typeface="Cambria" pitchFamily="18" charset="0"/>
              </a:rPr>
              <a:t>ERP </a:t>
            </a:r>
            <a:r>
              <a:rPr lang="en-US" sz="2400" dirty="0" smtClean="0">
                <a:latin typeface="Cambria" pitchFamily="18" charset="0"/>
              </a:rPr>
              <a:t>system </a:t>
            </a:r>
            <a:r>
              <a:rPr lang="en-US" sz="2400" dirty="0" smtClean="0">
                <a:latin typeface="Cambria" pitchFamily="18" charset="0"/>
              </a:rPr>
              <a:t>architecture</a:t>
            </a:r>
            <a:endParaRPr lang="en-US" sz="2400" dirty="0">
              <a:latin typeface="Cambr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57" y="914400"/>
            <a:ext cx="56483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525780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ambria" pitchFamily="18" charset="0"/>
              </a:rPr>
              <a:t>This logical arrangement helps the ERP user interface to run on </a:t>
            </a:r>
            <a:r>
              <a:rPr lang="en-US" sz="2000" dirty="0" smtClean="0">
                <a:latin typeface="Cambria" pitchFamily="18" charset="0"/>
              </a:rPr>
              <a:t>the </a:t>
            </a:r>
            <a:r>
              <a:rPr lang="en-US" sz="2000" b="1" dirty="0" smtClean="0">
                <a:latin typeface="Cambria" pitchFamily="18" charset="0"/>
              </a:rPr>
              <a:t>clients</a:t>
            </a:r>
            <a:r>
              <a:rPr lang="en-US" sz="2000" dirty="0" smtClean="0">
                <a:latin typeface="Cambria" pitchFamily="18" charset="0"/>
              </a:rPr>
              <a:t>, the processing modules to run on the </a:t>
            </a:r>
            <a:r>
              <a:rPr lang="en-US" sz="2000" b="1" dirty="0" smtClean="0">
                <a:latin typeface="Cambria" pitchFamily="18" charset="0"/>
              </a:rPr>
              <a:t>middle-tier application </a:t>
            </a:r>
            <a:r>
              <a:rPr lang="en-US" sz="2000" dirty="0" smtClean="0">
                <a:latin typeface="Cambria" pitchFamily="18" charset="0"/>
              </a:rPr>
              <a:t>servers, and </a:t>
            </a:r>
            <a:r>
              <a:rPr lang="en-US" sz="2000" dirty="0" smtClean="0">
                <a:latin typeface="Cambria" pitchFamily="18" charset="0"/>
              </a:rPr>
              <a:t>the database system to run on the </a:t>
            </a:r>
            <a:r>
              <a:rPr lang="en-US" sz="2000" b="1" dirty="0" smtClean="0">
                <a:latin typeface="Cambria" pitchFamily="18" charset="0"/>
              </a:rPr>
              <a:t>database servers</a:t>
            </a:r>
            <a:endParaRPr lang="en-US" sz="2000" b="1" dirty="0">
              <a:latin typeface="Cambria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 rot="7931924">
            <a:off x="109676" y="128099"/>
            <a:ext cx="668714" cy="592434"/>
          </a:xfrm>
          <a:prstGeom prst="triangle">
            <a:avLst>
              <a:gd name="adj" fmla="val 54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565</Words>
  <Application>Microsoft Office PowerPoint</Application>
  <PresentationFormat>On-screen Show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Enterprise Resource Planning</vt:lpstr>
      <vt:lpstr>PowerPoint Presentation</vt:lpstr>
      <vt:lpstr>ERP system concept</vt:lpstr>
      <vt:lpstr>ERP evolution</vt:lpstr>
      <vt:lpstr>Advantages</vt:lpstr>
      <vt:lpstr>PowerPoint Presentation</vt:lpstr>
      <vt:lpstr>PowerPoint Presentation</vt:lpstr>
      <vt:lpstr>PowerPoint Presentation</vt:lpstr>
      <vt:lpstr>3-tier ERP system architecture</vt:lpstr>
      <vt:lpstr>Building the Business Case for ERP</vt:lpstr>
      <vt:lpstr>Common challenges that cause companies to consider ERP solutions include: </vt:lpstr>
      <vt:lpstr>The types of benefits organizations can expect to achieve by implementing an ERP:</vt:lpstr>
      <vt:lpstr>Typical costs for an ERP implementation include: </vt:lpstr>
      <vt:lpstr>Potential risks and issues to consider include:</vt:lpstr>
      <vt:lpstr>When looking to a vendor’s professional services arm or systems integration partner to help with the implementation, consider factors that include:</vt:lpstr>
      <vt:lpstr>Calculate ROI using this simple equation: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IkaDewi</dc:creator>
  <cp:lastModifiedBy>IkaDewi</cp:lastModifiedBy>
  <cp:revision>37</cp:revision>
  <dcterms:created xsi:type="dcterms:W3CDTF">2013-05-20T18:44:06Z</dcterms:created>
  <dcterms:modified xsi:type="dcterms:W3CDTF">2013-05-20T23:39:07Z</dcterms:modified>
</cp:coreProperties>
</file>