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4" r:id="rId3"/>
    <p:sldId id="277" r:id="rId4"/>
    <p:sldId id="288" r:id="rId5"/>
    <p:sldId id="289" r:id="rId6"/>
    <p:sldId id="311" r:id="rId7"/>
    <p:sldId id="296" r:id="rId8"/>
    <p:sldId id="312" r:id="rId9"/>
    <p:sldId id="317" r:id="rId10"/>
    <p:sldId id="319" r:id="rId11"/>
    <p:sldId id="320" r:id="rId12"/>
    <p:sldId id="318" r:id="rId13"/>
    <p:sldId id="305" r:id="rId14"/>
    <p:sldId id="307" r:id="rId15"/>
    <p:sldId id="290" r:id="rId16"/>
    <p:sldId id="291" r:id="rId17"/>
    <p:sldId id="306" r:id="rId18"/>
    <p:sldId id="297" r:id="rId19"/>
    <p:sldId id="323" r:id="rId20"/>
    <p:sldId id="292" r:id="rId21"/>
    <p:sldId id="293" r:id="rId22"/>
    <p:sldId id="294" r:id="rId23"/>
    <p:sldId id="300" r:id="rId24"/>
    <p:sldId id="303" r:id="rId25"/>
    <p:sldId id="310" r:id="rId26"/>
    <p:sldId id="315" r:id="rId27"/>
    <p:sldId id="324" r:id="rId28"/>
    <p:sldId id="316" r:id="rId29"/>
    <p:sldId id="30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69696"/>
    <a:srgbClr val="EAEAEA"/>
    <a:srgbClr val="6CA5D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660" autoAdjust="0"/>
  </p:normalViewPr>
  <p:slideViewPr>
    <p:cSldViewPr>
      <p:cViewPr>
        <p:scale>
          <a:sx n="50" d="100"/>
          <a:sy n="50" d="100"/>
        </p:scale>
        <p:origin x="-2592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1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9FD8A-E8FC-459B-A2AC-E68B458CE29C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E405-DC8E-4282-AA89-0D1AC2F3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21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B67C-EEEE-491B-9394-997489DD946D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7B0C4-EA46-4EE5-BC36-2EBB85C5C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B0C4-EA46-4EE5-BC36-2EBB85C5CF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0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2057400"/>
            <a:ext cx="75438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8434D632-DD93-4F65-99AB-C02991A7D4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3048000"/>
            <a:ext cx="5562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391400" y="58674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257800" y="59737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0" y="2971800"/>
            <a:ext cx="7010400" cy="76200"/>
            <a:chOff x="0" y="528"/>
            <a:chExt cx="5232" cy="48"/>
          </a:xfrm>
        </p:grpSpPr>
        <p:sp>
          <p:nvSpPr>
            <p:cNvPr id="3123" name="Line 51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Line 52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F0978F-110B-49BA-A722-428597FED6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0954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23A94E-E3D5-4F53-A48C-6063D7D3C1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7607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1720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8850" y="64341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96850" y="6434138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16CD65DA-741A-4C9C-850F-CCC2FF8B72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664200" y="6430963"/>
            <a:ext cx="22860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65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F207EA-9532-4C1A-BA76-7B7EB52D03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5697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7E5985-22FD-45E2-B9B4-36A9260435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3790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E3E96-69EE-4117-BF92-18AFF5BAA1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707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DCADE8-89D1-424E-A526-18ADC0EFAB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1799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44137A-7856-4293-A4B5-639E35020C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9332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60E135-FF3C-4669-AF5C-4826E9DF7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1077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4342B0-E345-48C8-8272-C135A20BC9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9931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F96EBE-8678-455E-9038-C687BCD139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6014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850" y="643413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81000"/>
            <a:ext cx="7696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34138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E0EA882-FDDE-4D75-A720-6ECE0A26493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78" name="Group 54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1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4200" y="6430963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82" name="Text Box 58"/>
          <p:cNvSpPr txBox="1">
            <a:spLocks noChangeArrowheads="1"/>
          </p:cNvSpPr>
          <p:nvPr/>
        </p:nvSpPr>
        <p:spPr bwMode="black">
          <a:xfrm>
            <a:off x="7499350" y="6357938"/>
            <a:ext cx="138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b="1" i="1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72390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Aisyatul</a:t>
            </a:r>
            <a:r>
              <a:rPr lang="en-US" sz="2000" dirty="0" smtClean="0"/>
              <a:t> </a:t>
            </a:r>
            <a:r>
              <a:rPr lang="en-US" sz="2000" dirty="0" err="1" smtClean="0"/>
              <a:t>Karima</a:t>
            </a:r>
            <a:endParaRPr lang="en-US" sz="20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 </a:t>
            </a:r>
            <a:r>
              <a:rPr lang="en-US" sz="1600" b="0" dirty="0" smtClean="0"/>
              <a:t>(Week 1)</a:t>
            </a:r>
            <a:endParaRPr lang="en-US" sz="1600" b="0" dirty="0"/>
          </a:p>
        </p:txBody>
      </p:sp>
      <p:pic>
        <p:nvPicPr>
          <p:cNvPr id="4098" name="Picture 2" descr="https://encrypted-tbn2.gstatic.com/images?q=tbn:ANd9GcSDu06pQpF-8Ovb_d0ahR_f-ftH4wtotrWlSfvBjc5Q-uAAOdEK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657600" cy="25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172075"/>
          </a:xfrm>
        </p:spPr>
        <p:txBody>
          <a:bodyPr/>
          <a:lstStyle/>
          <a:p>
            <a:r>
              <a:rPr lang="en-US" sz="2400" dirty="0" err="1" smtClean="0"/>
              <a:t>Kriptanalisis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memecahkan</a:t>
            </a:r>
            <a:r>
              <a:rPr lang="en-US" sz="2400" dirty="0" smtClean="0"/>
              <a:t>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plaintext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.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kriptanalis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 smtClean="0"/>
              <a:t>Kriptologi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kriptanalisis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kriptanalis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err="1" smtClean="0"/>
              <a:t>Keduanya</a:t>
            </a:r>
            <a:r>
              <a:rPr lang="en-US" sz="2400" dirty="0" smtClean="0"/>
              <a:t> </a:t>
            </a:r>
            <a:r>
              <a:rPr lang="en-US" sz="2400" dirty="0" err="1" smtClean="0"/>
              <a:t>sama-sama</a:t>
            </a:r>
            <a:r>
              <a:rPr lang="en-US" sz="2400" dirty="0" smtClean="0"/>
              <a:t> </a:t>
            </a:r>
            <a:r>
              <a:rPr lang="en-US" sz="2400" dirty="0" err="1" smtClean="0"/>
              <a:t>menerjemahkan</a:t>
            </a:r>
            <a:r>
              <a:rPr lang="en-US" sz="2400" dirty="0" smtClean="0"/>
              <a:t>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plaintext.</a:t>
            </a:r>
          </a:p>
          <a:p>
            <a:pPr lvl="1"/>
            <a:endParaRPr lang="en-US" sz="2400" dirty="0" smtClean="0"/>
          </a:p>
          <a:p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kriptanalisis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err="1" smtClean="0"/>
              <a:t>Kriptografer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legitimasi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</a:t>
            </a:r>
            <a:r>
              <a:rPr lang="en-US" sz="2400" dirty="0" smtClean="0"/>
              <a:t> / </a:t>
            </a:r>
            <a:r>
              <a:rPr lang="en-US" sz="2400" dirty="0" err="1" smtClean="0"/>
              <a:t>penerima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endParaRPr lang="en-US" sz="2400" dirty="0" smtClean="0"/>
          </a:p>
          <a:p>
            <a:pPr lvl="1"/>
            <a:r>
              <a:rPr lang="en-US" sz="2400" dirty="0" err="1" smtClean="0"/>
              <a:t>Kriptanalisis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penyadap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berhak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3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aturan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enchipering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dechipering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parameter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enchipering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dechipering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Penyadap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orang yang </a:t>
            </a:r>
            <a:r>
              <a:rPr lang="en-US" sz="2400" dirty="0" err="1" smtClean="0"/>
              <a:t>mencoba</a:t>
            </a:r>
            <a:r>
              <a:rPr lang="en-US" sz="2400" dirty="0" smtClean="0"/>
              <a:t> </a:t>
            </a:r>
            <a:r>
              <a:rPr lang="en-US" sz="2400" dirty="0" err="1" smtClean="0"/>
              <a:t>menangkap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ditransmisikan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NEW LECTURER\Kriptografi\Symetric VS Asyme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6375"/>
            <a:ext cx="74676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karima\Desktop\Logo_di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NEW LECTURER\Kriptografi\Hyb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1604962"/>
            <a:ext cx="77628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karima\Desktop\Logo_di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1.gstatic.com/images?q=tbn:ANd9GcRVgHv1248AogooQVoMFTrstcDznI7WJlckY89bPxJcd1-ih0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2782858" cy="208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K</a:t>
            </a:r>
            <a:r>
              <a:rPr lang="en-US" sz="2400" dirty="0" err="1" smtClean="0"/>
              <a:t>riptografi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Simetri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Blok </a:t>
            </a:r>
            <a:r>
              <a:rPr lang="en-US" sz="2400" dirty="0" err="1"/>
              <a:t>Chiper</a:t>
            </a:r>
            <a:r>
              <a:rPr lang="en-US" sz="2400" dirty="0"/>
              <a:t> : DES, IDEA, </a:t>
            </a:r>
            <a:r>
              <a:rPr lang="en-US" sz="2400" dirty="0" smtClean="0">
                <a:solidFill>
                  <a:srgbClr val="FF0066"/>
                </a:solidFill>
              </a:rPr>
              <a:t>AES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 </a:t>
            </a:r>
            <a:r>
              <a:rPr lang="en-US" sz="2400" dirty="0" err="1"/>
              <a:t>Chiper</a:t>
            </a:r>
            <a:r>
              <a:rPr lang="en-US" sz="2400" dirty="0"/>
              <a:t> : OTP, A5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/>
              <a:t>RC4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Asimetri</a:t>
            </a:r>
            <a:r>
              <a:rPr lang="en-US" sz="2400" dirty="0"/>
              <a:t> :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0066"/>
                </a:solidFill>
              </a:rPr>
              <a:t>RSA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ECC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DSA</a:t>
            </a:r>
            <a:r>
              <a:rPr lang="en-US" sz="2400" dirty="0" smtClean="0">
                <a:solidFill>
                  <a:schemeClr val="accent3">
                    <a:lumMod val="95000"/>
                  </a:schemeClr>
                </a:solidFill>
              </a:rPr>
              <a:t>SHA1</a:t>
            </a:r>
            <a:endParaRPr lang="en-US" sz="2400" dirty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 smtClean="0"/>
              <a:t>Klasik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mode </a:t>
            </a:r>
            <a:r>
              <a:rPr lang="en-US" sz="2400" dirty="0" err="1" smtClean="0"/>
              <a:t>karakter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gagasan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substitusi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transposisi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10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Subtitusi</a:t>
            </a:r>
            <a:r>
              <a:rPr lang="en-US" sz="2400" dirty="0"/>
              <a:t> </a:t>
            </a:r>
            <a:r>
              <a:rPr lang="en-US" sz="2400" dirty="0" smtClean="0"/>
              <a:t>cipher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P </a:t>
            </a:r>
            <a:r>
              <a:rPr lang="en-US" sz="2000" dirty="0"/>
              <a:t>: Plaintext      </a:t>
            </a:r>
          </a:p>
          <a:p>
            <a:pPr lvl="2"/>
            <a:r>
              <a:rPr lang="en-US" sz="2000" dirty="0"/>
              <a:t>K : Key  </a:t>
            </a:r>
          </a:p>
          <a:p>
            <a:pPr lvl="2"/>
            <a:r>
              <a:rPr lang="en-US" sz="2000" dirty="0"/>
              <a:t>C : </a:t>
            </a:r>
            <a:r>
              <a:rPr lang="en-US" sz="2000" dirty="0" err="1"/>
              <a:t>Chipertext</a:t>
            </a:r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Group 8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666365"/>
              </p:ext>
            </p:extLst>
          </p:nvPr>
        </p:nvGraphicFramePr>
        <p:xfrm>
          <a:off x="1219200" y="2438400"/>
          <a:ext cx="7010400" cy="762000"/>
        </p:xfrm>
        <a:graphic>
          <a:graphicData uri="http://schemas.openxmlformats.org/drawingml/2006/table">
            <a:tbl>
              <a:tblPr/>
              <a:tblGrid>
                <a:gridCol w="269875"/>
                <a:gridCol w="269875"/>
                <a:gridCol w="269875"/>
                <a:gridCol w="268288"/>
                <a:gridCol w="269875"/>
                <a:gridCol w="269875"/>
                <a:gridCol w="269875"/>
                <a:gridCol w="269875"/>
                <a:gridCol w="269875"/>
                <a:gridCol w="268287"/>
                <a:gridCol w="269875"/>
                <a:gridCol w="269875"/>
                <a:gridCol w="269875"/>
                <a:gridCol w="269875"/>
                <a:gridCol w="269875"/>
                <a:gridCol w="269875"/>
                <a:gridCol w="268288"/>
                <a:gridCol w="269875"/>
                <a:gridCol w="269875"/>
                <a:gridCol w="269875"/>
                <a:gridCol w="269875"/>
                <a:gridCol w="269875"/>
                <a:gridCol w="268287"/>
                <a:gridCol w="269875"/>
                <a:gridCol w="269875"/>
                <a:gridCol w="2698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812"/>
          <p:cNvSpPr txBox="1">
            <a:spLocks noChangeArrowheads="1"/>
          </p:cNvSpPr>
          <p:nvPr/>
        </p:nvSpPr>
        <p:spPr bwMode="auto">
          <a:xfrm>
            <a:off x="3124200" y="53340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C= E(P) = (P + 3) mod(26)</a:t>
            </a:r>
          </a:p>
          <a:p>
            <a:r>
              <a:rPr lang="en-US" dirty="0">
                <a:solidFill>
                  <a:srgbClr val="0070C0"/>
                </a:solidFill>
              </a:rPr>
              <a:t>P= D(C) = (C-3) mod(26)</a:t>
            </a:r>
          </a:p>
        </p:txBody>
      </p:sp>
      <p:pic>
        <p:nvPicPr>
          <p:cNvPr id="7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Latihan</a:t>
            </a:r>
            <a:r>
              <a:rPr lang="en-US" dirty="0" smtClean="0"/>
              <a:t> :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ciphertext</a:t>
            </a:r>
            <a:r>
              <a:rPr lang="en-US" dirty="0" smtClean="0"/>
              <a:t> “UDINUS”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endParaRPr lang="en-US" dirty="0" smtClean="0"/>
          </a:p>
        </p:txBody>
      </p:sp>
      <p:pic>
        <p:nvPicPr>
          <p:cNvPr id="7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transposisi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smtClean="0"/>
              <a:t>Plaintext 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5 </a:t>
            </a:r>
            <a:r>
              <a:rPr lang="en-US" sz="2000" dirty="0" err="1">
                <a:solidFill>
                  <a:srgbClr val="0070C0"/>
                </a:solidFill>
              </a:rPr>
              <a:t>baris</a:t>
            </a:r>
            <a:r>
              <a:rPr lang="en-US" sz="2000" dirty="0">
                <a:solidFill>
                  <a:srgbClr val="0070C0"/>
                </a:solidFill>
              </a:rPr>
              <a:t>, spiral </a:t>
            </a:r>
            <a:r>
              <a:rPr lang="en-US" sz="2000" dirty="0" err="1">
                <a:solidFill>
                  <a:srgbClr val="0070C0"/>
                </a:solidFill>
              </a:rPr>
              <a:t>arah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jarum</a:t>
            </a:r>
            <a:r>
              <a:rPr lang="en-US" sz="2000" dirty="0">
                <a:solidFill>
                  <a:srgbClr val="0070C0"/>
                </a:solidFill>
              </a:rPr>
              <a:t> jam </a:t>
            </a:r>
            <a:r>
              <a:rPr lang="en-US" sz="2000" dirty="0" err="1">
                <a:solidFill>
                  <a:srgbClr val="0070C0"/>
                </a:solidFill>
              </a:rPr>
              <a:t>mulai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dari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kanan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bawah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Proses </a:t>
            </a:r>
            <a:r>
              <a:rPr lang="en-US" sz="2400" dirty="0" err="1" smtClean="0"/>
              <a:t>Penyandian</a:t>
            </a:r>
            <a:r>
              <a:rPr lang="en-US" sz="2400" dirty="0" smtClean="0"/>
              <a:t> :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Ciphertext</a:t>
            </a:r>
            <a:r>
              <a:rPr lang="en-US" sz="2400" dirty="0" smtClean="0"/>
              <a:t> : …. ???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22098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TENTUKAN PRIORITAS ANDA SEBAB KITA TIDAK DAPAT MENGERJAKAN SEMUANYA X.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4110427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T K I A A B T D M R N A</a:t>
            </a:r>
          </a:p>
          <a:p>
            <a:r>
              <a:rPr lang="pt-BR" dirty="0">
                <a:solidFill>
                  <a:srgbClr val="0070C0"/>
                </a:solidFill>
              </a:rPr>
              <a:t>E A O S S K I A E J S N</a:t>
            </a:r>
          </a:p>
          <a:p>
            <a:r>
              <a:rPr lang="pt-BR" dirty="0">
                <a:solidFill>
                  <a:srgbClr val="0070C0"/>
                </a:solidFill>
              </a:rPr>
              <a:t>N N R A E I D P N A E Y</a:t>
            </a:r>
          </a:p>
          <a:p>
            <a:r>
              <a:rPr lang="pt-BR" dirty="0">
                <a:solidFill>
                  <a:srgbClr val="0070C0"/>
                </a:solidFill>
              </a:rPr>
              <a:t>T P I N B T A A G K M A</a:t>
            </a:r>
          </a:p>
          <a:p>
            <a:r>
              <a:rPr lang="pt-BR" dirty="0">
                <a:solidFill>
                  <a:srgbClr val="0070C0"/>
                </a:solidFill>
              </a:rPr>
              <a:t>U R T D A A K T E A U X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976646"/>
            <a:ext cx="8804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XUAET KAADT RUTNE TKIAA BTDMR NANYA MKGAA TBNIP NAOSS KIAEJ SEANP DIEAR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endParaRPr lang="en-US" sz="2400" dirty="0"/>
          </a:p>
        </p:txBody>
      </p:sp>
      <p:pic>
        <p:nvPicPr>
          <p:cNvPr id="10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 smtClean="0"/>
          </a:p>
          <a:p>
            <a:pPr lvl="1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semester,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, </a:t>
            </a:r>
            <a:r>
              <a:rPr lang="en-US" sz="2400" dirty="0" err="1"/>
              <a:t>pengertian</a:t>
            </a:r>
            <a:r>
              <a:rPr lang="en-US" sz="2400" dirty="0"/>
              <a:t>, &amp; </a:t>
            </a:r>
            <a:r>
              <a:rPr lang="en-US" sz="2400" dirty="0" err="1"/>
              <a:t>pemahaman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teknik-teknik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mengimplementasikan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mengamankan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dikirimkan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 smtClean="0"/>
          </a:p>
          <a:p>
            <a:pPr lvl="1"/>
            <a:r>
              <a:rPr lang="en-US" sz="2400" dirty="0" err="1"/>
              <a:t>Mahasiswa</a:t>
            </a:r>
            <a:r>
              <a:rPr lang="en-US" sz="2400" dirty="0"/>
              <a:t> 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soal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.</a:t>
            </a:r>
            <a:endParaRPr lang="en-US" dirty="0"/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Modern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172075"/>
          </a:xfrm>
        </p:spPr>
        <p:txBody>
          <a:bodyPr/>
          <a:lstStyle/>
          <a:p>
            <a:r>
              <a:rPr lang="en-US" sz="2400" dirty="0" err="1"/>
              <a:t>Beroperasi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mode bit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kunci</a:t>
            </a:r>
            <a:r>
              <a:rPr lang="en-US" sz="2400" dirty="0"/>
              <a:t>, </a:t>
            </a:r>
            <a:r>
              <a:rPr lang="en-US" sz="2400" dirty="0" err="1"/>
              <a:t>plainteks</a:t>
            </a:r>
            <a:r>
              <a:rPr lang="en-US" sz="2400" dirty="0"/>
              <a:t>, </a:t>
            </a:r>
            <a:r>
              <a:rPr lang="en-US" sz="2400" dirty="0" err="1"/>
              <a:t>cipherteks</a:t>
            </a:r>
            <a:r>
              <a:rPr lang="en-US" sz="2400" dirty="0"/>
              <a:t>,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</a:t>
            </a:r>
            <a:r>
              <a:rPr lang="en-US" sz="2400" dirty="0" smtClean="0"/>
              <a:t>bit</a:t>
            </a:r>
          </a:p>
          <a:p>
            <a:endParaRPr lang="en-US" sz="2400" dirty="0"/>
          </a:p>
          <a:p>
            <a:r>
              <a:rPr lang="en-US" sz="2400" dirty="0" err="1"/>
              <a:t>operasi</a:t>
            </a:r>
            <a:r>
              <a:rPr lang="en-US" sz="2400" dirty="0"/>
              <a:t> bit </a:t>
            </a:r>
            <a:r>
              <a:rPr lang="en-US" sz="2400" dirty="0" err="1"/>
              <a:t>xor</a:t>
            </a:r>
            <a:r>
              <a:rPr lang="en-US" sz="2400" dirty="0"/>
              <a:t>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AutoShape 2" descr="data:image/jpeg;base64,/9j/4AAQSkZJRgABAQAAAQABAAD/2wCEAAkGBxQTEhUUExQWFhQXGSIbGRgYFSQgIRwhHyAcICAgIiEcIiggIiIlHyAeITEkJikrMC4uHSAzODMtNygtLiwBCgoKDA0MFQ0NDywlFBk3Kyw3KysrKysrNys3LCsrKyssKysrKysrKysrKysrKysrKysrKysrKysrKysrKysrK//AABEIAL4BCQMBIgACEQEDEQH/xAAcAAABBQEBAQAAAAAAAAAAAAAFAAMEBgcIAgH/xABCEAACAQIEBAMECAUDBAEFAQABAgMEEQAFEiEGEyIxQVFhFCMykRUzUnGBotHwQlNyc7JiobEWJJLBB2OCwuHxQ//EABUBAQEAAAAAAAAAAAAAAAAAAAAB/8QAFBEBAAAAAAAAAAAAAAAAAAAAAP/aAAwDAQACEQMRAD8AscMS6V6R2HgPLHoxr9kf+OGao+5b+2f8cc481vM/PAdJWX7I+WFpX7I+QxzbzW8z88Lmt5n54DpLSv2R8hhaV+yPkMc281vM/PFy4K4GmrkMzSGOEGwNrliO9twLDzwGwaV+yPkMLSv2R8hjHOKOCJ6a7xu0sY722ZfvF9x6jFQ5reZ+eA6S0r9kfIYWlfsj5DHNvNbzPzwua3mfngOktK/ZHyGFpX7I+QxzbzW8z88Lmt5n54DpLSv2R8hhaV+yPkMc281vM/PC5reZ+eA6S0r9kfIYWlfsj5DHNvNbzPzwua3mfngOktK/ZHyGFpX7I+QxzbzW8z88Lmt5n54DpLSv2R8hhaV+yPkMc281vM/PC5reZ+eA6S0r9kfIYWlfsj5DHNvNbzPzwua3mfngOktK/ZHyGFpX7I+QxzbzW8z88Lmt5n54DpLSv2R8hhaV+yPkMc281vM/PC5reZ+eA6S0r9kfIYWlfsj5DHNvNbzPzwua3mfngOktK/ZHyGFpX7I+QxzbzW8z88Lmt5n54DpLSv2R8hhaV+yPkMc281vM/PC5reZ+eA6TCr5D5DELlr5L8hgBwdX/APbQL5RqP9sGObgJtZ9Q39s/445wx0fWfUN/bP8AjjnDAW7O8opo4KGdFcJKhMoMtySJGU2bTZdh9nb1wek4SpY6mvvGXigEfLjaRgOtgDdlIYkDtv44F1VZmTijheKTV8dOGVQbC/VuBYCxN22tv64LUc+bzVpVFPPMY1EsukpfpJYXRhcGxF9wfLARm4OpzU1tKgcyq6rTkvsNUqJYra7WUsb37A7eONvoMoSnp44YxZI1Cj1t3P4m5xUuCuD6uCoepq5I2c3KqpLWZhYuSQCW03A8NzgtxZn1RTFAEjkjkuoABDLt3JJIPywFazHialaRoxIAwJWzAgE9tmPSd9u+KhxHwtExaaJNwCWjBsG2O4t2N9/I4GzVVekkUBTcM4jvpCkOSzDU1lsbm+o4tPCEEoSSKZCkkJFhcG8bi62YEhl8AQTiikZHk0E1JWuQ3OhCMjatgGcKRpt377k/h44uCcCUkhSIKysklMGcSElxOt3uD0j00gYBTVNXS+3CBH9l1+9bSNI12sCSPUCw7d/XHuvzXNI6eJpFcRgppIYEg2vHqCnWDb4dX4Ygk1vDNHzaJhGyxyzNFJGkp3s6qCGfUQerfzttbvh7JOEKXmTCVC6+2rToNbDSra9xpNywsBvcemIFRmOaPVRK0brURrzFDaV0qRfUdVlW4PdrbkDvbEmjrs2NROUjYSFl5nUgBYi6WJOlmK7jRckb4AUeHYBSVjWbnQTIocvsVbm7aQBY9AuSTfwt4zsl4VppxlhCuBO0gmBkuW5Z8DYaQbdgL2PcnfA+LN65aOf3bilZ9MhK2XUb7XIuTsb27el8TKquzOCGnV0cKjqItOksrEdKkJ1KxHZWsTv3wBReFKMxiq5XR7OZDFzG0ahPyr3vrtbe2rviJPwlSrU18Nn93AZYTzNksIzuLXb49rkbd798eRm+amqZNLLPGnWrFVCqdLDVqsgB1KbHxI8cMU2bZnHLVuI5NSr/ANydIIA8NRItvfYDuO1wMALgyaFstknAYTxzhCxe4KlWNgthbsPE/h2w7xBlFNFHQzIrhJog0imS5J5jqbNpsLhfs7euHYpq9cvccs+xv1kXXsWtq0/Hp1fxWtv3w7XVmZSGkhkifWLPThlUGwJs24FgLE9W1gT23wBd+EKSOprrxl4oDEI42kYAcw2NypDEi229tzt2xAl4UpllzOGzlqcM0LF+wEqJuttzZu97enjh45rmxrNIjdqh4gSF0sGQG4a4uhUG/V4Ha+BuVZ9X6aqaJXaMi87aQR1EDqYjuSRsD622wBPMeE6YUTMqFZo6eCYyaydRlC6gQTpsNRtYA7Dfvf1DwnSNNCyo3KagNQY2kJLOoc7sApsbD4QO2INZV5kaJFaNzTsECgEE2b6u6r1hTsF1C2627jE2orM3EkCsjcxQyowZCAFHWGZToUAdwxFr+uAIJwbRqxlMWqNxTaYzI1lMwYsQQdRtYWuT3Pfa3mTgakSNoyrGRhVMshc3XkM4QADpNwovceJ/CFTZhm/tEoVG5gVNd3QKQfq7Mx0G++nSfA28cD1z3MhTzkpKIUYrKSNlZjZlud7k9wPx74CRlPCdNNHl5s4M1Q0Ux131BTGOnYBfiO259Tj3W8OUnNoXERWKeVo5I0lO9nCAhn1Ed9/O21u+B753mEdLThlkWEtqgOkC5UjdbDV4jfx9cSqnMM0eriVo3WpiXmANpXQpF9RvZFBDdzbcjxtgCeS8HUnMmEqF19tWmTrYaFbVuNJ3YbDe427Y8x8FU3swUqec1PLMJdZuDHIygafh02UX2vudxtaFHnWaLPU6Y5OYqiSewBCgLcOSOn4dwRufC+GafNMy9jZlVjTWY/Et9OqzEC+vRqvcgadjfxwE3jDhSkhjlMaMpp51jYiQkyKVLEnVcK3TsQLb9jiPPw1SLm8NMUc08pjAQS2I1oh3axJ3JO1u/hiPmOaZnMKaOSOUmUhoQV3exsGtbf728N+2JNRXZq1bAeW7VWj3ZTS2pb2JDLdLAixN9vTADcgyGCR62OQMWigeSJg9gpUqNxa7d/MfcfCoutiR5YveRZhmTvUT08ZPMJWS2gamAvpAb4jbfSt+423GKLM12JtbAadwa3u4v6RizXxV+Dfq4v6Ri0YAxWfUN/bP+OOcMdH1n1Df2z/jjnDAatl+b0sSZeTNq5MckcnuyLcwS77ncDWAfOxxfv8A4wy9kpuc51NMegkWtEtxGLdwCLtb/VjK6fhGGdssWAOPaFLS6n1GySOGOwAAsthYeIvfvjoOKMKoVRZVFgPIDtgPeKlxadU8a+Cxk/8Akbf/AInFtxUOIWvUN6Ko/wCT/wC8AHrKOOVCkihlPcEYiZDk60rTFZHYSIqqHOrTp7C/fSB2Hhh/Nq4QQvKRfSL28/LATh7jGOpcxkFJALgHs1u4U/a8beP+2KIdZPEsmYxySaGnhjKdNwSrEkenYD8cfc/zymell0SXaYQDToto5SFTc36rntbBPibhiOrUG+iQDpcePofMYrFJwlA6UKkSK8lU0E/Xe+loxddgFFmJGxO/c4gNvmtIJE9/dXohTl+URpZQm5BNyDpPbttifHxNSGQgyldEsEgbRfWIY9BFgdie4v4Yrtbw3Sc2iblskcszRSRpK2+l1UEM+og9W/nbbT3w7knCdLzJhKhkX21adAXYaVbXuNJBLCwHVcemAjJWQPR16c4CSaRWRNB/g5n8XbfWPut64I8VZ3TTQy6Jd6iWN7GP6sIrKb79R6r7eWGm4MplpmXSTKaeWYS6ze8crKBpB0aSoF+m+53HhWs4ymnSjo50DjXzBKDJctocL0nTZdr22Nri98Bca7NqRqme0/RUU6Rh+Welk5Xdb3N+X4eYw2mcUslZWyGbQssBjS8ZNyQm5sdvg7eo8sQajhaljqqo6C0MMEciRtI1ruIQdTKQx+NjsRvbw2w3NwnSrU18Nn93AZYfebL9WTcWu1tdhc9hvc74Camd0worcz3gpBT8vT4iQPq1Xtaw7d98e6fN6WP6PbnauVE8T2jItrEvVudwNY29DiLRcIUz0yKVIlamWcyBzquZQhXSejTY/Zv23w1xfwzSQozojIIapoHCyG7ooBuS+oK/qBbf4cASgzilWuomM3u6eLSX5Z6jd9gL3A6+5+z64D8OSQRtmCvOBzIzHH7s9XWjhu+19NrHffE6ThOljqa4lC8UBiEaNI1hzGsblSGJA7b23O3bECXhWmWXM4feFqdWaEmTYASom4tdjY9729L7gD9PxHSpCjcwluVTRmPR2MBQsdRNiDp2+8YkniOjXUnO1LK1QdfLto56qoBBNzYje3niu5jwpTiiYqpWaOngmMmtiWMoXUCpOnSNRtYA7C5O9xuc5LSxy0JVZBDPFGzrzeq7FgTq02HYdl8MBcV4gpCxjM1tIp7Scu+rkBgdr3F77XwGXMqd0zMmXS1QwZEKE/C7PuRtc3t6Wvj7ScJ0qVNaHTmRxVKQxqXYaVd5Re6kMWAVQLm3e4PgMm4Yp1izJRrMtNIojYvtpMjLYqALtYbm/wBwGA+Vc0LZVTxCYGVJGZl5ZFg+jsfHTp/G+LFNm1IJwRPdZKIU5flnpYCMXIJuQdHh2uMDc+4UpY6eXQpV4BTsXEhJcSpdtQN1G/bSBbxvhHhWlFUxCsYUolqBG0hN2KxfEy6Ta7k9OncDw2wE+LN6Vq+VzNpQ03JB5ZOomFY72B2AK3sfA48UGd0y0YUydaU8sGjR3MkjsG1XtYBtx374kw8E0ayktGWSWeCNQZGHLEsQdipBBJDHbVcWAuD3wPTg6mFLpKkzNTyzCXW1wY5GUDTfRpIUX2vudxtYHsszemiTLXM2swM/MAjIIEhY7XO+m9vXHoZtTLU5eOfdKbdpOWer3jPYLe42NrnAzLeFKaZsssHCzlxNeS5YozDYgDSNrWAvbxvvggOFaTle18rp9n18rmPo1c7lXvq5nw721d/TbASeHs5pYWYNN9VVmdSEPvFKKthv0m6+O24xlmZMDIxHa+L3LwpTLVZhDZ/dQvJCeZsttHcWu3xbb9hvfvjPJFsSPXAabwb9XF/SMWfFY4N+ri/pGLPgDNZ9Q39s/wCOOcMdH1n1Df2z/jjnnLqNppY4kF2kYKPvJtgN0/8AiCnmmj9rqGJ0ryYAQBpQG7EWA7t/xjScQ8oy5KeGOGMWWNQo/Dx/E74mYBYoNTJqnqG/+qR/4hV/9YvcrWGM6oX1Bm+1I7fN2wDOeUnNp5Uva6nfyPgcZVkNK3tcRUMdLajp9P8A0TYXPnjSeLKrRAVB6pOgfce5+X/IxU+Fzy6tb/xKyj77ah/uoH44o0SJbKAe4AxQeLK+oiqeRBqIkdJUVRuJD03W29yVHbGgA4qnFEqwVtDUvfQjjVb/AEsr/O18QBcwrs09ppg0bGck8nRocE7hraLpcePiO5t3x7yvNc0kmnaFTr1hZepF94LgAaiAX2NtPVglXZrTc2iUTgrFO0rScs7BmVgoXvfptftviVl2c0qTzAzAD2tKlW5Z6guq62vcNva52wFV+nsw9kkJWQUwbQzEWALEkrc79wbgdvHvj1m02YrTwRzRNoR15YAVird1Uqt2Vj4KwBO+x3xOSrgejr05wDzSKyJoP8HM/i7XOsfdpOCHFOd000MuiXeoljexQ+6CKym+/Ueq/T5YAa2bZo1YVKMKiOMCQMUUBCFI1lrJbdbavEgd9sMU2bZnHNVuI5NSr/3J0g2H+om43vsAdx2vbFgr82pWqZ7TjTUU6Rh+Welk5Xcdzflnt5jDaZxTSVldIZtCywGNbxk3JCDUbdgNHbv1DyOAAx5jmS0QYK3swW46luE1bHTfmcvV4203thZlmWZyvTRyxycx7SxBgAW3+Mg7fwkln8ASdsGVzun9itzPeCkFPy9PiJA+rVe1rDt33w5Bm9Kn0e3P18qJ4ntGRbWJerfuBrG3ocANOa5qazSI3aoeMEhdLB0BuGJW8ZAN+rwNxfEXJMxzJ0qJoULJJq5m63cgamsG63IFiQt/DB6DOKZa6iYz9FPFpZ+Wes3fYDuPj8fsn0wuH84poU0tNvDLMwAQ+8EkYRbb9O4ub4CsVOb5g1HGrJJ7PIwjjNvjKgWUfxMBcAdx4DcYmZvVZnzKUSxs0qNph0BH6h3X3dxcA7qe172GJVBmFOlFEDMGeOsE5j0EdI5YsCdr9BPlviZn2bUz8lFnBBqnnL8s9IfR027k9O5G24wA+izbNJKqoKKecpCTXKKNQJABLEKWuGtbc9VvHEekqszWCoYRtynL80Np1HTtIdLe8bTvcgG1j2scWMZxS+1VfvwFmnjnV+Wf4WkYoR3v19+2xw9JxLSurNzNLKKldBX4ueXINwbC2rf7jbwwFYrps1eniR43ZGKBQCpa5HuwyglxcfDrH3YdrM0zQVNOCjNOylItGh9Y7Mt47qQLbg/DYXttizw8WUiMJuYWDvTkoEsU5Is25NjfwtgLX5nTCShQTgrDKztJyz2LhwAvxeGm/rgBlHxFmZlqOWshaMFprAEJoBFyewIAIFt9rDHmHM8yNEzBWNMQx+Jb6dVmIF+Zo1XuQNPe/jgnl9XTjM6yRqgCKSOQIeWTqMobw8NN979/DD9BndMtGFMnWlPLAU0/EZJGYNq7WAbcd9jgAZzTMtNHHy5ASdVN0hSbbXW1iB6nYjf1xMfNM29qjQRs0siWRU0srLfe2m8ekN38j3xPy3OKaJMtczazAz8xQhBAcsdr99N7evhj0ubUy1OXjngpTbtJyz1e8Z7Be42NrnxwFeynPswL1U0Su1lJnbSCAP8AUSP9vHy2xTJmuxPbfGiZBNTx1NdrqAFkheNDyyQ2oqdXpa1rHzxnlQLMfvwGl8G/Vxf0jFnxWODfq4v6Riz4AzWfUN/bP+OM1/8AhLKRJW897aYgdN/F2BAt6gXONKrPqG/tn/HGK8NcYTUgCxtpW9zZVJv2vdlJwHUOPLsALntjFI+LKmTY1Uqn7OyHf7lGPE9TK/xzSt6GRj/ycBpPEeeqimxsFBLEnT2B87X/AAxVOGTekgN7kxqSfUjf/fFZenUm5UE+ZG/zw/QyNCbxmwPdP4T+HgfUYA3neTc+zByrKLAEXXfz8fLfFRnp3gniMq6QJF6v4T1Dsfuvsd8XKkzhGsG6G9e34H9bYnzRK6lWAZT3BFwcB6QW28tvltgLxVlS1Ap0e+j2mMNbvpdtBt/5YL08IQWF7XvuSe/qd8QOJlJpZipIZU1qR3BTqFvW4wFWreHKTm0TcsrHLM0UkaStvZ1UEM+og9W/3bW74dyThOl5kwlQyL7atOgMjDSra9xpIJYWA3uPTEOoq81eeBtHvApkjYNHpsPiNweWO4vexuR6Y+RZvmi1FTpjfmKvMmAC2AC3D3+H4dwy9/A4Ce3BtMtMy6SZvZ5ZhLra945WUDTfRp0gX2vud8Qsq4Wppvo2wcCZpBMDJctyz4bDSDa229j38cQFz/MDRu2l/ZdWgvta7EnTf4tyCSBt598SquuzSGGnV0ZVR1EVit1Y/CCE6lJHg1r798ATXhekMYquV0ezGQxc19GoT8rvfXbTvbV39NsRZ+FKVanMIbP7uAywnmGyWEZN9rtu+1z998MnOc0NaIRG/tIXTygF7EBrEfBbcN+N++I2V59mBeqmiVmst6hrA2A23JH+w/8AWAgw5RC2WSTAMJ45whYvsVKubBbbdh59vDBul4XpZJMvKq4jmgeSRTISWZOae4AsDoA2ttfx3wGgzCsWgZRG3scj6QdIsWNzYbaidj/xgxV1GbKaZGjbWjFYrFNiASykqbLZbkhrbXv44CRBwvSNXUamNhFUw6tCymyveTcMbsVsna/c98N8LcKU0kKCVSzzSTIH1sCvLiVlKgHSTcm+oHHhKnNfbNYjImSMHVqj0hGNhZieXYsCBpPcH1xFps4zJFqysbhEdjPsAEYkK33E3AsuAnZtwlTrRvpUrNHTwTGTWx1GXTqBUnSF6jawB2G/fAvOcmpY5qEqr8meKNnTm9V3Lg9Vtuw7L4HHyszjMHpIw6OYJWEcZsOsjsot1EC4t4eXbEvN6nNOZSrLGTKrFYdOhuod16Li4B+E9r4CfScKUqVNaHQyRxVKQxqZGGlXeUd1IJICqBc+d74GT8NU6xZko182mkAjcvtpMjLYqBubDvfx7DEmizXNJKqoMaHnKQkwJQdQJAB1WUtcNa2/e3jiBT5tmCQVbctuQX0zkqNnJ0kEncm/ywBTPuFKVKaXQhV4BTsX5hJcSpdtQN1G/bSB+OE3C1KKpiEYwpRLUCNpDuxSLZmFmtdydrbgeG2IOa1mZ+ypzkbldFt1J3Hu9QB1DbtrGH5c0zRqtEKMKmOK9joW0ZUHqJsgW2nZu2w72wB2HgmjWUloyySzwRIpkYcsSxB2KkEEkMdtROwGBycHUwpdJUmZqeWYS62uDHIygab6dNlF9r7nfybo67ODNOEjbWGUOCyfEVumnUbFtPbRva1vDAlM9zD2N20v7KG0FtrAsSStz1bkG4G3n3wEfPMqp46WimjVxzA3NBkuWKSaSQbWXYHw29cWGo4VpY6mqbQWhhgikSNpG7vygdTKQx+MnYj5YD1lXmDx0cDxMQxDUw0rvY7Ebdvv28TglLmebGrjXls07x2XToYOgPmt0IBHj2t4YAxBwLRrMyMjMJKowoTIwMa8tGFrEXa7H4r7AeuMlrIdDle9sXXLeI8yYVLxB2VbvMdujwLXPY2223+WKTUSlmLHuTgNK4N+ri/pGLPiscG/Vxf0jFnwBms+ob+2f8cc4Y6PrPqG/tn/ABxzpAmplXzIHzwGkGWiaGgEk2sRo6SFUKkFi7K173IVmW48bHEKfMFhdY1k9oXT8enQb+gOxH328cTOL+GaSFGeOMqIKowuBK3WoW9yW1BW27gW3O2PcnCtJHU15KF4oOXy4zIwA1sAbspDGw7b+OA8UtdHJ8DAnxHYj8DviRiYeBaOORoyrMXmqFRzIwMYiQMtrGxN++oHFfyxJ/ZkkVxITUCn0PsdRVSCGHh1AWN/O+AKYkUda8eynp+ydx/+vwwNet0XEymIh2Tq3UsttQDDY2uPLviRHIGFwQR6YCyUmbo2zdB9e3z/AFxKrlDRuvmpHzGKmTiHFml5FjgLNKzBVVDsSdgDfbxwBLJs9plpooHlsxgkRm0bIzlDYi9zbRYkeYx8izembMJJDNoT2blA8snUTEI72HYAjVv4YDRcOQ3oXmQnnVDxzIslr+8AWxsbEat7d7eF74IZHwlS8yYSoZF9tWnT3jDSra9xpIJYWA3uMAMyt4RQVsTTgSSOpReWeycwfF26tY+63rg1xVndNNDLol3qJY3sYz7sIrKb79R6r9PlhpuDaZaZlKkzGnlmEmtrgxysoGm+m2kC+19ziFlPC1NN9GWVlEzSLMOYTq5Z7jYaQbdgPHv44CZmWYUxzelqBOOUvLZm5Zv7tUGm3fq09/C4wxkk1OlVXaqgBZImjQ8onVqKm/pa1rHvfEpeF6Mxiq5XR7MZDFzX06hPyr3vr7b21d8RJ+FaVamvh0t7uAywnmHoIEexFrt8fifDxwDGR1UCZfIjTDm+0LLo0HstxbV23vfFql4opFk1c0sstRLL9XbQJIygBBPUQTc28MZ/DlELZZJMAwnjnCFtdwVKu1tNgB2Hib28MG6Xhelkky8qjBJoHkkQyE6mTmn4rCwOgDYDb13wB857SFPZ+fb3MSiXlmxMcjuem9xcNYfccDY81p5J8zkM2gVCsqKYyb3kWQEkbD4bW8zhmHhijauo1MbCGph1FFlYaXvJuCbsRZO1/Hv4Yb4V4UppIUEqlnmkmQOHYFeXErKVAOk7k31A4BvKK2COghDTXkjqxOU0Ht7saQx2J6b39cEM/wA2pn5KLPdTVPMX5Z6Q+ghdPcnp/wB8AqTh2CSkp2AZZGrORI2u+pSIzsLWX4j5/fgjn3DlGhhdYiqCqeB0WVuoLoAOptRB6t7bemALjOKX2qr9/ZZp451fln+BpGKkXvfrtftscDVzGnkTM7zaWqG1IhQns7PuRtc3t6Wx9pOE6VamtDoZI46lIY1MjDSHeUd1IJICgC5874GTcNU6xZktm5lNIBG5k/hMjLYrbvYd7nv2GANZ9ntNJTS6ZbtMIBoKfByl0sSb2a/hbD02a0onBE91kohTl+WelgsYuVJuQdHh2uMA8l4YpqiLLjpdTNUNFN7y+oKY9xsAvxHbfv3wVj4To3VagRWRYZnaISvpLRuqjctrGzEmx7getwMRcTUhk3lK8uaCUHl31iKIRkAA9JJFxfwOKtS1cBo65DMBJK6MiaD/AAa/4u3Vq/C3rg3BwRRLKS0ZZJZ4I0UyMOWJYg7WINydR21X2AxU4sggNFVtZufBLGA+vYq/M202Fj0je5/DAWDKM2poY8sczazTs3MAjII1ljtc76b29cODNqZanLxz7pTbtJyz1e8Z7Be42NrnELi/helhikMcZU086xt7xryKVLG+q4VunuosLnY4jz8O0q5vDTlGNPKYwE5pBGtEPxWudyT4d/DAO5BLTx1VdrqAFkheNDyydWsqdXpa1reuM8qB1H78W7IMkgketicMWjgeSJw5AUqVG6gdXfz8OxxT5BYkeuA03g36uL+kYs+Kxwb9XF/SMWfAGaz6hv7Z/wAcc5I1iD5Y6NrPqG/tn/HHOOAvlfmOaSNTRyJJrf3kIbT1W/j32/hO7eAv2xM9vzY1THQeby1LkvHpKE9JLE8s9Ww3vcHyxNy7NqWJMvPO1cqOSN/dEW5nM33O4BcC3jY4mHPKQoaczEDkRoJeXsSkhf4b3sdVvwwAOnrs30z2jewZxICyg6gPeWDHUTbvoxCNZmMdCLowprrIu67ajdWsOsAm1mPmPTFzbiqkeRpOYVKSzuF0X1iVAo3vYWtvfArMs+pmo3CyXdqeKDRotYxFSW1XsQdOwHngAeZ1mZyzwxSxvztPNRW0jpsSXN+kCwNy3lviA2V1nPdEp2WRU5jBGBAS19dwdOn7jbFtTNqRGpSJ9SijamY8ojSWV1DWJ3HV29MKHN6X2+FjNZIqbla+UTrPLZO1+kdV9/K3jgKVT5VVTQtPyWkjAY3LgbJ8RCk6m0+NgbYmNmddDSwAoyQs2qA2AuVtuturxG/j+GLRk+dU0dOEMvVCKhQuj4+cCFIN+m17kHATM6iBsshiWYGRZXdl5ZFg+jxvvp0/jfAe6mvzRquJWRxURrzFDaV0qRfUb2Vbg+O+48bYkUdZm5qJykbCS68zqQAsRdLE9JYruNO5GCb5rSCRLT3V6IU5flEaWUJY6b3IOn8NsT4+JqQyEGUqElgkDcu+sQx6CLA9JPcXwFL+nMxFG7FXFMG0Mx7Akkld+ruDcdvPvia8+bJHTRmN+lwIdJS6sRcA6d0Om/xW2vftj1HV07UlevOAkmdWVOWf4OZ3a9t9f4WPni0JxbSLLzuYWEkySFdFigWN0I79Ru99vI4Crvmebe1RoEczSJZFUqwZb7203SwI38jhrJMxzSR55oEZi50SbrdiBfSNW7EDwW/cemCj5rTLU5cOddKY3aTlHf3jSWC3uO9r/jiZked0sLEGY+6qmnUiP6wMirbv0m6+OApkGY1q0BURt7HI+kbCxY3NhtqJ2P8AxgpmVfmsXsyyI4ZH0Q6SpIbto6L2O/wt5nbvhzLKynWhlQy+8NQkoTl+CArbVe24N/8AbE7i/OKWaMok1xNVGYkxn3asALEX6iNzt3wA6CvzVq1yqMKiBdL3ZF0AkWF2sguewG/f1wxT5xmSLVlUkCI7GfYAIzEK33E3AsuLNVZzSNU1fv7LUCJlflHYxtcqRe+48cQIs1ppKjMpDLo9oRlReWT3kWS5INh8Nret8AFmrcxjoV1oRTXWRTdenVujWHWoJtZjbw9MP12YZq9RBHIjidV5yBtIsu93N+kbA3LeX3YK5hnlOaFlWS7tTwQ6NFtJhC3Oq9iDp2t54fjzakQ01p9SiiamZuURpJVgGsTuLnt6YASma5r7XLpjczlA8gGkgqBcOSOgi17N6998RMursxNNPIiE08uppN16rbObHra3iQNrH1wehzil+kYZGmskVPy9XLJ1nlGPtfpHVffyt44+5XnNLHTBDL1RJUR6dHx84tpYG+wGrcHywAGWrzOGkiDIywoyGOxW6Ft02XrUna2q19sOz51mvtkcJSQVWmyx2FyHGq1gNO43N/x7YL8Q59TSU82iQlpxANJS2jlLpJJv1X8LYg51V0zVtDKs944xEHblG45SqPhvvqK/hfARKLiHMzJUmNZC0YLT2t0aARcnsLAEC3ltiFSZvXLRTMEb2R30u1hp1G+24uTse3b8cHaCrphmdXK09o5I5FRuUTcyg9xfbTf8cDsklgWhrI2mAkkdGVeWf/8APX/Fe3Vq/CxwCz6szTlxCdHtrUJurHXtpDBbkN5B9+/rhySvzR64EowqoEGosUXQpCkXLWUX1Lbe+9sE+L87ppoZAkt+fMkhBj+rAUqb79R6r7eWJdZm9I081p+menjQPyj0tGY+63ub6P8AcYCuUeY5lHNWSJG4ZRep2Wwt57W/Ad/XFGma7E9t8anFm9LJW10rTaFlhaNPdk31adzY7fD29fTGW1A6j9+A0vg36uL+kYs+Kxwb9XF/SMWfAGaz6hv7Z/xxzpAmplHmQPnjous+ob+2f8cc5Rk3Fu99sBpPF/DFJCjukbKIKowuBKetQt7ktq0tt3Atudse5OFKWOpryULxQCPlxtI1hzGANypDEgdt/HEDPKzNRyROjluYAlirnmC2xC3s9vBt+/rj0mc5q1c0apIasLodBa9l36v4bC43Pa+A91XClMkuZxWfVANULGT4RzEWxFuo2Pcn8PHDlXwrTewkqhWZaWGcya2JJlKBgVJ06erawB2G+IeT5lmTpPNCrMkurmdS3cgXawbqcgbnSDbEaXNswajjUpIaZ2EUW2zEdlXxIHh3F9u4wBWHhalaaBgjcpqFqgxmUm7qsjbsADYlR2A7YJJwfRi0xiukgpwIzI9lMwfUQQdR+EWuT3PpgPmGZZqklMHVzKLpEUKvc9mT3dxex3U+B7Y90WbZs1RMEVhIhEcoZ1UBgSAt2IXVcGwG+xt44Al/0RSqjIVLO5qtMhdrryNWiwFlPw73B7nEPiLhOljppdCFZIOQS+skvzUJbUDdRuNtIFvXAyHPcyWCoOmTkoxWUnsrMbMpJ3uT3A/HHrOK7M/ZU5yvyui3UpIuLx6lB1C4+HWPuwBD/pal5+oIxhFCtQI2lJuxCd2XSbdRO1uw8MfJOFaUV00OltLUpliAkI0NyRJ5EsLnYEj1vhmTNc1NTGjI61CRX6iq2jIB6ibKFtbZvGw72w1T5lmiVU7qknOSO81rGyBbglt106e1jYjtfAS6HhOmaiF1POamlnEmtrgpKygab6dNgL7X3O+PXFnC1LDFKY0KmmmjRiJDeRXRmOrVcKenYqLC52OB9PmWZexMyq3sxDN8S/DqsxC316Nd7kC17+uPWd1uacqITo5GtQu6sQ/dAyrdgxHYOLnf1wE+o4VpY6qrPLLQwwRyJG0jd3EIOpgQx+Njtbe3hthqfhSlWpr4dL+7gMsJ5h6LCM7i12+Pa57De/cNtmuatWFSrCojjAk1Mq6UIUjUWsgHUvc9yB3wzTZpmcctW4SQMi3qTYWA8NRO3jsB3Ha9sAMgyiFstkmAYTxzhC2u4KlXawWwt2Hie3h2wcpOFqWSTLyqMEmgeSRDITqZOcfiAFgdAGwG3rvgLFmVYmXsNDCidytyBpLbkgeJ7Hfw7YIy5nmmqkiZJBJbXADYHTuL+GlbBr6rC1ydsAQh4XpGrqJTGwiqYdRRZSArXk3BN2I6PhuO/fa2G+FuE6aSFBKpZ5pJkD62BTlxKylQDpO5N9QOGBXZr7cmlHNTy7roKt7vzDC6abjuD3274ayjNMzkimeBWMTs5YBlBLaQX0qSGJ0kX0DtbANUnDkElJTsAyyNWciRuZfUCIzsLWW2o+f3+AI59w5SIYXWMqgqngdFlbqC6LG76iG6t7bemBP0rmC0calJPZ5JLRbbM4sei3UTe248dr7Ym5vW5rzacSI7S6yItJV+sfEOi41+YO/ngPlJw3TfS89I6s0QMwjAkI06BIy32JawW1rj7/AjcpyaGSjrWYNzoDGVfXtZmII0277dyT37DBOhzDM3rZpI1IqI/dzEsi73I0lmIUkkGwBubHvvhqjmzJIKkrGwhkLmVSVBJW4kOg9Z073IFhY9rHAO5JwxTVEWXNZ1M1Q0Ux5l9QBjFxsAvxHax79zh2t4epObQOIisc0rRyRpK29pAgIZtRHffzttbviLNWZnDSRBkcQoyGOxUlC26XVetCfDUBfHupr80erjVkdamJeYAxVdClb6iTZFBDeNtyB3tgCmS8IUvNmEqFwa5aZLuw0K2rcaSCWGw3uNu2PMXBlN7NpKnnNTyzCXWbgxyOqjTfTpsovtfc7jDFJW5uZ5yiMJCyiTrQXYrdNJJszFdxouSCD44FxZ9mApHbTJ7KG0FiLKCxJ0779wbgfj3wBXjDhalhjlMaFTTzrGxEhu6lSxvquA3T3UAbnY4Yn4cpVzeGnKOaeUxgJzTca0Q/FYk7knw/DEDOc6zFo6cTrJaQh4dQ3exABA7k3sBfv+OJUuZ5o2YRry5DWxqFCgDUAQG38ALEG57emAncJ8J0si2mQuZKtoA2thpUIrArY2LXY/FcbDGc1kOhyvli9ZNmmaSc54FYhnOuzKt307hQSCX022Tft6YolTIWYk9zgNK4N+ri/pGLPiscG/Vxf0jFnwBms+ob+2f8cc60zWdSewIP8Avjoqs+ob+2f8cc4YDVuLc7pZ42VJj76p5xJj+rBW1rX6iL32x4lzSm+m46rnHkjrvy972tptf8dWIWX8LUspy9lV9EsMjyK0lyzR83xAFgSgFgBt433xOPClIEap5QK8iNxEZH0BnlKE3DczstwC/cn0AB/Jc6pYUCmbeGSYiyfWCVAotv07i++BmVZhTJRIDLeRKxZynL8BoFg17Xst7+tsN1XClMkuZxAPqgXVCTJso5iLYi12NiRcm3pffDlXwrTexEqhWVaWCfma2uxkKhgQTo09RtZQdhud7hJ4jzWmcRIk11NU8zPy/hD6OnTe5I09/XBFs7pDVVJ5xCyzxzq3L+y0hKEXvfr79tsBYeFqVpoCqtymoTUFGkJu6rI3Uy6TpJUX06fS2PScL0hrYkKsI56UyqiykBX5Tv3a7FRpvbVf1I2wHqDMqZxmZMulqg3RdF+zl92BtvfT6d8SM/z2mkpZQkhLTCAaSltHKQqd79V77WxEyPhSmekQuhMsqVLCTWwKmEHRpAIWxtvqB7nt4feIuE6aOnl0IVeDkEuHYlxKhLagxKjcbaVFvXAEXzakEiWnur0Qpy/KtpZQljpvcg6e3hhuLOaVswkkabSns/KB5d9RMQjvYHYbX+7bEL/pal5+pUYwrQrUCN5CbsVT4mXSSOonp07geG2CkXBVGspLRlkkmp41UyONAmj1tpKkEkMdtRbbvfAMUed0y0mgyda08sGjRsdcjOG1Xtazbi18fOK88pZoZdEp/wC4ljcgx/VhFZTffqPVfbyw0/BlMtOU0kymnlmEuttQMcrKBa+jTpAv033O42tWs4ymnSjo50Vxr5glBkuW0OF2Omy7Xt0m1xfVgLjXZvSNUzETnRUU6Rh+V8LJyu63ub8v8Ljyw0mcUslZWyNNoWWAxJ7u97hNzY7fB2/1emIdTwtSx1VUQhaKGCORI2ka13EIOplKsfjY7Eb28NsNT8KUq1NfDZ/dwGWH3mybRncWu3x2Fz27g98BBoZoRlc8Rl980wkCaNukMttV7b3v29MHaXN6WMZe3OLcqJ4n93YjWJerc7ga+3ocVnLMigloDJZxMtUsbNr2KsGNgtrDsNzft4dsGOL+GaSJGeNCghq2gcLIetFANyX1AP6gW3+HAEYc6pVrqJjN7uni0l+X8Ru+wW9wOvufL1wuH86pYU0tLvDLMwsn1gkjVBbfp3FzfEaThOljqa4mPXFAYhGjSNYcxrG5UhiQBtvbc7dsQJuFqZZczh6y1OrNCTJsoEqJuLXY2Pcm3pfcA/QZhTpRRDm3kjqxOU5dthyxYNexNkvf1tiZn+b0r8lFmupqnnZ+V8IfQQum9yenv64AZdw/BNR07gOsj1nIkbmXupEfwjTZbaj31G/j4YKZ9w3SKYnWMogqngdUlbqVCljd9ZDdW9tvQd8AXGdUntVWecQs00c6vy7/AANIxUi979dr9tsOycT0jKzcwqyipGjR8XPLEHVewtq3+7Amk4TpUqa0OnMjiqUhjVnYBVd5Qd1YMWAVQLm3e4OBk3DNOsWZKNZlppFEbl9tJkZbFQBc2G5J+4DAG+Ic/ppKebRIS04gGkpbRylKkk36r+FsOTZvSCcETkrJRinL8r4WAjAJW9yDo8O1xgdn/ClKlPLoQq8ApyXDtd+al31AkqN+2lRbxvhHhWlFUxCMYUolqBG0hN2KxfEy6WIu5bp07gdhtgLFFxRSGTeUry5oZQdF9YiiCEWv0kkXF/A4q1LWU5o65DNaSV0ZU5f2Nf8AFe2+ry2tg5DwTRrLdoyySzwRqpkccsSxK7aSGBJ1HbUWFgNj3xUo8gg9iq26ufBLGAxfbS/M20gDfpFySfS2AkZxJA+X0Uaz3eMsH92RpDvqJG++m9reODFdmVKc2pakT+6URljyje8aqum1/HTe/hfEDKeFqac5ZYOFn184GS5YozdiAAo2tYDt433w+nDdI9TlxMZWKp2eNJWA1cxkBBfU1rDcX38CMAT4fzqlhZg0x93VGdSI/rAUVbd+k3Xx88ZZmTAyMR2vi0ZBkcEj1scgYtFA8kbB7BSpUbi127+dvQ+FPkFiR64DTeDfq4v6Riz4rHBv1cX9IxZ8AZrPqG/tn/HHOIGOjqz6hv7Z/wAcc60zWdSewIP++AveYV2awrTLIj3R9EWkqxVrfBaMkq1iehrE77d8OQ5pmpqpVCsJo1CyhnVVUXFgSxEY3Ow8723vglxZndNNGypN9dU84kx/Vgi1iL3Yi99vLEirzilapq/f2WpWMq/LPSUYGxF77jxwAOiqM1X2lljfqLrKGKhmZRdwAx1OQNzpv4YgSZrmDUcalJDTOwii22Yjsq+LAX27i+3cYvD8V0ju0nMKlJZ3C6L6xKgUb3spBG98VzK8wp0okBmu6VizlNHgNAsGJtey3/G2AZzHMs1SSmDq5kBKRFGV7nsye7JF7HdD4Hcb4VDX5o1ZKyKRPF7qTU6LY3I0XchbkqQFU72NvHE/iPNaZxEiT3BqnmL8s9AfRta9yRp7jzwRbO6Q1NSefZZZ46hW5Z/hZyUIve/X37bYCuUdbmggmKowi1SFlLKDcfW6UJDkD+LQLd7+OI1dmmZSU8COkhjmIENx8ZWwFh3PcAE+e2Lb/wBTUrKzcwqymp6NPxc/VY6gbC2rf7sDMtzemip6JubqaCpMrIEtsxQ2BJsSNP43wESrzLNhUU6lGadgUi0Mr6h2ZbxkqbW3B7bHbHnKs1zWSWYxBiwcJJeRR1i4CjWQC+xsF3sNtsEq7Nqbm0Sie6RTNKz8s9iysFC3v/Da/r6YlZfnVKk8wM1h7WlSrCP4guq6Wvsd7XO2Arq5hmfsbnS3s9mJGoX0hrMdBPM0B73NrXBv44jz1eYvFSQNG5DtqpgVG+kjcDyHmdiN9xvi0ycR0pgYiSziCWHl6e5kkZw2q9rAHt3xFyjN6aGPLnM2owO5dRGQQJCTsSd9N7evhgIUtfmxqVYr7zlX18yPQY723k1cojVYbnvYd7Yi02aZpHLVuEk1It6k2BsPDUTsb32AO47XAxYhndIIxTc/bkGPncva5m5vw3va3T9+GEzmlkrK2QzaFlgMSXjJuSE6jY7W0dv9Q8sBVabNa2OgNkYUbSWBsAurc7eJIsd/D/bE3MswzSR6aOVJOY9pIQ1he1+s32Hwklm8Bc7Y80M0IyueIzDnNMJAmg26Qy21dt73wdpc3pYxl7c7Xyonif3ZBGsS9W53A19vQ4Af9J5sazSEdqh4gekqweMHZtQJQqDfqvsdsRMkzDMnSeaFWZJdQk6lu5A1NYMdbkA3IUHwwegzqlWuomM3RTxaS/LPWbvsBe4HX3P2fXC4fzmmhTS0u8MszABPrBJGEFt+ncXN8BV0zKvWiiTRIKZ5LQ7d3FiNFuom9tx919sT83rc15tOJEZpdZEWllfrHxDoJXXa1wd/PEmgzCnSiiHN1SR1YnKaLbe7FgxNr9N7+uJef5vTPyUWe6mqecvyz0h9Fl03uSNPceeAH0Wa5o9VOUU85SEm1OijUCQoJYhS1w1rbmxt44gU2a5gkFU2iQQ69M5I2Dk6SDfctfuPDFrXOqX2qr9/ZZpo51fln+BpGKEXvfrtftscC1zOnkTMyZdLVDBkQpf4XZ9yDa5vb0tfACanMsykgp0ZJTHMQILj4ytgLeJtcAE7eWCFRXZsaiIlSZRG2lxJGV0DZ7uDywoNgQx2OkdyMScgzamhpaAtLqenqDK6BLbMUuASbEjT+N8E0z2kRVg52oGKVOby9gZHVx03uQNNj9+AD0ddnBmmCK+vUoe8ii7FboFLNZmKbroubWttbAWmzWuWjmIR/ZGbS5IGnUb7b7k7Ht29L4vkXFFIZN5SvLmglB0X1iKIRkd+km1xfwOKxRVlOaOtQzAPK6MqaD/Br/ivbfV+FjgI+YVuZwxU6yI4EbgRaWUsjW6VIQlkYj+FrE77d8OGvzQ1m6stRAgJ1MihFaxFyxCLfUPEG588E+Ls8ppoZAku88ySbpblgKVN9+o9V9vLEqtzekaea0/TPTxoH5Z6WjMfdb3N9Hh5jAVyjzHMo5qx0jcMoJqbKLC32j2+4Dv3F8UeZrkn1xqcWcU0lbXStNoWWFo093e+rT1Gx2tp7evpjLagdR+/AaXwb9XF/SMWfFY4N+ri/pGLPgDNZ9Q39s/445wx0fWfUN/bP+OOcMBo9BwvSytl7KjBJYZHkUyE6mj5viLWB0AWFtvG++Jx4VowjVPKunIjcRcx9AZ5WQm4bX2Gw1dyfS1S/wCuKrTCNZ9z8B2FtrbWHlfbxvj2OParmmQObldJ7WIHYWtbY79sBdW4Fo0kaIozcyaoRGMjakESBl02IU799QOBWY8J0y0baUtMlNDOZNbXYyFQwKk6dPUbWAOw3xXouPKpQ4EjWcknfxOxN+4v42wzPxnUvByGclO1vQdh52HgO2AssXC9K08DKjcpqFqgxtITd1WRt2FjYlRfTp7Y9JwxSGtjQowjnpOaqiUgK/KZ9ibsy9PYn8bbYrsvHVUxiYudUQspsBYHYjYdiPDtj5HxzVLPzw5EhXSTt28u2w+7AWHI+FaZ6RC6apZUqWEmtgVMIJXSAQttt7g98BM0yeBcvp50DCQySJKS99Wjl9hay9ztY9+5xHg41qVR4w5COWJH9XxW8r+NrXwzPxZO9OtOzXjQ3UWGxH4YC1/9MUnP1hCYRQrUCNpWN2IT4mXS1uona3h4bYJxcF0ayktGWSSanjVTI40CaPW2kggkgnbUTt54pknHtUXjkLnWilQbDse42FiO2xwoePatXdxIbvbV+GwO/YgbC3bASZMggFFWsA3Pp5UAcvtpbm7abWv0dzf0t421eBaN5uUEKiKeNGIka8itG7nVckA3QfCF2J9LUCDjCdYZIdXu5TdlsN/9r4fk48qyEHMa8ZBU33uNgb9ybbb3wFgHDtG1TlzGMiKq6XjSVgL81owQzamttuL/AHEYe4X4SpXAEqFzJVNAra2BRVRWBXSQC12PxahsNu+KvLxvUmZJ9Z5kYspsNvuFrD8Bj3Fx5VK0hVyOYbta3e1r9tjba4tgJVHw/A9CX6hMtSkbPr2KsrGwW1h2G5v2wV4v4bpIUZ44yghq2gcLI3WigG5LltL+oFt+2KxT8XzrA0Ab3bG+mw73vftfv6491/GtTNy9bkmNgyk27i2/axOw3N8BbJOFKSOpriY9cUBiEcbSNYcxrG5UhiR4b+J27YgS8L0yy5nDZi0AZoWMnwqJUSxFuo2buTb08cCTx/Vc0zazrKhWO24BuLi1jY+OGKPjWpjMxVz76+vsdV/MkXwFkzHhamFExVNMyU1PNzNbEsZdOoFSdOnqNrAHYb98eouFqRpoWVG5RoDUGNpCbuA56mFjpNhsuntirT8Y1DwCnZiYwAAPQdh5kDwB7YkSceVRMTFzqiBCnYbHYjYWt6dsBYY+GKQ18cZRuXNTcxVEpAR+Sz9zditx2v8Aj4Y+ZNwrTPSJrS80sVQ4k1sCph1abAHTbp3uD3O+K7FxxUrUGoDkSFdJO3by7bD7sfIuNqlY3jDkI5JI/q3b7gfEDbAWXiHhSljp5tCFXpxTkuJGJcSrdtQJKjftpAt64HZnkdLHmFIgR/Z5lhJTmm/vES/Xb7TX2A8hbAir40qZIlidyVW1r/6e1/O3he+PVXxrUySwzM3vIfgawuNreVu3ywBTL+H6c1tbTurEJHM0RDkaTGGIv4tbbx8N74hZdk8EmX1Ulm9ohljAbXtpfmbabf6e5J/DDUHHFSlRJUK1pJQA5sOqwtvt/wD3xwxR8WzRwyQKfdSEllsLG/4XwGgNwJRvOIlQqIqlYmIkYmRTG7nVqJAN1/hC7E+lhKcOUbVOXkxkRVPS8aSsBq5jICGYs1rDcX+4jFdm47q2CXka8ZBU33uOxuO59Tfx88fH45qjMk2s60FlNhsPQWsPwGAsvCnClLItpkLmSrMAbWwKqEVgV0kAtdv4rjYbYzmsh0OV8sWKDjqqRpCrkc06mtbva1+2xttcWxWp5S7Fj3OA0vg36uL+kYs+Kxwb9XF/SMWfAGqlCYSB3KED8Vxhk3CFYnxQ2/8AvT/02N1jmGkd+w/4xCq41bzwGHHh+o/l/mX9cfPoCo/l/mX9cbE1Cn7GPn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EKBP2MAC4TpGRIwwsQACMWLRh+kgVT44+6x64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hQXGSIbGRgYFSQgIRwhHyAcICAgIiEcIiggIiIlHyAeITEkJikrMC4uHSAzODMtNygtLiwBCgoKDA0MFQ0NDywlFBk3Kyw3KysrKysrNys3LCsrKyssKysrKysrKysrKysrKysrKysrKysrKysrKysrKysrK//AABEIAL4BCQMBIgACEQEDEQH/xAAcAAABBQEBAQAAAAAAAAAAAAAFAAMEBgcIAgH/xABCEAACAQIEBAMECAUDBAEFAQABAgMEEQAFEiEGEyIxQVFhFCMykRUzUnGBotHwQlNyc7JiobEWJJLBB2OCwuHxQ//EABUBAQEAAAAAAAAAAAAAAAAAAAAB/8QAFBEBAAAAAAAAAAAAAAAAAAAAAP/aAAwDAQACEQMRAD8AscMS6V6R2HgPLHoxr9kf+OGao+5b+2f8cc481vM/PAdJWX7I+WFpX7I+QxzbzW8z88Lmt5n54DpLSv2R8hhaV+yPkMc281vM/PFy4K4GmrkMzSGOEGwNrliO9twLDzwGwaV+yPkMLSv2R8hjHOKOCJ6a7xu0sY722ZfvF9x6jFQ5reZ+eA6S0r9kfIYWlfsj5DHNvNbzPzwua3mfngOktK/ZHyGFpX7I+QxzbzW8z88Lmt5n54DpLSv2R8hhaV+yPkMc281vM/PC5reZ+eA6S0r9kfIYWlfsj5DHNvNbzPzwua3mfngOktK/ZHyGFpX7I+QxzbzW8z88Lmt5n54DpLSv2R8hhaV+yPkMc281vM/PC5reZ+eA6S0r9kfIYWlfsj5DHNvNbzPzwua3mfngOktK/ZHyGFpX7I+QxzbzW8z88Lmt5n54DpLSv2R8hhaV+yPkMc281vM/PC5reZ+eA6S0r9kfIYWlfsj5DHNvNbzPzwua3mfngOktK/ZHyGFpX7I+QxzbzW8z88Lmt5n54DpLSv2R8hhaV+yPkMc281vM/PC5reZ+eA6TCr5D5DELlr5L8hgBwdX/APbQL5RqP9sGObgJtZ9Q39s/445wx0fWfUN/bP8AjjnDAW7O8opo4KGdFcJKhMoMtySJGU2bTZdh9nb1wek4SpY6mvvGXigEfLjaRgOtgDdlIYkDtv44F1VZmTijheKTV8dOGVQbC/VuBYCxN22tv64LUc+bzVpVFPPMY1EsukpfpJYXRhcGxF9wfLARm4OpzU1tKgcyq6rTkvsNUqJYra7WUsb37A7eONvoMoSnp44YxZI1Cj1t3P4m5xUuCuD6uCoepq5I2c3KqpLWZhYuSQCW03A8NzgtxZn1RTFAEjkjkuoABDLt3JJIPywFazHialaRoxIAwJWzAgE9tmPSd9u+KhxHwtExaaJNwCWjBsG2O4t2N9/I4GzVVekkUBTcM4jvpCkOSzDU1lsbm+o4tPCEEoSSKZCkkJFhcG8bi62YEhl8AQTiikZHk0E1JWuQ3OhCMjatgGcKRpt377k/h44uCcCUkhSIKysklMGcSElxOt3uD0j00gYBTVNXS+3CBH9l1+9bSNI12sCSPUCw7d/XHuvzXNI6eJpFcRgppIYEg2vHqCnWDb4dX4Ygk1vDNHzaJhGyxyzNFJGkp3s6qCGfUQerfzttbvh7JOEKXmTCVC6+2rToNbDSra9xpNywsBvcemIFRmOaPVRK0brURrzFDaV0qRfUdVlW4PdrbkDvbEmjrs2NROUjYSFl5nUgBYi6WJOlmK7jRckb4AUeHYBSVjWbnQTIocvsVbm7aQBY9AuSTfwt4zsl4VppxlhCuBO0gmBkuW5Z8DYaQbdgL2PcnfA+LN65aOf3bilZ9MhK2XUb7XIuTsb27el8TKquzOCGnV0cKjqItOksrEdKkJ1KxHZWsTv3wBReFKMxiq5XR7OZDFzG0ahPyr3vrtbe2rviJPwlSrU18Nn93AZYTzNksIzuLXb49rkbd798eRm+amqZNLLPGnWrFVCqdLDVqsgB1KbHxI8cMU2bZnHLVuI5NSr/ANydIIA8NRItvfYDuO1wMALgyaFstknAYTxzhCxe4KlWNgthbsPE/h2w7xBlFNFHQzIrhJog0imS5J5jqbNpsLhfs7euHYpq9cvccs+xv1kXXsWtq0/Hp1fxWtv3w7XVmZSGkhkifWLPThlUGwJs24FgLE9W1gT23wBd+EKSOprrxl4oDEI42kYAcw2NypDEi229tzt2xAl4UpllzOGzlqcM0LF+wEqJuttzZu97enjh45rmxrNIjdqh4gSF0sGQG4a4uhUG/V4Ha+BuVZ9X6aqaJXaMi87aQR1EDqYjuSRsD622wBPMeE6YUTMqFZo6eCYyaydRlC6gQTpsNRtYA7Dfvf1DwnSNNCyo3KagNQY2kJLOoc7sApsbD4QO2INZV5kaJFaNzTsECgEE2b6u6r1hTsF1C2627jE2orM3EkCsjcxQyowZCAFHWGZToUAdwxFr+uAIJwbRqxlMWqNxTaYzI1lMwYsQQdRtYWuT3Pfa3mTgakSNoyrGRhVMshc3XkM4QADpNwovceJ/CFTZhm/tEoVG5gVNd3QKQfq7Mx0G++nSfA28cD1z3MhTzkpKIUYrKSNlZjZlud7k9wPx74CRlPCdNNHl5s4M1Q0Ux131BTGOnYBfiO259Tj3W8OUnNoXERWKeVo5I0lO9nCAhn1Ed9/O21u+B753mEdLThlkWEtqgOkC5UjdbDV4jfx9cSqnMM0eriVo3WpiXmANpXQpF9RvZFBDdzbcjxtgCeS8HUnMmEqF19tWmTrYaFbVuNJ3YbDe427Y8x8FU3swUqec1PLMJdZuDHIygafh02UX2vudxtaFHnWaLPU6Y5OYqiSewBCgLcOSOn4dwRufC+GafNMy9jZlVjTWY/Et9OqzEC+vRqvcgadjfxwE3jDhSkhjlMaMpp51jYiQkyKVLEnVcK3TsQLb9jiPPw1SLm8NMUc08pjAQS2I1oh3axJ3JO1u/hiPmOaZnMKaOSOUmUhoQV3exsGtbf728N+2JNRXZq1bAeW7VWj3ZTS2pb2JDLdLAixN9vTADcgyGCR62OQMWigeSJg9gpUqNxa7d/MfcfCoutiR5YveRZhmTvUT08ZPMJWS2gamAvpAb4jbfSt+423GKLM12JtbAadwa3u4v6RizXxV+Dfq4v6Ri0YAxWfUN/bP+OOcMdH1n1Df2z/jjnDAatl+b0sSZeTNq5MckcnuyLcwS77ncDWAfOxxfv8A4wy9kpuc51NMegkWtEtxGLdwCLtb/VjK6fhGGdssWAOPaFLS6n1GySOGOwAAsthYeIvfvjoOKMKoVRZVFgPIDtgPeKlxadU8a+Cxk/8Akbf/AInFtxUOIWvUN6Ko/wCT/wC8AHrKOOVCkihlPcEYiZDk60rTFZHYSIqqHOrTp7C/fSB2Hhh/Nq4QQvKRfSL28/LATh7jGOpcxkFJALgHs1u4U/a8beP+2KIdZPEsmYxySaGnhjKdNwSrEkenYD8cfc/zymell0SXaYQDToto5SFTc36rntbBPibhiOrUG+iQDpcePofMYrFJwlA6UKkSK8lU0E/Xe+loxddgFFmJGxO/c4gNvmtIJE9/dXohTl+URpZQm5BNyDpPbttifHxNSGQgyldEsEgbRfWIY9BFgdie4v4Yrtbw3Sc2iblskcszRSRpK2+l1UEM+og9W/nbbT3w7knCdLzJhKhkX21adAXYaVbXuNJBLCwHVcemAjJWQPR16c4CSaRWRNB/g5n8XbfWPut64I8VZ3TTQy6Jd6iWN7GP6sIrKb79R6r7eWGm4MplpmXSTKaeWYS6ze8crKBpB0aSoF+m+53HhWs4ymnSjo50DjXzBKDJctocL0nTZdr22Nri98Bca7NqRqme0/RUU6Rh+Welk5Xdb3N+X4eYw2mcUslZWyGbQssBjS8ZNyQm5sdvg7eo8sQajhaljqqo6C0MMEciRtI1ruIQdTKQx+NjsRvbw2w3NwnSrU18Nn93AZYfebL9WTcWu1tdhc9hvc74Camd0worcz3gpBT8vT4iQPq1Xtaw7d98e6fN6WP6PbnauVE8T2jItrEvVudwNY29DiLRcIUz0yKVIlamWcyBzquZQhXSejTY/Zv23w1xfwzSQozojIIapoHCyG7ooBuS+oK/qBbf4cASgzilWuomM3u6eLSX5Z6jd9gL3A6+5+z64D8OSQRtmCvOBzIzHH7s9XWjhu+19NrHffE6ThOljqa4lC8UBiEaNI1hzGsblSGJA7b23O3bECXhWmWXM4feFqdWaEmTYASom4tdjY9729L7gD9PxHSpCjcwluVTRmPR2MBQsdRNiDp2+8YkniOjXUnO1LK1QdfLto56qoBBNzYje3niu5jwpTiiYqpWaOngmMmtiWMoXUCpOnSNRtYA7C5O9xuc5LSxy0JVZBDPFGzrzeq7FgTq02HYdl8MBcV4gpCxjM1tIp7Scu+rkBgdr3F77XwGXMqd0zMmXS1QwZEKE/C7PuRtc3t6Wvj7ScJ0qVNaHTmRxVKQxqXYaVd5Re6kMWAVQLm3e4PgMm4Yp1izJRrMtNIojYvtpMjLYqALtYbm/wBwGA+Vc0LZVTxCYGVJGZl5ZFg+jsfHTp/G+LFNm1IJwRPdZKIU5flnpYCMXIJuQdHh2uMDc+4UpY6eXQpV4BTsXEhJcSpdtQN1G/bSBbxvhHhWlFUxCsYUolqBG0hN2KxfEy6Ta7k9OncDw2wE+LN6Vq+VzNpQ03JB5ZOomFY72B2AK3sfA48UGd0y0YUydaU8sGjR3MkjsG1XtYBtx374kw8E0ayktGWSWeCNQZGHLEsQdipBBJDHbVcWAuD3wPTg6mFLpKkzNTyzCXW1wY5GUDTfRpIUX2vudxtYHsszemiTLXM2swM/MAjIIEhY7XO+m9vXHoZtTLU5eOfdKbdpOWer3jPYLe42NrnAzLeFKaZsssHCzlxNeS5YozDYgDSNrWAvbxvvggOFaTle18rp9n18rmPo1c7lXvq5nw721d/TbASeHs5pYWYNN9VVmdSEPvFKKthv0m6+O24xlmZMDIxHa+L3LwpTLVZhDZ/dQvJCeZsttHcWu3xbb9hvfvjPJFsSPXAabwb9XF/SMWfFY4N+ri/pGLPgDNZ9Q39s/wCOOcMdH1n1Df2z/jjnnLqNppY4kF2kYKPvJtgN0/8AiCnmmj9rqGJ0ryYAQBpQG7EWA7t/xjScQ8oy5KeGOGMWWNQo/Dx/E74mYBYoNTJqnqG/+qR/4hV/9YvcrWGM6oX1Bm+1I7fN2wDOeUnNp5Uva6nfyPgcZVkNK3tcRUMdLajp9P8A0TYXPnjSeLKrRAVB6pOgfce5+X/IxU+Fzy6tb/xKyj77ah/uoH44o0SJbKAe4AxQeLK+oiqeRBqIkdJUVRuJD03W29yVHbGgA4qnFEqwVtDUvfQjjVb/AEsr/O18QBcwrs09ppg0bGck8nRocE7hraLpcePiO5t3x7yvNc0kmnaFTr1hZepF94LgAaiAX2NtPVglXZrTc2iUTgrFO0rScs7BmVgoXvfptftviVl2c0qTzAzAD2tKlW5Z6guq62vcNva52wFV+nsw9kkJWQUwbQzEWALEkrc79wbgdvHvj1m02YrTwRzRNoR15YAVird1Uqt2Vj4KwBO+x3xOSrgejr05wDzSKyJoP8HM/i7XOsfdpOCHFOd000MuiXeoljexQ+6CKym+/Ueq/T5YAa2bZo1YVKMKiOMCQMUUBCFI1lrJbdbavEgd9sMU2bZnHNVuI5NSr/3J0g2H+om43vsAdx2vbFgr82pWqZ7TjTUU6Rh+Welk5Xcdzflnt5jDaZxTSVldIZtCywGNbxk3JCDUbdgNHbv1DyOAAx5jmS0QYK3swW46luE1bHTfmcvV4203thZlmWZyvTRyxycx7SxBgAW3+Mg7fwkln8ASdsGVzun9itzPeCkFPy9PiJA+rVe1rDt33w5Bm9Kn0e3P18qJ4ntGRbWJerfuBrG3ocANOa5qazSI3aoeMEhdLB0BuGJW8ZAN+rwNxfEXJMxzJ0qJoULJJq5m63cgamsG63IFiQt/DB6DOKZa6iYz9FPFpZ+Wes3fYDuPj8fsn0wuH84poU0tNvDLMwAQ+8EkYRbb9O4ub4CsVOb5g1HGrJJ7PIwjjNvjKgWUfxMBcAdx4DcYmZvVZnzKUSxs0qNph0BH6h3X3dxcA7qe172GJVBmFOlFEDMGeOsE5j0EdI5YsCdr9BPlviZn2bUz8lFnBBqnnL8s9IfR027k9O5G24wA+izbNJKqoKKecpCTXKKNQJABLEKWuGtbc9VvHEekqszWCoYRtynL80Np1HTtIdLe8bTvcgG1j2scWMZxS+1VfvwFmnjnV+Wf4WkYoR3v19+2xw9JxLSurNzNLKKldBX4ueXINwbC2rf7jbwwFYrps1eniR43ZGKBQCpa5HuwyglxcfDrH3YdrM0zQVNOCjNOylItGh9Y7Mt47qQLbg/DYXttizw8WUiMJuYWDvTkoEsU5Is25NjfwtgLX5nTCShQTgrDKztJyz2LhwAvxeGm/rgBlHxFmZlqOWshaMFprAEJoBFyewIAIFt9rDHmHM8yNEzBWNMQx+Jb6dVmIF+Zo1XuQNPe/jgnl9XTjM6yRqgCKSOQIeWTqMobw8NN979/DD9BndMtGFMnWlPLAU0/EZJGYNq7WAbcd9jgAZzTMtNHHy5ASdVN0hSbbXW1iB6nYjf1xMfNM29qjQRs0siWRU0srLfe2m8ekN38j3xPy3OKaJMtczazAz8xQhBAcsdr99N7evhj0ubUy1OXjngpTbtJyz1e8Z7Be42NrnxwFeynPswL1U0Su1lJnbSCAP8AUSP9vHy2xTJmuxPbfGiZBNTx1NdrqAFkheNDyyQ2oqdXpa1rHzxnlQLMfvwGl8G/Vxf0jFnxWODfq4v6Riz4AzWfUN/bP+OM1/8AhLKRJW897aYgdN/F2BAt6gXONKrPqG/tn/HGK8NcYTUgCxtpW9zZVJv2vdlJwHUOPLsALntjFI+LKmTY1Uqn7OyHf7lGPE9TK/xzSt6GRj/ycBpPEeeqimxsFBLEnT2B87X/AAxVOGTekgN7kxqSfUjf/fFZenUm5UE+ZG/zw/QyNCbxmwPdP4T+HgfUYA3neTc+zByrKLAEXXfz8fLfFRnp3gniMq6QJF6v4T1Dsfuvsd8XKkzhGsG6G9e34H9bYnzRK6lWAZT3BFwcB6QW28tvltgLxVlS1Ap0e+j2mMNbvpdtBt/5YL08IQWF7XvuSe/qd8QOJlJpZipIZU1qR3BTqFvW4wFWreHKTm0TcsrHLM0UkaStvZ1UEM+og9W/3bW74dyThOl5kwlQyL7atOgMjDSra9xpIJYWA3uPTEOoq81eeBtHvApkjYNHpsPiNweWO4vexuR6Y+RZvmi1FTpjfmKvMmAC2AC3D3+H4dwy9/A4Ce3BtMtMy6SZvZ5ZhLra945WUDTfRp0gX2vud8Qsq4Wppvo2wcCZpBMDJctyz4bDSDa229j38cQFz/MDRu2l/ZdWgvta7EnTf4tyCSBt598SquuzSGGnV0ZVR1EVit1Y/CCE6lJHg1r798ATXhekMYquV0ezGQxc19GoT8rvfXbTvbV39NsRZ+FKVanMIbP7uAywnmGyWEZN9rtu+1z998MnOc0NaIRG/tIXTygF7EBrEfBbcN+N++I2V59mBeqmiVmst6hrA2A23JH+w/8AWAgw5RC2WSTAMJ45whYvsVKubBbbdh59vDBul4XpZJMvKq4jmgeSRTISWZOae4AsDoA2ttfx3wGgzCsWgZRG3scj6QdIsWNzYbaidj/xgxV1GbKaZGjbWjFYrFNiASykqbLZbkhrbXv44CRBwvSNXUamNhFUw6tCymyveTcMbsVsna/c98N8LcKU0kKCVSzzSTIH1sCvLiVlKgHSTcm+oHHhKnNfbNYjImSMHVqj0hGNhZieXYsCBpPcH1xFps4zJFqysbhEdjPsAEYkK33E3AsuAnZtwlTrRvpUrNHTwTGTWx1GXTqBUnSF6jawB2G/fAvOcmpY5qEqr8meKNnTm9V3Lg9Vtuw7L4HHyszjMHpIw6OYJWEcZsOsjsot1EC4t4eXbEvN6nNOZSrLGTKrFYdOhuod16Li4B+E9r4CfScKUqVNaHQyRxVKQxqZGGlXeUd1IJICqBc+d74GT8NU6xZko182mkAjcvtpMjLYqBubDvfx7DEmizXNJKqoMaHnKQkwJQdQJAB1WUtcNa2/e3jiBT5tmCQVbctuQX0zkqNnJ0kEncm/ywBTPuFKVKaXQhV4BTsX5hJcSpdtQN1G/bSB+OE3C1KKpiEYwpRLUCNpDuxSLZmFmtdydrbgeG2IOa1mZ+ypzkbldFt1J3Hu9QB1DbtrGH5c0zRqtEKMKmOK9joW0ZUHqJsgW2nZu2w72wB2HgmjWUloyySzwRIpkYcsSxB2KkEEkMdtROwGBycHUwpdJUmZqeWYS62uDHIygab6dNlF9r7nfybo67ODNOEjbWGUOCyfEVumnUbFtPbRva1vDAlM9zD2N20v7KG0FtrAsSStz1bkG4G3n3wEfPMqp46WimjVxzA3NBkuWKSaSQbWXYHw29cWGo4VpY6mqbQWhhgikSNpG7vygdTKQx+MnYj5YD1lXmDx0cDxMQxDUw0rvY7Ebdvv28TglLmebGrjXls07x2XToYOgPmt0IBHj2t4YAxBwLRrMyMjMJKowoTIwMa8tGFrEXa7H4r7AeuMlrIdDle9sXXLeI8yYVLxB2VbvMdujwLXPY2223+WKTUSlmLHuTgNK4N+ri/pGLPiscG/Vxf0jFnwBms+ob+2f8cc4Y6PrPqG/tn/ABxzpAmplXzIHzwGkGWiaGgEk2sRo6SFUKkFi7K173IVmW48bHEKfMFhdY1k9oXT8enQb+gOxH328cTOL+GaSFGeOMqIKowuBK3WoW9yW1BW27gW3O2PcnCtJHU15KF4oOXy4zIwA1sAbspDGw7b+OA8UtdHJ8DAnxHYj8DviRiYeBaOORoyrMXmqFRzIwMYiQMtrGxN++oHFfyxJ/ZkkVxITUCn0PsdRVSCGHh1AWN/O+AKYkUda8eynp+ydx/+vwwNet0XEymIh2Tq3UsttQDDY2uPLviRHIGFwQR6YCyUmbo2zdB9e3z/AFxKrlDRuvmpHzGKmTiHFml5FjgLNKzBVVDsSdgDfbxwBLJs9plpooHlsxgkRm0bIzlDYi9zbRYkeYx8izembMJJDNoT2blA8snUTEI72HYAjVv4YDRcOQ3oXmQnnVDxzIslr+8AWxsbEat7d7eF74IZHwlS8yYSoZF9tWnT3jDSra9xpIJYWA3uMAMyt4RQVsTTgSSOpReWeycwfF26tY+63rg1xVndNNDLol3qJY3sYz7sIrKb79R6r9PlhpuDaZaZlKkzGnlmEmtrgxysoGm+m2kC+19ziFlPC1NN9GWVlEzSLMOYTq5Z7jYaQbdgPHv44CZmWYUxzelqBOOUvLZm5Zv7tUGm3fq09/C4wxkk1OlVXaqgBZImjQ8onVqKm/pa1rHvfEpeF6Mxiq5XR7MZDFzX06hPyr3vr7b21d8RJ+FaVamvh0t7uAywnmHoIEexFrt8fifDxwDGR1UCZfIjTDm+0LLo0HstxbV23vfFql4opFk1c0sstRLL9XbQJIygBBPUQTc28MZ/DlELZZJMAwnjnCFtdwVKu1tNgB2Hib28MG6Xhelkky8qjBJoHkkQyE6mTmn4rCwOgDYDb13wB857SFPZ+fb3MSiXlmxMcjuem9xcNYfccDY81p5J8zkM2gVCsqKYyb3kWQEkbD4bW8zhmHhijauo1MbCGph1FFlYaXvJuCbsRZO1/Hv4Yb4V4UppIUEqlnmkmQOHYFeXErKVAOk7k31A4BvKK2COghDTXkjqxOU0Ht7saQx2J6b39cEM/wA2pn5KLPdTVPMX5Z6Q+ghdPcnp/wB8AqTh2CSkp2AZZGrORI2u+pSIzsLWX4j5/fgjn3DlGhhdYiqCqeB0WVuoLoAOptRB6t7bemALjOKX2qr9/ZZp451fln+BpGKkXvfrtftscDVzGnkTM7zaWqG1IhQns7PuRtc3t6Wx9pOE6VamtDoZI46lIY1MjDSHeUd1IJICgC5874GTcNU6xZktm5lNIBG5k/hMjLYrbvYd7nv2GANZ9ntNJTS6ZbtMIBoKfByl0sSb2a/hbD02a0onBE91kohTl+WelgsYuVJuQdHh2uMA8l4YpqiLLjpdTNUNFN7y+oKY9xsAvxHbfv3wVj4To3VagRWRYZnaISvpLRuqjctrGzEmx7getwMRcTUhk3lK8uaCUHl31iKIRkAA9JJFxfwOKtS1cBo65DMBJK6MiaD/AAa/4u3Vq/C3rg3BwRRLKS0ZZJZ4I0UyMOWJYg7WINydR21X2AxU4sggNFVtZufBLGA+vYq/M202Fj0je5/DAWDKM2poY8sczazTs3MAjII1ljtc76b29cODNqZanLxz7pTbtJyz1e8Z7Be42NrnELi/helhikMcZU086xt7xryKVLG+q4VunuosLnY4jz8O0q5vDTlGNPKYwE5pBGtEPxWudyT4d/DAO5BLTx1VdrqAFkheNDyydWsqdXpa1reuM8qB1H78W7IMkgketicMWjgeSJw5AUqVG6gdXfz8OxxT5BYkeuA03g36uL+kYs+Kxwb9XF/SMWfAGaz6hv7Z/wAcc5I1iD5Y6NrPqG/tn/HHOOAvlfmOaSNTRyJJrf3kIbT1W/j32/hO7eAv2xM9vzY1THQeby1LkvHpKE9JLE8s9Ww3vcHyxNy7NqWJMvPO1cqOSN/dEW5nM33O4BcC3jY4mHPKQoaczEDkRoJeXsSkhf4b3sdVvwwAOnrs30z2jewZxICyg6gPeWDHUTbvoxCNZmMdCLowprrIu67ajdWsOsAm1mPmPTFzbiqkeRpOYVKSzuF0X1iVAo3vYWtvfArMs+pmo3CyXdqeKDRotYxFSW1XsQdOwHngAeZ1mZyzwxSxvztPNRW0jpsSXN+kCwNy3lviA2V1nPdEp2WRU5jBGBAS19dwdOn7jbFtTNqRGpSJ9SijamY8ojSWV1DWJ3HV29MKHN6X2+FjNZIqbla+UTrPLZO1+kdV9/K3jgKVT5VVTQtPyWkjAY3LgbJ8RCk6m0+NgbYmNmddDSwAoyQs2qA2AuVtuturxG/j+GLRk+dU0dOEMvVCKhQuj4+cCFIN+m17kHATM6iBsshiWYGRZXdl5ZFg+jxvvp0/jfAe6mvzRquJWRxURrzFDaV0qRfUb2Vbg+O+48bYkUdZm5qJykbCS68zqQAsRdLE9JYruNO5GCb5rSCRLT3V6IU5flEaWUJY6b3IOn8NsT4+JqQyEGUqElgkDcu+sQx6CLA9JPcXwFL+nMxFG7FXFMG0Mx7Akkld+ruDcdvPvia8+bJHTRmN+lwIdJS6sRcA6d0Om/xW2vftj1HV07UlevOAkmdWVOWf4OZ3a9t9f4WPni0JxbSLLzuYWEkySFdFigWN0I79Ru99vI4Crvmebe1RoEczSJZFUqwZb7203SwI38jhrJMxzSR55oEZi50SbrdiBfSNW7EDwW/cemCj5rTLU5cOddKY3aTlHf3jSWC3uO9r/jiZked0sLEGY+6qmnUiP6wMirbv0m6+OApkGY1q0BURt7HI+kbCxY3NhtqJ2P8AxgpmVfmsXsyyI4ZH0Q6SpIbto6L2O/wt5nbvhzLKynWhlQy+8NQkoTl+CArbVe24N/8AbE7i/OKWaMok1xNVGYkxn3asALEX6iNzt3wA6CvzVq1yqMKiBdL3ZF0AkWF2sguewG/f1wxT5xmSLVlUkCI7GfYAIzEK33E3AsuLNVZzSNU1fv7LUCJlflHYxtcqRe+48cQIs1ppKjMpDLo9oRlReWT3kWS5INh8Nret8AFmrcxjoV1oRTXWRTdenVujWHWoJtZjbw9MP12YZq9RBHIjidV5yBtIsu93N+kbA3LeX3YK5hnlOaFlWS7tTwQ6NFtJhC3Oq9iDp2t54fjzakQ01p9SiiamZuURpJVgGsTuLnt6YASma5r7XLpjczlA8gGkgqBcOSOgi17N6998RMursxNNPIiE08uppN16rbObHra3iQNrH1wehzil+kYZGmskVPy9XLJ1nlGPtfpHVffyt44+5XnNLHTBDL1RJUR6dHx84tpYG+wGrcHywAGWrzOGkiDIywoyGOxW6Ft02XrUna2q19sOz51mvtkcJSQVWmyx2FyHGq1gNO43N/x7YL8Q59TSU82iQlpxANJS2jlLpJJv1X8LYg51V0zVtDKs944xEHblG45SqPhvvqK/hfARKLiHMzJUmNZC0YLT2t0aARcnsLAEC3ltiFSZvXLRTMEb2R30u1hp1G+24uTse3b8cHaCrphmdXK09o5I5FRuUTcyg9xfbTf8cDsklgWhrI2mAkkdGVeWf/8APX/Fe3Vq/CxwCz6szTlxCdHtrUJurHXtpDBbkN5B9+/rhySvzR64EowqoEGosUXQpCkXLWUX1Lbe+9sE+L87ppoZAkt+fMkhBj+rAUqb79R6r7eWJdZm9I081p+menjQPyj0tGY+63ub6P8AcYCuUeY5lHNWSJG4ZRep2Wwt57W/Ad/XFGma7E9t8anFm9LJW10rTaFlhaNPdk31adzY7fD29fTGW1A6j9+A0vg36uL+kYs+Kxwb9XF/SMWfAGaz6hv7Z/xxzpAmplHmQPnjous+ob+2f8cc5Rk3Fu99sBpPF/DFJCjukbKIKowuBKetQt7ktq0tt3Atudse5OFKWOpryULxQCPlxtI1hzGANypDEgdt/HEDPKzNRyROjluYAlirnmC2xC3s9vBt+/rj0mc5q1c0apIasLodBa9l36v4bC43Pa+A91XClMkuZxWfVANULGT4RzEWxFuo2Pcn8PHDlXwrTewkqhWZaWGcya2JJlKBgVJ06erawB2G+IeT5lmTpPNCrMkurmdS3cgXawbqcgbnSDbEaXNswajjUpIaZ2EUW2zEdlXxIHh3F9u4wBWHhalaaBgjcpqFqgxmUm7qsjbsADYlR2A7YJJwfRi0xiukgpwIzI9lMwfUQQdR+EWuT3PpgPmGZZqklMHVzKLpEUKvc9mT3dxex3U+B7Y90WbZs1RMEVhIhEcoZ1UBgSAt2IXVcGwG+xt44Al/0RSqjIVLO5qtMhdrryNWiwFlPw73B7nEPiLhOljppdCFZIOQS+skvzUJbUDdRuNtIFvXAyHPcyWCoOmTkoxWUnsrMbMpJ3uT3A/HHrOK7M/ZU5yvyui3UpIuLx6lB1C4+HWPuwBD/pal5+oIxhFCtQI2lJuxCd2XSbdRO1uw8MfJOFaUV00OltLUpliAkI0NyRJ5EsLnYEj1vhmTNc1NTGjI61CRX6iq2jIB6ibKFtbZvGw72w1T5lmiVU7qknOSO81rGyBbglt106e1jYjtfAS6HhOmaiF1POamlnEmtrgpKygab6dNgL7X3O+PXFnC1LDFKY0KmmmjRiJDeRXRmOrVcKenYqLC52OB9PmWZexMyq3sxDN8S/DqsxC316Nd7kC17+uPWd1uacqITo5GtQu6sQ/dAyrdgxHYOLnf1wE+o4VpY6qrPLLQwwRyJG0jd3EIOpgQx+Njtbe3hthqfhSlWpr4dL+7gMsJ5h6LCM7i12+Pa57De/cNtmuatWFSrCojjAk1Mq6UIUjUWsgHUvc9yB3wzTZpmcctW4SQMi3qTYWA8NRO3jsB3Ha9sAMgyiFstkmAYTxzhC2u4KlXawWwt2Hie3h2wcpOFqWSTLyqMEmgeSRDITqZOcfiAFgdAGwG3rvgLFmVYmXsNDCidytyBpLbkgeJ7Hfw7YIy5nmmqkiZJBJbXADYHTuL+GlbBr6rC1ydsAQh4XpGrqJTGwiqYdRRZSArXk3BN2I6PhuO/fa2G+FuE6aSFBKpZ5pJkD62BTlxKylQDpO5N9QOGBXZr7cmlHNTy7roKt7vzDC6abjuD3274ayjNMzkimeBWMTs5YBlBLaQX0qSGJ0kX0DtbANUnDkElJTsAyyNWciRuZfUCIzsLWW2o+f3+AI59w5SIYXWMqgqngdFlbqC6LG76iG6t7bemBP0rmC0calJPZ5JLRbbM4sei3UTe248dr7Ym5vW5rzacSI7S6yItJV+sfEOi41+YO/ngPlJw3TfS89I6s0QMwjAkI06BIy32JawW1rj7/AjcpyaGSjrWYNzoDGVfXtZmII0277dyT37DBOhzDM3rZpI1IqI/dzEsi73I0lmIUkkGwBubHvvhqjmzJIKkrGwhkLmVSVBJW4kOg9Z073IFhY9rHAO5JwxTVEWXNZ1M1Q0Ux5l9QBjFxsAvxHax79zh2t4epObQOIisc0rRyRpK29pAgIZtRHffzttbviLNWZnDSRBkcQoyGOxUlC26XVetCfDUBfHupr80erjVkdamJeYAxVdClb6iTZFBDeNtyB3tgCmS8IUvNmEqFwa5aZLuw0K2rcaSCWGw3uNu2PMXBlN7NpKnnNTyzCXWbgxyOqjTfTpsovtfc7jDFJW5uZ5yiMJCyiTrQXYrdNJJszFdxouSCD44FxZ9mApHbTJ7KG0FiLKCxJ0779wbgfj3wBXjDhalhjlMaFTTzrGxEhu6lSxvquA3T3UAbnY4Yn4cpVzeGnKOaeUxgJzTca0Q/FYk7knw/DEDOc6zFo6cTrJaQh4dQ3exABA7k3sBfv+OJUuZ5o2YRry5DWxqFCgDUAQG38ALEG57emAncJ8J0si2mQuZKtoA2thpUIrArY2LXY/FcbDGc1kOhyvli9ZNmmaSc54FYhnOuzKt307hQSCX022Tft6YolTIWYk9zgNK4N+ri/pGLPiscG/Vxf0jFnwBms+ob+2f8cc60zWdSewIP8Avjoqs+ob+2f8cc4YDVuLc7pZ42VJj76p5xJj+rBW1rX6iL32x4lzSm+m46rnHkjrvy972tptf8dWIWX8LUspy9lV9EsMjyK0lyzR83xAFgSgFgBt433xOPClIEap5QK8iNxEZH0BnlKE3DczstwC/cn0AB/Jc6pYUCmbeGSYiyfWCVAotv07i++BmVZhTJRIDLeRKxZynL8BoFg17Xst7+tsN1XClMkuZxAPqgXVCTJso5iLYi12NiRcm3pffDlXwrTexEqhWVaWCfma2uxkKhgQTo09RtZQdhud7hJ4jzWmcRIk11NU8zPy/hD6OnTe5I09/XBFs7pDVVJ5xCyzxzq3L+y0hKEXvfr79tsBYeFqVpoCqtymoTUFGkJu6rI3Uy6TpJUX06fS2PScL0hrYkKsI56UyqiykBX5Tv3a7FRpvbVf1I2wHqDMqZxmZMulqg3RdF+zl92BtvfT6d8SM/z2mkpZQkhLTCAaSltHKQqd79V77WxEyPhSmekQuhMsqVLCTWwKmEHRpAIWxtvqB7nt4feIuE6aOnl0IVeDkEuHYlxKhLagxKjcbaVFvXAEXzakEiWnur0Qpy/KtpZQljpvcg6e3hhuLOaVswkkabSns/KB5d9RMQjvYHYbX+7bEL/pal5+pUYwrQrUCN5CbsVT4mXSSOonp07geG2CkXBVGspLRlkkmp41UyONAmj1tpKkEkMdtRbbvfAMUed0y0mgyda08sGjRsdcjOG1Xtazbi18fOK88pZoZdEp/wC4ljcgx/VhFZTffqPVfbyw0/BlMtOU0kymnlmEuttQMcrKBa+jTpAv033O42tWs4ymnSjo50Vxr5glBkuW0OF2Omy7Xt0m1xfVgLjXZvSNUzETnRUU6Rh+V8LJyu63ub8v8Ljyw0mcUslZWyNNoWWAxJ7u97hNzY7fB2/1emIdTwtSx1VUQhaKGCORI2ka13EIOplKsfjY7Eb28NsNT8KUq1NfDZ/dwGWH3mybRncWu3x2Fz27g98BBoZoRlc8Rl980wkCaNukMttV7b3v29MHaXN6WMZe3OLcqJ4n93YjWJerc7ga+3ocVnLMigloDJZxMtUsbNr2KsGNgtrDsNzft4dsGOL+GaSJGeNCghq2gcLIetFANyX1AP6gW3+HAEYc6pVrqJjN7uni0l+X8Ru+wW9wOvufL1wuH86pYU0tLvDLMwsn1gkjVBbfp3FzfEaThOljqa4mPXFAYhGjSNYcxrG5UhiQBtvbc7dsQJuFqZZczh6y1OrNCTJsoEqJuLXY2Pcm3pfcA/QZhTpRRDm3kjqxOU5dthyxYNexNkvf1tiZn+b0r8lFmupqnnZ+V8IfQQum9yenv64AZdw/BNR07gOsj1nIkbmXupEfwjTZbaj31G/j4YKZ9w3SKYnWMogqngdUlbqVCljd9ZDdW9tvQd8AXGdUntVWecQs00c6vy7/AANIxUi979dr9tsOycT0jKzcwqyipGjR8XPLEHVewtq3+7Amk4TpUqa0OnMjiqUhjVnYBVd5Qd1YMWAVQLm3e4OBk3DNOsWZKNZlppFEbl9tJkZbFQBc2G5J+4DAG+Ic/ppKebRIS04gGkpbRylKkk36r+FsOTZvSCcETkrJRinL8r4WAjAJW9yDo8O1xgdn/ClKlPLoQq8ApyXDtd+al31AkqN+2lRbxvhHhWlFUxCMYUolqBG0hN2KxfEy6WIu5bp07gdhtgLFFxRSGTeUry5oZQdF9YiiCEWv0kkXF/A4q1LWU5o65DNaSV0ZU5f2Nf8AFe2+ry2tg5DwTRrLdoyySzwRqpkccsSxK7aSGBJ1HbUWFgNj3xUo8gg9iq26ufBLGAxfbS/M20gDfpFySfS2AkZxJA+X0Uaz3eMsH92RpDvqJG++m9reODFdmVKc2pakT+6URljyje8aqum1/HTe/hfEDKeFqac5ZYOFn184GS5YozdiAAo2tYDt433w+nDdI9TlxMZWKp2eNJWA1cxkBBfU1rDcX38CMAT4fzqlhZg0x93VGdSI/rAUVbd+k3Xx88ZZmTAyMR2vi0ZBkcEj1scgYtFA8kbB7BSpUbi127+dvQ+FPkFiR64DTeDfq4v6Riz4rHBv1cX9IxZ8AZrPqG/tn/HHOIGOjqz6hv7Z/wAcc60zWdSewIP++AveYV2awrTLIj3R9EWkqxVrfBaMkq1iehrE77d8OQ5pmpqpVCsJo1CyhnVVUXFgSxEY3Ow8723vglxZndNNGypN9dU84kx/Vgi1iL3Yi99vLEirzilapq/f2WpWMq/LPSUYGxF77jxwAOiqM1X2lljfqLrKGKhmZRdwAx1OQNzpv4YgSZrmDUcalJDTOwii22Yjsq+LAX27i+3cYvD8V0ju0nMKlJZ3C6L6xKgUb3spBG98VzK8wp0okBmu6VizlNHgNAsGJtey3/G2AZzHMs1SSmDq5kBKRFGV7nsye7JF7HdD4Hcb4VDX5o1ZKyKRPF7qTU6LY3I0XchbkqQFU72NvHE/iPNaZxEiT3BqnmL8s9AfRta9yRp7jzwRbO6Q1NSefZZZ46hW5Z/hZyUIve/X37bYCuUdbmggmKowi1SFlLKDcfW6UJDkD+LQLd7+OI1dmmZSU8COkhjmIENx8ZWwFh3PcAE+e2Lb/wBTUrKzcwqymp6NPxc/VY6gbC2rf7sDMtzemip6JubqaCpMrIEtsxQ2BJsSNP43wESrzLNhUU6lGadgUi0Mr6h2ZbxkqbW3B7bHbHnKs1zWSWYxBiwcJJeRR1i4CjWQC+xsF3sNtsEq7Nqbm0Sie6RTNKz8s9iysFC3v/Da/r6YlZfnVKk8wM1h7WlSrCP4guq6Wvsd7XO2Arq5hmfsbnS3s9mJGoX0hrMdBPM0B73NrXBv44jz1eYvFSQNG5DtqpgVG+kjcDyHmdiN9xvi0ycR0pgYiSziCWHl6e5kkZw2q9rAHt3xFyjN6aGPLnM2owO5dRGQQJCTsSd9N7evhgIUtfmxqVYr7zlX18yPQY723k1cojVYbnvYd7Yi02aZpHLVuEk1It6k2BsPDUTsb32AO47XAxYhndIIxTc/bkGPncva5m5vw3va3T9+GEzmlkrK2QzaFlgMSXjJuSE6jY7W0dv9Q8sBVabNa2OgNkYUbSWBsAurc7eJIsd/D/bE3MswzSR6aOVJOY9pIQ1he1+s32Hwklm8Bc7Y80M0IyueIzDnNMJAmg26Qy21dt73wdpc3pYxl7c7Xyonif3ZBGsS9W53A19vQ4Af9J5sazSEdqh4gekqweMHZtQJQqDfqvsdsRMkzDMnSeaFWZJdQk6lu5A1NYMdbkA3IUHwwegzqlWuomM3RTxaS/LPWbvsBe4HX3P2fXC4fzmmhTS0u8MszABPrBJGEFt+ncXN8BV0zKvWiiTRIKZ5LQ7d3FiNFuom9tx919sT83rc15tOJEZpdZEWllfrHxDoJXXa1wd/PEmgzCnSiiHN1SR1YnKaLbe7FgxNr9N7+uJef5vTPyUWe6mqecvyz0h9Fl03uSNPceeAH0Wa5o9VOUU85SEm1OijUCQoJYhS1w1rbmxt44gU2a5gkFU2iQQ69M5I2Dk6SDfctfuPDFrXOqX2qr9/ZZpo51fln+BpGKEXvfrtftscC1zOnkTMyZdLVDBkQpf4XZ9yDa5vb0tfACanMsykgp0ZJTHMQILj4ytgLeJtcAE7eWCFRXZsaiIlSZRG2lxJGV0DZ7uDywoNgQx2OkdyMScgzamhpaAtLqenqDK6BLbMUuASbEjT+N8E0z2kRVg52oGKVOby9gZHVx03uQNNj9+AD0ddnBmmCK+vUoe8ii7FboFLNZmKbroubWttbAWmzWuWjmIR/ZGbS5IGnUb7b7k7Ht29L4vkXFFIZN5SvLmglB0X1iKIRkd+km1xfwOKxRVlOaOtQzAPK6MqaD/Br/ivbfV+FjgI+YVuZwxU6yI4EbgRaWUsjW6VIQlkYj+FrE77d8OGvzQ1m6stRAgJ1MihFaxFyxCLfUPEG588E+Ls8ppoZAku88ySbpblgKVN9+o9V9vLEqtzekaea0/TPTxoH5Z6WjMfdb3N9Hh5jAVyjzHMo5qx0jcMoJqbKLC32j2+4Dv3F8UeZrkn1xqcWcU0lbXStNoWWFo093e+rT1Gx2tp7evpjLagdR+/AaXwb9XF/SMWfFY4N+ri/pGLPgDNZ9Q39s/445wx0fWfUN/bP+OOcMBo9BwvSytl7KjBJYZHkUyE6mj5viLWB0AWFtvG++Jx4VowjVPKunIjcRcx9AZ5WQm4bX2Gw1dyfS1S/wCuKrTCNZ9z8B2FtrbWHlfbxvj2OParmmQObldJ7WIHYWtbY79sBdW4Fo0kaIozcyaoRGMjakESBl02IU799QOBWY8J0y0baUtMlNDOZNbXYyFQwKk6dPUbWAOw3xXouPKpQ4EjWcknfxOxN+4v42wzPxnUvByGclO1vQdh52HgO2AssXC9K08DKjcpqFqgxtITd1WRt2FjYlRfTp7Y9JwxSGtjQowjnpOaqiUgK/KZ9ibsy9PYn8bbYrsvHVUxiYudUQspsBYHYjYdiPDtj5HxzVLPzw5EhXSTt28u2w+7AWHI+FaZ6RC6apZUqWEmtgVMIJXSAQttt7g98BM0yeBcvp50DCQySJKS99Wjl9hay9ztY9+5xHg41qVR4w5COWJH9XxW8r+NrXwzPxZO9OtOzXjQ3UWGxH4YC1/9MUnP1hCYRQrUCNpWN2IT4mXS1uona3h4bYJxcF0ayktGWSSanjVTI40CaPW2kggkgnbUTt54pknHtUXjkLnWilQbDse42FiO2xwoePatXdxIbvbV+GwO/YgbC3bASZMggFFWsA3Pp5UAcvtpbm7abWv0dzf0t421eBaN5uUEKiKeNGIka8itG7nVckA3QfCF2J9LUCDjCdYZIdXu5TdlsN/9r4fk48qyEHMa8ZBU33uNgb9ybbb3wFgHDtG1TlzGMiKq6XjSVgL81owQzamttuL/AHEYe4X4SpXAEqFzJVNAra2BRVRWBXSQC12PxahsNu+KvLxvUmZJ9Z5kYspsNvuFrD8Bj3Fx5VK0hVyOYbta3e1r9tjba4tgJVHw/A9CX6hMtSkbPr2KsrGwW1h2G5v2wV4v4bpIUZ44yghq2gcLI3WigG5LltL+oFt+2KxT8XzrA0Ab3bG+mw73vftfv6491/GtTNy9bkmNgyk27i2/axOw3N8BbJOFKSOpriY9cUBiEcbSNYcxrG5UhiR4b+J27YgS8L0yy5nDZi0AZoWMnwqJUSxFuo2buTb08cCTx/Vc0zazrKhWO24BuLi1jY+OGKPjWpjMxVz76+vsdV/MkXwFkzHhamFExVNMyU1PNzNbEsZdOoFSdOnqNrAHYb98eouFqRpoWVG5RoDUGNpCbuA56mFjpNhsuntirT8Y1DwCnZiYwAAPQdh5kDwB7YkSceVRMTFzqiBCnYbHYjYWt6dsBYY+GKQ18cZRuXNTcxVEpAR+Sz9zditx2v8Aj4Y+ZNwrTPSJrS80sVQ4k1sCph1abAHTbp3uD3O+K7FxxUrUGoDkSFdJO3by7bD7sfIuNqlY3jDkI5JI/q3b7gfEDbAWXiHhSljp5tCFXpxTkuJGJcSrdtQJKjftpAt64HZnkdLHmFIgR/Z5lhJTmm/vES/Xb7TX2A8hbAir40qZIlidyVW1r/6e1/O3he+PVXxrUySwzM3vIfgawuNreVu3ywBTL+H6c1tbTurEJHM0RDkaTGGIv4tbbx8N74hZdk8EmX1Ulm9ohljAbXtpfmbabf6e5J/DDUHHFSlRJUK1pJQA5sOqwtvt/wD3xwxR8WzRwyQKfdSEllsLG/4XwGgNwJRvOIlQqIqlYmIkYmRTG7nVqJAN1/hC7E+lhKcOUbVOXkxkRVPS8aSsBq5jICGYs1rDcX+4jFdm47q2CXka8ZBU33uOxuO59Tfx88fH45qjMk2s60FlNhsPQWsPwGAsvCnClLItpkLmSrMAbWwKqEVgV0kAtdv4rjYbYzmsh0OV8sWKDjqqRpCrkc06mtbva1+2xttcWxWp5S7Fj3OA0vg36uL+kYs+Kxwb9XF/SMWfAGqlCYSB3KED8Vxhk3CFYnxQ2/8AvT/02N1jmGkd+w/4xCq41bzwGHHh+o/l/mX9cfPoCo/l/mX9cbE1Cn7GPn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F7An7GAx76AqP5f5l/XC+gKj+X+Zf1xsPsCfsYXsCfsYDHvoCo/l/mX9cL6AqP5f5l/XGw+wJ+xhewJ+xgMe+gKj+X+Zf1wvoCo/l/mX9cbD7An7GEKBP2MAC4TpGRIwwsQACMWLRh+kgVT44+6x64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karima\Downloads\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79498"/>
            <a:ext cx="3523247" cy="25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Kriptografi</a:t>
            </a:r>
            <a:r>
              <a:rPr lang="en-US" sz="2400" dirty="0"/>
              <a:t> Modern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172075"/>
          </a:xfrm>
        </p:spPr>
        <p:txBody>
          <a:bodyPr/>
          <a:lstStyle/>
          <a:p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gagasan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rumit</a:t>
            </a:r>
            <a:r>
              <a:rPr lang="en-US" sz="2400" dirty="0"/>
              <a:t> (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modern </a:t>
            </a:r>
            <a:r>
              <a:rPr lang="en-US" sz="2400" dirty="0" err="1"/>
              <a:t>didorong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digital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Komputer</a:t>
            </a:r>
            <a:r>
              <a:rPr lang="en-US" sz="2400" dirty="0"/>
              <a:t> digital </a:t>
            </a:r>
            <a:r>
              <a:rPr lang="en-US" sz="2400" dirty="0" err="1"/>
              <a:t>merepresentasikan</a:t>
            </a:r>
            <a:r>
              <a:rPr lang="en-US" sz="2400" dirty="0"/>
              <a:t> data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</a:t>
            </a:r>
            <a:r>
              <a:rPr lang="en-US" sz="2400" dirty="0" err="1">
                <a:cs typeface="Times New Roman" pitchFamily="18" charset="0"/>
              </a:rPr>
              <a:t>angkaian</a:t>
            </a:r>
            <a:r>
              <a:rPr lang="en-US" sz="2400" dirty="0">
                <a:cs typeface="Times New Roman" pitchFamily="18" charset="0"/>
              </a:rPr>
              <a:t> bit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Pesan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bit) </a:t>
            </a:r>
            <a:r>
              <a:rPr lang="en-US" sz="2400" dirty="0" err="1"/>
              <a:t>dipecah</a:t>
            </a:r>
            <a:r>
              <a:rPr lang="en-US" sz="2400" dirty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endParaRPr lang="en-US" sz="2400" dirty="0"/>
          </a:p>
          <a:p>
            <a:pPr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cs typeface="Times New Roman" pitchFamily="18" charset="0"/>
              </a:rPr>
              <a:t>Contoh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100111010110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cs typeface="Times New Roman" pitchFamily="18" charset="0"/>
              </a:rPr>
              <a:t>	</a:t>
            </a:r>
            <a:r>
              <a:rPr lang="en-US" sz="2400" dirty="0" err="1">
                <a:cs typeface="Times New Roman" pitchFamily="18" charset="0"/>
              </a:rPr>
              <a:t>Bila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dibagi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menjadi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blok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4-bit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cs typeface="Times New Roman" pitchFamily="18" charset="0"/>
              </a:rPr>
              <a:t> 	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1001  1101  0110</a:t>
            </a:r>
            <a:r>
              <a:rPr lang="en-US" sz="2400" dirty="0">
                <a:cs typeface="Times New Roman" pitchFamily="18" charset="0"/>
              </a:rPr>
              <a:t>	</a:t>
            </a: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cs typeface="Times New Roman" pitchFamily="18" charset="0"/>
              </a:rPr>
              <a:t>	</a:t>
            </a:r>
            <a:r>
              <a:rPr lang="en-US" sz="2400" dirty="0" err="1">
                <a:cs typeface="Times New Roman" pitchFamily="18" charset="0"/>
              </a:rPr>
              <a:t>maka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setiap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blok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menyatakan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sampai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15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cs typeface="Times New Roman" pitchFamily="18" charset="0"/>
              </a:rPr>
              <a:t> 	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9	  13	 	6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</a:t>
            </a:r>
            <a:r>
              <a:rPr lang="en-US" sz="2400" dirty="0" err="1">
                <a:cs typeface="Times New Roman" pitchFamily="18" charset="0"/>
              </a:rPr>
              <a:t>angkaian</a:t>
            </a:r>
            <a:r>
              <a:rPr lang="en-US" sz="2400" dirty="0">
                <a:cs typeface="Times New Roman" pitchFamily="18" charset="0"/>
              </a:rPr>
              <a:t> bit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cs typeface="Times New Roman" pitchFamily="18" charset="0"/>
              </a:rPr>
              <a:t>Bila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dibagi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menjadi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blok</a:t>
            </a:r>
            <a:r>
              <a:rPr lang="en-US" sz="2400" dirty="0">
                <a:cs typeface="Times New Roman" pitchFamily="18" charset="0"/>
              </a:rPr>
              <a:t> 3-bit:  </a:t>
            </a:r>
          </a:p>
          <a:p>
            <a:pPr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100   111  010   110</a:t>
            </a:r>
            <a:endParaRPr lang="en-US" sz="2400" dirty="0"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cs typeface="Times New Roman" pitchFamily="18" charset="0"/>
              </a:rPr>
              <a:t>maka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setiap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blok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menyatakan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sampai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7:</a:t>
            </a:r>
            <a:r>
              <a:rPr lang="en-US" sz="2400" dirty="0"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sz="2400" dirty="0">
                <a:cs typeface="Times New Roman" pitchFamily="18" charset="0"/>
              </a:rPr>
              <a:t>	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4  	7 	  2		6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Public Key Encryption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kunci</a:t>
            </a:r>
            <a:r>
              <a:rPr lang="en-US" sz="2000" dirty="0" smtClean="0"/>
              <a:t> </a:t>
            </a:r>
            <a:r>
              <a:rPr lang="en-US" sz="2000" dirty="0" err="1" smtClean="0"/>
              <a:t>enkripsi</a:t>
            </a:r>
            <a:r>
              <a:rPr lang="en-US" sz="2000" dirty="0" smtClean="0"/>
              <a:t> :</a:t>
            </a:r>
            <a:endParaRPr lang="en-US" sz="2000" dirty="0"/>
          </a:p>
          <a:p>
            <a:r>
              <a:rPr lang="en-US" sz="2000" dirty="0"/>
              <a:t>public </a:t>
            </a:r>
            <a:r>
              <a:rPr lang="en-US" sz="2000" dirty="0" smtClean="0"/>
              <a:t>key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erbuka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orang</a:t>
            </a:r>
          </a:p>
          <a:p>
            <a:pPr lvl="1"/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publik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/>
              <a:t>private </a:t>
            </a:r>
            <a:r>
              <a:rPr lang="en-US" sz="2000" dirty="0" smtClean="0"/>
              <a:t>key</a:t>
            </a:r>
          </a:p>
          <a:p>
            <a:pPr lvl="1"/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orang </a:t>
            </a:r>
            <a:r>
              <a:rPr lang="en-US" sz="2000" dirty="0" err="1" smtClean="0"/>
              <a:t>tertentu</a:t>
            </a:r>
            <a:endParaRPr lang="en-US" sz="2000" dirty="0"/>
          </a:p>
        </p:txBody>
      </p:sp>
      <p:pic>
        <p:nvPicPr>
          <p:cNvPr id="7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Rm7Pcif-goNBVWtGweLlXdVJo9Tyw0jJzzlo4VZsjuPRFXAS06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4587"/>
            <a:ext cx="6853484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Implementasi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Kriptografi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e-KTP</a:t>
            </a:r>
          </a:p>
          <a:p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tangan</a:t>
            </a:r>
            <a:r>
              <a:rPr lang="en-US" sz="2400" dirty="0" smtClean="0"/>
              <a:t> digital</a:t>
            </a:r>
          </a:p>
          <a:p>
            <a:r>
              <a:rPr lang="en-US" sz="2400" dirty="0" smtClean="0"/>
              <a:t>ATM </a:t>
            </a:r>
            <a:r>
              <a:rPr lang="en-US" sz="2400" dirty="0" err="1" smtClean="0"/>
              <a:t>uang</a:t>
            </a:r>
            <a:endParaRPr lang="en-US" sz="2400" dirty="0" smtClean="0"/>
          </a:p>
          <a:p>
            <a:r>
              <a:rPr lang="en-US" sz="2400" dirty="0" smtClean="0"/>
              <a:t>HP</a:t>
            </a:r>
          </a:p>
          <a:p>
            <a:r>
              <a:rPr lang="en-US" sz="2400" dirty="0" err="1" smtClean="0"/>
              <a:t>Pangkalan</a:t>
            </a:r>
            <a:r>
              <a:rPr lang="en-US" sz="2400" dirty="0" smtClean="0"/>
              <a:t> internet</a:t>
            </a:r>
            <a:endParaRPr lang="en-US" sz="2400" dirty="0"/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1720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teknik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substitusi</a:t>
            </a:r>
            <a:r>
              <a:rPr lang="en-US" sz="2000" b="0" dirty="0" smtClean="0"/>
              <a:t> cipher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kunci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sbb</a:t>
            </a:r>
            <a:r>
              <a:rPr lang="en-US" sz="2000" b="0" dirty="0" smtClean="0"/>
              <a:t> :</a:t>
            </a:r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 smtClean="0"/>
          </a:p>
          <a:p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</a:t>
            </a:r>
            <a:r>
              <a:rPr lang="en-US" sz="2000" b="0" dirty="0" err="1" smtClean="0"/>
              <a:t>buatlah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ciphertext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plaintext </a:t>
            </a:r>
            <a:r>
              <a:rPr lang="en-US" sz="2000" b="0" dirty="0" err="1" smtClean="0"/>
              <a:t>berikut</a:t>
            </a:r>
            <a:r>
              <a:rPr lang="en-US" sz="2000" b="0" dirty="0" smtClean="0"/>
              <a:t> :</a:t>
            </a:r>
          </a:p>
          <a:p>
            <a:pPr marL="0" indent="0">
              <a:buNone/>
            </a:pPr>
            <a:r>
              <a:rPr lang="en-US" sz="2000" b="0" dirty="0" smtClean="0"/>
              <a:t>    a. SEMARANG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b. PELATIHAN PEKERTI</a:t>
            </a:r>
          </a:p>
          <a:p>
            <a:endParaRPr lang="en-US" sz="2000" b="0" dirty="0"/>
          </a:p>
        </p:txBody>
      </p:sp>
      <p:graphicFrame>
        <p:nvGraphicFramePr>
          <p:cNvPr id="5" name="Group 8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120821"/>
              </p:ext>
            </p:extLst>
          </p:nvPr>
        </p:nvGraphicFramePr>
        <p:xfrm>
          <a:off x="1066800" y="1981200"/>
          <a:ext cx="7010400" cy="762000"/>
        </p:xfrm>
        <a:graphic>
          <a:graphicData uri="http://schemas.openxmlformats.org/drawingml/2006/table">
            <a:tbl>
              <a:tblPr/>
              <a:tblGrid>
                <a:gridCol w="269875"/>
                <a:gridCol w="269875"/>
                <a:gridCol w="269875"/>
                <a:gridCol w="268288"/>
                <a:gridCol w="269875"/>
                <a:gridCol w="269875"/>
                <a:gridCol w="269875"/>
                <a:gridCol w="269875"/>
                <a:gridCol w="269875"/>
                <a:gridCol w="268287"/>
                <a:gridCol w="269875"/>
                <a:gridCol w="269875"/>
                <a:gridCol w="269875"/>
                <a:gridCol w="269875"/>
                <a:gridCol w="269875"/>
                <a:gridCol w="269875"/>
                <a:gridCol w="268288"/>
                <a:gridCol w="269875"/>
                <a:gridCol w="269875"/>
                <a:gridCol w="269875"/>
                <a:gridCol w="269875"/>
                <a:gridCol w="269875"/>
                <a:gridCol w="268287"/>
                <a:gridCol w="269875"/>
                <a:gridCol w="269875"/>
                <a:gridCol w="2698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812"/>
          <p:cNvSpPr txBox="1">
            <a:spLocks noChangeArrowheads="1"/>
          </p:cNvSpPr>
          <p:nvPr/>
        </p:nvSpPr>
        <p:spPr bwMode="auto">
          <a:xfrm>
            <a:off x="2971800" y="28956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C= E(P) = (P + 3) mod(26)</a:t>
            </a:r>
          </a:p>
          <a:p>
            <a:r>
              <a:rPr lang="en-US" dirty="0">
                <a:solidFill>
                  <a:srgbClr val="0070C0"/>
                </a:solidFill>
              </a:rPr>
              <a:t>P= D(C) = (C-3) mod(26)</a:t>
            </a:r>
          </a:p>
        </p:txBody>
      </p:sp>
      <p:pic>
        <p:nvPicPr>
          <p:cNvPr id="7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teknik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vigenere</a:t>
            </a:r>
            <a:r>
              <a:rPr lang="en-US" sz="2000" b="0" dirty="0" smtClean="0"/>
              <a:t> cipher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kunci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berikut</a:t>
            </a:r>
            <a:r>
              <a:rPr lang="en-US" sz="2000" b="0" dirty="0" smtClean="0"/>
              <a:t> </a:t>
            </a:r>
          </a:p>
          <a:p>
            <a:pPr marL="0" indent="0">
              <a:buNone/>
            </a:pPr>
            <a:endParaRPr lang="en-US" sz="2000" b="0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2000" b="0" dirty="0"/>
          </a:p>
          <a:p>
            <a:pPr marL="457200" indent="-457200">
              <a:buFont typeface="+mj-lt"/>
              <a:buAutoNum type="arabicPeriod" startAt="2"/>
            </a:pPr>
            <a:endParaRPr lang="en-US" sz="2000" b="0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2000" b="0" dirty="0"/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 </a:t>
            </a:r>
            <a:r>
              <a:rPr lang="en-US" sz="2000" b="0" dirty="0" err="1" smtClean="0"/>
              <a:t>carilah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ciphertext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dari</a:t>
            </a:r>
            <a:r>
              <a:rPr lang="en-US" sz="2000" b="0" dirty="0" smtClean="0"/>
              <a:t> :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 a. LORENA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 b. DANISA</a:t>
            </a:r>
          </a:p>
          <a:p>
            <a:pPr marL="0" indent="0">
              <a:buNone/>
            </a:pPr>
            <a:endParaRPr lang="en-US" sz="2000" b="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000" b="0" dirty="0" err="1"/>
              <a:t>Diketah</a:t>
            </a:r>
            <a:r>
              <a:rPr lang="en-US" sz="2000" b="0" dirty="0" err="1" smtClean="0"/>
              <a:t>ui</a:t>
            </a:r>
            <a:r>
              <a:rPr lang="en-US" sz="2000" b="0" dirty="0" smtClean="0"/>
              <a:t> </a:t>
            </a:r>
            <a:r>
              <a:rPr lang="en-US" sz="2000" b="0" dirty="0" err="1"/>
              <a:t>Plainteks</a:t>
            </a:r>
            <a:r>
              <a:rPr lang="en-US" sz="2000" b="0" dirty="0"/>
              <a:t> </a:t>
            </a:r>
            <a:r>
              <a:rPr lang="en-US" sz="2000" b="0" dirty="0" smtClean="0"/>
              <a:t>1100101110000101 </a:t>
            </a:r>
          </a:p>
          <a:p>
            <a:pPr marL="0" indent="0">
              <a:buNone/>
            </a:pPr>
            <a:r>
              <a:rPr lang="en-US" sz="2000" b="0" dirty="0"/>
              <a:t> </a:t>
            </a:r>
            <a:r>
              <a:rPr lang="en-US" sz="2000" b="0" dirty="0" smtClean="0"/>
              <a:t>    </a:t>
            </a:r>
            <a:r>
              <a:rPr lang="en-US" sz="2000" b="0" dirty="0" err="1" smtClean="0"/>
              <a:t>carilah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ciphertextnya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kriptografi</a:t>
            </a:r>
            <a:r>
              <a:rPr lang="en-US" sz="2000" b="0" dirty="0" smtClean="0"/>
              <a:t> modern</a:t>
            </a:r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r>
              <a:rPr lang="en-US" sz="2000" b="0" dirty="0" smtClean="0"/>
              <a:t>     a. </a:t>
            </a:r>
            <a:r>
              <a:rPr lang="en-US" sz="2000" b="0" dirty="0" err="1" smtClean="0"/>
              <a:t>Bila</a:t>
            </a:r>
            <a:r>
              <a:rPr lang="en-US" sz="2000" b="0" dirty="0" smtClean="0"/>
              <a:t> </a:t>
            </a:r>
            <a:r>
              <a:rPr lang="en-US" sz="2000" b="0" dirty="0" err="1"/>
              <a:t>dibagi</a:t>
            </a:r>
            <a:r>
              <a:rPr lang="en-US" sz="2000" b="0" dirty="0"/>
              <a:t> </a:t>
            </a:r>
            <a:r>
              <a:rPr lang="en-US" sz="2000" b="0" dirty="0" err="1"/>
              <a:t>menjadi</a:t>
            </a:r>
            <a:r>
              <a:rPr lang="en-US" sz="2000" b="0" dirty="0"/>
              <a:t> </a:t>
            </a:r>
            <a:r>
              <a:rPr lang="en-US" sz="2000" b="0" dirty="0" err="1"/>
              <a:t>blok</a:t>
            </a:r>
            <a:r>
              <a:rPr lang="en-US" sz="2000" b="0" dirty="0"/>
              <a:t> </a:t>
            </a:r>
            <a:r>
              <a:rPr lang="en-US" sz="2000" b="0" dirty="0" smtClean="0"/>
              <a:t>4-bit</a:t>
            </a:r>
          </a:p>
          <a:p>
            <a:pPr marL="0" indent="0">
              <a:buNone/>
            </a:pPr>
            <a:r>
              <a:rPr lang="en-US" sz="2000" b="0" dirty="0" smtClean="0"/>
              <a:t>     b. </a:t>
            </a:r>
            <a:r>
              <a:rPr lang="en-US" sz="2000" b="0" dirty="0" err="1" smtClean="0"/>
              <a:t>Bila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dibagi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blok</a:t>
            </a:r>
            <a:r>
              <a:rPr lang="en-US" sz="2000" b="0" dirty="0" smtClean="0"/>
              <a:t> 3-bit</a:t>
            </a:r>
            <a:endParaRPr lang="en-US" sz="2000" b="0" dirty="0"/>
          </a:p>
          <a:p>
            <a:pPr marL="457200" indent="-457200">
              <a:buFont typeface="+mj-lt"/>
              <a:buAutoNum type="arabicPeriod" startAt="2"/>
            </a:pPr>
            <a:endParaRPr lang="en-US" sz="2000" b="0" dirty="0"/>
          </a:p>
        </p:txBody>
      </p:sp>
      <p:graphicFrame>
        <p:nvGraphicFramePr>
          <p:cNvPr id="5" name="Group 7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347349"/>
              </p:ext>
            </p:extLst>
          </p:nvPr>
        </p:nvGraphicFramePr>
        <p:xfrm>
          <a:off x="381000" y="2061210"/>
          <a:ext cx="8534412" cy="529590"/>
        </p:xfrm>
        <a:graphic>
          <a:graphicData uri="http://schemas.openxmlformats.org/drawingml/2006/table">
            <a:tbl>
              <a:tblPr/>
              <a:tblGrid>
                <a:gridCol w="328357"/>
                <a:gridCol w="328357"/>
                <a:gridCol w="328357"/>
                <a:gridCol w="328357"/>
                <a:gridCol w="328357"/>
                <a:gridCol w="328357"/>
                <a:gridCol w="326922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8357"/>
                <a:gridCol w="326922"/>
                <a:gridCol w="328357"/>
                <a:gridCol w="328357"/>
                <a:gridCol w="328357"/>
                <a:gridCol w="328357"/>
                <a:gridCol w="328357"/>
                <a:gridCol w="328357"/>
              </a:tblGrid>
              <a:tr h="171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90600" y="1535668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Kunci</a:t>
            </a:r>
            <a:r>
              <a:rPr lang="en-US" dirty="0"/>
              <a:t> : </a:t>
            </a:r>
            <a:r>
              <a:rPr lang="en-US" dirty="0" smtClean="0"/>
              <a:t>CIPHER  </a:t>
            </a:r>
            <a:r>
              <a:rPr lang="en-US" dirty="0"/>
              <a:t>( </a:t>
            </a:r>
            <a:r>
              <a:rPr lang="en-US" dirty="0" smtClean="0"/>
              <a:t>6,7,5,17,9,10),</a:t>
            </a:r>
            <a:endParaRPr lang="en-US" dirty="0"/>
          </a:p>
        </p:txBody>
      </p:sp>
      <p:pic>
        <p:nvPicPr>
          <p:cNvPr id="7" name="Picture 7" descr="C:\Users\karima\Desktop\Logo_di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172075"/>
          </a:xfrm>
        </p:spPr>
        <p:txBody>
          <a:bodyPr/>
          <a:lstStyle/>
          <a:p>
            <a:r>
              <a:rPr lang="en-US" sz="2000" dirty="0" err="1" smtClean="0"/>
              <a:t>Ancaman</a:t>
            </a:r>
            <a:r>
              <a:rPr lang="en-US" sz="2000" dirty="0" smtClean="0"/>
              <a:t> </a:t>
            </a:r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keamanan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komputer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diantaranya</a:t>
            </a:r>
            <a:r>
              <a:rPr lang="en-US" sz="2000" b="0" dirty="0"/>
              <a:t> </a:t>
            </a:r>
            <a:r>
              <a:rPr lang="en-US" sz="2000" b="0" dirty="0" smtClean="0"/>
              <a:t>attack, flooding, spam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botnet</a:t>
            </a:r>
          </a:p>
          <a:p>
            <a:endParaRPr lang="en-US" sz="2000" b="0" dirty="0" smtClean="0"/>
          </a:p>
          <a:p>
            <a:r>
              <a:rPr lang="en-US" sz="2000" b="0" dirty="0" err="1" smtClean="0"/>
              <a:t>Kriptografi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sudah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digunakan</a:t>
            </a:r>
            <a:r>
              <a:rPr lang="en-US" sz="2000" b="0" dirty="0" smtClean="0"/>
              <a:t> </a:t>
            </a:r>
            <a:r>
              <a:rPr lang="en-US" sz="2000" b="0" dirty="0" err="1"/>
              <a:t>oleh</a:t>
            </a:r>
            <a:r>
              <a:rPr lang="en-US" sz="2000" b="0" dirty="0"/>
              <a:t> </a:t>
            </a:r>
            <a:r>
              <a:rPr lang="en-US" sz="2000" b="0" dirty="0" err="1"/>
              <a:t>tentara</a:t>
            </a:r>
            <a:r>
              <a:rPr lang="en-US" sz="2000" b="0" dirty="0"/>
              <a:t> </a:t>
            </a:r>
            <a:r>
              <a:rPr lang="en-US" sz="2000" b="0" dirty="0" err="1"/>
              <a:t>sparta</a:t>
            </a:r>
            <a:r>
              <a:rPr lang="en-US" sz="2000" b="0" dirty="0"/>
              <a:t> di </a:t>
            </a:r>
            <a:r>
              <a:rPr lang="en-US" sz="2000" b="0" dirty="0" err="1"/>
              <a:t>Yunani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awal</a:t>
            </a:r>
            <a:r>
              <a:rPr lang="en-US" sz="2000" b="0" dirty="0"/>
              <a:t> 400 </a:t>
            </a:r>
            <a:r>
              <a:rPr lang="en-US" sz="2000" b="0" dirty="0" smtClean="0"/>
              <a:t>SM,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</a:t>
            </a:r>
            <a:r>
              <a:rPr lang="en-US" sz="2000" b="0" dirty="0" err="1"/>
              <a:t>alat</a:t>
            </a:r>
            <a:r>
              <a:rPr lang="en-US" sz="2000" b="0" dirty="0"/>
              <a:t> yang </a:t>
            </a:r>
            <a:r>
              <a:rPr lang="en-US" sz="2000" b="0" dirty="0" err="1" smtClean="0"/>
              <a:t>disebut</a:t>
            </a:r>
            <a:r>
              <a:rPr lang="en-US" sz="2000" b="0" dirty="0" smtClean="0"/>
              <a:t> </a:t>
            </a:r>
            <a:r>
              <a:rPr lang="en-US" sz="2000" dirty="0" err="1" smtClean="0"/>
              <a:t>scytale</a:t>
            </a:r>
            <a:r>
              <a:rPr lang="en-US" sz="2000" smtClean="0"/>
              <a:t>.</a:t>
            </a:r>
            <a:endParaRPr lang="en-US" sz="2000" b="0" dirty="0" smtClean="0"/>
          </a:p>
          <a:p>
            <a:endParaRPr lang="en-US" sz="2000" b="0" dirty="0" smtClean="0"/>
          </a:p>
          <a:p>
            <a:r>
              <a:rPr lang="en-US" sz="2000" b="0" dirty="0" err="1" smtClean="0"/>
              <a:t>Dalam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kriptografi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pengiriman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pesan</a:t>
            </a:r>
            <a:r>
              <a:rPr lang="en-US" sz="2000" b="0" dirty="0" smtClean="0"/>
              <a:t> (plaintext) </a:t>
            </a:r>
            <a:r>
              <a:rPr lang="en-US" sz="2000" dirty="0" err="1" smtClean="0"/>
              <a:t>dienkripsi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menggunakan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kunci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ciphertext</a:t>
            </a:r>
            <a:r>
              <a:rPr lang="en-US" sz="2000" b="0" dirty="0" smtClean="0"/>
              <a:t> yang </a:t>
            </a:r>
            <a:r>
              <a:rPr lang="en-US" sz="2000" b="0" dirty="0" err="1" smtClean="0"/>
              <a:t>nantinya</a:t>
            </a:r>
            <a:r>
              <a:rPr lang="en-US" sz="2000" b="0" dirty="0" smtClean="0"/>
              <a:t> </a:t>
            </a:r>
            <a:r>
              <a:rPr lang="en-US" sz="2000" dirty="0" err="1" smtClean="0"/>
              <a:t>didekripsi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menjadi</a:t>
            </a:r>
            <a:r>
              <a:rPr lang="en-US" sz="2000" b="0" dirty="0" smtClean="0"/>
              <a:t> plaintext </a:t>
            </a:r>
            <a:r>
              <a:rPr lang="en-US" sz="2000" b="0" dirty="0" err="1" smtClean="0"/>
              <a:t>kembali</a:t>
            </a:r>
            <a:endParaRPr lang="en-US" sz="2000" b="0" dirty="0" smtClean="0"/>
          </a:p>
          <a:p>
            <a:endParaRPr lang="en-US" sz="2000" b="0" dirty="0" smtClean="0"/>
          </a:p>
          <a:p>
            <a:r>
              <a:rPr lang="en-US" sz="2000" b="0" dirty="0" err="1" smtClean="0"/>
              <a:t>Teknik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kriptografi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terbagi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menjadi</a:t>
            </a:r>
            <a:r>
              <a:rPr lang="en-US" sz="2000" b="0" dirty="0" smtClean="0"/>
              <a:t> 2 </a:t>
            </a:r>
            <a:r>
              <a:rPr lang="en-US" sz="2000" b="0" dirty="0" err="1" smtClean="0"/>
              <a:t>yaitu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teknik</a:t>
            </a:r>
            <a:r>
              <a:rPr lang="en-US" sz="2000" b="0" dirty="0" smtClean="0"/>
              <a:t> </a:t>
            </a:r>
            <a:r>
              <a:rPr lang="en-US" sz="2000" dirty="0" err="1" smtClean="0"/>
              <a:t>klasik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dirty="0" smtClean="0"/>
              <a:t>modern</a:t>
            </a:r>
            <a:r>
              <a:rPr lang="en-US" sz="2000" b="0" dirty="0" smtClean="0"/>
              <a:t>. </a:t>
            </a:r>
            <a:r>
              <a:rPr lang="en-US" sz="2000" b="0" dirty="0" err="1" smtClean="0"/>
              <a:t>Letak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perbedaan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pada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bentuk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pengolahan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pesannya</a:t>
            </a:r>
            <a:endParaRPr lang="en-US" sz="2000" b="0" dirty="0" smtClean="0"/>
          </a:p>
          <a:p>
            <a:endParaRPr lang="en-US" sz="2000" b="0" dirty="0" smtClean="0"/>
          </a:p>
          <a:p>
            <a:r>
              <a:rPr lang="en-US" sz="2000" dirty="0" err="1" smtClean="0"/>
              <a:t>Implementasi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kriptografi</a:t>
            </a:r>
            <a:r>
              <a:rPr lang="en-US" sz="2000" b="0" dirty="0" smtClean="0"/>
              <a:t> : </a:t>
            </a:r>
            <a:r>
              <a:rPr lang="en-US" sz="2000" b="0" dirty="0" err="1" smtClean="0"/>
              <a:t>tanda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tangan</a:t>
            </a:r>
            <a:r>
              <a:rPr lang="en-US" sz="2000" b="0" dirty="0" smtClean="0"/>
              <a:t> digital, </a:t>
            </a:r>
            <a:r>
              <a:rPr lang="en-US" sz="2000" b="0" dirty="0" err="1" smtClean="0"/>
              <a:t>mesin</a:t>
            </a:r>
            <a:r>
              <a:rPr lang="en-US" sz="2000" b="0" dirty="0" smtClean="0"/>
              <a:t> ATM </a:t>
            </a:r>
            <a:r>
              <a:rPr lang="en-US" sz="2000" b="0" dirty="0" err="1" smtClean="0"/>
              <a:t>dsb</a:t>
            </a:r>
            <a:endParaRPr lang="en-US" sz="2000" b="0" dirty="0"/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7345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err="1" smtClean="0">
                <a:latin typeface="Verdana" pitchFamily="34" charset="0"/>
              </a:rPr>
              <a:t>Universitas</a:t>
            </a:r>
            <a:r>
              <a:rPr lang="en-US" b="1" dirty="0" smtClean="0">
                <a:latin typeface="Verdana" pitchFamily="34" charset="0"/>
              </a:rPr>
              <a:t> Dian </a:t>
            </a:r>
            <a:r>
              <a:rPr lang="en-US" b="1" dirty="0" err="1" smtClean="0">
                <a:latin typeface="Verdana" pitchFamily="34" charset="0"/>
              </a:rPr>
              <a:t>Nuswantoro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838200" y="2209800"/>
            <a:ext cx="537845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Matur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nuwun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….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90195" name="Group 83"/>
          <p:cNvGrpSpPr>
            <a:grpSpLocks/>
          </p:cNvGrpSpPr>
          <p:nvPr/>
        </p:nvGrpSpPr>
        <p:grpSpPr bwMode="auto">
          <a:xfrm>
            <a:off x="1676400" y="1198123"/>
            <a:ext cx="5943600" cy="685800"/>
            <a:chOff x="1296" y="1824"/>
            <a:chExt cx="2976" cy="432"/>
          </a:xfrm>
        </p:grpSpPr>
        <p:sp>
          <p:nvSpPr>
            <p:cNvPr id="90196" name="AutoShape 8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7" name="AutoShape 8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8" name="Text Box 86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Masalah</a:t>
              </a:r>
              <a:r>
                <a:rPr lang="en-US" b="1" dirty="0" smtClean="0">
                  <a:solidFill>
                    <a:schemeClr val="bg1"/>
                  </a:solidFill>
                </a:rPr>
                <a:t>, </a:t>
              </a:r>
              <a:r>
                <a:rPr lang="en-US" b="1" dirty="0" err="1" smtClean="0">
                  <a:solidFill>
                    <a:schemeClr val="bg1"/>
                  </a:solidFill>
                </a:rPr>
                <a:t>ancaman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dan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keamanan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komputer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199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0200" name="Group 88"/>
          <p:cNvGrpSpPr>
            <a:grpSpLocks/>
          </p:cNvGrpSpPr>
          <p:nvPr/>
        </p:nvGrpSpPr>
        <p:grpSpPr bwMode="auto">
          <a:xfrm>
            <a:off x="1676400" y="2036323"/>
            <a:ext cx="5943600" cy="685800"/>
            <a:chOff x="1296" y="1824"/>
            <a:chExt cx="2976" cy="432"/>
          </a:xfrm>
        </p:grpSpPr>
        <p:sp>
          <p:nvSpPr>
            <p:cNvPr id="90201" name="AutoShape 8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2" name="AutoShape 9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3" name="Text Box 9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Sejarah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kriptografi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204" name="Text Box 9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0205" name="Group 93"/>
          <p:cNvGrpSpPr>
            <a:grpSpLocks/>
          </p:cNvGrpSpPr>
          <p:nvPr/>
        </p:nvGrpSpPr>
        <p:grpSpPr bwMode="auto">
          <a:xfrm>
            <a:off x="1676400" y="3657600"/>
            <a:ext cx="5943600" cy="685800"/>
            <a:chOff x="1296" y="1824"/>
            <a:chExt cx="2976" cy="432"/>
          </a:xfrm>
        </p:grpSpPr>
        <p:sp>
          <p:nvSpPr>
            <p:cNvPr id="90206" name="AutoShape 9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7" name="AutoShape 9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8" name="Text Box 9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Algoritma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kriptografi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209" name="Text Box 97"/>
            <p:cNvSpPr txBox="1">
              <a:spLocks noChangeArrowheads="1"/>
            </p:cNvSpPr>
            <p:nvPr/>
          </p:nvSpPr>
          <p:spPr bwMode="gray">
            <a:xfrm>
              <a:off x="1415" y="1886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210" name="Group 98"/>
          <p:cNvGrpSpPr>
            <a:grpSpLocks/>
          </p:cNvGrpSpPr>
          <p:nvPr/>
        </p:nvGrpSpPr>
        <p:grpSpPr bwMode="auto">
          <a:xfrm>
            <a:off x="1676400" y="4419600"/>
            <a:ext cx="5943600" cy="685800"/>
            <a:chOff x="1296" y="1824"/>
            <a:chExt cx="2976" cy="432"/>
          </a:xfrm>
        </p:grpSpPr>
        <p:sp>
          <p:nvSpPr>
            <p:cNvPr id="90211" name="AutoShape 9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12" name="AutoShape 10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13" name="Text Box 10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Kriptografi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klasik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214" name="Text Box 102"/>
            <p:cNvSpPr txBox="1">
              <a:spLocks noChangeArrowheads="1"/>
            </p:cNvSpPr>
            <p:nvPr/>
          </p:nvSpPr>
          <p:spPr bwMode="gray">
            <a:xfrm>
              <a:off x="1415" y="1886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83"/>
          <p:cNvGrpSpPr>
            <a:grpSpLocks/>
          </p:cNvGrpSpPr>
          <p:nvPr/>
        </p:nvGrpSpPr>
        <p:grpSpPr bwMode="auto">
          <a:xfrm>
            <a:off x="1676400" y="5257800"/>
            <a:ext cx="5943600" cy="685800"/>
            <a:chOff x="1296" y="1824"/>
            <a:chExt cx="2976" cy="432"/>
          </a:xfrm>
        </p:grpSpPr>
        <p:sp>
          <p:nvSpPr>
            <p:cNvPr id="26" name="AutoShape 8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8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8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Kriptografi</a:t>
              </a:r>
              <a:r>
                <a:rPr lang="en-US" b="1" dirty="0" smtClean="0">
                  <a:solidFill>
                    <a:schemeClr val="bg1"/>
                  </a:solidFill>
                </a:rPr>
                <a:t> modern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87"/>
            <p:cNvSpPr txBox="1">
              <a:spLocks noChangeArrowheads="1"/>
            </p:cNvSpPr>
            <p:nvPr/>
          </p:nvSpPr>
          <p:spPr bwMode="gray">
            <a:xfrm>
              <a:off x="1415" y="1886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98"/>
          <p:cNvGrpSpPr>
            <a:grpSpLocks/>
          </p:cNvGrpSpPr>
          <p:nvPr/>
        </p:nvGrpSpPr>
        <p:grpSpPr bwMode="auto">
          <a:xfrm>
            <a:off x="1676400" y="2819400"/>
            <a:ext cx="5943600" cy="685800"/>
            <a:chOff x="1296" y="1824"/>
            <a:chExt cx="2976" cy="432"/>
          </a:xfrm>
        </p:grpSpPr>
        <p:sp>
          <p:nvSpPr>
            <p:cNvPr id="32" name="AutoShape 9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0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0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Terminologi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kriptografi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 Box 102"/>
            <p:cNvSpPr txBox="1">
              <a:spLocks noChangeArrowheads="1"/>
            </p:cNvSpPr>
            <p:nvPr/>
          </p:nvSpPr>
          <p:spPr bwMode="gray">
            <a:xfrm>
              <a:off x="1415" y="1886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487363"/>
          </a:xfrm>
        </p:spPr>
        <p:txBody>
          <a:bodyPr/>
          <a:lstStyle/>
          <a:p>
            <a:r>
              <a:rPr lang="en-US" sz="2400" dirty="0" err="1" smtClean="0"/>
              <a:t>Masalah</a:t>
            </a:r>
            <a:r>
              <a:rPr lang="en-US" sz="2400" dirty="0"/>
              <a:t>, </a:t>
            </a:r>
            <a:r>
              <a:rPr lang="en-US" sz="2400" dirty="0" err="1" smtClean="0"/>
              <a:t>ancaman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Pengamanan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serangan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diperhatikan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smtClean="0"/>
              <a:t>Attack</a:t>
            </a:r>
          </a:p>
          <a:p>
            <a:pPr lvl="1"/>
            <a:r>
              <a:rPr lang="en-US" sz="2400" dirty="0" smtClean="0"/>
              <a:t>Flooding</a:t>
            </a:r>
          </a:p>
          <a:p>
            <a:pPr lvl="1"/>
            <a:r>
              <a:rPr lang="en-US" sz="2400" dirty="0" smtClean="0"/>
              <a:t>Spam</a:t>
            </a:r>
          </a:p>
          <a:p>
            <a:pPr lvl="1"/>
            <a:r>
              <a:rPr lang="en-US" sz="2400" dirty="0" smtClean="0"/>
              <a:t>Botnet</a:t>
            </a:r>
          </a:p>
          <a:p>
            <a:pPr lvl="1"/>
            <a:endParaRPr lang="en-US" dirty="0"/>
          </a:p>
        </p:txBody>
      </p:sp>
      <p:pic>
        <p:nvPicPr>
          <p:cNvPr id="5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Sejarah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 smtClean="0"/>
              <a:t>Kriptografi</a:t>
            </a:r>
            <a:endParaRPr lang="en-US" sz="1600" dirty="0" smtClean="0"/>
          </a:p>
          <a:p>
            <a:pPr lvl="1"/>
            <a:r>
              <a:rPr lang="en-US" sz="1600" dirty="0" err="1" smtClean="0"/>
              <a:t>Kripto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600" dirty="0" err="1" smtClean="0"/>
              <a:t>rahasia</a:t>
            </a:r>
            <a:endParaRPr lang="en-US" sz="1600" dirty="0" smtClean="0"/>
          </a:p>
          <a:p>
            <a:pPr lvl="1"/>
            <a:r>
              <a:rPr lang="en-US" sz="1600" dirty="0" err="1" smtClean="0"/>
              <a:t>Graphia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600" dirty="0" err="1" smtClean="0"/>
              <a:t>tulisan</a:t>
            </a:r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1600" dirty="0" err="1" smtClean="0"/>
              <a:t>Kriptografi</a:t>
            </a:r>
            <a:r>
              <a:rPr lang="en-US" sz="1600" dirty="0" smtClean="0"/>
              <a:t> </a:t>
            </a:r>
            <a:r>
              <a:rPr lang="en-US" sz="1600" dirty="0" err="1" smtClean="0"/>
              <a:t>sudah</a:t>
            </a:r>
            <a:r>
              <a:rPr lang="en-US" sz="1600" dirty="0" smtClean="0"/>
              <a:t> lama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tentara</a:t>
            </a:r>
            <a:r>
              <a:rPr lang="en-US" sz="1600" dirty="0" smtClean="0"/>
              <a:t> </a:t>
            </a:r>
            <a:r>
              <a:rPr lang="en-US" sz="1600" dirty="0" err="1" smtClean="0"/>
              <a:t>sparta</a:t>
            </a:r>
            <a:r>
              <a:rPr lang="en-US" sz="1600" dirty="0" smtClean="0"/>
              <a:t> di </a:t>
            </a:r>
            <a:r>
              <a:rPr lang="en-US" sz="1600" dirty="0" err="1" smtClean="0"/>
              <a:t>Yunani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awal</a:t>
            </a:r>
            <a:r>
              <a:rPr lang="en-US" sz="1600" dirty="0" smtClean="0"/>
              <a:t> 400 SM.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alat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</a:t>
            </a:r>
            <a:r>
              <a:rPr lang="en-US" sz="1600" dirty="0" err="1" smtClean="0"/>
              <a:t>scytale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 lvl="1"/>
            <a:r>
              <a:rPr lang="en-US" sz="1600" dirty="0" err="1" smtClean="0"/>
              <a:t>Scytale</a:t>
            </a:r>
            <a:r>
              <a:rPr lang="en-US" sz="1600" dirty="0" smtClean="0"/>
              <a:t> : pita </a:t>
            </a:r>
            <a:r>
              <a:rPr lang="en-US" sz="1600" dirty="0" err="1" smtClean="0"/>
              <a:t>panjang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daun</a:t>
            </a:r>
            <a:r>
              <a:rPr lang="en-US" sz="1600" dirty="0" smtClean="0"/>
              <a:t> papyrus + </a:t>
            </a:r>
            <a:r>
              <a:rPr lang="en-US" sz="1600" dirty="0" err="1" smtClean="0"/>
              <a:t>sebatang</a:t>
            </a:r>
            <a:r>
              <a:rPr lang="en-US" sz="1600" dirty="0" smtClean="0"/>
              <a:t> </a:t>
            </a:r>
            <a:r>
              <a:rPr lang="en-US" sz="1600" dirty="0" err="1" smtClean="0"/>
              <a:t>silinder</a:t>
            </a:r>
            <a:endParaRPr lang="en-US" sz="1600" dirty="0" smtClean="0"/>
          </a:p>
          <a:p>
            <a:pPr lvl="1"/>
            <a:r>
              <a:rPr lang="en-US" sz="1600" dirty="0" err="1" smtClean="0"/>
              <a:t>Pesan</a:t>
            </a:r>
            <a:r>
              <a:rPr lang="en-US" sz="1600" dirty="0" smtClean="0"/>
              <a:t> </a:t>
            </a:r>
            <a:r>
              <a:rPr lang="en-US" sz="1600" dirty="0" err="1" smtClean="0"/>
              <a:t>ditulis</a:t>
            </a:r>
            <a:r>
              <a:rPr lang="en-US" sz="1600" dirty="0" smtClean="0"/>
              <a:t> horizontal (</a:t>
            </a:r>
            <a:r>
              <a:rPr lang="en-US" sz="1600" dirty="0" err="1" smtClean="0"/>
              <a:t>baris</a:t>
            </a:r>
            <a:r>
              <a:rPr lang="en-US" sz="1600" dirty="0" smtClean="0"/>
              <a:t> per </a:t>
            </a:r>
            <a:r>
              <a:rPr lang="en-US" sz="1600" dirty="0" err="1" smtClean="0"/>
              <a:t>baris</a:t>
            </a:r>
            <a:r>
              <a:rPr lang="en-US" sz="1600" dirty="0" smtClean="0"/>
              <a:t>)</a:t>
            </a:r>
          </a:p>
          <a:p>
            <a:endParaRPr lang="en-US" sz="1600" dirty="0"/>
          </a:p>
        </p:txBody>
      </p:sp>
      <p:sp>
        <p:nvSpPr>
          <p:cNvPr id="6" name="AutoShape 45" descr="data:image/jpeg;base64,/9j/4AAQSkZJRgABAQAAAQABAAD/2wCEAAkGBhQSERUUExQWFRUVGBgaGBgUFxcYGBocGRgYGhkYGBoYHCYeGBojGRgcIC8gIycpLCwsFh4xNTAqNSYrLCkBCQoKDgwOGg8PGiwkHyQsKSwsLCwpLCwpLCwsKSwsLCwsLCksLCosKSkpLCwsLCksLCwsKSwsLCwsLCkpLCwsLP/AABEIAOAA4QMBIgACEQEDEQH/xAAbAAABBQEBAAAAAAAAAAAAAAADAAECBAUGB//EAEYQAAIBAgMFBQUECQIFAwUAAAECEQADEiExBAVBUWETInGB8AYykaGxQlLB0QcUI2JygpLh8bLCFTNTotIXpLMkNENjg//EABoBAAMBAQEBAAAAAAAAAAAAAAABAgMEBQb/xAAtEQACAgEDBAECBAcAAAAAAAAAAQIRAxIhMQQiQVFxE2EUgZHRIzNCUrHB8P/aAAwDAQACEQMRAD8A87Jikok0wWaIFM+dcjO8kqZ0UrxplYTUg3PWpGJUgdalPj9aVs8albXFUjRBUnTIfnVixYHEgeOvw1oarJ1gfWrDbQFEKOn5g9aTZ2Yumct5bEmZFyhj4wP9RmKlauodUceGBvxBqlIPrmMvwqwLgjw/8fzFRudX4bGWv1e2cg2E/vgj5nKg7Tu0rUE2gluknI/Cj275AJXT7pzHKY4Z8uVFmU+j/tZntaio4orUuWxcUsuRGq6x16jrVBtdKtM4HFp0wasKQNIZZU4SmKhluRSJn/FMUg1JREz68aBD21g50sQ08eNMqc+PrOpKmcUDoixpjnrlRoFIgHSkFA8Ma504E1Ip69aUraUwolijKk2nL/FOpzipvcBEUgoqmabD6NTk0QIIpiM3P0aVG7McjTU7FQILThvRp7gkVELFUIItTwzy/wAUMQPgaKq1LGhMYyo7JCYRq2vh/eh2UlvCjXGkFvvaDPThp0pM6unx65fAMKeenLP5GoXH8PEfnQn2grrkOZHoitLY9wG+lo9vaRrrMq2y2FoUEl7hjIZaddeFTGLZ3ZM8ca3Mw3I1IGnTr9RRO3U6EExzHKK6D9UsXSV/VjaW2pCGwEYXGn3ne4QWWQCI4E+S2p3cC9etdptClQEKW+w7McCiHETJqu3izm/E5OVHYxLLEZ+vH5/KrFu6AvrhEA8up5mKt7XuSy10E37drtUxKllXdLb90dm6nMA94ZSTyzrCt3j7pOfxHiOZ6cJ6zScTbH1Sm6ezNJZ1mG4H8I4ipYQyyBmMmHI8/PhQtmacvzk8/L5daVu5hcNwMKw6Tryy/OpQ+oxqcdS5BXLJNTURl65Vdu2Y8OnqKA6iYos8ygVROmtGwDhULgEVQEZ/sKTeVDNTFs8vXOgCYPnUkcDUVBwQadFypAJmGtK1TtYymooedMCLEzNFyjpSuiYgUyWyDQFA7opURwPXqKFinWmJlXLn9aVGwDpSoEBBniKj2lLSkbfjVEkra0X1650ypmKTHPhSKLlm1Ft2I4R8cqr3nLZDgNBn8Y0qzdb9mo5nPyH5kVTfr+Qjw4Cs2el00ai2XfZ3Z/2wZrBvIocAd1V7TAWAZiYgLJiZzBExWlsFpXt2ibSKUWAAJJJM43J95icwD7oOVZ1i3NlLeJmV3FxcAHZpikOtwxJfAiwJiDW8ww5/QdOFRnm4rSjPFFZJvI/yDrciNPr86E13Oqw2fEScTj+b8DUcDjMkOOvdbL5GuOjsLmAEqy5OplWGRBGhB4VmbxW41u+ly5bzYXFlQrFyQGNsiAGiJGhAyGRq2t8aHu+OWvXQ0LeNlbiYZGI+7BBz1GlbYpuL+xhmxRmr8mE2ztbLI/ddDhYZRPjnMjMECnUAiD9f71cbc73nN0NgtlFgXCXbugCMm90GQCTMAZCku6cM/tZI+6gj5k11OjOHUdvcg847Kt4g+IyP0qohzq4EC2yATEk5xmTqcuFV+xz+E8s6lHKyLLnUStSJHXplnyp0zPhNMkrkfDlRk05UsP41AmNT9KYDXDPrwqKrGdFa3y40K6muf5UCCl/H1pULdnOTST15DnRMQPyFMCSNn/ihvcz8aSLIHU091CI08qQCNsRPrjQguelOW/P+9LXxpoRXk9KVLEOfyp6YFZakDJ9ev8UJGy9ZVNYFUyUGK9ae1Zmmjh6yq9u3ZsRA51JRDbRhwryWfDEQPwJrNuuXYKPtHXpxPSBVnbdqBxNwYk/yrkvyE+dR3dY+0dW0B5fhJpLbc7ZS0Y1H2bCoqW5TEqi4kqGYqZ7mLCSQD3pkVobTfCqCfGMuXXTx4VQV87aDicbTyX3fmf8AtqO/bWJMpjDnHHMSB1I4cYrmn3SSY8PZBtFk7dCqzJ3SQQMhORIyxSAQDBI+tF7acJiciR586z97bxW61vCGIIxyZGbFlAAPKdRrhGtHGzC9cS3pjIHPUMTI4wFJjmRSlCmkaY8lxcmGt7SCQuJW4kAg6c6Ns5CgwApzk+R5UTat2oAQExBJBuWn7QiCQTctMAygHUpMQcoEVQt3O1hMwuZYkjNRGU8ySFnxNL6b8ErPFpi2facNhB+4evvOzA/A1X7XXLgvy1o22EYtMpgAR6ig2hMzOnWtzjJJ7pJ4/HhUWXTI8ONGIjIzofrUHYZ65fXpQDKofOeU/HpU7DgDyoNw55Ueza6cJ1EcfOqJKpu6QDOfXhThTERw+fjR8AyyJPMGpFYA5+UD86bFQItEwDrPrzoVxideHrhVwwYyOh0j8aHEgZGT4cKLArdtHDnr1GVStsCcwc4+WtSW1p1owQRIBOdNsKEtzMeJIjrTO/ACImmRhAyPHlwpMc8/CpGDwz8v7ikBUo4URLOXXlRYUUo8PjSqXZdfkKVFhRQ1yoqihLkaPYtEn151qzNBtnsH19a0Hu9khjJn7qxw4M3gAfjFRlbK4nnouUn46DqcqzrrteONjhXQRqRwC8l6nWpqzWNLd8ALado2Q7i/MjQeArUQBc2PLIZsx6DiTQdlSBAy5DhFG262Ldtrw95QqkESDJymM114UnvsNyt6pF7YLUy7CCYy5KBks/E+LGq29NuxNbs2z3rrqFPiQoY9BMjmR0rCu+11wiFtqPHEwHkcvjXTewfsx20bZecscRKDqpjEx+gHKo+loeuZcupi1oxlba7QG2XkA7trs0UdEQ/Mli3nVjZmY37fZiGDrA8Cf9peelN7S2ux29iSFW+oZWb3cQBUg+X1rCs74naIW4UGYxr3STGimCVBjCPE0lBzla4of1YwxaXyekDcs7Tb2hXdcJM2yZQyZaB9ksZnUZnIVzVog3doYAZuAPDE5PyIy8KJsO0XlYOt8tbgwGbtDIJESIBWZnyjnQdlRUUgEk5kk8+nJcoA5Uqa2bMVQHaZJ0Os1ENAPUR18alcMnz+FM+VAyD3IgetaiGJnLWnZZqarHWmIEq56R61qV0zw4UVbc0QW4EkeuNAFLDpl8PP40QeHDnFNducvlUwfHOmwIXbPScueVRPDLQR8TRmbKKE6xRYETMZCKWMwBwE5aVNLtRZetMCLOBHdmJ401sEkk8ZNNEmjjWKABsPlRLR9evKpso46ULtM45dPHOkAClUppUAZiIKtWWgGDB5xMdY40AwKTGtjNExaQHES1xub56dNMvOpq+IyfLnQQ1XNmszlSYINstgsemelY/tFvViTYGSIwxfvMOJ6DgPPw2t7ba2z2UZQMTnCsiYgAkwfWdch2LMGdzlOfEkznHmavFH+pk5G32oNufdbX79u0Gwm4Yk8BxPyr2rc+7E2aytm3MLxOpJzJPLOvKvZ7Zik3WxW30Rpw+IB4np1rpt1e3jrC31xj7yjC+WRldCZ8Kx6i5uo+DXDipWbPtlu1NotrbaFJLOGInCFAGn7xZR4AngK8ysbpuJtSWj3XxrB4RiEOCNRxnpXpO3+0uzXbcqzYxJUC2xMxBBGhBEgiYz1BArnth3kWMMqq6ie6ZABgEAnNTOUT50sU3GNBPC3uWt6bTmY1mqSvP96JfzGnP0KFYSDUjJ8c/XWnwcQKOLQImk1uQf8f4pWMDgqdlZP1qYWBFX9k3Y9xkRRBuNhBPDIlmPRVBPjFAiW7thxhziwW7Yl7hGKDwRB9tz8pHE1S2zEB3tTwgAgZQDBOca1029nS0U2e2DgsqGMBmJdvdmAZIHf8WHKub2sSC2fEZgiDxBnSqaS2Jg29zNIqa5D86ePj6yqBefUUihG5OlDZSamzeXzoTv69esqYDDr/f5UhnxqOHOiKnHOmA0QaNbB8/n1qLVJW4Rz5n40gCTz9ZUNhH4+uVT9evXGmxT/akBT7Tw+NKmn1NKnYFI686U5VJU9TSTM8q2ZkERcqvbJCgs3uqJJqli0pbz2r9mLQAl8yTwAOWmZM0qspfYyt43zeY3IbvNCLrAA/AD50fdm5W2m4lizB95mzIUBROZgxMfMUruzkd7MESFH3REsY54frXqvspu3sNkUfaNpnbKO9cuCR5AEfGqlOolTho29ljZBvG2ttUtbOVwyqKygADOc1WD51wvtbsL9uztYey9wkvabRm4vZYSGPMAmvaLFv8AbgfctAfGP70H2g3al5US6odC4BB6gjyPI6ipXDZMc9S4PA7CzEQ3IECf71qbDfW24Yr3SMDZEQGZYYTkSGGnKa0t8+yg2e+MbN2L3CvaCCwgkQ4IhjGYbKYiZrQ3l+ji+LbNavWrtvDIJFySInJZZT8airex6Es0HCn54+TM2i1BIPCqlr50ZruJEOpiDxOJcm+YnzotqzArN7HIl7GtoTy8qsKIyGZ9TULNosYFaW69gN13AYqiEBmX3mbiqngBxIzk5RrUNjoHsG72e5CgHD7xPup0MZlugiOJrf2LdwvkAFmAUjFhwKFY5hFGbkldSSMpp7thVQWbahZBEDkcmY/POgbJdNt9rghRh2fMz3VJu4pIziAQI5ijG7ZE1sZG2bQ3aXixZVa7cwBSRiVCEzIzMBQI0gjnWdtN9SsAQBwHx/GrW+rg7RtThCgSIgQTCge6M9Ncs9axXuE1fO40qQrjULHSuDKl2dUIixmlaWalZt1JrUUAMqCpkigEH8KlhNAEl9cPQqUyNakbQ84pK0cKQErViePx5dam6gdaiT9fUUHs9eXWgAeP1nT0DH0+v5U1OgKvr/FE+lCtCpgxnW5kTXXlPrKjbaR2ij7iZ+ZmP9NQtaioswN24f3vkgz/ANIqWdGBdyI27OJ7ds/buW0P8zLjPxYDyr2Syv7N/wCBf/lc15X7Op/9fsanP9ohPizMfqBXrNhgti6zGALRJ/kZ6iS4XyT1Eu/9C9tG9rdjaHDB2JW2AEUt985nQTB1PA0K/wC0Nt2toVuIzOmHGkAkMBEgnn86zd67Qb7S9rsghhiXljlIBVMgVxTMyJIqttuyXHAkAlcWG4lxkIkETAGR00JH0rOWWnS4Mo47V+TW3huxLysrjErvdUj+UwR+8DmOVcnuDe+1WGsptH/2+N7AJw+8MwSBn+8CeAMVv7p3zh7HZriubuTFiytOItibWcIJIk5gATQtq3Ob9i/ZEYyLN63/ABLKH4i2RP71XF+ioy09suDmtu3aLW1XrRGRK3E8GOFvmF+FAazOQgcycoHM8qu7fZe1fb9YY3tpZUCJbnRmYlc4EDsx3iABOhOtvd/s9Pe2iGOotrPZr8c7jdTlyArLJs9zRMobJshdQtmQG1ukQI49mDmf4zlyma2UspYCpbOCFMTmIGZZs51Os8eNXroFtSzchPloB+Ec65TbtuxlsXu/a/eI/wDxD91ftczlzrJdzKujRXegdFJtljxIChCRlKlm7y5Za1LdLg7TgburftYYDLOK22Me6SAcLMfKue2veRAxO2Ecz/pUAST0FF3e4MXrTi49orcw5q8L7wwMA0lcQkSK3hGnZnN2qJe0eydntd5B7pwOI5FMJzP7yH41jMsfOuz9sLAc2b6QVdTbkaGRjtn/AFD+YVyV+2fXCrlsyIO0VnPPy51IDpTFajMGkaEWmcqKo+frShM0kVMPnQImRFNPwNI6mn4Rw56etYpATsnr4VO8AD1qurcJpg/XpQAa5eBoR65j5VApx9f4p0Mz8PypgB8z86VPgPWlQBRXj0qFxpIpwf7VEAz6NbmRf2FZdRHGqthZxRxYj+p5Pyq9uwd+eA9H6VX3ZbkW+st+A+vyqGdnTRuRsezGz4tsLf8ARay08pvWF+hb416ZvS+9phaQKO1cpLriXvFcKxpJBY97KFIgnKuF/R7sfa3N5AZE24U6wQThP9S/Ku42ba7dzajfuvhQIuBLuJcLjVgumQmGbPvHhBqmuDlzSvJJ/dmduRA2y2j99AWGcSR3h0zkRwiKhdvkbNcU+8ish8hAPmpBmrGw3EW7et23VkDm4hUggLdJbD5PjEco51W221L3U/6loR4jEs/Na86SqTRvHdFm9YV1wsisAMsQBjnE6UvZkm1fFlsz2Td6fe/aFpK/ZidBlnwmn3dexorcwPjx+dXtyqP1m40Zi0oB6FyT4TFXgb1URmS0szLFpmv7Q7KA3aYOBhFRMKyP4iTwknXWrhJApbG0Nfb71+58FIT/AGVl7832FlEhmiSDoo4F458F1PQZ0si1TYQeyM72i3qxhVMEgkfujQ3D1Oi9TNYN66ETERkIVFn3mMwPxJ8TSNwuxzJJPeY5lj16RoNBlFVN5X5u4R7tlcOX32ALn6L8a3hGthtgRbJOJjLnWMgB91R9lfrxorCYDAGNMtOoqtacBpnX5Vrbq3ab93skmApa44ElUGuEcXPuqOZ6Vpu2O1GJc3V+sPYNq2wNpYk3R+ztQQRhcd7EDEKuI56Z1sX/AGc/ZhrrqpacKFDaJz+yMTseGRBPQVojamsLa2ZUsrdC4xMhLCSw7S7nGLXQ5nFnxbSu7htYVYu90uBmMJe80hhiOnZDKEACrrrFaab5OVy3PObm7GkgBgw4MpB8cxmOo58Kqvs0CDXpO8d2EugZQQobOXAQkKQLTTjcxOIyF5wKxrvs/wBpiYQBhDDtIRiCdcWhBOmJRPMjOsnFmkZqtzjH2fpnpUVXLrWvtO7ipIz8wRPKODeKkjrVYW4OcyPUVNl3ZUIPHz9cRTAf2q61kf4qH6rz0ypAUrgzypYY1qxd2f0KAyEZcPhVATtJP9+dFVAo0E1XtmPyqxNDAqdoOlNU8XSlSAy1tyQvMgfE1NSpYKgbWAWI7xJjQDKhI5kEaiCPKiWtoZclUDvAknXLh0Hh866DEv2rcJdIZSVR8wTAOE5THWrG7tkg5EEIqLlxMZx5mKoW78WcJAVSSJJksWB+GQrS2XacNh7hhFCNhzkkg5HxkD41EltR39I6bZ136ItlwttTsVg9mNeOO6Y+BFel27wgT3SSYUkTkTOh6cK83/RLs023lQcNxcRMa9jIyOc9/XhFdzd2tbYU3MCthue8wkYmJhR9onIZcq2XB5ef+YzP9prYF2y4gTNs9Q4xKfJ01/8A2VhbcR+soAR7txcz/AZPLjrW57SWGbZbrYM1t2SpJE/s27RvCOXSsW+pO0g4YEXGmRnOEaageNcPURSdnR08rVDbKVQ3CoZkgMAAJJbWByOvnWpudwr3GgyYTKIGBSxJP8486pmTj7v3QsNBMDVSIwmqN3YnKsVxozl+6l2FXEoUFgZDQBwGorPHKMZWy8iclRk7T7R/sgLII7Rmm4QDmzF2FtY7xGIjEe6COJFZDIGKqJCnvMSwJJJIkkiWOWtbO17vaVQkOEQKpYC0x54fsP4Za1kbVsZxghZ7MZjMEGZhkOYy55VsqvYSJ7HaBKAlVxfePj04RXPXrcl2LD/mNmZ4sxHDpWvsu3lSDhzVIBMHOTJBOhjjQts2Q3WLphBa4rlXYAEgahuBOUzxnOrjQNsy1tysyOMCczGp6Cedd1+j/axYVXZZW/LM2ZZUUutsgAe4MDkk/wDVXlXD3Xa2MDobZhjBMTnMg6XMhAgkZivSbG13U3eLFq2HA2W0MQYAjtEw5gjM6nI8q2RnN2hbh3PZ2u21+84G07QTcAFyDbXS13AcwojUH51r3tivg23t3EUJgULyTAwxONT9lgg94kZwBAF3Q1lSqoLpOFYBtrhIhiknU4RAZgIHGifrt6zatvetk3WvM7JiQzHdtqCggzKmBMYTrFOjK34CbBvdDcZLpDsFKSYLFlgPbCqIEyBI95sQ0AqNzYLNxXthxZuI2aqphY+zBjtQQRMGTIAgGCZ95YTaLWcBkhBcdR37klcWWWSk8CMuJq1c3SWt9gjlAoGJ194s0lmE/aIzk6dp0FKhaqfoytt3RdVFCjFbObC44BnIKCAIVIHuWlyyAGeIYF/d1p7hS3KEKCcSs1sySJEkvbWVOZleU5T1+yveVbfaRccsTMYbdtB77+Q7q85nQtDbRcs7QxS5jzUOMIdQqCSHdxkC2HIT7uXOk42Wpb7nB3N2MExFTgMkOM0IGWTjICQfeC6UG5sZA8dOXxrudp3Y3ZLhcpZDEspZmc4mnvNJLMxmVkHMCdZydr2JRfVFt3En33UIEUZZkMIuEF1xMABJgSQayeP0aLJZy7WcvyqpeQHnNdLtG7R3zAYJ77IcJEalrbnIDoxPQVj2bdq5OBy3GBE/0ziqdLRakmZTJU7Z6cK1zuY4cUOMvtLBH8pMx5VSGyFTnxGvQ8qQzO7Lx+FKrHY+ppUwOdTgPpVq7aAcLwBCk8zli8ImMuQoFu5hYNAMEGPA6VLZ2aZJk4gegzk10GQXW+igQqFmI84Gtbe22wNkcRGic9XArF2faIvuWVQodQTnMA4iOs6R1q5t21OyrjCqDcUgAmR3sRnLvNHwmolyjv6d6YP7nQ/o+9o12a9dDxgvu4lriooa1hAzaBmpb4CvU9k31ZugG3cS538PddWzjXIn414V7J2Ev3bKXn7K3iu3GfjxAGYIzYgZ12y+w9q6ALW0bO0OTngJgAwQUgyeUedXZy5sUHLU3V78ezvNt2gvbujs3KFXQNGLESCp7ozwzxrld2CbNtzr2KanWVn5ZVnD9HV8d1W2eJ94XLgOs+6F9c6mPYHaluNcttZRsMCHcjQgyptwNayyQc/BMIwhdTT/AFNQbUcIItzOEDvATIk+EUS/tBGiFgAM1OIyeGEZ1Rv7r2u0qdoFcKQS2zvmIWP+VdADeR8qp3d5lngGyXIiXLWboGnuMO95ZVyvG1yilJPhmzdWVbEuIR7pGtZ93ZFJjAJCki2WLRGXduKcVs9AY5ijbRt0Iw7K7JUicOIZ8ZTFVY7yRZAAHcw98Op6DNJjWMz4UlaHRTubvtu3fBtmNLpDYjwHaLH1NV03D3jjtMsKW7rhk0PEkHyzrV2TalAaEtoCsSskHo0qBFV03gtsn9ratAKwCI6sCTxOUL5c601MRR2TdYunCFQ2gDOM4wTEwF5jieGla+77N20Ba7VQjLhVCodgEjD35xQJiCTyqts+9rSKTOzg4CJS4JPDPLzq5siB1GDAy4YLI2Y0ORGcT1HhQ8klwTpT5D3N6XBhQG0Lly47lsRQiQVyUg55wM+AqdjfZHcv7ObgBIGN0unAWyLDMlgoJ0BjzrPO4odmFq0V0CvnlJJIJWVM8M9OFZ+y7DtWysLmzpaQJiJtsTdBBGcEqGE8Qp4Zcq2hlV7smUDpcFjbFts69nNwdir4WRv2dswyAwRhXQxGLLOK0xZu4jcV8NtgZGc4xccJHACGWeJwAVyexb9btkO07Pc2dEZXx2w9y2SBENCyqyAZInrGdaW6CGd763Ve2SsYHxKAjLqvAwCePlW3wZ14NPZ9tuXFNu4ot28eGGBUi2snvEmDKJmYjvamntbPZuXRdtO79rOPEzsmG2clCn3RjK6ZETzoA3p2lrFtCAorOGVQZIEAShac5HdMa6UrO71fF+rkqmNS6d63iBLC5byAZPLKQAcjQS1/3gDf2W7ZP7PtLrBmxMFxgOwa5CoThQd7DJyGIkmYg670W9cRLiySojAcpYSSCCGiFJxDIDCdWFQfaboQ2wuFHtqA/HtL9zCApn7CZk58KGN49uqIlo2WuSgud3Kyv/Ma2470FQFEgZupp0G/k472s30rnsLBP6vbZvtFhcuTLMSxOJVOnMyeAoFv2pFq3Fuylsj3nZyw6nQE+ZqHtFue3st0WkuY1wYgIzQGMALDJpEkHIwJOtcnt93E+Ge6sE9TwHlrUOOp0zpVKKaN61+kLaAScKup0LDA3iAv4109lbN60t5WwC5AGkYmJEEHugzMxxk15rdIOg0jLlXWezNy2LCglcQuOwxEmFBmcImJMjFA41GSKStEeS//AMHH/W+SflSoX/FLXOz/AFL/AONKsu4ZxlXN3AYxOkifxqoRyo4uYbbnjhIHi3dH1rqEgextAFxpMlngasS0L45nKtZreG0zNDOyTMZLImE5ATrxquNmwrs54Aj5yQT5xRtveBgOXeQfyyD/ALSPKspO5HqYoKF6vC2+aO3/AEa+w1p9kF28GxXC2DC7oVQMQPdI1aTn0rbufo82e4zqt+5iWMSnsrhWcxOJCdOZq97NbT2O69naJIsWoHNnAgebNV32W3f2QvSSzNeONtSzBEDN/VirZpWeQ82RbqTMH/0xA02hvO1b/CKDc/RfxG0x/wDxT/yrqN+3yH2ZB9u8CYMd1RPn3iuXQ1qDSpUUJ9RlpNs4L/0zXjfY/wANq0PqDUNo/RnZNph2l1iVYLPZgBohdE510Ps/fLfrI1w7TejwLT8Jmo7TtTLtllQe46OpHCZlT4yI/mpUh/WycOR5yEthEZLYXEqnulhmVBgwRxkeVUr+0dD/AFP+dam/9n7K7dT7rkr/AA3CXXLxLL/LWJcYVjTujZO0iLbWZ4eJE/Myan/xVxxMdP7VRumnDcfXSnpHZoJvJ51Po012+CZIGLidD8RnVF7nWnS5A/OjSFmja2sDPvA8+0ufg1HbfRPvPcPTtG/A5+c1lAkn16NOUpUM0W3ueBfr+0fP5/WmG2KTiwBWiMduUflBZfeHRpHSqASfw4VLsY9Z0cCaTOks+1t5QqsF2hQRk8JcgfvDuPlzA0Gda1ne1naYtW37B2OLBeBVpOOSveh2GMkYSRNcMpiaILsrDAMOREj4GtFP2ZuHlHcbx2i9aW2zHFattbYLhhpFq8CmIagMg1B94U207VYvXHx3GtIoWwqiVJMsziIJKzgkRELnlXNbLvS8qqqOcKsrC3dl1yacmJLrqR9oQdK39zbau033xqbLSlxRKtbZh3WYRrHdMmCMVaKSfBDVO2ebm/k5JmCc9MlyXLlhUZdax7baHicz51e2ywyK6nIqHUj95SQfnVM25+AqkW/A1x8JJ4RP967HZLrWtntWxIIUFoyzJLHzkxnXObn2TtLksO5bgt1I0T45noOtbW17UWJqJvwJLyV/1xufzP50qpYvClUUMhbgmn2jRQOJn+nP/VFMi0UZ30XkB8+99FFXwa4o6ppG1tWxYreGdVgHkRofiBWTt9/HbtPoZYHxCNI+IrduNOXrlXObwyN1eTFgP47TH6/WsY7s9fqo6af5fse4bqSbO77XDs0uHwt2lj/vdfhW1ub/AJZP3rl1vjdePl+FZW4Ui7npZ2bZ0HmCzfIL8K0dytGz2p+4PmJPzNdJ83JFTfDA7Taj7GA/13gP9tbAasLbTO0E5e/sq/8Addato8IqfYn4Oe9mzne07xLnxN2+v0UUPfj4b1t/uri/ou2Sf+0nyFL2fYq8fetFv/cXT/vo+/dnxNbX7y30z/etSP8ATU+C2u4w/wBIO7h3Lg1aUPlLrPkHH81ecXjHlXrO/Qb+78Y94Il0eKgMR5wR5mvK9rtZk86mXJrj4r0UXcj1nUkbrUSnrlQzcNMosG5UrY40G3n65UYXgB1pFBCfXGpLUFcU7XPR9a1IwjXYzqRuk9BwqoWzqav/AJooLLIepKRyqoTPo1M5DXyooVl4MKLb2kZZnLMEEgg55gjNTw+tZYfx9fKpo80qa3H9ie8dgF12ftYL6llBk6EnCQGJGuQ5zWdZ9ngD3rwIH3EOIx4kgH41buuDUGuRxz6VeqRGlBWYKAtsYVGg/E8yedV2bWnJ/wA0Jh5UwZSkc6VLH40qZJZ2S3JEeVPu7v3yR+98u6PlRdkOBWf7qk+cZfP60LcowydWgADmT+GVD4Z19Kv4ib8Gy7x9BGpP+awd62yLrzqbYnkCTAA8F+tbsYI+3cbQc+f8KjnWff2P9tbVjiZ2XEeBJu2xAHAAZAVjje+x29RNzi34R6f7PbfZsWLqduWZ5hjaugL3AoB1yB5HjWTseybXmti+GFsIJW7eSS0gABl1hZ867De3s9soAixaBLqshAvEzpHAGrFrdlu1ct27SBBLO0TwECSc9a0lfB5v14pOUU7fun/o47Yd7XG2bGby9s1xGGK4JCqjASXEanSpbRv/AGxQsXVYsYAR7DHJS2gE6Kc/Cukt+zmzM10m0oCkAYSyx3ZJ7pHE1U2TcFhNmN7BL4WIJdzEyuUnIxxpblfWx1db/CM65ttxU2d7L2mcWcLxcsjUq32m5zoKHun2gu3NqRb5RVQsSS1qPciAynPNxpNWtq9kbC9ko7QYyAf2jaBZNPZ9lbIe4kMAACIdpGIANnOc4QaVuyXPEo18+F+5j723ntOz2nC3LRtLIULcUsVZzGSoeB51yW0W8Awkg4QBI0yyHLl0o1oBrSl3dpEwTkc8tBnoPhVDb7snnTu3Q3Vbf4KV0z69TT27U1ILxpjdNUZBLYAypjEmfX96CCePKnZuBpDssi4KYmcvX9qEq8D8qmbgGlAWRxfLKi4s8qFcM0rNrifWlMGGVvnUsXXXKhk51AyRnQIsjnGlBe4AMqSmk4pDsgp/zU1QmoU4ucZpiJx6NRcgedQd5pB460CYDDSqGPpSp2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0" name="Picture 46" descr="C:\Users\karima\Downloads\krip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86" y="3871686"/>
            <a:ext cx="2910114" cy="28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Pengirim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(</a:t>
            </a:r>
            <a:r>
              <a:rPr lang="en-US" sz="2400" i="1" dirty="0"/>
              <a:t>sender</a:t>
            </a:r>
            <a:r>
              <a:rPr lang="en-US" sz="2400" dirty="0"/>
              <a:t>)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mengirim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penerima</a:t>
            </a:r>
            <a:r>
              <a:rPr lang="en-US" sz="2400" dirty="0"/>
              <a:t> (</a:t>
            </a:r>
            <a:r>
              <a:rPr lang="en-US" sz="2400" i="1" dirty="0"/>
              <a:t>receiver</a:t>
            </a:r>
            <a:r>
              <a:rPr lang="en-US" sz="2400" dirty="0"/>
              <a:t>).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menginginkan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dikirim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yakin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lain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.</a:t>
            </a:r>
          </a:p>
          <a:p>
            <a:pPr lvl="1"/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sp>
        <p:nvSpPr>
          <p:cNvPr id="2" name="AutoShape 2" descr="data:image/jpeg;base64,/9j/4AAQSkZJRgABAQAAAQABAAD/2wCEAAkGBhISEBUUEBQUFQ8PFRIVFBUQDxAQEBQXFBQVFRQUGBUXHCYeFxkjGRQUHy8gIycpLS0sFR4xNTAqNSYrLCkBCQoKDgwOGg8PGiokHxwpLCwsLyosLCwsKiwsKSwsKSkpKiwsLCksKSkpLCksLCksKSwsLCkpLCwsKSwpLCkpLP/AABEIAOEA4QMBIgACEQEDEQH/xAAcAAABBQEBAQAAAAAAAAAAAAAAAQMEBQYHAgj/xABBEAABAwEFBQQHBgQFBQAAAAABAAIDEQQFBiExEkFRYXETIoGRMkJSobHB0QcjYnKS8BQzguFDU6Kj8SRzwtLi/8QAGgEBAAMBAQEAAAAAAAAAAAAAAAMEBQIBBv/EAC0RAAICAgEDAgMIAwAAAAAAAAABAgMEESESMUETUSIygQVhcZGxwdHwFEKh/9oADAMBAAIRAxEAPwDhyEIQAhCEAIQhACEqEAIQhACEIQAhCEAIQlQAhCEAIQkQCoQEqAEIQgBACKJUAIQkQCoSJUA2hCEAIQhACVIhAKhCEAIQhACEIQAlSUXoNQCIonWxJ1tnXLkdKLZG2SjYKuLBc0krtmNhc7g0acydw5la6w4DhhaJLdIKbmMdQE8NoZuPJo8VHK2K7lunCst7Lj38HOdlJRdGvfBkE0Pa2AHabrGS4lwArQB/ea6mg0I0WEks5Gq6jYpI5vxJ0vUvPkioXt0a8KQqaESoSoAQhCAEBCVACEIQDSEIQAhCVACEIQAhCEAIQvQagPNF6DU42NPMhXLkdqIyyJPshUyyXe57g1rS5ztA0Ek+AWyujAJptWl2w0eo0ja8XaN96glakXKMSdvyoyFhut8jg1jS5x3NBJ/456LZ3RgEAB1pdT8DDnyBd8m+a3tw4Sds0hjEMJ9dzSC7mGnvOPM0C0kFnstl0783tGjn/Ro6LJyPtGMeI8mhGuijj5pfd2KK5cHv2QGMbBDzb3zz2Na83HwVjeWFIdlsEbe9aCBNK47UpiaQXN2vVBIAoKBX9gtLpKuOTdw+afcQ3aeeGvILCnm2Te2yC3JslLT8eF2KC/MMMk+8swa2eINaWijWyMaKNY4bnAei7dpppyvFmExKHSwtIlFe0jpRziPSNNzxnUb6cdeli9iyUvGYJzHFP3vdTbQzt7NnLTvN02wNx4PG7iMulzDzJQep9mWKpRjH0reYvz7P+D5ons9FFkjXTcV4WEgM0A72ZkYBQni4D2hvb461rz6aCi+nrtUlwUMnFlVLT7eCtolTz2JkhWEzPa0CEJV6eCJUIQCJUIQDSEIQCoQhACEJQxAIvQYnGxJ1sS52dqI02JPMjUmCyk0ABqdKZrWXNgKR9HTfdM1oRWQ/0+r458lDKxItU407XqKMpZ7EXEBoJcdAAST4BbC58AvPetB7NgzLRQyU5nRnj5LcYewuAKWSIU0dK893xfq7o0LTi6bLZQH2p4klGYaQNkH8MQ+LqrLvz4x4XJoqmmh/H8UvZfuZ7D2FiW0ssQZGdZX1o7x9KTwoFo/4WyWOjpXdpONNqhIP4WaM6nPmqa+cdPdURfds5Grz47vBZG03tzqTxNVmSldf34R5bfOa03pey/c2V54xkkyb3GcGnvHqVDu+YveAMy4geZWQZby4refZ/d204yuHdj0/MdPIZ+IUNtKriVfV1xE20MWy1rRw/wCVSYsvXs2BgOZzPyCu+1ADnn0QD5DVctxPexe9zq6k/wBlQor9SX4/oQ752Rp73z1VrcOI3RPBGbT6TdxHyKwNotmak2G8OJW1LFXSSQs8M6vfN0tmb/E2XvE5vY316bxwkHvy5V5XizC4cDPAOJe1o83AfEcq8VsMMYlML+MbvSb8xzC0N+XMHN/ibL3mv7z2M9bi9o9riN9OK8xsiVMuifYv1WRcfSt+V9n7HzjNBRRZI10TFeFhQzQDuEbT2tGnF7QPV4jd00ws0NF9FXZszsnGlVLTK8hIn3xpotVhMotaPKUIAQvTwEIQgGkoQAhACUBemMT7Ily2dJDTY08yFPxWfktPcuCZpaOcOzjPrPFCfyt1PjQKKVmi1TjzseoozMVmJWquXAsslHSfdxn2h3yOTfmfIrbXDhWON2zZ4zLMNXmhLerj3Y/j1WxgwxHG3btkgI9gOLY+hPpSHlpyWbfnQhxvk0lj04/Nr2/ZGTw/hZrTs2SLbeMnSu0HGshFB0b5LWx3BZ4G7dseHkZhhqIq8mavPM5clHvLGgY3s7K0NaMgS0AD8rdB4+SyNtvJznF0ji5x3k1WY53ZL9kLcmclr5V7Lv8AU096Y2cRs2duwwZBxptU5DRqyNrt1SS5xc46kkk+JUG029V8tpqrlOHGJQlalxEmS2wKP2tVF2qp+zsqVd6FFFdzbLO7rNtOAAqTupXousXbZuwgbE2lTr1Obj8vBY/A107UnaEd2OhHNx9H5nyW1Z3nF24ZD5lYuY1N9J6hnEEruw2Ywc9aCuQXKL6a6prVdjzUa13dBKKTRNcOJb3h/UM1Wqaqe0es+f5warzFJQrsVv8AsvsstTDI5h4EiRvvo4eZWXvL7KbUzOPYlH4HBrv0up7itKvMrmtbPNNGeu+2lbrC2JDE7ZdUxO1HD8Q5rDT3JPAfvY3sP42lvxU6wykUqor4RmuCzXPfDOhX/cgA/iLPnG/vPa3MCuZkaOHEePFcqxZhYAGaAfdnNzW+pX1h+A+7pp0rDGIDH3H/AMp3+kneOXFSMQXCI6zQisLs3tAqG11cBvYd43dCvMXKdT6JmjXOM4+jb9H+x87zQ0USSNb7FeFdissI+6OZAz2P/nTpXPcsXNDRfRVz2jLyMeVUtSIBCRPSRpqinRSa0IhLRIvTwbTscaSNqvcP4cltT6RgbLabTnGjG1rTPecjkOBXE5aJqqpWS1HuVkUFVpLkwdNPQ02I/beCB4DV3w5rZXNhKzwOaKGa0nQbG0erYxWg/E6vULfXbhF7s7Qdhv8AlsdV/wDU/QdG+azMjNjX3NiOJVQuq9/RGLuPCUUbgImGafiQHEcwPRYOZ81trHhQAbdqeA0eox1G9HP1PQUC0lmsTImbMTWtHIb+J3nqq+23I+U9+TwoaeSwb86yx6XCPJZnUumHwr/rK624mjhZsWVjQBoQ3ZYOg39VjrzvaSR1XuLjz+Q3DotfPgku0kHi0/VVsuAHA/zW1/K5R09LfJWdkYr4e5jpbRTqoE0xK3Dvs8ef8Rnk9Nj7NZCcpGfpetiF9UUVJSbZz6V286KDLbPZHiV0qb7IpXHOaOnDZevA+xyT/Oj/AEyLp59XhnPSzmQc92pPhkre67GSRqSadVtx9lDm/wCNGejXq7uHBQs8rXucH7GYABGY0155+CgtyuqPwhIvbnusWazMjoO0dr+d2vkMvBe70kbDGAMich8ypDJ9p9To3Idd5WFxbfu1Iaei3JvRYsY2Tnv3O+C0Zfhbo7zUmLEvEDwyXMJ77IOqkWW/drfmNy04YvBzs6vZ74hd6WVeI08QrGMA/wAt9R1Dx781yaG+eanRX8W5gnzVa/DkuUepnTXBxFHNa4cv/V31VZacM2SQ1MQY472Vj+GRVDYcYvGRNRzzV5ZMUsd6Qp0zVF9cPc7RFfglg/lvP9QB94+isLrs0sQ2H96PcRnSu7op0Nqjf6JHwKfp+yuetv8Av9Z31vWmYvEVwdjV7BWB3pNpXs665b2GvhXguUYswt2VZIh9ydRr2ZO6vs8CvoeZwoQ4VB1FNoEb6hc9v+GGGSjXNdBLUbLj3oycyxzTmWEVz3aLawcz/SRpUWLIh6VnfwzhM0aiPatri/DBgPaRisDj1LD7J5HcfDrkJWr6WuW0ZORRKqXTIjVSJzZQpdlXQsTV0b7ObY3YkhOTnHtARqcg11OYoD4lc8hWguS0mN7Xt9JpBH06HTxVW7saeDP07EzrOArlh7SRk23/ABDTVsjZ5WGRhpUHZIqagHx5LfsskbMtp39Urz8Sue3Xbaujmj1yI+bT7wt5aaTQh7NaVHHmF8nnxkpst5tTjYpb+GRN228fekMzPaH6lhLVe5G/3qslv/n71SjRKXhFCUEjpjp4/bH61BMsZ9f/AHCudx37U6+9PNvfmrtOK0t6RC2b6sftf7hUlljbs1q7OukjlhILyrvW9u8/cN5tCgydwWteAjzZrEAwbbnk7z2jwPimZHs3ONP+65LfNo2YiOixdqvKm9e0U9WnpBs1/aR+3/uFL/Ex+2P1rnVpv7Z359VAmxPwPvV30HvRzs6HfV9RsiIY5pc7LumpAOp/fFc3vK2VqoFpxJXX3FQZLZtZg5LRxsfp7nDZDvFpGYrs/BQI7YWmoOisXPVNa4dh3I5j6LR9NI52aGzW7aAI3qV/FEghZq7Z6OodHfFXDCkoJhEqzXuQrmx32eKyUjCHngc/NWFjYdyzrqIE0U2bywX2TvWsui3SPybU8zoszhbBssgD5asiOlR33dGnTqfethNeUFmbsR0qNQNK/iO88lgX1RctR7lqCcn0xW2Wj5QxtXkZarD4rvL+K+6a0NjBzc5rXSmh3ex4Zrzet/Ofm40aPA9AN3xWNvm/jQtYaNOufeP0Whi4nTpz/L+TUoxIUrrt7+wzi29YmWc2dh2nnZBz2gwNcDm7jlp10XOJlbW6aqqJSvo6VpGbm3erPYyhJtJVYM4IirWwyqojKmQSKOyO0TVy0dGwpen+G7R2bfzf3+IXR8LXrsv7J3oyejydw8Vw+7rWQQQdF0e7bd2sYeD3xrTc4b/msbKo6468rsb9TWTT6b7lhje7TFJtN/lyVI5HeP3xWDtloK7FRtvsZaadq3Lo9uh6H5lcivaxljiHAhzSQQd1MlQxZL5X4MaafZ90RLHaTU9Pmp0dpKqrI3vHp81MjK2YxXSVZdy7sk5y6hddgGzDGN9Ix40FVyK6Ydt7G+05o8zT5rsFp9KMfiJ/SF899p/Nr7juBR4rtFGDmSfILnF6W2gJ4LbY0loWt4A+8n6Lmt+ynZPULQxYLRzJlPaLeSTnmoMlsPFNTSLzZoNsmpyHBasK0R7EdaSvENrLTXOm8cVJtNgGyS3UcTWv0VcFMo6HcvmvBAI0KZt0NWV3tz+qS7M2U4GgU9sFRTjku20EiihbmDwzWkgir4qvst3EmlM+nuXTMN4Cc5rXWirGUHd0kOW8H0fHPkqll8YdyXo8sy134altEgbEwuNMzo1orq46ALpFzYQs1haJLQWvlGhI7gPBjdXHmfcpMt9RWZnZ2ZgJ5egDxJ1cf3VZu33gSS+Z9Tz+AG7oFkzduRLjiJpY2HO3l8Iur0xM+SrY6sZ1756n1RyCy9vvdrN4LvcFU3niGtQzJvvPis1a7wrvVmnHjDiC+pouyrHXTWvqWl432XanpwWetduqo9otigSSrRrp1yZV2Q5Puep5qqHI5envTDnK5FaM+cthVC81Qu9EQRlSY3KGwp9hXMjuLLayTLX4YvXYfRx7jsj8isLDIriw2mlFStj5NPGucJJo7Hct5dhMCf5clGv4Dg7w+FUv2i4er/1EYydQSUG/1X+OQ8lnbit4lio70mCh5jcfct5hy2NngdZ5cy1uznq5hyB6j6LCyYenNWR7Mu51Serodn3OOsho89FIiZmrW/7ldZ53MPqnI7i06HxHvqojYc1o02qUDGnEv8H2fatMVdA4Hyz+S6Y81mb+FhPmaLCYJg++J9lrj50b/wCS3VndtSPPANHjqsTP5mmeRRisby/fuHshvw/uue3szaBA1+i2GMbV/wBRId20R5ZfJY+1PrmFqYL3BbI5GSm1T92uzcOND5f8qxnsbXGpGfJENla30RT4rXjwcHmip+yzy5q4tLstkan3BFhuxziA0Ek5AAVJPCgXFliidxg2e7qsnc6k/Rai5MMyzuoxuQ1ccmN6njyGa0uG/s+2Wh1pyAFezBo47+8fVHJXtrvxkTezszW93KoH3bentFULMpv4Yck9dTm+mK2JdeHLJdzRJIQ+Y6Oc0E14Rs3ddeYUO8b7kmqB3IzuBzP5nfLRVVqtVXbcrquO9xqegVPb75Jybk33+Khoxnvqs5Zq/wCLCnmx7ZKvO+GR5Nzd7gsneF7ucauP74dFBt941JKqJ7Wr8anL8Dm7LeulEu025V0toTMsyYc9W4w0Zc7Njj5Ew568uem3OUyiQOQrnLwUIXeiPYIQheng21PMKYXtjl4z1MlxuVhZZaKrYVJheoJraLMJaNlcN5mN4O7eOI3j5+C6DYraY5Gyszpnlo5p1B8FyOxTLe4YvHaZ2ZOYzb03hZt9SknF+f1N7EsVkXVLydCxVdTbVZxLHm5jdoU1cw5kdR9VgYoPMLdYRvLZJhdo6pZyO9vz81AxDcXZS7TB92/McBxH74hYldrpk4yMy2p1ydb8diRg2zUD3dB8T8lobFJQuO4uz8AoGH4NmH8xJ91PqpdaRuPJx9yTam/uKrWuDmWJX1e48ST5mqxdqcQTQkdFub3iDq1WXtN2GuWfxWlix6InL5KgWp/I+H0TjXvdlp0VjZLjke4Nawlx0DRUldFw59nEcY7S2EEjPswe6PzuGvQZcyprcroR6oLyY3DGBprUatGzHXvSPqGc6e0eQ8V0ux3RZLuZ3e9MR6RoZDxDR6g/ZJS2/Ewa3YsoADRQO2QGCnst0WctFoAq6RxLjvJqSqkYW5D3LhF2rGc+Xwidb71kmyPdj9kHX8x3rP3nfbY8m0Lv9IUC97/oKDIbgNT1WStNuJOuZKvwrUVqBdVkKVqCLt14OeS5xJrkFVXpeOy2gObv3VeZrUGNzOTQs7arWXOJO/3K3CrSM625zltnuW0KM+RNuem3PVhR0VZTPTnptz15Ll5JUiRC2BciqSiF0cCoQhAKhLVCAYSgpEIB9hT0blFY5Psco2iSLLKzSrQ3TbixzSDQg1WVierWxzqrbDaL1Fji+DrVhtdQ2RhpWhHEOH0OS3sTm2mAV1Ov4XBcewveWew7R2nX+/yXQsN3nsO2XHJ1Afk75L5/Op2uv8/5NfKh69Stj3Rp4bMBEG8Aol4RlsTvyn3qxmdQeSZvCEujLRqaLJjNwevCRha29nNbdDUpy68JSTEE92P2iNfyjetpZ8OxMG1IakZ5+iPDeoF6X+B3Yf1Uz/pG7qtavJctRh3JYUyseoLY6yOz2NtGDvkdZHdTuHuVLbryfL6Rozc0ej1PEqBarc1veecz4uKzt5YlrUNqBw+qu10JPc+WaMMaNK6p9y5tl6tZk3N3Hd/dZi8r51qauKqrbe7jvp0+qpp7Wr0Y7IbchyJVrvAk5lVstpTMkyYe9WYwSKE7GyRaba5/pHTw8VEc5eS9eC5TJFdyPTnpsuSEoXaRw2CEIXpyCEIQCoQhAKkQhANIQhAKCnWOTK9NK8aPUyXG5TLPKq5jlIjkUUkTxkaa7rZQhdFum8O0YHj0hk4c/wB5rklltFFqsN32I3gOPcdk7lwPh8KrPtr8eGbeDek+l9mddsOIQ/s4z/MDwDzA9E/vgry3XvHHkTV3AHTrwXOJYHbbXxu2XN3g5jmKItdubGO+7PhWrjz/ALlYr+z31PT0ief2dFz23qJeXpfjpTl6P+kdBv6lZi8L7ayoaauO86f3VReOIS7IZN4ArPWq8K71oU0qC1BfX3OpXwpj01k633qXEkmpVLabYo1otahSTK/XToyLb3JjstoUV8q8Pemi5Wox0U5T2e3PTbnrwXrwSpNELZ6Ll5qhC7OASpEqAEIQgBCEIBUICEAIQhANIQhACEIQDjXJ1jlGBXtr1y0dJ6J8UimQ2pVTHp1siilDZYhZo1tkxbOxga1/dAoKhriBwBIUWa9nOJLiSTqSakqgEyXt1E6kXHmTa02WkttUKW0KK6VNl67jWkVpW7HnyJl0i8F6bLlKoldyPZevBcvJckXaRw2LVCRC9ORUIQgBKkSoAQhCAEFCCgFCEBCAEIQgGkIQgBCEIBAvSRCA9By9iRNoXmj3Y72iXtEyhNHvUx0yJC9N1QE0ebF2kIQvTwEIQgAJUiVACEIQAEqQJUAJEqEAIQhAKhIEqAEIQgGkIQgBCEIASoQgBCEIAQhCAQpQhCAVCEIAQhCAEJUIAQhCAAlQhACEIQAhCEABKhCAE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ISEBUUEBQUFQ8PFRIVFBUQDxAQEBQXFBQVFRQUGBUXHCYeFxkjGRQUHy8gIycpLS0sFR4xNTAqNSYrLCkBCQoKDgwOGg8PGiokHxwpLCwsLyosLCwsKiwsKSwsKSkpKiwsLCksKSkpLCksLCksKSwsLCkpLCwsKSwpLCkpLP/AABEIAOEA4QMBIgACEQEDEQH/xAAcAAABBQEBAQAAAAAAAAAAAAAAAQMEBQYHAgj/xABBEAABAwEFBQQHBgQFBQAAAAABAAIDEQQFBiExEkFRYXETIoGRMkJSobHB0QcjYnKS8BQzguFDU6Kj8SRzwtLi/8QAGgEBAAMBAQEAAAAAAAAAAAAAAAMEBQIBBv/EAC0RAAICAgEDAgMIAwAAAAAAAAABAgMEESESMUETUSIygQVhcZGxwdHwFEKh/9oADAMBAAIRAxEAPwDhyEIQAhCEAIQhACEqEAIQhACEIQAhCEAIQlQAhCEAIQkQCoQEqAEIQgBACKJUAIQkQCoSJUA2hCEAIQhACVIhAKhCEAIQhACEIQAlSUXoNQCIonWxJ1tnXLkdKLZG2SjYKuLBc0krtmNhc7g0acydw5la6w4DhhaJLdIKbmMdQE8NoZuPJo8VHK2K7lunCst7Lj38HOdlJRdGvfBkE0Pa2AHabrGS4lwArQB/ea6mg0I0WEks5Gq6jYpI5vxJ0vUvPkioXt0a8KQqaESoSoAQhCAEBCVACEIQDSEIQAhCVACEIQAhCEAIQvQagPNF6DU42NPMhXLkdqIyyJPshUyyXe57g1rS5ztA0Ek+AWyujAJptWl2w0eo0ja8XaN96glakXKMSdvyoyFhut8jg1jS5x3NBJ/456LZ3RgEAB1pdT8DDnyBd8m+a3tw4Sds0hjEMJ9dzSC7mGnvOPM0C0kFnstl0783tGjn/Ro6LJyPtGMeI8mhGuijj5pfd2KK5cHv2QGMbBDzb3zz2Na83HwVjeWFIdlsEbe9aCBNK47UpiaQXN2vVBIAoKBX9gtLpKuOTdw+afcQ3aeeGvILCnm2Te2yC3JslLT8eF2KC/MMMk+8swa2eINaWijWyMaKNY4bnAei7dpppyvFmExKHSwtIlFe0jpRziPSNNzxnUb6cdeli9iyUvGYJzHFP3vdTbQzt7NnLTvN02wNx4PG7iMulzDzJQep9mWKpRjH0reYvz7P+D5ons9FFkjXTcV4WEgM0A72ZkYBQni4D2hvb461rz6aCi+nrtUlwUMnFlVLT7eCtolTz2JkhWEzPa0CEJV6eCJUIQCJUIQDSEIQCoQhACEJQxAIvQYnGxJ1sS52dqI02JPMjUmCyk0ABqdKZrWXNgKR9HTfdM1oRWQ/0+r458lDKxItU407XqKMpZ7EXEBoJcdAAST4BbC58AvPetB7NgzLRQyU5nRnj5LcYewuAKWSIU0dK893xfq7o0LTi6bLZQH2p4klGYaQNkH8MQ+LqrLvz4x4XJoqmmh/H8UvZfuZ7D2FiW0ssQZGdZX1o7x9KTwoFo/4WyWOjpXdpONNqhIP4WaM6nPmqa+cdPdURfds5Grz47vBZG03tzqTxNVmSldf34R5bfOa03pey/c2V54xkkyb3GcGnvHqVDu+YveAMy4geZWQZby4refZ/d204yuHdj0/MdPIZ+IUNtKriVfV1xE20MWy1rRw/wCVSYsvXs2BgOZzPyCu+1ADnn0QD5DVctxPexe9zq6k/wBlQor9SX4/oQ752Rp73z1VrcOI3RPBGbT6TdxHyKwNotmak2G8OJW1LFXSSQs8M6vfN0tmb/E2XvE5vY316bxwkHvy5V5XizC4cDPAOJe1o83AfEcq8VsMMYlML+MbvSb8xzC0N+XMHN/ibL3mv7z2M9bi9o9riN9OK8xsiVMuifYv1WRcfSt+V9n7HzjNBRRZI10TFeFhQzQDuEbT2tGnF7QPV4jd00ws0NF9FXZszsnGlVLTK8hIn3xpotVhMotaPKUIAQvTwEIQgGkoQAhACUBemMT7Ily2dJDTY08yFPxWfktPcuCZpaOcOzjPrPFCfyt1PjQKKVmi1TjzseoozMVmJWquXAsslHSfdxn2h3yOTfmfIrbXDhWON2zZ4zLMNXmhLerj3Y/j1WxgwxHG3btkgI9gOLY+hPpSHlpyWbfnQhxvk0lj04/Nr2/ZGTw/hZrTs2SLbeMnSu0HGshFB0b5LWx3BZ4G7dseHkZhhqIq8mavPM5clHvLGgY3s7K0NaMgS0AD8rdB4+SyNtvJznF0ji5x3k1WY53ZL9kLcmclr5V7Lv8AU096Y2cRs2duwwZBxptU5DRqyNrt1SS5xc46kkk+JUG029V8tpqrlOHGJQlalxEmS2wKP2tVF2qp+zsqVd6FFFdzbLO7rNtOAAqTupXousXbZuwgbE2lTr1Obj8vBY/A107UnaEd2OhHNx9H5nyW1Z3nF24ZD5lYuY1N9J6hnEEruw2Ywc9aCuQXKL6a6prVdjzUa13dBKKTRNcOJb3h/UM1Wqaqe0es+f5warzFJQrsVv8AsvsstTDI5h4EiRvvo4eZWXvL7KbUzOPYlH4HBrv0up7itKvMrmtbPNNGeu+2lbrC2JDE7ZdUxO1HD8Q5rDT3JPAfvY3sP42lvxU6wykUqor4RmuCzXPfDOhX/cgA/iLPnG/vPa3MCuZkaOHEePFcqxZhYAGaAfdnNzW+pX1h+A+7pp0rDGIDH3H/AMp3+kneOXFSMQXCI6zQisLs3tAqG11cBvYd43dCvMXKdT6JmjXOM4+jb9H+x87zQ0USSNb7FeFdissI+6OZAz2P/nTpXPcsXNDRfRVz2jLyMeVUtSIBCRPSRpqinRSa0IhLRIvTwbTscaSNqvcP4cltT6RgbLabTnGjG1rTPecjkOBXE5aJqqpWS1HuVkUFVpLkwdNPQ02I/beCB4DV3w5rZXNhKzwOaKGa0nQbG0erYxWg/E6vULfXbhF7s7Qdhv8AlsdV/wDU/QdG+azMjNjX3NiOJVQuq9/RGLuPCUUbgImGafiQHEcwPRYOZ81trHhQAbdqeA0eox1G9HP1PQUC0lmsTImbMTWtHIb+J3nqq+23I+U9+TwoaeSwb86yx6XCPJZnUumHwr/rK624mjhZsWVjQBoQ3ZYOg39VjrzvaSR1XuLjz+Q3DotfPgku0kHi0/VVsuAHA/zW1/K5R09LfJWdkYr4e5jpbRTqoE0xK3Dvs8ef8Rnk9Nj7NZCcpGfpetiF9UUVJSbZz6V286KDLbPZHiV0qb7IpXHOaOnDZevA+xyT/Oj/AEyLp59XhnPSzmQc92pPhkre67GSRqSadVtx9lDm/wCNGejXq7uHBQs8rXucH7GYABGY0155+CgtyuqPwhIvbnusWazMjoO0dr+d2vkMvBe70kbDGAMich8ypDJ9p9To3Idd5WFxbfu1Iaei3JvRYsY2Tnv3O+C0Zfhbo7zUmLEvEDwyXMJ77IOqkWW/drfmNy04YvBzs6vZ74hd6WVeI08QrGMA/wAt9R1Dx781yaG+eanRX8W5gnzVa/DkuUepnTXBxFHNa4cv/V31VZacM2SQ1MQY472Vj+GRVDYcYvGRNRzzV5ZMUsd6Qp0zVF9cPc7RFfglg/lvP9QB94+isLrs0sQ2H96PcRnSu7op0Nqjf6JHwKfp+yuetv8Av9Z31vWmYvEVwdjV7BWB3pNpXs665b2GvhXguUYswt2VZIh9ydRr2ZO6vs8CvoeZwoQ4VB1FNoEb6hc9v+GGGSjXNdBLUbLj3oycyxzTmWEVz3aLawcz/SRpUWLIh6VnfwzhM0aiPatri/DBgPaRisDj1LD7J5HcfDrkJWr6WuW0ZORRKqXTIjVSJzZQpdlXQsTV0b7ObY3YkhOTnHtARqcg11OYoD4lc8hWguS0mN7Xt9JpBH06HTxVW7saeDP07EzrOArlh7SRk23/ABDTVsjZ5WGRhpUHZIqagHx5LfsskbMtp39Urz8Sue3Xbaujmj1yI+bT7wt5aaTQh7NaVHHmF8nnxkpst5tTjYpb+GRN228fekMzPaH6lhLVe5G/3qslv/n71SjRKXhFCUEjpjp4/bH61BMsZ9f/AHCudx37U6+9PNvfmrtOK0t6RC2b6sftf7hUlljbs1q7OukjlhILyrvW9u8/cN5tCgydwWteAjzZrEAwbbnk7z2jwPimZHs3ONP+65LfNo2YiOixdqvKm9e0U9WnpBs1/aR+3/uFL/Ex+2P1rnVpv7Z359VAmxPwPvV30HvRzs6HfV9RsiIY5pc7LumpAOp/fFc3vK2VqoFpxJXX3FQZLZtZg5LRxsfp7nDZDvFpGYrs/BQI7YWmoOisXPVNa4dh3I5j6LR9NI52aGzW7aAI3qV/FEghZq7Z6OodHfFXDCkoJhEqzXuQrmx32eKyUjCHngc/NWFjYdyzrqIE0U2bywX2TvWsui3SPybU8zoszhbBssgD5asiOlR33dGnTqfethNeUFmbsR0qNQNK/iO88lgX1RctR7lqCcn0xW2Wj5QxtXkZarD4rvL+K+6a0NjBzc5rXSmh3ex4Zrzet/Ofm40aPA9AN3xWNvm/jQtYaNOufeP0Whi4nTpz/L+TUoxIUrrt7+wzi29YmWc2dh2nnZBz2gwNcDm7jlp10XOJlbW6aqqJSvo6VpGbm3erPYyhJtJVYM4IirWwyqojKmQSKOyO0TVy0dGwpen+G7R2bfzf3+IXR8LXrsv7J3oyejydw8Vw+7rWQQQdF0e7bd2sYeD3xrTc4b/msbKo6468rsb9TWTT6b7lhje7TFJtN/lyVI5HeP3xWDtloK7FRtvsZaadq3Lo9uh6H5lcivaxljiHAhzSQQd1MlQxZL5X4MaafZ90RLHaTU9Pmp0dpKqrI3vHp81MjK2YxXSVZdy7sk5y6hddgGzDGN9Ix40FVyK6Ydt7G+05o8zT5rsFp9KMfiJ/SF899p/Nr7juBR4rtFGDmSfILnF6W2gJ4LbY0loWt4A+8n6Lmt+ynZPULQxYLRzJlPaLeSTnmoMlsPFNTSLzZoNsmpyHBasK0R7EdaSvENrLTXOm8cVJtNgGyS3UcTWv0VcFMo6HcvmvBAI0KZt0NWV3tz+qS7M2U4GgU9sFRTjku20EiihbmDwzWkgir4qvst3EmlM+nuXTMN4Cc5rXWirGUHd0kOW8H0fHPkqll8YdyXo8sy134altEgbEwuNMzo1orq46ALpFzYQs1haJLQWvlGhI7gPBjdXHmfcpMt9RWZnZ2ZgJ5egDxJ1cf3VZu33gSS+Z9Tz+AG7oFkzduRLjiJpY2HO3l8Iur0xM+SrY6sZ1756n1RyCy9vvdrN4LvcFU3niGtQzJvvPis1a7wrvVmnHjDiC+pouyrHXTWvqWl432XanpwWetduqo9otigSSrRrp1yZV2Q5Puep5qqHI5envTDnK5FaM+cthVC81Qu9EQRlSY3KGwp9hXMjuLLayTLX4YvXYfRx7jsj8isLDIriw2mlFStj5NPGucJJo7Hct5dhMCf5clGv4Dg7w+FUv2i4er/1EYydQSUG/1X+OQ8lnbit4lio70mCh5jcfct5hy2NngdZ5cy1uznq5hyB6j6LCyYenNWR7Mu51Serodn3OOsho89FIiZmrW/7ldZ53MPqnI7i06HxHvqojYc1o02qUDGnEv8H2fatMVdA4Hyz+S6Y81mb+FhPmaLCYJg++J9lrj50b/wCS3VndtSPPANHjqsTP5mmeRRisby/fuHshvw/uue3szaBA1+i2GMbV/wBRId20R5ZfJY+1PrmFqYL3BbI5GSm1T92uzcOND5f8qxnsbXGpGfJENla30RT4rXjwcHmip+yzy5q4tLstkan3BFhuxziA0Ek5AAVJPCgXFliidxg2e7qsnc6k/Rai5MMyzuoxuQ1ccmN6njyGa0uG/s+2Wh1pyAFezBo47+8fVHJXtrvxkTezszW93KoH3bentFULMpv4Yck9dTm+mK2JdeHLJdzRJIQ+Y6Oc0E14Rs3ddeYUO8b7kmqB3IzuBzP5nfLRVVqtVXbcrquO9xqegVPb75Jybk33+Khoxnvqs5Zq/wCLCnmx7ZKvO+GR5Nzd7gsneF7ucauP74dFBt941JKqJ7Wr8anL8Dm7LeulEu025V0toTMsyYc9W4w0Zc7Njj5Ew568uem3OUyiQOQrnLwUIXeiPYIQheng21PMKYXtjl4z1MlxuVhZZaKrYVJheoJraLMJaNlcN5mN4O7eOI3j5+C6DYraY5Gyszpnlo5p1B8FyOxTLe4YvHaZ2ZOYzb03hZt9SknF+f1N7EsVkXVLydCxVdTbVZxLHm5jdoU1cw5kdR9VgYoPMLdYRvLZJhdo6pZyO9vz81AxDcXZS7TB92/McBxH74hYldrpk4yMy2p1ydb8diRg2zUD3dB8T8lobFJQuO4uz8AoGH4NmH8xJ91PqpdaRuPJx9yTam/uKrWuDmWJX1e48ST5mqxdqcQTQkdFub3iDq1WXtN2GuWfxWlix6InL5KgWp/I+H0TjXvdlp0VjZLjke4Nawlx0DRUldFw59nEcY7S2EEjPswe6PzuGvQZcyprcroR6oLyY3DGBprUatGzHXvSPqGc6e0eQ8V0ux3RZLuZ3e9MR6RoZDxDR6g/ZJS2/Ewa3YsoADRQO2QGCnst0WctFoAq6RxLjvJqSqkYW5D3LhF2rGc+Xwidb71kmyPdj9kHX8x3rP3nfbY8m0Lv9IUC97/oKDIbgNT1WStNuJOuZKvwrUVqBdVkKVqCLt14OeS5xJrkFVXpeOy2gObv3VeZrUGNzOTQs7arWXOJO/3K3CrSM625zltnuW0KM+RNuem3PVhR0VZTPTnptz15Ll5JUiRC2BciqSiF0cCoQhAKhLVCAYSgpEIB9hT0blFY5Psco2iSLLKzSrQ3TbixzSDQg1WVierWxzqrbDaL1Fji+DrVhtdQ2RhpWhHEOH0OS3sTm2mAV1Ov4XBcewveWew7R2nX+/yXQsN3nsO2XHJ1Afk75L5/Op2uv8/5NfKh69Stj3Rp4bMBEG8Aol4RlsTvyn3qxmdQeSZvCEujLRqaLJjNwevCRha29nNbdDUpy68JSTEE92P2iNfyjetpZ8OxMG1IakZ5+iPDeoF6X+B3Yf1Uz/pG7qtavJctRh3JYUyseoLY6yOz2NtGDvkdZHdTuHuVLbryfL6Rozc0ej1PEqBarc1veecz4uKzt5YlrUNqBw+qu10JPc+WaMMaNK6p9y5tl6tZk3N3Hd/dZi8r51qauKqrbe7jvp0+qpp7Wr0Y7IbchyJVrvAk5lVstpTMkyYe9WYwSKE7GyRaba5/pHTw8VEc5eS9eC5TJFdyPTnpsuSEoXaRw2CEIXpyCEIQCoQhAKkQhANIQhAKCnWOTK9NK8aPUyXG5TLPKq5jlIjkUUkTxkaa7rZQhdFum8O0YHj0hk4c/wB5rklltFFqsN32I3gOPcdk7lwPh8KrPtr8eGbeDek+l9mddsOIQ/s4z/MDwDzA9E/vgry3XvHHkTV3AHTrwXOJYHbbXxu2XN3g5jmKItdubGO+7PhWrjz/ALlYr+z31PT0ief2dFz23qJeXpfjpTl6P+kdBv6lZi8L7ayoaauO86f3VReOIS7IZN4ArPWq8K71oU0qC1BfX3OpXwpj01k633qXEkmpVLabYo1otahSTK/XToyLb3JjstoUV8q8Pemi5Wox0U5T2e3PTbnrwXrwSpNELZ6Ll5qhC7OASpEqAEIQgBCEIBUICEAIQhANIQhACEIQDjXJ1jlGBXtr1y0dJ6J8UimQ2pVTHp1siilDZYhZo1tkxbOxga1/dAoKhriBwBIUWa9nOJLiSTqSakqgEyXt1E6kXHmTa02WkttUKW0KK6VNl67jWkVpW7HnyJl0i8F6bLlKoldyPZevBcvJckXaRw2LVCRC9ORUIQgBKkSoAQhCAEFCCgFCEBCAEIQgGkIQgBCEIBAvSRCA9By9iRNoXmj3Y72iXtEyhNHvUx0yJC9N1QE0ebF2kIQvTwEIQgAJUiVACEIQAEqQJUAJEqEAIQhAKhIEqAEIQgGkIQgBCEIASoQgBCEIAQhCAQpQhCAVCEIAQhCAEJUIAQhCAAlQhACEIQAhCEABKhCAEIQ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karima\Downloads\pes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257675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Pesan</a:t>
            </a:r>
            <a:r>
              <a:rPr lang="en-US" dirty="0" smtClean="0"/>
              <a:t>, plaintext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ciphertext</a:t>
            </a:r>
            <a:endParaRPr lang="en-US" dirty="0"/>
          </a:p>
        </p:txBody>
      </p:sp>
      <p:pic>
        <p:nvPicPr>
          <p:cNvPr id="6" name="Picture 11" descr="typingcouple.gif (36628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57675"/>
            <a:ext cx="2895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garis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6148388"/>
            <a:ext cx="7620000" cy="398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3.gstatic.com/images?q=tbn:ANd9GcQkKsl5IMDptPwgpRd9SWjwccepbtss8SpZWh2lbDhBSqRrWe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198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Pesan</a:t>
            </a:r>
            <a:r>
              <a:rPr lang="en-US" sz="2400" dirty="0" smtClean="0"/>
              <a:t> : data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dibaca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dimengerti</a:t>
            </a:r>
            <a:r>
              <a:rPr lang="en-US" sz="2400" dirty="0" smtClean="0"/>
              <a:t> </a:t>
            </a:r>
            <a:r>
              <a:rPr lang="en-US" sz="2400" dirty="0" err="1" smtClean="0"/>
              <a:t>maknanya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Pesan</a:t>
            </a:r>
            <a:r>
              <a:rPr lang="en-US" sz="2400" dirty="0" smtClean="0"/>
              <a:t> = plaintext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Agar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dimengerti</a:t>
            </a:r>
            <a:r>
              <a:rPr lang="en-US" sz="2400" dirty="0" smtClean="0"/>
              <a:t> </a:t>
            </a:r>
            <a:r>
              <a:rPr lang="en-US" sz="2400" dirty="0" err="1" smtClean="0"/>
              <a:t>maknanya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lain,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disandikan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lain</a:t>
            </a:r>
          </a:p>
          <a:p>
            <a:pPr lvl="1"/>
            <a:r>
              <a:rPr lang="en-US" sz="2400" dirty="0" err="1" smtClean="0"/>
              <a:t>Ciphertext</a:t>
            </a:r>
            <a:r>
              <a:rPr lang="en-US" sz="2400" dirty="0" smtClean="0"/>
              <a:t> :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disandikan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sp>
        <p:nvSpPr>
          <p:cNvPr id="2" name="AutoShape 2" descr="data:image/jpeg;base64,/9j/4AAQSkZJRgABAQAAAQABAAD/2wCEAAkGBhQQEBUUEhQUExUUEBASFhUVFBIUFBIUFBAVFBQVFRQXGyYeFxkjGRQUHy8gJCcpLCwsFR4xNTAqNSYrLCkBCQoKDgwOGg8PGiwkHyQpLCktLyosLCwyLCwpLCwsLCksLCksLCwqLCwpKSwsLCwsLCwsLCwsLCwsLCwsLCwsLP/AABEIALUBFgMBIgACEQEDEQH/xAAcAAEAAQUBAQAAAAAAAAAAAAAABgIDBAUHAQj/xAA7EAABAwIEAwUGBQIGAwAAAAABAAIDBBEFBiExEkFREyJhcZEHMlKBobEjQmLB0TOSFBZDguHwFaLC/8QAGwEAAgMBAQEAAAAAAAAAAAAAAAQCAwUBBgf/xAA2EQABAwIEAwYEBQQDAAAAAAABAAIDBBEFEiExQVFxEyIyYYGhFEKR0QZyscHhIzNi8ENE8f/aAAwDAQACEQMRAD8A7iiIhCIiIQiIiEIiIhCIiIQiIiEIiIhCIiIQiIiEIi8WBX4/BB/UlY3wvd3oNV1rS42AXCQN1sF5dQyt9pce0ETpDyJ0HoLlauTFsRqvd/BafhHDp57pk0rmDNKQwf5Gyr7UHRuvRdAq8QjiF5HtYP1ED6LSTe0CjabdoTruGOIUagyM55vPI558yfutmzKMDW27MHx5pGTEMOh0LnP/ACjT6lWCOZ2wA6qUYbjMNSLwvD7bgbjzB1CzLrjeI0ktBUB0JcNdLfYjmF0WgxySWFpdH2TiNdb+g5KzEJaekibUZ7sdtz6WXIszyWkahbmoq2s336DdaaqxCQu97gHh+5Q/98VRK0W1XhKjH5ZJBkFme5WlFC1u+qyIsRkbvZ49D6j+FsKXEmPNvdd8LtD8uqhGZKeWop3MppTFKNWuGlyOS5xhntNrKCbsMSjL2g24iLOHiDzXoaOqfKzMwh3lxUZo2tNiLL6JuijWBZmZNG2Rj+1ids7dzPA9VI45A4XBuDsQtSKZsg035JR7C3dVIiK5QRERCEREQhEREIRERCEREQhEREIRERCERWp6psYu9zWjq4gfdaKvz1TR6NJkPRo0/uKsZE+TRgJUS4N3KkS8c4DUmygNTnipl0hjDB1I4j6nT6LWy0lRUH8aYkdOK49Nk63D3/8AIQPdUOqGjbVTfEM3U0O8gcejO8fpoo/Ve0N7zanhJ/U65+g/lYVJgkUe7eM+K28E7G7NDfIBU1NqYXihdIeoA+m66x/aeJwatO+Kvqv6khY08h3RbyCyaLIrBrI4vK3kFa3qs2OoC85PjVd4f7Q5AW9zqnG00W/i9ViUmBxx+6wD5LYMp1U2UKsSBZRIkOZ7iTzJurdtAF4IlbnIComreTfVYbjfdZlVXsZ3Y9T7K1kZOpVMsYcbloNtr8lUvHOAFzotfUYgTo3QdVhve6Q3cbptkZdssqoqwzxPRa2aoL9/RW1TJIGjVcDSTYJ2OIN6qsLDxRkFQ3gqI2yjqRqPIq3NVl3gFYWtSxvhOa9j5JgwNcO+tvl3D6aljLKccDSbkE3+63mH1nZvDb3a87dCeYUZw3CJJ3dwWF9XHQBTTCsEZAPid8R/bovT0LZ5HCTYc+ayasQxAsBueXJbIIiL0Cx0REQhEREIRERCERF4XIQvUWsrcx08PvSNv0b3j9FoqnPnEbQRF3i7+B/KvZTSvFwNOew91AyNG5UwWJWYrFCPxJGt8CdfQaqEVNdWz6Od2YPJvd+2qsRZeG8ji4/95puOiaRd7x6aqh1RbQBb6t9oETdImukPX3R/K1E+Zayf3AIh+kfudVfhoWM91oV4usmmxQs8Lb9VQ6V54rTf+DfIbzSFx8ST91lwYVGw2a3iK21Hhr5dhwt6lSChwtkQ0Fz1O6jLWZBa/oF1kRfqtRh+XS7WTuj4R+6uYhlVrh+GS0/RSBFnGpkLr3TYhaBZc9mEkDuGQG3VXWShwuDdTaro2SizwCFE8Tyu+Il0JuOnNOxVLX6HQpZ8JbqFilBIRsSFjQ1RJ4SCHdFtqbDubvRUYjiFLRR3qCPIbk+i5DC+Q9xeUtRKTpt1K2XGTuqGstsj5A0XOi+T4liXxkl42BjeQ49VvwxFgsTcqpY9RWhm2pWLUV5do3QLEWUAtBkHFyrmmLzcqlUSShu6wZqku8AmIoHSdE41l9tlkT1gGjdT1WE5xO68WHiOJthte5J5LapKJ0jxHA0lxU3vjgbmebBZzIy42AJJ5DVSbCMpbOm/sH/0eXkruR5IZYA9luPZ9/eB8OgUlC9JTYW2I3l1PLgFi1OIuf3Y9BzVMUQaAGgADYDYKtEWwspEREIRERCERajGsxx02h7z/hH3J5KPSZlqp/6TRGOoFz6lXtp3Fuc2DeZNgqzIAbbnyU1klDRdxAHUkAepWnrs4U8X5+M9GC/12Ucbl+WY3mkcT5k/dbOkyzEz8tz4pWStoYd3l55NGn1KkGSu2Fuqxp86TSaQQ28XXcf4+6xX4fVVH9WUgdL6eg0Uoiog3YWV8QpF+Nyf9eNrfM94/ZTFOPncT7KMU+VI2+9dx8VnCnbGNABbwW1mNlpqya5skIvisSqBHLISNzrpboNFa4xwMLmgX4Ky51zdUotlRYI5+r9B05le4uyJoGwCxgHPK18UTnmzRcrdUOAhur+8enILZU9K2MWaLK8kZKlztG6BNsgA1K8a0DQaL1ESqYRERCFSVTdVFWZ5OFpPgu3AFyubrTYnwCUENAdzK9CxOLjcXHmVcmiLm2BsvC4pA+skMzd9reS12RBgDVTUVwboNStdJKXG5K8fEW7q1LOG7+i872bs2W2q0Y4wNlWsaat5N9VjzVBd4DorS0IqUDV6abHzXrnX1K8sqg1VWXrMOwOaqs5/dZ7noFm1mKR0/db3new6rwNWBjGHiVhtuFsCVTde/oqOKjblhFvPieq8lUVMlQ7NIf4WgynmF9DUC9+Emzm9R/PRdrpqgSMa9pu1zQ4HqCLriWYcM/1G/NST2a5tsf8ADynQnuHo48vI/dV4lTXHbs9fupU8nyldOREWGnEREQhEREIXLc1VYGIys5hsZ153Y1SPBaxsrBbQjQhQf2mU8kOImWxDXsj4TyNmgH6hX8AxnhIe06bOC18RwxuIUDA3cAEdRwScUxhmJ4Lp0LQsgNWuoqsPaCNis9jl86YMpLHCxGhWs7XUKqype5VErFnkspSOyhcaLlYldUWCwqWhfKdB81Zrag8V9wFu8KxqN4DdGleqw2mdS0+e3edqfLkFnzPEsmUnQLJosJbHrueqzbICvVY5xcblXNaGiwRERRXUREQhF4vV4ShCpKjGYs0QxzNpnSBsjgHAHmpHO8hpIFyAbDqvmnOmDYjW4g95hc0g2Yb2AAOhuq5mZ2Fl7XUo3ZXZuS7rGyyucS5/kuTFI2iOqMbmDQFxBeB5hTqONp3f6LF+BnBygXWh8RGRclVyOaRY6rT1WFi92O+RW+bTR+fmVcEbRsArRg75Dd5A/VRGIti8F1EZcPka0uLHEDmBdYkFSD4HoVPI6gt226clrsSy7DU6s/Dk+hWrQYVTU788ve5E7D0S1ViU0zcrO704+qjipJVqsppaZ3DK025HkfmjJQ4aL1zSCNFhkWVZK8JXi8JU7Li8kAIsdiovi+FSUrxJYhpNwVMMPpu1kA5DdbvGsFFRCWEbDRYdfjcdFUMgcLh3i8gU3BSmRhePRZmRs0CshDXH8RgAdrq4bBw/dSdcBwyvkw6qHLhdtyI5+oXccIxRlTC2Vh0cNvhPMHyVdZTdi+7dWnUHyV0T8413WaiIklaiIiELR5uy22tpyzTjF3Ru6O6eR2XEqaR1NKY3gizi0g8raFfRK537T8n9o01MQ7zR+IBzb8fmOa18Nq+zd2T/AAn2KWnjzDMN1Zy1jPCQ0nuu2PRTaGVcTwTEfyOPkell0rLuMdo3hd7zfqsr8SYWWn4uIfmH7qyjnv8A03eik7nrV4hUWCvvqNFqJ5eJy87hVP8AGTgnwt1P7BNVL+xZpuVRdWJKfW7dCrxKpJXvrLFWVh+YHxHhk1HVSekrmyi7T8lDHtB3VmMviN4yfL+EtLTB+o3VzJi1dBRR7C80B3dk0PVb9kgIuDcLOfG5h1TjXh2yqREVamipKqVBXQuKh60eMU1wSt45YlXHcKYUSueVbnNO6tNxBw5ra41S2JWgepLi2MeNuHNZMeYjzWhKpJUwVAqVR5iHNZcOLNdzUILlXFVFqta5VkLoza1r28MrQ9p67haLE8nkXkpXcQ3LOYWuocZ6re0mJc2mxV8bi3Vh9OBUD/koqKktPC8cJGmqu36c1M6jDI61hMjOBwH9QaeqhNOBFVdnxcTQfVNmtayJ0hHhFyFARFxAHFS7L+H8DLncrcmJeUjbgEdFlcK+ZyudUyOlk3cb/wALbFowGjguf59yuJWdowd5u60vs8zcaWXspTaN5sb37pGzl1GohuCDqCuS53y4aeXtYx3Sb6cl6rA60TxnD5zruw/skqmPIe1Z6rtrHXFxz1XqgXs1zb2zOwkPfaO5c7j4denL/hT1WyRujcWO3Ck0hwuEREUF1FS9gIsdQRYg7EKpEIXEvaBlU0U/aRj8J5Lm22YfgVOBYwdHA95trjquv45g7KuB0Ug0cND8LhsQuD19FJQVLmPFi069HDkR4WXpqGoFTH2UmpA+oWfNHkOYLqzcQEkYc3nurKjGB4qGka3a76FSYnmNikYMPjoQWRjQm65LM6U3chXl14SvLpgBVoSvCV4SvCVJCtywh3geo3V6ixmSA6m7f+7q2SqSuOYHCxXQSNlMcNxxkw3sei2S5qYy03YbH6Lc4VmssPDL6rOmoyNWJpk/BymBVBVumq2yC7CCqyUjYg2KYvdUuVqRXHFWnFTCiVoMapbgqG1cdiujVcHEFE8Vwk3uFOyjdRsqgq/NAWqwV0LhVJVBVRVQg0u48I8VO9lG11bZcnTVbGHFmUw4pXXPJv8AKjuJZmbGOGLfrzK0BZJMbvJAurWscd/9+y5oFM8S9oUtT+HFoNgBoB5qT5Tyvw2klPE86+SgeX6QNdcDQLoOFY1awKw8YqHOtTx6Aam36JqnYB3yppEywVxYFJiLXDdZfbBYOjRqmN169q1WMYa2aNzHDcFbB9QtRiWYIYh35Gj56qsZ3vBgBLhtYX/RTFgO9suSVUEmHVVwS2zuIEeei7XlfMDayAPHvCweNNHW38iuUZ1zJBVWEYuR+Y6K37PcxGnmFiS0u4Xi+hF/uN19EnZJNRsqJ25JNiOaymODZCxpuF3NF403CLITS9REQhCoj7Qco/4yDjYPxowS21u+PhPj0UuRWRSOieHt3Ci5ocLFfOmF1hjcWO628ip3guI8Q4HHyPgsb2oZP7N3+JhHdce+B+Vx/N5H7qNYLiV7Amzm7eK9Y17aqLO3/wAKzHtLHWK6ESqSVawyUzsu21xuFdfE4bgrL7aIPMeYZhwvqpZHWvbRUkrwleFy8umAoISqSUJVJK6uoSqJGA7r0leXUrLiU1ZJAbsJI6KU4Vmlkos/uu6/z0UUJVmSG+o0PVUy07ZBqrGSFuy6S7a+46q04qFYZmWSnNn95v0/4UtosSjqBdjgD8J/ZZckDot9k02QPVxyxp4Q5ZEgI3Vo67KIXCo/iODg7BRyowl19AugVRjibxTOAHw8yoBmjOQkPZwN8NP3KtbGX+Hbn/u65e261FdiMdONSHOHoFF63F5ag2FwPos2TAXvPFJ52XhpuDSyvbAWqJfdYVPQBup1PVZccdyAF4dN1VBicUVy43PIBEpcyMmMXPDqutAcdVIKSIMbZZIqOHnZQ2qza78gDfErS1WNvf7zyfAbLCiweokOaVwF/Upt1QwaNC6X/nKODd9/Aaqmb2sG1o2fNy5Q+qJVILj1WnFg9HGc0ozdTp9FQ6okdo3RTrEs9zze9LYdGafVR+fEy48yerjdYVLSOcVJ8Eyi6dzWtbdxNgPqthtdS07csTQPJosljDK83cfqo+Hveba/spZk7AZJJGsYCSTr4DmT0CnGD+yUCxmeG/pZqfLiOn3U7wrBYqZnDE0N6ndzvElZdXXvqBltYJmKAM14rMjZYAdAB6IqkWcr0REQhEREIVmspGyscx4u17S0jwK4NmvLz8PqiNeAnijd8TP5Xf1o825abXU7ozo4d5jtNHAbX6HZP0NWaeTXwnf7qmaPOPNcuwHGiwh7f9wXR6KZsrQ4c1xZhfSzOjeC0tcQ4HlY2U4yrjnZuDSe67bzUvxFhDayLt4h32i/UKujqDE7K7YqcOw1rtwFiS4AORIW1gluskC68LT1M8Y/pyOHlf8AYrTkYw+JoUUmwV42sVhS0r27tKm7ogrbqYLYixyrj8YDvY+32SrqWJ21woK5ypuplNhTHbtCwJ8ttO1wtSL8RwnSVjm+6odRO+UgqNkrwlbSbLrx7rr+awpsNkbu2/kteHFKObRkgv56fql3U8jd2rFcrLeKM8UZIKuvBG4IVK0bBwVOy3+GZzBHDUD/AHc15i2fYIW2i1d1Op+SjFVLGB3yP3WnlroWG7WcR6nQJf4FrnXA+ytExA1WRV1tRXOu4lrfqVk09DHAOQ6krQVeZnbBwaOjd1p6jGC7qfElPR0tt1UXqYVWMxDTVx8NlHsSxa+wa36laR9W93X5L2Kge/kpSGCMd8j1Q0Od4QsWrrSTuT9lguqCfDyUrocmyzGzWOdt7oJ38lt2eyypGvYv9FjzVsQ8Gvsm2xOO652InO6rJiwtzlM/8siM2cLEHUEWI+Svx0bW8kg+skdtorhE0KL02XieS2tPgAG63IavUq5xduVYABssaCga3YLd4PiDoJGuZu03HTofoSsBkZKl2VsoGW0ko4Y9/F/gOg8fRRXVPMLrO2hZJa3E0EjoefyWUqY2BoAAsAAABsANgFUhCIiIQiIiEIiIhCIiIQud+1DJ/asNTEO+wfiAfmaPzeY5rm+EV1u47cbea+inNvodQfquI+0TKJop+0iB7KQ3H6Xc2/wvQYXV3/ov9PskqiP5wpllLHeNvZuPeG3ipdE9cSwbFSCHD3m2+a6pgmMCaMOvrbVeU/EOGfCS/ExjuO38j/KcpJu0bkduFvwixRUqxU4qxgu5wb5leebJnNmi58tU0WW3WeXK26QKKV+e4WaNu8+GyjeJe0GQ+7wxj1K16fBa+o1DMo5u09t1Q6oiZxv0XRp6prRckDzIWgxDNlPH+fiPRuq5fX5mdIe89z/oFqpcTcdrD7rdg/CMW9S8u8hoPrulnYg75Aug4jn29wyNoHV9lFq/M7nHV3yboFH+F7+pWXTYK95sAdei3oYqDD25YwB9Sf3SrjNNqVRNipOw9dVjOle/qVM8J9mdRLY9mWjq/uj66/RTPCvZPGyxlffq1gt/7H+FVLjAGkbfqptpT8xXHYsMe7kpBhOQJ59WxuI62s31Oi7Zh+VqaC3BE245uHEfUragLMlxCeTd1umiYbAxvBcxwr2RHQyva3waC4+u33Uuw7IlLD/p8Z6v1+mykKJIknUq5URQtYLNAaOgAA9Aq0RcQtVjOXoqod4WdbR438j1HgueY5lWWmNyLtvo8bHz6fNdYVLmX0Oo6FCFw7sT0WxwzL0s5sxhPjs0ebjouojL1PxcXYx3P6bj+3YLPYwAWAAA2A0AQhRnAskMhIdLaR3IW7gPXXcqTgL1EIRERCEREQhEREIRERCEREQhFg4zhDKqF0Ug0cN+bTycPELORdBINwhfOWK4dJQVLo3j3XWHRw6hbfB8y9ibscNdwdl0zPWSxiEYLSGysHdcdnD4Sf3XGcUyzUUz+GWMtP0I6g816eGqgqock9uRB4rOfE+N12qTV+eZHD3w0fp3Ucq8fLj+Z3i4rAbQPPJbfC8mTzmzI3O8bWHrsotmoaMZYgB+ULpZLJ4vdaeXEXu528tFabTud1XTcJ9kbzYyubH4e876afVS/DfZ7Sw7tMh/WdP7RYeqVlxhx/ttt1VjaUfMVxShy3JKbNa5x6AEn6KXYT7J532MgEY6uOv9oXXqelbGLMa1o6NAG3krqzJaqaXxOKYbG1uwUMwz2YU8djIXSHoO63bw1+qk9FhEMI/DjYzxAF/XdZiJZWJZERCEREQhEREIRERCEREQhEREIRERCEREQhEREIRERCEREQhEREIRERCEVqema8We1rh0cAR9URCFhxZep2m4hjuf0g/fZbANtsiIQvUREIRERCEREQhEREIRERCEREQhEREIRERCEREQhEREIRERCERE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karima\Downloads\pes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95300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Kriptografi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sekaligus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menjaga</a:t>
            </a:r>
            <a:r>
              <a:rPr lang="en-US" sz="2400" dirty="0" smtClean="0"/>
              <a:t> </a:t>
            </a:r>
            <a:r>
              <a:rPr lang="en-US" sz="2400" dirty="0" err="1" smtClean="0"/>
              <a:t>kemanan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[</a:t>
            </a:r>
            <a:r>
              <a:rPr lang="en-US" sz="2400" dirty="0" err="1" smtClean="0"/>
              <a:t>Schneier</a:t>
            </a:r>
            <a:r>
              <a:rPr lang="en-US" sz="2400" dirty="0" smtClean="0"/>
              <a:t>, 1996]</a:t>
            </a:r>
          </a:p>
          <a:p>
            <a:endParaRPr lang="en-US" sz="2400" dirty="0"/>
          </a:p>
          <a:p>
            <a:r>
              <a:rPr lang="en-US" sz="2400" dirty="0" err="1" smtClean="0"/>
              <a:t>Praktisi</a:t>
            </a:r>
            <a:r>
              <a:rPr lang="en-US" sz="2400" dirty="0" smtClean="0"/>
              <a:t> (</a:t>
            </a:r>
            <a:r>
              <a:rPr lang="en-US" sz="2400" dirty="0" err="1" smtClean="0"/>
              <a:t>pengguna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)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kriptografer</a:t>
            </a:r>
            <a:r>
              <a:rPr lang="en-US" sz="2400" dirty="0" smtClean="0"/>
              <a:t> (cryptographer)</a:t>
            </a:r>
          </a:p>
          <a:p>
            <a:endParaRPr lang="en-US" sz="2400" dirty="0"/>
          </a:p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r>
              <a:rPr lang="en-US" sz="2400" dirty="0" smtClean="0"/>
              <a:t>, plaintext,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en-US" sz="2400" dirty="0" err="1" smtClean="0"/>
              <a:t>Terminologi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Kriptografi</a:t>
            </a:r>
            <a:endParaRPr lang="en-US" sz="2400" dirty="0"/>
          </a:p>
        </p:txBody>
      </p:sp>
      <p:pic>
        <p:nvPicPr>
          <p:cNvPr id="4" name="Picture 7" descr="C:\Users\karima\Desktop\Logo_di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37" y="5595413"/>
            <a:ext cx="1184563" cy="1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8l">
  <a:themeElements>
    <a:clrScheme name="sample 3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3195D9"/>
      </a:accent1>
      <a:accent2>
        <a:srgbClr val="63C2F7"/>
      </a:accent2>
      <a:accent3>
        <a:srgbClr val="FFFFFF"/>
      </a:accent3>
      <a:accent4>
        <a:srgbClr val="000000"/>
      </a:accent4>
      <a:accent5>
        <a:srgbClr val="ADC8E9"/>
      </a:accent5>
      <a:accent6>
        <a:srgbClr val="59B0E0"/>
      </a:accent6>
      <a:hlink>
        <a:srgbClr val="4173F1"/>
      </a:hlink>
      <a:folHlink>
        <a:srgbClr val="3B97A9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3195D9"/>
        </a:accent1>
        <a:accent2>
          <a:srgbClr val="63C2F7"/>
        </a:accent2>
        <a:accent3>
          <a:srgbClr val="FFFFFF"/>
        </a:accent3>
        <a:accent4>
          <a:srgbClr val="000000"/>
        </a:accent4>
        <a:accent5>
          <a:srgbClr val="ADC8E9"/>
        </a:accent5>
        <a:accent6>
          <a:srgbClr val="59B0E0"/>
        </a:accent6>
        <a:hlink>
          <a:srgbClr val="4173F1"/>
        </a:hlink>
        <a:folHlink>
          <a:srgbClr val="3B97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cdb2004218l</Template>
  <TotalTime>1681</TotalTime>
  <Words>988</Words>
  <Application>Microsoft Office PowerPoint</Application>
  <PresentationFormat>On-screen Show (4:3)</PresentationFormat>
  <Paragraphs>380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cdb2004218l</vt:lpstr>
      <vt:lpstr>Pengenalan Kriptografi (Week 1)</vt:lpstr>
      <vt:lpstr>PowerPoint Presentation</vt:lpstr>
      <vt:lpstr>Contents</vt:lpstr>
      <vt:lpstr>Masalah, ancaman &amp; keamanan komputer</vt:lpstr>
      <vt:lpstr>Sejarah Kriptografi</vt:lpstr>
      <vt:lpstr>Terminologi Kriptografi</vt:lpstr>
      <vt:lpstr>Terminologi Kriptografi</vt:lpstr>
      <vt:lpstr>Terminologi Kriptografi</vt:lpstr>
      <vt:lpstr>Terminologi Kriptografi</vt:lpstr>
      <vt:lpstr>Terminologi Kriptografi</vt:lpstr>
      <vt:lpstr>Terminologi Kriptografi</vt:lpstr>
      <vt:lpstr>Algoritma Kriptografi</vt:lpstr>
      <vt:lpstr>Algoritma Kriptografi</vt:lpstr>
      <vt:lpstr>Algoritma Kriptografi</vt:lpstr>
      <vt:lpstr>Algoritma Kriptografi</vt:lpstr>
      <vt:lpstr>Kriptografi Klasik</vt:lpstr>
      <vt:lpstr>Kriptografi Klasik</vt:lpstr>
      <vt:lpstr>Kriptografi Klasik</vt:lpstr>
      <vt:lpstr>Kriptografi Klasik</vt:lpstr>
      <vt:lpstr>Kriptografi Modern</vt:lpstr>
      <vt:lpstr>Kriptografi Modern</vt:lpstr>
      <vt:lpstr>Algoritma Enkripsi dengan rangkaian bit</vt:lpstr>
      <vt:lpstr>Algoritma Enkripsi dengan rangkaian bit</vt:lpstr>
      <vt:lpstr>Public Key Encryption</vt:lpstr>
      <vt:lpstr>Implementasi Kriptografi</vt:lpstr>
      <vt:lpstr>Tugas</vt:lpstr>
      <vt:lpstr>Tugas</vt:lpstr>
      <vt:lpstr>Kesimpulan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karima</dc:creator>
  <cp:lastModifiedBy>karima</cp:lastModifiedBy>
  <cp:revision>162</cp:revision>
  <dcterms:created xsi:type="dcterms:W3CDTF">2012-03-05T03:59:12Z</dcterms:created>
  <dcterms:modified xsi:type="dcterms:W3CDTF">2013-03-10T11:12:42Z</dcterms:modified>
</cp:coreProperties>
</file>