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76" r:id="rId3"/>
    <p:sldId id="306" r:id="rId4"/>
    <p:sldId id="317" r:id="rId5"/>
    <p:sldId id="318" r:id="rId6"/>
    <p:sldId id="311" r:id="rId7"/>
    <p:sldId id="320" r:id="rId8"/>
    <p:sldId id="312" r:id="rId9"/>
    <p:sldId id="321" r:id="rId10"/>
    <p:sldId id="322" r:id="rId11"/>
    <p:sldId id="323" r:id="rId12"/>
    <p:sldId id="324" r:id="rId13"/>
    <p:sldId id="327" r:id="rId14"/>
    <p:sldId id="329" r:id="rId15"/>
    <p:sldId id="330" r:id="rId16"/>
    <p:sldId id="314" r:id="rId17"/>
    <p:sldId id="315" r:id="rId18"/>
    <p:sldId id="316" r:id="rId19"/>
    <p:sldId id="26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E54"/>
    <a:srgbClr val="1D208F"/>
    <a:srgbClr val="F4E59C"/>
    <a:srgbClr val="DDDDDD"/>
    <a:srgbClr val="B2B2B2"/>
    <a:srgbClr val="D476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A2469-A78C-4DA6-B4F7-01D7752535CC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63FB3-EBCF-4298-A562-F19E023B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5313"/>
          </a:xfrm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2305" cy="3479512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5313"/>
          </a:xfrm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2305" cy="3479512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5313"/>
          </a:xfrm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2305" cy="3479512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5313"/>
          </a:xfrm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2305" cy="3479512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5313"/>
          </a:xfrm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2305" cy="3479512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8457B6A3-325A-4C6B-9454-0115EED45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16D89-30EE-4D64-B2F5-7016BEC7E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F2D2A-09D8-4CB4-96EB-22013D09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A83D8-FB4F-4589-BF95-7B9169B73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3BEE-1376-4E2C-B648-17F5D7560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8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4F81B-71EF-4CD2-B6C5-EB908C9BD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02AA3-B7C7-46ED-BAFC-3CAC7AB36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6EB4-2606-4346-A1FB-8F57F22A5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1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64B8-13C2-4CAB-8F28-17818FF32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8CEEF-01F5-4DB6-8B4A-EBD922A6A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F011-E24F-4603-8DFD-9531AB453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F71487-A71B-4F9F-A5B0-719A43D10E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52800" y="3124200"/>
            <a:ext cx="5791200" cy="838200"/>
          </a:xfrm>
        </p:spPr>
        <p:txBody>
          <a:bodyPr/>
          <a:lstStyle/>
          <a:p>
            <a:r>
              <a:rPr lang="en-US" sz="3600" dirty="0" err="1" smtClean="0"/>
              <a:t>Teknik</a:t>
            </a:r>
            <a:r>
              <a:rPr lang="en-US" sz="3600" dirty="0" smtClean="0"/>
              <a:t> </a:t>
            </a:r>
            <a:r>
              <a:rPr lang="en-US" sz="3600" dirty="0" err="1" smtClean="0"/>
              <a:t>Substitusi</a:t>
            </a:r>
            <a:r>
              <a:rPr lang="en-US" sz="3600" dirty="0" smtClean="0"/>
              <a:t> </a:t>
            </a:r>
            <a:r>
              <a:rPr lang="en-US" sz="3600" dirty="0" err="1" smtClean="0"/>
              <a:t>Abjad</a:t>
            </a:r>
            <a:endParaRPr lang="en-US" sz="3600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Kriptografi</a:t>
            </a:r>
            <a:r>
              <a:rPr lang="en-US" dirty="0"/>
              <a:t> </a:t>
            </a:r>
            <a:r>
              <a:rPr lang="en-US" dirty="0" smtClean="0"/>
              <a:t>- Week 2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white">
          <a:xfrm>
            <a:off x="381000" y="640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i="1" dirty="0" err="1" smtClean="0"/>
              <a:t>Aisyatul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Karima</a:t>
            </a:r>
            <a:r>
              <a:rPr lang="en-US" sz="1800" i="1" dirty="0" smtClean="0"/>
              <a:t>, 2012</a:t>
            </a:r>
            <a:endParaRPr lang="en-US" sz="1800" i="1" dirty="0"/>
          </a:p>
        </p:txBody>
      </p:sp>
      <p:pic>
        <p:nvPicPr>
          <p:cNvPr id="6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74631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304800"/>
            <a:ext cx="3124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800" dirty="0"/>
              <a:t>Polyalphabetic cipher (cipher abjad majemuk) menggunakan sejumlah </a:t>
            </a:r>
            <a:r>
              <a:rPr lang="id-ID" sz="2800" dirty="0" smtClean="0"/>
              <a:t>monoalphabetic </a:t>
            </a:r>
            <a:r>
              <a:rPr lang="id-ID" sz="2800" dirty="0"/>
              <a:t>cipher. </a:t>
            </a:r>
            <a:endParaRPr lang="en-US" sz="2800" dirty="0" smtClean="0"/>
          </a:p>
          <a:p>
            <a:pPr algn="just"/>
            <a:r>
              <a:rPr lang="id-ID" sz="2800" dirty="0" smtClean="0"/>
              <a:t>Kebanyakan </a:t>
            </a:r>
            <a:r>
              <a:rPr lang="id-ID" sz="2800" dirty="0"/>
              <a:t>penerapan polyalphabetic cipher adalah mengulang kunci mono alphabetic selama n </a:t>
            </a:r>
            <a:r>
              <a:rPr lang="id-ID" sz="2800" dirty="0" smtClean="0"/>
              <a:t>periode.</a:t>
            </a:r>
            <a:endParaRPr lang="en-US" sz="2800" dirty="0" smtClean="0"/>
          </a:p>
          <a:p>
            <a:pPr algn="just"/>
            <a:r>
              <a:rPr lang="id-ID" sz="2800" dirty="0" smtClean="0"/>
              <a:t>n </a:t>
            </a:r>
            <a:r>
              <a:rPr lang="id-ID" sz="2800" dirty="0"/>
              <a:t>periode =  panjang plain text / panjang kunci. Untuk lebih jelasnya perhatikan penjelasan di bawah ini</a:t>
            </a:r>
          </a:p>
          <a:p>
            <a:pPr algn="just"/>
            <a:r>
              <a:rPr lang="id-ID" sz="2800" dirty="0"/>
              <a:t/>
            </a:r>
            <a:br>
              <a:rPr lang="id-ID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9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</a:t>
            </a:r>
            <a:r>
              <a:rPr lang="id-ID" sz="2400" dirty="0" smtClean="0">
                <a:solidFill>
                  <a:srgbClr val="FFFF00"/>
                </a:solidFill>
              </a:rPr>
              <a:t>P </a:t>
            </a:r>
            <a:r>
              <a:rPr lang="id-ID" sz="2400" dirty="0">
                <a:solidFill>
                  <a:srgbClr val="FFFF00"/>
                </a:solidFill>
              </a:rPr>
              <a:t>: BOBOLJAMSATU</a:t>
            </a:r>
            <a:br>
              <a:rPr lang="id-ID" sz="2400" dirty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	</a:t>
            </a:r>
            <a:r>
              <a:rPr lang="id-ID" sz="2400" dirty="0" smtClean="0">
                <a:solidFill>
                  <a:srgbClr val="FFFF00"/>
                </a:solidFill>
              </a:rPr>
              <a:t>K </a:t>
            </a:r>
            <a:r>
              <a:rPr lang="id-ID" sz="2400" dirty="0">
                <a:solidFill>
                  <a:srgbClr val="FFFF00"/>
                </a:solidFill>
              </a:rPr>
              <a:t>: KEYKEYKEYKEY </a:t>
            </a:r>
            <a:br>
              <a:rPr lang="id-ID" sz="2400" dirty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	</a:t>
            </a:r>
            <a:r>
              <a:rPr lang="id-ID" sz="2400" dirty="0" smtClean="0">
                <a:solidFill>
                  <a:srgbClr val="FFFF00"/>
                </a:solidFill>
              </a:rPr>
              <a:t>C </a:t>
            </a:r>
            <a:r>
              <a:rPr lang="id-ID" sz="2400" dirty="0">
                <a:solidFill>
                  <a:srgbClr val="FFFF00"/>
                </a:solidFill>
              </a:rPr>
              <a:t>: LS.......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id-ID" sz="2400" dirty="0"/>
              <a:t>Misal, A=0, B=1 .... Z=25, </a:t>
            </a:r>
            <a:endParaRPr lang="en-US" sz="2400" dirty="0" smtClean="0"/>
          </a:p>
          <a:p>
            <a:pPr lvl="1"/>
            <a:r>
              <a:rPr lang="id-ID" sz="2400" dirty="0" smtClean="0"/>
              <a:t>diketahui </a:t>
            </a:r>
            <a:r>
              <a:rPr lang="id-ID" sz="2400" dirty="0"/>
              <a:t>kunci = </a:t>
            </a:r>
            <a:r>
              <a:rPr lang="id-ID" sz="2400" dirty="0" smtClean="0"/>
              <a:t>KEY,</a:t>
            </a:r>
            <a:endParaRPr lang="en-US" sz="2400" dirty="0"/>
          </a:p>
          <a:p>
            <a:pPr lvl="1"/>
            <a:r>
              <a:rPr lang="id-ID" sz="2400" dirty="0" smtClean="0"/>
              <a:t>sehingga </a:t>
            </a:r>
            <a:r>
              <a:rPr lang="id-ID" sz="2400" dirty="0"/>
              <a:t>kunci diperluas </a:t>
            </a:r>
            <a:r>
              <a:rPr lang="en-US" sz="2400" dirty="0" smtClean="0"/>
              <a:t>m</a:t>
            </a:r>
            <a:r>
              <a:rPr lang="id-ID" sz="2400" dirty="0" smtClean="0"/>
              <a:t>enjadi</a:t>
            </a:r>
            <a:r>
              <a:rPr lang="id-ID" sz="2400" dirty="0"/>
              <a:t> </a:t>
            </a:r>
            <a:r>
              <a:rPr lang="id-ID" sz="2400" dirty="0" smtClean="0"/>
              <a:t>KEYKEYKEY</a:t>
            </a:r>
            <a:r>
              <a:rPr lang="en-US" sz="2400" dirty="0" smtClean="0"/>
              <a:t> </a:t>
            </a:r>
            <a:r>
              <a:rPr lang="id-ID" sz="2400" dirty="0" smtClean="0"/>
              <a:t>sampai ukurannya </a:t>
            </a:r>
            <a:r>
              <a:rPr lang="id-ID" sz="2400" dirty="0"/>
              <a:t>sama dengan plain </a:t>
            </a:r>
            <a:r>
              <a:rPr lang="id-ID" sz="2400" dirty="0" smtClean="0"/>
              <a:t>text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40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4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id-ID" sz="2400" dirty="0" smtClean="0">
                <a:solidFill>
                  <a:srgbClr val="FFFF00"/>
                </a:solidFill>
              </a:rPr>
              <a:t>(</a:t>
            </a:r>
            <a:r>
              <a:rPr lang="id-ID" sz="2400" dirty="0">
                <a:solidFill>
                  <a:srgbClr val="FFFF00"/>
                </a:solidFill>
              </a:rPr>
              <a:t>B + K) mod 26 = (1 + </a:t>
            </a:r>
            <a:r>
              <a:rPr lang="id-ID" sz="2400" dirty="0" smtClean="0">
                <a:solidFill>
                  <a:srgbClr val="FFFF00"/>
                </a:solidFill>
              </a:rPr>
              <a:t>1</a:t>
            </a:r>
            <a:r>
              <a:rPr lang="en-US" sz="2400" dirty="0" smtClean="0">
                <a:solidFill>
                  <a:srgbClr val="FFFF00"/>
                </a:solidFill>
              </a:rPr>
              <a:t>0</a:t>
            </a:r>
            <a:r>
              <a:rPr lang="id-ID" sz="2400" dirty="0" smtClean="0">
                <a:solidFill>
                  <a:srgbClr val="FFFF00"/>
                </a:solidFill>
              </a:rPr>
              <a:t>) </a:t>
            </a:r>
            <a:r>
              <a:rPr lang="id-ID" sz="2400" dirty="0">
                <a:solidFill>
                  <a:srgbClr val="FFFF00"/>
                </a:solidFill>
              </a:rPr>
              <a:t>mod 26 </a:t>
            </a:r>
            <a:r>
              <a:rPr lang="id-ID" sz="2400">
                <a:solidFill>
                  <a:srgbClr val="FFFF00"/>
                </a:solidFill>
              </a:rPr>
              <a:t>= </a:t>
            </a:r>
            <a:r>
              <a:rPr lang="id-ID" sz="2400" smtClean="0">
                <a:solidFill>
                  <a:srgbClr val="FFFF00"/>
                </a:solidFill>
              </a:rPr>
              <a:t>1 </a:t>
            </a:r>
            <a:r>
              <a:rPr lang="id-ID" sz="2400" dirty="0">
                <a:solidFill>
                  <a:srgbClr val="FFFF00"/>
                </a:solidFill>
              </a:rPr>
              <a:t>= L</a:t>
            </a:r>
            <a:br>
              <a:rPr lang="id-ID" sz="2400" dirty="0">
                <a:solidFill>
                  <a:srgbClr val="FFFF00"/>
                </a:solidFill>
              </a:rPr>
            </a:br>
            <a:r>
              <a:rPr lang="id-ID" sz="2400" dirty="0">
                <a:solidFill>
                  <a:srgbClr val="FFFF00"/>
                </a:solidFill>
              </a:rPr>
              <a:t>(O + E) mod 26 = (14 + 4) mod 26 = 18 = S</a:t>
            </a:r>
            <a:endParaRPr lang="en-US" sz="2400" dirty="0">
              <a:solidFill>
                <a:srgbClr val="FFFF00"/>
              </a:solidFill>
            </a:endParaRPr>
          </a:p>
          <a:p>
            <a:pPr lvl="1"/>
            <a:endParaRPr lang="en-US" sz="2400" dirty="0"/>
          </a:p>
          <a:p>
            <a:pPr marL="342900" lvl="1" indent="-342900">
              <a:buClr>
                <a:schemeClr val="tx2"/>
              </a:buClr>
              <a:buSzPct val="115000"/>
            </a:pPr>
            <a:r>
              <a:rPr lang="en-US" sz="2400" dirty="0" err="1"/>
              <a:t>Metode</a:t>
            </a:r>
            <a:r>
              <a:rPr lang="en-US" sz="2400" dirty="0"/>
              <a:t> polyalphabetic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. </a:t>
            </a:r>
            <a:r>
              <a:rPr lang="en-US" sz="2400" dirty="0" err="1"/>
              <a:t>Perhatikan</a:t>
            </a:r>
            <a:r>
              <a:rPr lang="en-US" sz="2400" dirty="0"/>
              <a:t> kata </a:t>
            </a:r>
            <a:r>
              <a:rPr lang="en-US" sz="2400" dirty="0" err="1"/>
              <a:t>enkripsi</a:t>
            </a:r>
            <a:r>
              <a:rPr lang="en-US" sz="2400" dirty="0"/>
              <a:t>, </a:t>
            </a:r>
            <a:r>
              <a:rPr lang="en-US" sz="2400" dirty="0" err="1"/>
              <a:t>huruf</a:t>
            </a:r>
            <a:r>
              <a:rPr lang="en-US" sz="2400" dirty="0"/>
              <a:t> O yang </a:t>
            </a:r>
            <a:r>
              <a:rPr lang="en-US" sz="2400" dirty="0" err="1"/>
              <a:t>muncul</a:t>
            </a:r>
            <a:r>
              <a:rPr lang="en-US" sz="2400" dirty="0"/>
              <a:t> 2 kali,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S </a:t>
            </a:r>
            <a:r>
              <a:rPr lang="en-US" sz="2400" dirty="0" err="1"/>
              <a:t>dan</a:t>
            </a:r>
            <a:r>
              <a:rPr lang="en-US" sz="2400" dirty="0"/>
              <a:t> 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>
                <a:solidFill>
                  <a:srgbClr val="FFFF00"/>
                </a:solidFill>
              </a:rPr>
              <a:t>Vigenere</a:t>
            </a:r>
            <a:r>
              <a:rPr lang="en-US" dirty="0" smtClean="0">
                <a:solidFill>
                  <a:srgbClr val="FFFF00"/>
                </a:solidFill>
              </a:rPr>
              <a:t> Cipher</a:t>
            </a:r>
          </a:p>
          <a:p>
            <a:pPr lvl="1"/>
            <a:r>
              <a:rPr lang="en-US" dirty="0"/>
              <a:t>The process of encryption is </a:t>
            </a:r>
            <a:r>
              <a:rPr lang="en-US" dirty="0" smtClean="0"/>
              <a:t>simple:</a:t>
            </a:r>
          </a:p>
          <a:p>
            <a:pPr lvl="2"/>
            <a:r>
              <a:rPr lang="en-US" dirty="0" smtClean="0"/>
              <a:t>Given </a:t>
            </a:r>
            <a:r>
              <a:rPr lang="en-US" dirty="0"/>
              <a:t>a key letter x and a plaintext letter </a:t>
            </a:r>
            <a:r>
              <a:rPr lang="en-US" dirty="0" smtClean="0"/>
              <a:t>y,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/>
              <a:t>ciphertext</a:t>
            </a:r>
            <a:r>
              <a:rPr lang="en-US" dirty="0"/>
              <a:t> letter is at the intersection of the row labeled x and the column labeled </a:t>
            </a:r>
            <a:r>
              <a:rPr lang="en-US" dirty="0" smtClean="0"/>
              <a:t>y;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this case the </a:t>
            </a:r>
            <a:r>
              <a:rPr lang="en-US" dirty="0" err="1"/>
              <a:t>ciphertext</a:t>
            </a:r>
            <a:r>
              <a:rPr lang="en-US" dirty="0"/>
              <a:t> is V.</a:t>
            </a:r>
          </a:p>
        </p:txBody>
      </p:sp>
    </p:spTree>
    <p:extLst>
      <p:ext uri="{BB962C8B-B14F-4D97-AF65-F5344CB8AC3E}">
        <p14:creationId xmlns:p14="http://schemas.microsoft.com/office/powerpoint/2010/main" val="20258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pic>
        <p:nvPicPr>
          <p:cNvPr id="8194" name="Picture 2" descr="D:\NEW LECTURER\Kriptografi\Polyalphabetic-Vigen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Example </a:t>
            </a:r>
            <a:r>
              <a:rPr lang="en-US" dirty="0" err="1" smtClean="0"/>
              <a:t>Vigenere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08370"/>
              </p:ext>
            </p:extLst>
          </p:nvPr>
        </p:nvGraphicFramePr>
        <p:xfrm>
          <a:off x="76200" y="2209800"/>
          <a:ext cx="8915402" cy="76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66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</a:tblGrid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Plaintext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Keyword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274412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Cipher …. ???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40959"/>
              </p:ext>
            </p:extLst>
          </p:nvPr>
        </p:nvGraphicFramePr>
        <p:xfrm>
          <a:off x="685800" y="4191000"/>
          <a:ext cx="8229600" cy="182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6125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211E54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60290" y="3790890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Plaintext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63013" y="484707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Keyword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81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447800"/>
            <a:ext cx="7809120" cy="4320454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 smtClean="0">
                <a:solidFill>
                  <a:srgbClr val="FFFF00"/>
                </a:solidFill>
              </a:rPr>
              <a:t>Beuford</a:t>
            </a:r>
            <a:r>
              <a:rPr lang="en-GB" dirty="0" smtClean="0">
                <a:solidFill>
                  <a:srgbClr val="FFFF00"/>
                </a:solidFill>
              </a:rPr>
              <a:t> Cipher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en-US" dirty="0" smtClean="0"/>
              <a:t>Polyalphabetic Cipher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18976"/>
              </p:ext>
            </p:extLst>
          </p:nvPr>
        </p:nvGraphicFramePr>
        <p:xfrm>
          <a:off x="685800" y="4191000"/>
          <a:ext cx="8229600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60290" y="3790890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Plaintext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63013" y="484707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Keyword</a:t>
            </a:r>
            <a:endParaRPr lang="en-US" sz="20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225744"/>
              </p:ext>
            </p:extLst>
          </p:nvPr>
        </p:nvGraphicFramePr>
        <p:xfrm>
          <a:off x="76200" y="2209800"/>
          <a:ext cx="8915402" cy="76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66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</a:tblGrid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Plaintext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Keyword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3274412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Cipher …. 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661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524000"/>
            <a:ext cx="7809120" cy="4320454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rgbClr val="FFFF00"/>
                </a:solidFill>
              </a:rPr>
              <a:t>Varian </a:t>
            </a:r>
            <a:r>
              <a:rPr lang="en-GB" dirty="0" err="1" smtClean="0">
                <a:solidFill>
                  <a:srgbClr val="FFFF00"/>
                </a:solidFill>
              </a:rPr>
              <a:t>Beuford</a:t>
            </a:r>
            <a:r>
              <a:rPr lang="en-GB" dirty="0" smtClean="0">
                <a:solidFill>
                  <a:srgbClr val="FFFF00"/>
                </a:solidFill>
              </a:rPr>
              <a:t> Cipher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en-US" dirty="0" smtClean="0"/>
              <a:t>Polyalphabetic Cipher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0290" y="3790890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Plaintext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63013" y="484707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Keyword</a:t>
            </a:r>
            <a:endParaRPr lang="en-US" sz="20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080112"/>
              </p:ext>
            </p:extLst>
          </p:nvPr>
        </p:nvGraphicFramePr>
        <p:xfrm>
          <a:off x="76200" y="2209800"/>
          <a:ext cx="8915402" cy="76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66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</a:tblGrid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Plaintext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Keyword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3274412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Cipher …. ???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45849"/>
              </p:ext>
            </p:extLst>
          </p:nvPr>
        </p:nvGraphicFramePr>
        <p:xfrm>
          <a:off x="685800" y="4267200"/>
          <a:ext cx="8229600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754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371600"/>
            <a:ext cx="7809120" cy="4320454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 smtClean="0">
                <a:solidFill>
                  <a:srgbClr val="FFFF00"/>
                </a:solidFill>
              </a:rPr>
              <a:t>Autokey</a:t>
            </a:r>
            <a:r>
              <a:rPr lang="en-GB" dirty="0" smtClean="0">
                <a:solidFill>
                  <a:srgbClr val="FFFF00"/>
                </a:solidFill>
              </a:rPr>
              <a:t> Cipher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>
              <a:solidFill>
                <a:srgbClr val="FFFF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solidFill>
                  <a:srgbClr val="FFFF00"/>
                </a:solidFill>
              </a:rPr>
              <a:t>Book </a:t>
            </a:r>
            <a:r>
              <a:rPr lang="en-GB" dirty="0" err="1" smtClean="0">
                <a:solidFill>
                  <a:srgbClr val="FFFF00"/>
                </a:solidFill>
              </a:rPr>
              <a:t>Chiper</a:t>
            </a:r>
            <a:endParaRPr lang="en-GB" dirty="0" smtClean="0">
              <a:solidFill>
                <a:srgbClr val="FFFF00"/>
              </a:solidFill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 smtClean="0"/>
              <a:t>Mengambil</a:t>
            </a:r>
            <a:r>
              <a:rPr lang="en-GB" dirty="0" smtClean="0"/>
              <a:t> </a:t>
            </a:r>
            <a:r>
              <a:rPr lang="en-GB" dirty="0" err="1" smtClean="0"/>
              <a:t>kunci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alamat</a:t>
            </a:r>
            <a:r>
              <a:rPr lang="en-GB" dirty="0" smtClean="0"/>
              <a:t> </a:t>
            </a:r>
            <a:r>
              <a:rPr lang="en-GB" dirty="0" err="1" smtClean="0"/>
              <a:t>buku</a:t>
            </a:r>
            <a:endParaRPr lang="en-GB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en-US" dirty="0" smtClean="0"/>
              <a:t>Polyalphabetic Cipher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090761"/>
              </p:ext>
            </p:extLst>
          </p:nvPr>
        </p:nvGraphicFramePr>
        <p:xfrm>
          <a:off x="76200" y="2363320"/>
          <a:ext cx="8915402" cy="76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66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  <a:gridCol w="490046"/>
              </a:tblGrid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Plaintext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  <a:tr h="380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Keyword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U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b">
                    <a:solidFill>
                      <a:srgbClr val="211E5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02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2438400" y="49530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74631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304800"/>
            <a:ext cx="3124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981200" y="1947863"/>
            <a:ext cx="762000" cy="665162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981200" y="2862263"/>
            <a:ext cx="762000" cy="665162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590800" y="25574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3352800" y="1970088"/>
            <a:ext cx="2172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Caesar Cipher</a:t>
            </a:r>
            <a:endParaRPr lang="en-US" sz="2400" dirty="0"/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178050" y="2046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590800" y="34718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3352800" y="2884488"/>
            <a:ext cx="3355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Monoalphabetic</a:t>
            </a:r>
            <a:r>
              <a:rPr lang="en-US" sz="2400" dirty="0" smtClean="0"/>
              <a:t> Cipher</a:t>
            </a:r>
            <a:endParaRPr lang="en-US" sz="2400" dirty="0"/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2178050" y="29606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981200" y="3754438"/>
            <a:ext cx="762000" cy="665162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66" name="Group 106"/>
          <p:cNvGrpSpPr>
            <a:grpSpLocks/>
          </p:cNvGrpSpPr>
          <p:nvPr/>
        </p:nvGrpSpPr>
        <p:grpSpPr bwMode="auto">
          <a:xfrm>
            <a:off x="1981200" y="4668838"/>
            <a:ext cx="762000" cy="665162"/>
            <a:chOff x="3174" y="2656"/>
            <a:chExt cx="1549" cy="1351"/>
          </a:xfrm>
        </p:grpSpPr>
        <p:sp>
          <p:nvSpPr>
            <p:cNvPr id="4106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590800" y="43640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3352800" y="3776663"/>
            <a:ext cx="3183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Polyalphabetic </a:t>
            </a:r>
            <a:r>
              <a:rPr lang="en-US" sz="2400" dirty="0"/>
              <a:t>Cipher</a:t>
            </a: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178050" y="38528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>
            <a:off x="2590800" y="52784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4" name="Text Box 114"/>
          <p:cNvSpPr txBox="1">
            <a:spLocks noChangeArrowheads="1"/>
          </p:cNvSpPr>
          <p:nvPr/>
        </p:nvSpPr>
        <p:spPr bwMode="auto">
          <a:xfrm>
            <a:off x="3352800" y="4691063"/>
            <a:ext cx="2308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endParaRPr lang="en-US" sz="2400" dirty="0"/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gray">
          <a:xfrm>
            <a:off x="2178050" y="47672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Caesar Cipher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model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</a:t>
            </a:r>
            <a:r>
              <a:rPr lang="en-US" dirty="0" err="1"/>
              <a:t>Simetris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Symetric</a:t>
            </a:r>
            <a:r>
              <a:rPr lang="en-US" dirty="0" smtClean="0"/>
              <a:t> </a:t>
            </a:r>
            <a:r>
              <a:rPr lang="en-US" dirty="0"/>
              <a:t>Cryptography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</a:t>
            </a:r>
            <a:r>
              <a:rPr lang="en-US" dirty="0" err="1"/>
              <a:t>Simetris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4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Agar data yang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di 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(public key)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dekripsi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1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Caesar Cipher :</a:t>
            </a:r>
          </a:p>
          <a:p>
            <a:pPr lvl="1"/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 Julius </a:t>
            </a:r>
            <a:r>
              <a:rPr lang="en-US" sz="2400" dirty="0" smtClean="0"/>
              <a:t>Caesar.</a:t>
            </a:r>
          </a:p>
          <a:p>
            <a:pPr lvl="1"/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proses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Cara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.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52676"/>
              </p:ext>
            </p:extLst>
          </p:nvPr>
        </p:nvGraphicFramePr>
        <p:xfrm>
          <a:off x="1143000" y="5410200"/>
          <a:ext cx="7226297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732"/>
                <a:gridCol w="227799"/>
                <a:gridCol w="218308"/>
                <a:gridCol w="332207"/>
                <a:gridCol w="294241"/>
                <a:gridCol w="316388"/>
                <a:gridCol w="303732"/>
                <a:gridCol w="265766"/>
                <a:gridCol w="303732"/>
                <a:gridCol w="303732"/>
                <a:gridCol w="253110"/>
                <a:gridCol w="294241"/>
                <a:gridCol w="303732"/>
                <a:gridCol w="256274"/>
                <a:gridCol w="294241"/>
                <a:gridCol w="240455"/>
                <a:gridCol w="256274"/>
                <a:gridCol w="278421"/>
                <a:gridCol w="265766"/>
                <a:gridCol w="265766"/>
                <a:gridCol w="256274"/>
                <a:gridCol w="227799"/>
                <a:gridCol w="316388"/>
                <a:gridCol w="278421"/>
                <a:gridCol w="278421"/>
                <a:gridCol w="291077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J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J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6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-722520" y="381000"/>
            <a:ext cx="7809120" cy="562747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 smtClean="0"/>
              <a:t>Monoalphabetic</a:t>
            </a:r>
            <a:r>
              <a:rPr lang="en-GB" dirty="0" smtClean="0"/>
              <a:t> Cipher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6662"/>
            <a:ext cx="7809120" cy="4359338"/>
          </a:xfrm>
        </p:spPr>
        <p:txBody>
          <a:bodyPr/>
          <a:lstStyle/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 err="1" smtClean="0"/>
              <a:t>Monoalphabetic</a:t>
            </a:r>
            <a:r>
              <a:rPr lang="en-GB" sz="2400" dirty="0" smtClean="0"/>
              <a:t> cipher </a:t>
            </a:r>
            <a:r>
              <a:rPr lang="en-US" sz="2400" dirty="0" smtClean="0"/>
              <a:t>(Cipher </a:t>
            </a:r>
            <a:r>
              <a:rPr lang="en-US" sz="2400" dirty="0" err="1"/>
              <a:t>abjad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subtitusi</a:t>
            </a:r>
            <a:r>
              <a:rPr lang="en-US" sz="2400" dirty="0"/>
              <a:t> yang </a:t>
            </a:r>
            <a:r>
              <a:rPr lang="en-US" sz="2400" dirty="0" err="1"/>
              <a:t>memetakan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abjad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abjad</a:t>
            </a:r>
            <a:r>
              <a:rPr lang="en-US" sz="2400" dirty="0"/>
              <a:t> lain </a:t>
            </a:r>
            <a:r>
              <a:rPr lang="en-US" sz="2400" dirty="0" err="1"/>
              <a:t>secara</a:t>
            </a:r>
            <a:r>
              <a:rPr lang="en-US" sz="2400" dirty="0"/>
              <a:t> random,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Caesar </a:t>
            </a:r>
            <a:r>
              <a:rPr lang="en-US" sz="2400" dirty="0" smtClean="0"/>
              <a:t>cipher.</a:t>
            </a:r>
          </a:p>
          <a:p>
            <a:pPr marL="0" indent="0" algn="just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/>
              <a:t>A -&gt; D, B -&gt; I, C -&gt; Q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 lvl="1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olidFill>
                  <a:srgbClr val="FFFF00"/>
                </a:solidFill>
              </a:rPr>
              <a:t>Hal </a:t>
            </a:r>
            <a:r>
              <a:rPr lang="en-US" sz="2000" dirty="0" err="1">
                <a:solidFill>
                  <a:srgbClr val="FFFF00"/>
                </a:solidFill>
              </a:rPr>
              <a:t>ini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dilakukan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untuk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mempersulit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kriptaanalis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dalam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menganalisa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pola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susunan</a:t>
            </a:r>
            <a:r>
              <a:rPr lang="en-US" sz="2000" dirty="0">
                <a:solidFill>
                  <a:srgbClr val="FFFF00"/>
                </a:solidFill>
              </a:rPr>
              <a:t> plain text-</a:t>
            </a:r>
            <a:r>
              <a:rPr lang="en-US" sz="2000" dirty="0" err="1">
                <a:solidFill>
                  <a:srgbClr val="FFFF00"/>
                </a:solidFill>
              </a:rPr>
              <a:t>nya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 smtClean="0">
                <a:solidFill>
                  <a:srgbClr val="FFFF00"/>
                </a:solidFill>
              </a:rPr>
              <a:t>Namun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demikian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enkripsi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subtitusi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abjad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tunggal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ini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mudah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sekali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untuk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dipecahkan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dengan</a:t>
            </a:r>
            <a:r>
              <a:rPr lang="en-US" sz="2000" dirty="0">
                <a:solidFill>
                  <a:srgbClr val="FFFF00"/>
                </a:solidFill>
              </a:rPr>
              <a:t> </a:t>
            </a:r>
            <a:r>
              <a:rPr lang="en-US" sz="2000" b="1" dirty="0" err="1">
                <a:solidFill>
                  <a:srgbClr val="FFFF00"/>
                </a:solidFill>
              </a:rPr>
              <a:t>analisis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frekuensi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lvl="1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 smtClean="0">
                <a:solidFill>
                  <a:srgbClr val="FFFF00"/>
                </a:solidFill>
              </a:rPr>
              <a:t>Kalau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diamati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dalam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suatu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bahasa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apapun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pasti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terdapat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huruf</a:t>
            </a:r>
            <a:r>
              <a:rPr lang="en-US" sz="2000" dirty="0">
                <a:solidFill>
                  <a:srgbClr val="FFFF00"/>
                </a:solidFill>
              </a:rPr>
              <a:t> yang </a:t>
            </a:r>
            <a:r>
              <a:rPr lang="en-US" sz="2000" dirty="0" err="1">
                <a:solidFill>
                  <a:srgbClr val="FFFF00"/>
                </a:solidFill>
              </a:rPr>
              <a:t>sering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muncul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dan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pastinya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adalah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huruf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vokal</a:t>
            </a:r>
            <a:r>
              <a:rPr lang="en-US" sz="2000" dirty="0" smtClean="0"/>
              <a:t>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1730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Monoalphabetic</a:t>
            </a:r>
            <a:r>
              <a:rPr lang="en-GB" dirty="0"/>
              <a:t>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800" dirty="0"/>
              <a:t>Mixed </a:t>
            </a:r>
            <a:r>
              <a:rPr lang="en-GB" sz="2800" dirty="0" err="1"/>
              <a:t>Monoalphabetic</a:t>
            </a:r>
            <a:r>
              <a:rPr lang="en-GB" sz="2800" dirty="0"/>
              <a:t> </a:t>
            </a:r>
            <a:r>
              <a:rPr lang="en-GB" sz="2800" dirty="0" smtClean="0"/>
              <a:t>Cipher</a:t>
            </a:r>
          </a:p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800" dirty="0"/>
          </a:p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800" dirty="0"/>
          </a:p>
          <a:p>
            <a:pPr lvl="1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/>
              <a:t>U  D  I  N U S</a:t>
            </a:r>
          </a:p>
          <a:p>
            <a:pPr lvl="1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/>
              <a:t>O Q W X O A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93184"/>
              </p:ext>
            </p:extLst>
          </p:nvPr>
        </p:nvGraphicFramePr>
        <p:xfrm>
          <a:off x="990600" y="1981200"/>
          <a:ext cx="6757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Worksheet" r:id="rId3" imgW="7848531" imgH="695349" progId="Excel.Sheet.8">
                  <p:embed/>
                </p:oleObj>
              </mc:Choice>
              <mc:Fallback>
                <p:oleObj name="Worksheet" r:id="rId3" imgW="7848531" imgH="69534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67579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0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0"/>
            <a:ext cx="7809120" cy="4320454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Easier </a:t>
            </a:r>
            <a:r>
              <a:rPr lang="en-GB" dirty="0" err="1" smtClean="0"/>
              <a:t>Monoalphabetic</a:t>
            </a:r>
            <a:r>
              <a:rPr lang="en-GB" dirty="0" smtClean="0"/>
              <a:t> Cipher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  E R D A S  I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M O C K A D 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 smtClean="0"/>
              <a:t>Kelemahan</a:t>
            </a:r>
            <a:r>
              <a:rPr lang="en-GB" dirty="0" smtClean="0"/>
              <a:t> :</a:t>
            </a:r>
          </a:p>
          <a:p>
            <a:pPr lvl="1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 err="1" smtClean="0"/>
              <a:t>Frekuensi</a:t>
            </a:r>
            <a:r>
              <a:rPr lang="en-GB" sz="2400" dirty="0" smtClean="0"/>
              <a:t> </a:t>
            </a:r>
            <a:r>
              <a:rPr lang="en-GB" sz="2400" dirty="0" err="1" smtClean="0"/>
              <a:t>kemunculan</a:t>
            </a:r>
            <a:r>
              <a:rPr lang="en-GB" sz="2400" dirty="0" smtClean="0"/>
              <a:t> </a:t>
            </a:r>
            <a:r>
              <a:rPr lang="en-GB" sz="2400" dirty="0" err="1" smtClean="0"/>
              <a:t>huruf</a:t>
            </a:r>
            <a:r>
              <a:rPr lang="en-GB" sz="2400" dirty="0" smtClean="0"/>
              <a:t> </a:t>
            </a:r>
            <a:r>
              <a:rPr lang="en-GB" sz="2400" dirty="0" err="1" smtClean="0"/>
              <a:t>tidak</a:t>
            </a:r>
            <a:r>
              <a:rPr lang="en-GB" sz="2400" dirty="0" smtClean="0"/>
              <a:t> </a:t>
            </a:r>
            <a:r>
              <a:rPr lang="en-GB" sz="2400" dirty="0" err="1" smtClean="0"/>
              <a:t>dapat</a:t>
            </a:r>
            <a:r>
              <a:rPr lang="en-GB" sz="2400" dirty="0" smtClean="0"/>
              <a:t> </a:t>
            </a:r>
            <a:r>
              <a:rPr lang="en-GB" sz="2400" dirty="0" err="1" smtClean="0"/>
              <a:t>dihilangkan</a:t>
            </a:r>
            <a:endParaRPr lang="en-GB" sz="2400" dirty="0" smtClean="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939141"/>
              </p:ext>
            </p:extLst>
          </p:nvPr>
        </p:nvGraphicFramePr>
        <p:xfrm>
          <a:off x="1066800" y="2649571"/>
          <a:ext cx="7696200" cy="71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Worksheet" r:id="rId4" imgW="7848531" imgH="695349" progId="Excel.Sheet.8">
                  <p:embed/>
                </p:oleObj>
              </mc:Choice>
              <mc:Fallback>
                <p:oleObj name="Worksheet" r:id="rId4" imgW="7848531" imgH="6953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49571"/>
                        <a:ext cx="7696200" cy="716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-722520" y="381000"/>
            <a:ext cx="7809120" cy="562747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 smtClean="0"/>
              <a:t>Monoalphabetic</a:t>
            </a:r>
            <a:r>
              <a:rPr lang="en-GB" dirty="0" smtClean="0"/>
              <a:t> Cipher</a:t>
            </a:r>
          </a:p>
        </p:txBody>
      </p:sp>
    </p:spTree>
    <p:extLst>
      <p:ext uri="{BB962C8B-B14F-4D97-AF65-F5344CB8AC3E}">
        <p14:creationId xmlns:p14="http://schemas.microsoft.com/office/powerpoint/2010/main" val="1767091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800" dirty="0"/>
              <a:t>Leon Battista Alberti sekitar 1467 diyakini sebagai pencipta cipher polyalphabetic pertama di era Renaissance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algn="just"/>
            <a:r>
              <a:rPr lang="id-ID" sz="2800" dirty="0" smtClean="0"/>
              <a:t>Alberti </a:t>
            </a:r>
            <a:r>
              <a:rPr lang="id-ID" sz="2800" dirty="0"/>
              <a:t>menggunakan alfabet campuran untuk mengenkripsi pesan, </a:t>
            </a:r>
            <a:endParaRPr lang="en-US" sz="2800" dirty="0" smtClean="0"/>
          </a:p>
          <a:p>
            <a:pPr algn="just"/>
            <a:r>
              <a:rPr lang="id-ID" sz="2800" dirty="0" smtClean="0"/>
              <a:t>Untuk </a:t>
            </a:r>
            <a:r>
              <a:rPr lang="id-ID" sz="2800" dirty="0"/>
              <a:t>penyandian ini Alberti menggunakan perangkat dekoder yaitu cipher disk, yang menerapkan substitusi polyalphabetic dengan huruf campuran.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7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9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cdb2004199d</Template>
  <TotalTime>725</TotalTime>
  <Words>1162</Words>
  <Application>Microsoft Office PowerPoint</Application>
  <PresentationFormat>On-screen Show (4:3)</PresentationFormat>
  <Paragraphs>847</Paragraphs>
  <Slides>19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cdb2004199d</vt:lpstr>
      <vt:lpstr>Worksheet</vt:lpstr>
      <vt:lpstr>Teknik Substitusi Abjad</vt:lpstr>
      <vt:lpstr>Contents</vt:lpstr>
      <vt:lpstr>Caesar Cipher</vt:lpstr>
      <vt:lpstr>Caesar Cipher</vt:lpstr>
      <vt:lpstr>Caesar Cipher</vt:lpstr>
      <vt:lpstr>Monoalphabetic Cipher</vt:lpstr>
      <vt:lpstr>Monoalphabetic Cipher</vt:lpstr>
      <vt:lpstr>Monoalphabetic Cipher</vt:lpstr>
      <vt:lpstr>Polyalphabetic Cipher</vt:lpstr>
      <vt:lpstr>Polyalphabetic Cipher</vt:lpstr>
      <vt:lpstr>Polyalphabetic Cipher</vt:lpstr>
      <vt:lpstr>Polyalphabetic Cipher</vt:lpstr>
      <vt:lpstr>Polyalphabetic Cipher</vt:lpstr>
      <vt:lpstr>Polyalphabetic Cipher</vt:lpstr>
      <vt:lpstr>Polyalphabetic Cipher</vt:lpstr>
      <vt:lpstr>Polyalphabetic Cipher</vt:lpstr>
      <vt:lpstr>Polyalphabetic Cipher</vt:lpstr>
      <vt:lpstr>Polyalphabetic Cipher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karima</dc:creator>
  <cp:lastModifiedBy>karima</cp:lastModifiedBy>
  <cp:revision>99</cp:revision>
  <dcterms:created xsi:type="dcterms:W3CDTF">2012-03-13T08:00:18Z</dcterms:created>
  <dcterms:modified xsi:type="dcterms:W3CDTF">2013-03-11T08:16:06Z</dcterms:modified>
</cp:coreProperties>
</file>