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8"/>
  </p:notesMasterIdLst>
  <p:sldIdLst>
    <p:sldId id="256" r:id="rId2"/>
    <p:sldId id="258" r:id="rId3"/>
    <p:sldId id="257" r:id="rId4"/>
    <p:sldId id="260" r:id="rId5"/>
    <p:sldId id="259" r:id="rId6"/>
    <p:sldId id="327"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339" r:id="rId34"/>
    <p:sldId id="340" r:id="rId35"/>
    <p:sldId id="345" r:id="rId36"/>
    <p:sldId id="346" r:id="rId37"/>
    <p:sldId id="347" r:id="rId38"/>
    <p:sldId id="341" r:id="rId39"/>
    <p:sldId id="348" r:id="rId40"/>
    <p:sldId id="342" r:id="rId41"/>
    <p:sldId id="349" r:id="rId42"/>
    <p:sldId id="350" r:id="rId43"/>
    <p:sldId id="351" r:id="rId44"/>
    <p:sldId id="352" r:id="rId45"/>
    <p:sldId id="343" r:id="rId46"/>
    <p:sldId id="287" r:id="rId47"/>
    <p:sldId id="288" r:id="rId48"/>
    <p:sldId id="328" r:id="rId49"/>
    <p:sldId id="289" r:id="rId50"/>
    <p:sldId id="329" r:id="rId51"/>
    <p:sldId id="290" r:id="rId52"/>
    <p:sldId id="291" r:id="rId53"/>
    <p:sldId id="292" r:id="rId54"/>
    <p:sldId id="293" r:id="rId55"/>
    <p:sldId id="294" r:id="rId56"/>
    <p:sldId id="295" r:id="rId57"/>
    <p:sldId id="296" r:id="rId58"/>
    <p:sldId id="297" r:id="rId59"/>
    <p:sldId id="298" r:id="rId60"/>
    <p:sldId id="299" r:id="rId61"/>
    <p:sldId id="300" r:id="rId62"/>
    <p:sldId id="301" r:id="rId63"/>
    <p:sldId id="302" r:id="rId64"/>
    <p:sldId id="303" r:id="rId65"/>
    <p:sldId id="304" r:id="rId66"/>
    <p:sldId id="305" r:id="rId67"/>
    <p:sldId id="306" r:id="rId68"/>
    <p:sldId id="307" r:id="rId69"/>
    <p:sldId id="308" r:id="rId70"/>
    <p:sldId id="309" r:id="rId71"/>
    <p:sldId id="310" r:id="rId72"/>
    <p:sldId id="311" r:id="rId73"/>
    <p:sldId id="312" r:id="rId74"/>
    <p:sldId id="313" r:id="rId75"/>
    <p:sldId id="314" r:id="rId76"/>
    <p:sldId id="315" r:id="rId77"/>
    <p:sldId id="316" r:id="rId78"/>
    <p:sldId id="317" r:id="rId79"/>
    <p:sldId id="318" r:id="rId80"/>
    <p:sldId id="319" r:id="rId81"/>
    <p:sldId id="320" r:id="rId82"/>
    <p:sldId id="321" r:id="rId83"/>
    <p:sldId id="326" r:id="rId84"/>
    <p:sldId id="322" r:id="rId85"/>
    <p:sldId id="330" r:id="rId86"/>
    <p:sldId id="331" r:id="rId87"/>
    <p:sldId id="332" r:id="rId88"/>
    <p:sldId id="333" r:id="rId89"/>
    <p:sldId id="334" r:id="rId90"/>
    <p:sldId id="335" r:id="rId91"/>
    <p:sldId id="336" r:id="rId92"/>
    <p:sldId id="337" r:id="rId93"/>
    <p:sldId id="338" r:id="rId94"/>
    <p:sldId id="323" r:id="rId95"/>
    <p:sldId id="324" r:id="rId96"/>
    <p:sldId id="325"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E3637-900B-46ED-B8D0-DAC67B27DD96}" type="datetimeFigureOut">
              <a:rPr lang="en-US" smtClean="0"/>
              <a:t>6/18/2013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1E1456-63C0-4A33-97F7-592AA2387C70}" type="slidenum">
              <a:rPr lang="en-US" smtClean="0"/>
              <a:t>‹#›</a:t>
            </a:fld>
            <a:endParaRPr lang="en-US"/>
          </a:p>
        </p:txBody>
      </p:sp>
    </p:spTree>
    <p:extLst>
      <p:ext uri="{BB962C8B-B14F-4D97-AF65-F5344CB8AC3E}">
        <p14:creationId xmlns:p14="http://schemas.microsoft.com/office/powerpoint/2010/main" val="1264350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38FF19-5B03-4405-BED4-607BAA2F3AAE}"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324442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8FF19-5B03-4405-BED4-607BAA2F3AAE}"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117054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8FF19-5B03-4405-BED4-607BAA2F3AAE}"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172371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8FF19-5B03-4405-BED4-607BAA2F3AAE}"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256874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38FF19-5B03-4405-BED4-607BAA2F3AAE}"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98727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38FF19-5B03-4405-BED4-607BAA2F3AAE}" type="datetimeFigureOut">
              <a:rPr lang="en-US" smtClean="0"/>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143496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38FF19-5B03-4405-BED4-607BAA2F3AAE}" type="datetimeFigureOut">
              <a:rPr lang="en-US" smtClean="0"/>
              <a:t>6/18/2013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2614209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38FF19-5B03-4405-BED4-607BAA2F3AAE}" type="datetimeFigureOut">
              <a:rPr lang="en-US" smtClean="0"/>
              <a:t>6/18/2013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956780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8FF19-5B03-4405-BED4-607BAA2F3AAE}" type="datetimeFigureOut">
              <a:rPr lang="en-US" smtClean="0"/>
              <a:t>6/18/2013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110941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8FF19-5B03-4405-BED4-607BAA2F3AAE}" type="datetimeFigureOut">
              <a:rPr lang="en-US" smtClean="0"/>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309002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8FF19-5B03-4405-BED4-607BAA2F3AAE}" type="datetimeFigureOut">
              <a:rPr lang="en-US" smtClean="0"/>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B2B6E-3C65-4DC0-ADB0-3FE20A571798}" type="slidenum">
              <a:rPr lang="en-US" smtClean="0"/>
              <a:t>‹#›</a:t>
            </a:fld>
            <a:endParaRPr lang="en-US"/>
          </a:p>
        </p:txBody>
      </p:sp>
    </p:spTree>
    <p:extLst>
      <p:ext uri="{BB962C8B-B14F-4D97-AF65-F5344CB8AC3E}">
        <p14:creationId xmlns:p14="http://schemas.microsoft.com/office/powerpoint/2010/main" val="207283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8FF19-5B03-4405-BED4-607BAA2F3AAE}" type="datetimeFigureOut">
              <a:rPr lang="en-US" smtClean="0"/>
              <a:t>6/18/2013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B2B6E-3C65-4DC0-ADB0-3FE20A571798}" type="slidenum">
              <a:rPr lang="en-US" smtClean="0"/>
              <a:t>‹#›</a:t>
            </a:fld>
            <a:endParaRPr lang="en-US"/>
          </a:p>
        </p:txBody>
      </p:sp>
    </p:spTree>
    <p:extLst>
      <p:ext uri="{BB962C8B-B14F-4D97-AF65-F5344CB8AC3E}">
        <p14:creationId xmlns:p14="http://schemas.microsoft.com/office/powerpoint/2010/main" val="1029838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Poetic </a:t>
            </a:r>
            <a:r>
              <a:rPr lang="en-US" sz="8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Devices</a:t>
            </a:r>
            <a:endPar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Prepared by</a:t>
            </a:r>
          </a:p>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Muhammad Rifqi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778805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Onomatopoeia</a:t>
            </a:r>
            <a:r>
              <a:rPr lang="en-US" dirty="0"/>
              <a:t>: Words that sound like their meanings. </a:t>
            </a:r>
            <a:endParaRPr lang="en-US" dirty="0" smtClean="0"/>
          </a:p>
          <a:p>
            <a:pPr marL="0" indent="0">
              <a:buNone/>
            </a:pPr>
            <a:r>
              <a:rPr lang="en-US" dirty="0" smtClean="0"/>
              <a:t>In </a:t>
            </a:r>
            <a:r>
              <a:rPr lang="en-US" i="1" dirty="0" smtClean="0"/>
              <a:t>Hear </a:t>
            </a:r>
            <a:r>
              <a:rPr lang="en-US" i="1" dirty="0"/>
              <a:t>the steady tick of the old hall </a:t>
            </a:r>
            <a:r>
              <a:rPr lang="en-US" i="1" dirty="0" smtClean="0"/>
              <a:t>clock</a:t>
            </a:r>
            <a:r>
              <a:rPr lang="en-US" dirty="0" smtClean="0"/>
              <a:t>, the word </a:t>
            </a:r>
            <a:r>
              <a:rPr lang="en-US" dirty="0"/>
              <a:t>tick sounds like the action of the clock, If assonance or alliteration can be onomatopoeic, as </a:t>
            </a:r>
            <a:r>
              <a:rPr lang="en-US" dirty="0" smtClean="0"/>
              <a:t>the sound </a:t>
            </a:r>
            <a:r>
              <a:rPr lang="en-US" dirty="0"/>
              <a:t>‘</a:t>
            </a:r>
            <a:r>
              <a:rPr lang="en-US" dirty="0" err="1"/>
              <a:t>ck</a:t>
            </a:r>
            <a:r>
              <a:rPr lang="en-US" dirty="0" smtClean="0"/>
              <a:t>’ /k/ </a:t>
            </a:r>
            <a:r>
              <a:rPr lang="en-US" dirty="0"/>
              <a:t>is repeated in ti</a:t>
            </a:r>
            <a:r>
              <a:rPr lang="en-US" dirty="0">
                <a:solidFill>
                  <a:srgbClr val="FF0000"/>
                </a:solidFill>
              </a:rPr>
              <a:t>ck</a:t>
            </a:r>
            <a:r>
              <a:rPr lang="en-US" dirty="0"/>
              <a:t> and </a:t>
            </a:r>
            <a:r>
              <a:rPr lang="en-US" dirty="0" smtClean="0"/>
              <a:t>clo</a:t>
            </a:r>
            <a:r>
              <a:rPr lang="en-US" dirty="0" smtClean="0">
                <a:solidFill>
                  <a:srgbClr val="FF0000"/>
                </a:solidFill>
              </a:rPr>
              <a:t>ck</a:t>
            </a:r>
            <a:r>
              <a:rPr lang="en-US" dirty="0" smtClean="0"/>
              <a:t>. Sounds </a:t>
            </a:r>
            <a:r>
              <a:rPr lang="en-US" dirty="0"/>
              <a:t>should suit the tone – </a:t>
            </a:r>
            <a:r>
              <a:rPr lang="en-US" dirty="0" smtClean="0">
                <a:solidFill>
                  <a:srgbClr val="FF0000"/>
                </a:solidFill>
              </a:rPr>
              <a:t>heavy sounds </a:t>
            </a:r>
            <a:r>
              <a:rPr lang="en-US" dirty="0">
                <a:solidFill>
                  <a:srgbClr val="FF0000"/>
                </a:solidFill>
              </a:rPr>
              <a:t>for weightiness, light for the delicate</a:t>
            </a:r>
            <a:r>
              <a:rPr lang="en-US" dirty="0"/>
              <a:t>. </a:t>
            </a:r>
            <a:r>
              <a:rPr lang="en-US" i="1" dirty="0"/>
              <a:t>Tick </a:t>
            </a:r>
            <a:r>
              <a:rPr lang="en-US" dirty="0"/>
              <a:t>is a light word, but transpose the light </a:t>
            </a:r>
            <a:r>
              <a:rPr lang="en-US" i="1" dirty="0"/>
              <a:t>T </a:t>
            </a:r>
            <a:r>
              <a:rPr lang="en-US" dirty="0"/>
              <a:t>to </a:t>
            </a:r>
            <a:r>
              <a:rPr lang="en-US" dirty="0" smtClean="0"/>
              <a:t>its heavier </a:t>
            </a:r>
            <a:r>
              <a:rPr lang="en-US" dirty="0"/>
              <a:t>counterpart, </a:t>
            </a:r>
            <a:r>
              <a:rPr lang="en-US" i="1" dirty="0"/>
              <a:t>D</a:t>
            </a:r>
            <a:r>
              <a:rPr lang="en-US" dirty="0"/>
              <a:t>; and transpose the light </a:t>
            </a:r>
            <a:r>
              <a:rPr lang="en-US" i="1" dirty="0"/>
              <a:t>CK </a:t>
            </a:r>
            <a:r>
              <a:rPr lang="en-US" dirty="0"/>
              <a:t>to its heavier counterpart </a:t>
            </a:r>
            <a:r>
              <a:rPr lang="en-US" i="1" dirty="0"/>
              <a:t>G</a:t>
            </a:r>
            <a:r>
              <a:rPr lang="en-US" dirty="0"/>
              <a:t>, and </a:t>
            </a:r>
            <a:r>
              <a:rPr lang="en-US" i="1" dirty="0"/>
              <a:t>tick </a:t>
            </a:r>
            <a:r>
              <a:rPr lang="en-US" dirty="0"/>
              <a:t>becomes </a:t>
            </a:r>
            <a:r>
              <a:rPr lang="en-US" dirty="0" smtClean="0"/>
              <a:t>the much </a:t>
            </a:r>
            <a:r>
              <a:rPr lang="en-US" dirty="0"/>
              <a:t>more solid and down to earth </a:t>
            </a:r>
            <a:r>
              <a:rPr lang="en-US" i="1" dirty="0"/>
              <a:t>dig</a:t>
            </a:r>
            <a:r>
              <a:rPr lang="en-US" dirty="0"/>
              <a:t>.</a:t>
            </a:r>
          </a:p>
          <a:p>
            <a:r>
              <a:rPr lang="en-US" i="1" dirty="0"/>
              <a:t>Example: </a:t>
            </a:r>
            <a:r>
              <a:rPr lang="en-US" dirty="0"/>
              <a:t>boom, buzz, crackle, gurgle, hiss, pop, sizzle, snap, swoosh, whir, </a:t>
            </a:r>
            <a:r>
              <a:rPr lang="en-US" dirty="0" smtClean="0"/>
              <a:t>zip</a:t>
            </a:r>
            <a:endParaRPr lang="en-US" dirty="0"/>
          </a:p>
        </p:txBody>
      </p:sp>
    </p:spTree>
    <p:extLst>
      <p:ext uri="{BB962C8B-B14F-4D97-AF65-F5344CB8AC3E}">
        <p14:creationId xmlns:p14="http://schemas.microsoft.com/office/powerpoint/2010/main" val="4083758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Autofit/>
          </a:bodyPr>
          <a:lstStyle/>
          <a:p>
            <a:pPr marL="0" indent="0">
              <a:buNone/>
            </a:pPr>
            <a:r>
              <a:rPr lang="en-US" sz="2200" b="1" dirty="0"/>
              <a:t>Repetition</a:t>
            </a:r>
            <a:r>
              <a:rPr lang="en-US" sz="2200" dirty="0"/>
              <a:t>: </a:t>
            </a:r>
            <a:r>
              <a:rPr lang="en-US" sz="2200" dirty="0">
                <a:solidFill>
                  <a:srgbClr val="FF0000"/>
                </a:solidFill>
              </a:rPr>
              <a:t>The purposeful re-use of words and phrases for an effect.</a:t>
            </a:r>
            <a:r>
              <a:rPr lang="en-US" sz="2200" dirty="0"/>
              <a:t> Sometimes, especially with </a:t>
            </a:r>
            <a:r>
              <a:rPr lang="en-US" sz="2200" dirty="0" smtClean="0"/>
              <a:t>longer phrases </a:t>
            </a:r>
            <a:r>
              <a:rPr lang="en-US" sz="2200" dirty="0"/>
              <a:t>that contain a different key word each time, this is called </a:t>
            </a:r>
            <a:r>
              <a:rPr lang="en-US" sz="2200" b="1" i="1" dirty="0"/>
              <a:t>parallelism. </a:t>
            </a:r>
            <a:endParaRPr lang="en-US" sz="2200" b="1" i="1" dirty="0" smtClean="0"/>
          </a:p>
          <a:p>
            <a:pPr marL="0" indent="0">
              <a:buNone/>
            </a:pPr>
            <a:r>
              <a:rPr lang="en-US" sz="2200" dirty="0" smtClean="0"/>
              <a:t>It </a:t>
            </a:r>
            <a:r>
              <a:rPr lang="en-US" sz="2200" dirty="0"/>
              <a:t>has been a central </a:t>
            </a:r>
            <a:r>
              <a:rPr lang="en-US" sz="2200" dirty="0" smtClean="0"/>
              <a:t>part of </a:t>
            </a:r>
            <a:r>
              <a:rPr lang="en-US" sz="2200" dirty="0"/>
              <a:t>poetry in many cultures. Many of the Psalms use this device as one of their unifying elements.</a:t>
            </a:r>
          </a:p>
          <a:p>
            <a:r>
              <a:rPr lang="en-US" sz="2200" i="1" dirty="0"/>
              <a:t>Example: </a:t>
            </a:r>
            <a:r>
              <a:rPr lang="en-US" sz="2200" dirty="0"/>
              <a:t>I was glad; so very, very glad.</a:t>
            </a:r>
          </a:p>
          <a:p>
            <a:r>
              <a:rPr lang="en-US" sz="2200" i="1" dirty="0"/>
              <a:t>Example: </a:t>
            </a:r>
            <a:r>
              <a:rPr lang="en-US" sz="2200" dirty="0"/>
              <a:t>Half a league, half a league,</a:t>
            </a:r>
          </a:p>
          <a:p>
            <a:pPr marL="1427163" indent="0">
              <a:buNone/>
            </a:pPr>
            <a:r>
              <a:rPr lang="en-US" sz="2200" dirty="0"/>
              <a:t>Half a league onward…</a:t>
            </a:r>
          </a:p>
          <a:p>
            <a:pPr marL="1427163" indent="0">
              <a:buNone/>
            </a:pPr>
            <a:r>
              <a:rPr lang="en-US" sz="2200" dirty="0"/>
              <a:t>…</a:t>
            </a:r>
          </a:p>
          <a:p>
            <a:pPr marL="1427163" indent="0">
              <a:buNone/>
            </a:pPr>
            <a:r>
              <a:rPr lang="en-US" sz="2200" dirty="0"/>
              <a:t>Cannon to right of them,</a:t>
            </a:r>
          </a:p>
          <a:p>
            <a:pPr marL="1427163" indent="0">
              <a:buNone/>
            </a:pPr>
            <a:r>
              <a:rPr lang="en-US" sz="2200" dirty="0"/>
              <a:t>Cannon to left of them,</a:t>
            </a:r>
          </a:p>
          <a:p>
            <a:pPr marL="1427163" indent="0">
              <a:buNone/>
            </a:pPr>
            <a:r>
              <a:rPr lang="en-US" sz="2200" dirty="0"/>
              <a:t>Cannon in front of them</a:t>
            </a:r>
          </a:p>
          <a:p>
            <a:pPr marL="1427163" indent="0">
              <a:buNone/>
            </a:pPr>
            <a:r>
              <a:rPr lang="en-US" sz="2200" dirty="0" err="1"/>
              <a:t>Volley’d</a:t>
            </a:r>
            <a:r>
              <a:rPr lang="en-US" sz="2200" dirty="0"/>
              <a:t> and </a:t>
            </a:r>
            <a:r>
              <a:rPr lang="en-US" sz="2200" dirty="0" err="1"/>
              <a:t>thunder’d</a:t>
            </a:r>
            <a:r>
              <a:rPr lang="en-US" sz="2200" dirty="0" smtClean="0"/>
              <a:t>…</a:t>
            </a:r>
            <a:endParaRPr lang="en-US" sz="2200" dirty="0"/>
          </a:p>
        </p:txBody>
      </p:sp>
    </p:spTree>
    <p:extLst>
      <p:ext uri="{BB962C8B-B14F-4D97-AF65-F5344CB8AC3E}">
        <p14:creationId xmlns:p14="http://schemas.microsoft.com/office/powerpoint/2010/main" val="1220620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Autofit/>
          </a:bodyPr>
          <a:lstStyle/>
          <a:p>
            <a:pPr marL="0" indent="0">
              <a:buNone/>
            </a:pPr>
            <a:r>
              <a:rPr lang="en-US" sz="2400" b="1" dirty="0"/>
              <a:t>Rhyme</a:t>
            </a:r>
            <a:r>
              <a:rPr lang="en-US" sz="2400" dirty="0"/>
              <a:t>: This is the one device most commonly associated with poetry by the general public. Words </a:t>
            </a:r>
            <a:r>
              <a:rPr lang="en-US" sz="2400" dirty="0" smtClean="0"/>
              <a:t>that have </a:t>
            </a:r>
            <a:r>
              <a:rPr lang="en-US" sz="2400" dirty="0"/>
              <a:t>different beginning sounds but whose endings sound alike, including the final vowel sound </a:t>
            </a:r>
            <a:r>
              <a:rPr lang="en-US" sz="2400" dirty="0" smtClean="0"/>
              <a:t>and everything </a:t>
            </a:r>
            <a:r>
              <a:rPr lang="en-US" sz="2400" dirty="0"/>
              <a:t>following it, are said to </a:t>
            </a:r>
            <a:r>
              <a:rPr lang="en-US" sz="2400" i="1" dirty="0"/>
              <a:t>rhyme</a:t>
            </a:r>
            <a:r>
              <a:rPr lang="en-US" sz="2400" dirty="0"/>
              <a:t>.</a:t>
            </a:r>
          </a:p>
          <a:p>
            <a:r>
              <a:rPr lang="en-US" sz="2400" i="1" dirty="0"/>
              <a:t>Example: </a:t>
            </a:r>
            <a:r>
              <a:rPr lang="en-US" sz="2400" dirty="0"/>
              <a:t>time, slime, mime</a:t>
            </a:r>
          </a:p>
          <a:p>
            <a:pPr marL="0" indent="0">
              <a:buNone/>
            </a:pPr>
            <a:r>
              <a:rPr lang="en-US" sz="2400" b="1" i="1" dirty="0"/>
              <a:t>Double rhymes </a:t>
            </a:r>
            <a:r>
              <a:rPr lang="en-US" sz="2400" dirty="0"/>
              <a:t>include the final two syllables. </a:t>
            </a:r>
            <a:r>
              <a:rPr lang="en-US" sz="2400" i="1" dirty="0"/>
              <a:t>Example: </a:t>
            </a:r>
            <a:r>
              <a:rPr lang="en-US" sz="2400" dirty="0"/>
              <a:t>revival, arrival, survival</a:t>
            </a:r>
          </a:p>
          <a:p>
            <a:pPr marL="0" indent="0">
              <a:buNone/>
            </a:pPr>
            <a:r>
              <a:rPr lang="en-US" sz="2400" b="1" i="1" dirty="0"/>
              <a:t>Triple rhymes </a:t>
            </a:r>
            <a:r>
              <a:rPr lang="en-US" sz="2400" dirty="0"/>
              <a:t>include the final three syllables. </a:t>
            </a:r>
            <a:r>
              <a:rPr lang="en-US" sz="2400" i="1" dirty="0"/>
              <a:t>Example: </a:t>
            </a:r>
            <a:r>
              <a:rPr lang="en-US" sz="2400" dirty="0"/>
              <a:t>greenery, machinery, scenery</a:t>
            </a:r>
          </a:p>
          <a:p>
            <a:pPr marL="0" indent="0">
              <a:buNone/>
            </a:pPr>
            <a:endParaRPr lang="en-US" sz="2200" dirty="0"/>
          </a:p>
        </p:txBody>
      </p:sp>
    </p:spTree>
    <p:extLst>
      <p:ext uri="{BB962C8B-B14F-4D97-AF65-F5344CB8AC3E}">
        <p14:creationId xmlns:p14="http://schemas.microsoft.com/office/powerpoint/2010/main" val="2659811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Autofit/>
          </a:bodyPr>
          <a:lstStyle/>
          <a:p>
            <a:pPr marL="0" indent="0">
              <a:buNone/>
            </a:pPr>
            <a:r>
              <a:rPr lang="en-US" sz="2400" b="1" dirty="0"/>
              <a:t>Rhyme</a:t>
            </a:r>
            <a:r>
              <a:rPr lang="en-US" sz="2400" dirty="0" smtClean="0"/>
              <a:t>: (continued)</a:t>
            </a:r>
          </a:p>
          <a:p>
            <a:pPr marL="0" indent="0">
              <a:buNone/>
            </a:pPr>
            <a:r>
              <a:rPr lang="en-US" sz="2400" dirty="0"/>
              <a:t>A variation which has been used effectively is called slant rhyme, or half rhyme. </a:t>
            </a:r>
            <a:endParaRPr lang="en-US" sz="2400" dirty="0" smtClean="0"/>
          </a:p>
          <a:p>
            <a:pPr marL="0" indent="0">
              <a:buNone/>
            </a:pPr>
            <a:r>
              <a:rPr lang="en-US" sz="2400" dirty="0" smtClean="0"/>
              <a:t>If </a:t>
            </a:r>
            <a:r>
              <a:rPr lang="en-US" sz="2400" dirty="0"/>
              <a:t>only the </a:t>
            </a:r>
            <a:r>
              <a:rPr lang="en-US" sz="2400" dirty="0" smtClean="0"/>
              <a:t>final consonant </a:t>
            </a:r>
            <a:r>
              <a:rPr lang="en-US" sz="2400" dirty="0"/>
              <a:t>sounds of the words are the same, but the initial consonants and the vowel sounds </a:t>
            </a:r>
            <a:r>
              <a:rPr lang="en-US" sz="2400" dirty="0" smtClean="0"/>
              <a:t>are different</a:t>
            </a:r>
            <a:r>
              <a:rPr lang="en-US" sz="2400" dirty="0"/>
              <a:t>, then the rhyme is called a </a:t>
            </a:r>
            <a:r>
              <a:rPr lang="en-US" sz="2400" i="1" dirty="0"/>
              <a:t>slant rhyme </a:t>
            </a:r>
            <a:r>
              <a:rPr lang="en-US" sz="2400" dirty="0"/>
              <a:t>or </a:t>
            </a:r>
            <a:r>
              <a:rPr lang="en-US" sz="2400" i="1" dirty="0"/>
              <a:t>half rhyme. </a:t>
            </a:r>
            <a:endParaRPr lang="en-US" sz="2400" i="1" dirty="0" smtClean="0"/>
          </a:p>
          <a:p>
            <a:pPr marL="0" indent="0">
              <a:buNone/>
            </a:pPr>
            <a:r>
              <a:rPr lang="en-US" sz="2400" dirty="0" smtClean="0"/>
              <a:t>When </a:t>
            </a:r>
            <a:r>
              <a:rPr lang="en-US" sz="2400" dirty="0"/>
              <a:t>this appears in the middle of </a:t>
            </a:r>
            <a:r>
              <a:rPr lang="en-US" sz="2400" dirty="0" smtClean="0"/>
              <a:t>lines rather </a:t>
            </a:r>
            <a:r>
              <a:rPr lang="en-US" sz="2400" dirty="0"/>
              <a:t>than at the end, it is called </a:t>
            </a:r>
            <a:r>
              <a:rPr lang="en-US" sz="2400" i="1" dirty="0"/>
              <a:t>consonance.</a:t>
            </a:r>
          </a:p>
          <a:p>
            <a:r>
              <a:rPr lang="en-US" sz="2400" i="1" dirty="0"/>
              <a:t>Example: </a:t>
            </a:r>
            <a:r>
              <a:rPr lang="en-US" sz="2400" dirty="0"/>
              <a:t>soul, oil, foul; taut, sat, knit</a:t>
            </a:r>
          </a:p>
          <a:p>
            <a:pPr marL="0" indent="0">
              <a:buNone/>
            </a:pPr>
            <a:endParaRPr lang="en-US" sz="2200" dirty="0"/>
          </a:p>
        </p:txBody>
      </p:sp>
    </p:spTree>
    <p:extLst>
      <p:ext uri="{BB962C8B-B14F-4D97-AF65-F5344CB8AC3E}">
        <p14:creationId xmlns:p14="http://schemas.microsoft.com/office/powerpoint/2010/main" val="69833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Autofit/>
          </a:bodyPr>
          <a:lstStyle/>
          <a:p>
            <a:pPr marL="0" indent="0">
              <a:buNone/>
            </a:pPr>
            <a:r>
              <a:rPr lang="en-US" sz="2400" b="1" dirty="0"/>
              <a:t>Rhyme</a:t>
            </a:r>
            <a:r>
              <a:rPr lang="en-US" sz="2400" dirty="0" smtClean="0"/>
              <a:t>: (continued)</a:t>
            </a:r>
          </a:p>
          <a:p>
            <a:pPr marL="0" indent="0">
              <a:buNone/>
            </a:pPr>
            <a:r>
              <a:rPr lang="en-US" sz="2400" dirty="0"/>
              <a:t>Another variation which is occasionally used is called near rhyme. If the final vowel sounds are </a:t>
            </a:r>
            <a:r>
              <a:rPr lang="en-US" sz="2400" dirty="0" smtClean="0"/>
              <a:t>the</a:t>
            </a:r>
            <a:r>
              <a:rPr lang="en-US" sz="2400" b="1" dirty="0"/>
              <a:t> </a:t>
            </a:r>
            <a:r>
              <a:rPr lang="en-US" sz="2400" dirty="0"/>
              <a:t>same, but the final consonant sounds are slightly different, then the rhyme is called a </a:t>
            </a:r>
            <a:r>
              <a:rPr lang="en-US" sz="2400" i="1" dirty="0">
                <a:solidFill>
                  <a:srgbClr val="FF0000"/>
                </a:solidFill>
              </a:rPr>
              <a:t>near rhyme</a:t>
            </a:r>
            <a:r>
              <a:rPr lang="en-US" sz="2400" i="1" dirty="0"/>
              <a:t>.</a:t>
            </a:r>
          </a:p>
          <a:p>
            <a:r>
              <a:rPr lang="en-US" sz="2400" i="1" dirty="0"/>
              <a:t>Example: </a:t>
            </a:r>
            <a:r>
              <a:rPr lang="en-US" sz="2400" dirty="0"/>
              <a:t>fine, rhyme; poem, </a:t>
            </a:r>
            <a:r>
              <a:rPr lang="en-US" sz="2400" dirty="0" err="1"/>
              <a:t>goin</a:t>
            </a:r>
            <a:r>
              <a:rPr lang="en-US" sz="2400" dirty="0"/>
              <a:t>’</a:t>
            </a:r>
          </a:p>
          <a:p>
            <a:pPr marL="0" indent="0">
              <a:buNone/>
            </a:pPr>
            <a:r>
              <a:rPr lang="en-US" sz="2400" dirty="0"/>
              <a:t>Less effective but sometimes used are </a:t>
            </a:r>
            <a:r>
              <a:rPr lang="en-US" sz="2400" dirty="0">
                <a:solidFill>
                  <a:srgbClr val="FF0000"/>
                </a:solidFill>
              </a:rPr>
              <a:t>sight rhymes</a:t>
            </a:r>
            <a:r>
              <a:rPr lang="en-US" sz="2400" dirty="0"/>
              <a:t>. Words which are spelled the same (as if </a:t>
            </a:r>
            <a:r>
              <a:rPr lang="en-US" sz="2400" dirty="0" smtClean="0"/>
              <a:t>they rhymed</a:t>
            </a:r>
            <a:r>
              <a:rPr lang="en-US" sz="2400" dirty="0"/>
              <a:t>), but are pronounced differently are called </a:t>
            </a:r>
            <a:r>
              <a:rPr lang="en-US" sz="2400" i="1" dirty="0">
                <a:solidFill>
                  <a:srgbClr val="FF0000"/>
                </a:solidFill>
              </a:rPr>
              <a:t>sight rhymes </a:t>
            </a:r>
            <a:r>
              <a:rPr lang="en-US" sz="2400" dirty="0"/>
              <a:t>or </a:t>
            </a:r>
            <a:r>
              <a:rPr lang="en-US" sz="2400" i="1" dirty="0">
                <a:solidFill>
                  <a:srgbClr val="FF0000"/>
                </a:solidFill>
              </a:rPr>
              <a:t>eye rhymes</a:t>
            </a:r>
            <a:r>
              <a:rPr lang="en-US" sz="2400" i="1" dirty="0"/>
              <a:t>.</a:t>
            </a:r>
          </a:p>
          <a:p>
            <a:r>
              <a:rPr lang="en-US" sz="2400" i="1" dirty="0"/>
              <a:t>Example: </a:t>
            </a:r>
            <a:r>
              <a:rPr lang="en-US" sz="2400" dirty="0"/>
              <a:t>enough, cough, through, bough</a:t>
            </a:r>
          </a:p>
          <a:p>
            <a:pPr marL="0" indent="0">
              <a:buNone/>
            </a:pPr>
            <a:endParaRPr lang="en-US" sz="2400" dirty="0"/>
          </a:p>
        </p:txBody>
      </p:sp>
    </p:spTree>
    <p:extLst>
      <p:ext uri="{BB962C8B-B14F-4D97-AF65-F5344CB8AC3E}">
        <p14:creationId xmlns:p14="http://schemas.microsoft.com/office/powerpoint/2010/main" val="3413092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Autofit/>
          </a:bodyPr>
          <a:lstStyle/>
          <a:p>
            <a:pPr marL="0" indent="0">
              <a:buNone/>
            </a:pPr>
            <a:r>
              <a:rPr lang="en-US" sz="2400" b="1" dirty="0"/>
              <a:t>Rhythm</a:t>
            </a:r>
            <a:r>
              <a:rPr lang="en-US" sz="2400" dirty="0"/>
              <a:t>: </a:t>
            </a:r>
            <a:r>
              <a:rPr lang="en-US" sz="2400" dirty="0" smtClean="0"/>
              <a:t>the organization </a:t>
            </a:r>
            <a:r>
              <a:rPr lang="en-US" sz="2400" dirty="0"/>
              <a:t>of speech rhythms (verbal stresses) into a regular pattern of accented </a:t>
            </a:r>
            <a:r>
              <a:rPr lang="en-US" sz="2400" dirty="0" smtClean="0"/>
              <a:t>syllables separated </a:t>
            </a:r>
            <a:r>
              <a:rPr lang="en-US" sz="2400" dirty="0"/>
              <a:t>by unaccented syllables. </a:t>
            </a:r>
            <a:r>
              <a:rPr lang="en-US" sz="2400" i="1" dirty="0"/>
              <a:t>Rhythm </a:t>
            </a:r>
            <a:r>
              <a:rPr lang="en-US" sz="2400" dirty="0"/>
              <a:t>helps to distinguish poetry from prose.</a:t>
            </a:r>
          </a:p>
          <a:p>
            <a:r>
              <a:rPr lang="en-US" sz="2400" i="1" dirty="0"/>
              <a:t>Example: </a:t>
            </a:r>
            <a:r>
              <a:rPr lang="en-US" sz="2400" dirty="0"/>
              <a:t>i THOUGHT i SAW a </a:t>
            </a:r>
            <a:r>
              <a:rPr lang="en-US" sz="2400" dirty="0" err="1"/>
              <a:t>PUSsyCAT</a:t>
            </a:r>
            <a:r>
              <a:rPr lang="en-US" sz="2400" dirty="0"/>
              <a:t>.</a:t>
            </a:r>
          </a:p>
          <a:p>
            <a:pPr marL="0" indent="0">
              <a:buNone/>
            </a:pPr>
            <a:r>
              <a:rPr lang="en-US" sz="2400" dirty="0"/>
              <a:t>Such patterns are sometimes referred to as </a:t>
            </a:r>
            <a:r>
              <a:rPr lang="en-US" sz="2400" i="1" dirty="0"/>
              <a:t>meter. </a:t>
            </a:r>
            <a:r>
              <a:rPr lang="en-US" sz="2400" dirty="0"/>
              <a:t>Meter is the organization of voice patterns, in </a:t>
            </a:r>
            <a:r>
              <a:rPr lang="en-US" sz="2400" dirty="0" smtClean="0"/>
              <a:t>terms of </a:t>
            </a:r>
            <a:r>
              <a:rPr lang="en-US" sz="2400" dirty="0"/>
              <a:t>both the arrangement of stresses and their frequency of repetition per line of verse</a:t>
            </a:r>
            <a:r>
              <a:rPr lang="en-US" sz="2400" dirty="0" smtClean="0"/>
              <a:t>. </a:t>
            </a:r>
          </a:p>
          <a:p>
            <a:pPr marL="0" indent="0">
              <a:buNone/>
            </a:pPr>
            <a:r>
              <a:rPr lang="en-US" sz="2400" dirty="0" smtClean="0"/>
              <a:t>Poetry </a:t>
            </a:r>
            <a:r>
              <a:rPr lang="en-US" sz="2400" dirty="0"/>
              <a:t>is organized by the division of each line into “feet,” metric units which each consist of a </a:t>
            </a:r>
            <a:r>
              <a:rPr lang="en-US" sz="2400" dirty="0" smtClean="0"/>
              <a:t>particular arrangement </a:t>
            </a:r>
            <a:r>
              <a:rPr lang="en-US" sz="2400" dirty="0"/>
              <a:t>of strong and weak stresses. The most common metric unit is the iambic, in which </a:t>
            </a:r>
            <a:r>
              <a:rPr lang="en-US" sz="2400" dirty="0" smtClean="0"/>
              <a:t>an unstressed </a:t>
            </a:r>
            <a:r>
              <a:rPr lang="en-US" sz="2400" dirty="0"/>
              <a:t>syllable is followed by a stressed one (as in the words </a:t>
            </a:r>
            <a:r>
              <a:rPr lang="en-US" sz="2400" i="1" dirty="0"/>
              <a:t>reverse </a:t>
            </a:r>
            <a:r>
              <a:rPr lang="en-US" sz="2400" dirty="0"/>
              <a:t>and </a:t>
            </a:r>
            <a:r>
              <a:rPr lang="en-US" sz="2400" i="1" dirty="0"/>
              <a:t>compose</a:t>
            </a:r>
            <a:r>
              <a:rPr lang="en-US" sz="2400" dirty="0"/>
              <a:t>).</a:t>
            </a:r>
          </a:p>
          <a:p>
            <a:pPr marL="0" indent="0">
              <a:buNone/>
            </a:pPr>
            <a:endParaRPr lang="en-US" sz="2400" dirty="0"/>
          </a:p>
        </p:txBody>
      </p:sp>
    </p:spTree>
    <p:extLst>
      <p:ext uri="{BB962C8B-B14F-4D97-AF65-F5344CB8AC3E}">
        <p14:creationId xmlns:p14="http://schemas.microsoft.com/office/powerpoint/2010/main" val="3110269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Autofit/>
          </a:bodyPr>
          <a:lstStyle/>
          <a:p>
            <a:pPr marL="0" indent="0">
              <a:buNone/>
            </a:pPr>
            <a:r>
              <a:rPr lang="en-US" sz="2800" b="1" dirty="0"/>
              <a:t>Rhythm</a:t>
            </a:r>
            <a:r>
              <a:rPr lang="en-US" sz="2800" dirty="0" smtClean="0"/>
              <a:t>: (Continued)</a:t>
            </a:r>
          </a:p>
          <a:p>
            <a:pPr marL="0" indent="0">
              <a:buNone/>
            </a:pPr>
            <a:r>
              <a:rPr lang="en-US" sz="2800" b="1" i="1" dirty="0"/>
              <a:t>Scansion </a:t>
            </a:r>
            <a:r>
              <a:rPr lang="en-US" sz="2800" dirty="0"/>
              <a:t>is the conscious measure of the pattern of stressed and unstressed syllables in a line </a:t>
            </a:r>
            <a:r>
              <a:rPr lang="en-US" sz="2800" dirty="0" smtClean="0"/>
              <a:t>of poetry</a:t>
            </a:r>
            <a:r>
              <a:rPr lang="en-US" sz="2800" dirty="0"/>
              <a:t>.</a:t>
            </a:r>
          </a:p>
          <a:p>
            <a:pPr marL="0" indent="0">
              <a:buNone/>
            </a:pPr>
            <a:r>
              <a:rPr lang="en-US" sz="2800" dirty="0"/>
              <a:t>Stressed syllables are labeled with an accent mark: </a:t>
            </a:r>
            <a:r>
              <a:rPr lang="en-US" sz="2800" dirty="0" smtClean="0"/>
              <a:t>“/”</a:t>
            </a:r>
          </a:p>
          <a:p>
            <a:pPr marL="0" indent="0">
              <a:buNone/>
            </a:pPr>
            <a:r>
              <a:rPr lang="en-US" sz="2800" dirty="0" smtClean="0"/>
              <a:t>Unstressed </a:t>
            </a:r>
            <a:r>
              <a:rPr lang="en-US" sz="2800" dirty="0"/>
              <a:t>syllables are labeled with a dash: –</a:t>
            </a:r>
          </a:p>
          <a:p>
            <a:pPr marL="0" indent="0">
              <a:buNone/>
            </a:pPr>
            <a:r>
              <a:rPr lang="en-US" sz="2800" dirty="0"/>
              <a:t>Metrical feet may be two or three syllables in length, and are divided by slashes: </a:t>
            </a:r>
            <a:r>
              <a:rPr lang="en-US" sz="2800" dirty="0" smtClean="0"/>
              <a:t>|</a:t>
            </a:r>
            <a:endParaRPr lang="en-US" sz="2800" dirty="0"/>
          </a:p>
        </p:txBody>
      </p:sp>
    </p:spTree>
    <p:extLst>
      <p:ext uri="{BB962C8B-B14F-4D97-AF65-F5344CB8AC3E}">
        <p14:creationId xmlns:p14="http://schemas.microsoft.com/office/powerpoint/2010/main" val="2802745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Autofit/>
          </a:bodyPr>
          <a:lstStyle/>
          <a:p>
            <a:pPr marL="0" indent="0">
              <a:buNone/>
            </a:pPr>
            <a:r>
              <a:rPr lang="en-US" sz="2800" b="1" dirty="0"/>
              <a:t>Rhythm</a:t>
            </a:r>
            <a:r>
              <a:rPr lang="en-US" sz="2800" dirty="0" smtClean="0"/>
              <a:t>: … </a:t>
            </a:r>
            <a:r>
              <a:rPr lang="en-US" sz="2800" b="1" i="1" dirty="0" smtClean="0"/>
              <a:t>Scansion </a:t>
            </a:r>
            <a:r>
              <a:rPr lang="en-US" sz="2800" dirty="0" smtClean="0"/>
              <a:t>(Continued)</a:t>
            </a:r>
          </a:p>
          <a:p>
            <a:pPr marL="0" indent="0">
              <a:buNone/>
            </a:pPr>
            <a:r>
              <a:rPr lang="en-US" sz="2800" dirty="0" smtClean="0"/>
              <a:t>There are five basic rhythms:</a:t>
            </a:r>
          </a:p>
          <a:p>
            <a:pPr marL="0" indent="0">
              <a:buNone/>
            </a:pPr>
            <a:r>
              <a:rPr lang="en-US" sz="2800" b="1" dirty="0" smtClean="0"/>
              <a:t>Pattern Name Example</a:t>
            </a:r>
          </a:p>
          <a:p>
            <a:r>
              <a:rPr lang="en-US" sz="2800" dirty="0" smtClean="0"/>
              <a:t>– / Iamb/Iambic 			in</a:t>
            </a:r>
            <a:r>
              <a:rPr lang="en-US" sz="2800" u="sng" dirty="0" smtClean="0"/>
              <a:t>vite</a:t>
            </a:r>
          </a:p>
          <a:p>
            <a:r>
              <a:rPr lang="en-US" sz="2800" dirty="0" smtClean="0"/>
              <a:t>/ – Trochee/Trochaic 		</a:t>
            </a:r>
            <a:r>
              <a:rPr lang="en-US" sz="2800" u="sng" dirty="0" smtClean="0"/>
              <a:t>dead</a:t>
            </a:r>
            <a:r>
              <a:rPr lang="en-US" sz="2800" dirty="0" smtClean="0"/>
              <a:t>line	</a:t>
            </a:r>
          </a:p>
          <a:p>
            <a:r>
              <a:rPr lang="en-US" sz="2800" dirty="0" smtClean="0"/>
              <a:t>– – / Anapest/Anapestic 	to the </a:t>
            </a:r>
            <a:r>
              <a:rPr lang="en-US" sz="2800" u="sng" dirty="0" smtClean="0"/>
              <a:t>beach</a:t>
            </a:r>
          </a:p>
          <a:p>
            <a:r>
              <a:rPr lang="en-US" sz="2800" dirty="0" smtClean="0"/>
              <a:t>/ – – Dactyl/Dactylic 		</a:t>
            </a:r>
            <a:r>
              <a:rPr lang="en-US" sz="2800" u="sng" dirty="0" smtClean="0"/>
              <a:t>fre</a:t>
            </a:r>
            <a:r>
              <a:rPr lang="en-US" sz="2800" dirty="0" smtClean="0"/>
              <a:t>quently</a:t>
            </a:r>
          </a:p>
          <a:p>
            <a:r>
              <a:rPr lang="en-US" sz="2800" dirty="0" smtClean="0"/>
              <a:t>/ / Spondee/Spondaic 		</a:t>
            </a:r>
            <a:r>
              <a:rPr lang="en-US" sz="2800" u="sng" dirty="0" smtClean="0"/>
              <a:t>true</a:t>
            </a:r>
            <a:r>
              <a:rPr lang="en-US" sz="2800" dirty="0" smtClean="0"/>
              <a:t> </a:t>
            </a:r>
            <a:r>
              <a:rPr lang="en-US" sz="2800" u="sng" dirty="0" smtClean="0"/>
              <a:t>blue</a:t>
            </a:r>
          </a:p>
          <a:p>
            <a:pPr marL="0" indent="0">
              <a:buNone/>
            </a:pPr>
            <a:endParaRPr lang="en-US" sz="2800" dirty="0"/>
          </a:p>
        </p:txBody>
      </p:sp>
    </p:spTree>
    <p:extLst>
      <p:ext uri="{BB962C8B-B14F-4D97-AF65-F5344CB8AC3E}">
        <p14:creationId xmlns:p14="http://schemas.microsoft.com/office/powerpoint/2010/main" val="1920542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Autofit/>
          </a:bodyPr>
          <a:lstStyle/>
          <a:p>
            <a:pPr marL="0" indent="0">
              <a:buNone/>
            </a:pPr>
            <a:r>
              <a:rPr lang="en-US" sz="2800" b="1" dirty="0"/>
              <a:t>Rhythm</a:t>
            </a:r>
            <a:r>
              <a:rPr lang="en-US" sz="2800" dirty="0" smtClean="0"/>
              <a:t>: … </a:t>
            </a:r>
            <a:r>
              <a:rPr lang="en-US" sz="2800" b="1" i="1" dirty="0" smtClean="0"/>
              <a:t>Scansion </a:t>
            </a:r>
            <a:r>
              <a:rPr lang="en-US" sz="2800" dirty="0" smtClean="0"/>
              <a:t>(Continued)</a:t>
            </a:r>
          </a:p>
          <a:p>
            <a:pPr marL="0" indent="0">
              <a:buNone/>
            </a:pPr>
            <a:r>
              <a:rPr lang="en-US" sz="2800" dirty="0"/>
              <a:t>Meter is measured by the number of feet in a line. Feet are named by Greek prefix number </a:t>
            </a:r>
            <a:r>
              <a:rPr lang="en-US" sz="2800" dirty="0" smtClean="0"/>
              <a:t>words attached </a:t>
            </a:r>
            <a:r>
              <a:rPr lang="en-US" sz="2800" dirty="0"/>
              <a:t>to “meter.” A line with five feet is called pentameter; thus, a line of five iambs is known </a:t>
            </a:r>
            <a:r>
              <a:rPr lang="en-US" sz="2800" dirty="0" smtClean="0"/>
              <a:t>as “</a:t>
            </a:r>
            <a:r>
              <a:rPr lang="en-US" sz="2800" dirty="0"/>
              <a:t>iambic pentameter” (the most common metrical form in English poetry, and the one favored </a:t>
            </a:r>
            <a:r>
              <a:rPr lang="en-US" sz="2800" dirty="0" smtClean="0"/>
              <a:t>by Shakespeare).</a:t>
            </a:r>
            <a:endParaRPr lang="en-US" sz="2800" dirty="0"/>
          </a:p>
        </p:txBody>
      </p:sp>
    </p:spTree>
    <p:extLst>
      <p:ext uri="{BB962C8B-B14F-4D97-AF65-F5344CB8AC3E}">
        <p14:creationId xmlns:p14="http://schemas.microsoft.com/office/powerpoint/2010/main" val="4015437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Autofit/>
          </a:bodyPr>
          <a:lstStyle/>
          <a:p>
            <a:pPr marL="0" indent="0">
              <a:buNone/>
            </a:pPr>
            <a:r>
              <a:rPr lang="en-US" sz="2400" b="1" dirty="0"/>
              <a:t>Rhythm</a:t>
            </a:r>
            <a:r>
              <a:rPr lang="en-US" sz="2400" dirty="0" smtClean="0"/>
              <a:t>: … </a:t>
            </a:r>
            <a:r>
              <a:rPr lang="en-US" sz="2400" b="1" i="1" dirty="0" smtClean="0"/>
              <a:t>Scansion </a:t>
            </a:r>
            <a:r>
              <a:rPr lang="en-US" sz="2400" dirty="0" smtClean="0"/>
              <a:t>(Continued)</a:t>
            </a:r>
          </a:p>
          <a:p>
            <a:pPr marL="0" indent="0">
              <a:buNone/>
            </a:pPr>
            <a:r>
              <a:rPr lang="en-US" sz="2000" dirty="0" smtClean="0"/>
              <a:t>The most common line lengths are: </a:t>
            </a:r>
          </a:p>
          <a:p>
            <a:r>
              <a:rPr lang="en-US" sz="2000" dirty="0" smtClean="0"/>
              <a:t>monometer: one foot </a:t>
            </a:r>
          </a:p>
          <a:p>
            <a:r>
              <a:rPr lang="en-US" sz="2000" dirty="0" err="1" smtClean="0"/>
              <a:t>dimeter</a:t>
            </a:r>
            <a:r>
              <a:rPr lang="en-US" sz="2000" dirty="0" smtClean="0"/>
              <a:t>: two feet</a:t>
            </a:r>
          </a:p>
          <a:p>
            <a:r>
              <a:rPr lang="en-US" sz="2000" dirty="0" err="1" smtClean="0"/>
              <a:t>trimeter</a:t>
            </a:r>
            <a:r>
              <a:rPr lang="en-US" sz="2000" dirty="0" smtClean="0"/>
              <a:t>: three feet</a:t>
            </a:r>
          </a:p>
          <a:p>
            <a:r>
              <a:rPr lang="en-US" sz="2000" dirty="0" smtClean="0"/>
              <a:t>tetrameter: four feet </a:t>
            </a:r>
          </a:p>
          <a:p>
            <a:r>
              <a:rPr lang="en-US" sz="2000" dirty="0"/>
              <a:t>pentameter: five </a:t>
            </a:r>
            <a:r>
              <a:rPr lang="en-US" sz="2000" dirty="0" smtClean="0"/>
              <a:t>feet</a:t>
            </a:r>
          </a:p>
          <a:p>
            <a:r>
              <a:rPr lang="en-US" sz="2000" dirty="0"/>
              <a:t>hexameter: six feet</a:t>
            </a:r>
          </a:p>
          <a:p>
            <a:r>
              <a:rPr lang="en-US" sz="2000" dirty="0" smtClean="0"/>
              <a:t>heptameter: seven feet</a:t>
            </a:r>
          </a:p>
          <a:p>
            <a:r>
              <a:rPr lang="en-US" sz="2000" dirty="0" err="1"/>
              <a:t>octameter</a:t>
            </a:r>
            <a:r>
              <a:rPr lang="en-US" sz="2000" dirty="0"/>
              <a:t>: </a:t>
            </a:r>
            <a:r>
              <a:rPr lang="en-US" sz="2000" dirty="0" smtClean="0"/>
              <a:t> eight feet </a:t>
            </a:r>
          </a:p>
          <a:p>
            <a:pPr marL="0" indent="0">
              <a:buNone/>
            </a:pPr>
            <a:r>
              <a:rPr lang="en-US" sz="2000" dirty="0" smtClean="0"/>
              <a:t>Naturally, there is a degree of variation from line to line, as a rigid adherence to the meter results in unnatural or monotonous language. A skillful poet manipulates breaks in the prevailing rhythm of a poem for particular effects.</a:t>
            </a:r>
            <a:endParaRPr lang="en-US" sz="2000" dirty="0"/>
          </a:p>
        </p:txBody>
      </p:sp>
    </p:spTree>
    <p:extLst>
      <p:ext uri="{BB962C8B-B14F-4D97-AF65-F5344CB8AC3E}">
        <p14:creationId xmlns:p14="http://schemas.microsoft.com/office/powerpoint/2010/main" val="2083216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buNone/>
            </a:pPr>
            <a:r>
              <a:rPr lang="en-US" dirty="0"/>
              <a:t>A POET IS LIMITED in the materials he can use in creating his works: all he has are </a:t>
            </a:r>
            <a:r>
              <a:rPr lang="en-US" i="1" dirty="0"/>
              <a:t>words </a:t>
            </a:r>
            <a:r>
              <a:rPr lang="en-US" dirty="0"/>
              <a:t>to </a:t>
            </a:r>
            <a:r>
              <a:rPr lang="en-US" dirty="0" smtClean="0"/>
              <a:t>express his </a:t>
            </a:r>
            <a:r>
              <a:rPr lang="en-US" dirty="0"/>
              <a:t>ideas and feelings.</a:t>
            </a:r>
          </a:p>
          <a:p>
            <a:endParaRPr lang="en-US" dirty="0"/>
          </a:p>
        </p:txBody>
      </p:sp>
    </p:spTree>
    <p:extLst>
      <p:ext uri="{BB962C8B-B14F-4D97-AF65-F5344CB8AC3E}">
        <p14:creationId xmlns:p14="http://schemas.microsoft.com/office/powerpoint/2010/main" val="1596665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fontScale="92500"/>
          </a:bodyPr>
          <a:lstStyle/>
          <a:p>
            <a:r>
              <a:rPr lang="en-US" dirty="0" smtClean="0"/>
              <a:t>Background</a:t>
            </a:r>
          </a:p>
          <a:p>
            <a:pPr marL="0" indent="0">
              <a:buNone/>
            </a:pPr>
            <a:r>
              <a:rPr lang="en-US" dirty="0"/>
              <a:t>Most words convey several meanings or shades of meaning at the same time. It is the poet’s job to </a:t>
            </a:r>
            <a:r>
              <a:rPr lang="en-US" dirty="0" smtClean="0"/>
              <a:t>find words </a:t>
            </a:r>
            <a:r>
              <a:rPr lang="en-US" dirty="0"/>
              <a:t>which, when used in relation to other words in the poem, will carry the precise intention of thought</a:t>
            </a:r>
            <a:r>
              <a:rPr lang="en-US" dirty="0" smtClean="0"/>
              <a:t>. Often</a:t>
            </a:r>
            <a:r>
              <a:rPr lang="en-US" dirty="0"/>
              <a:t>, some of the more significant words may carry several layers or “depths” of meaning at once. </a:t>
            </a:r>
            <a:r>
              <a:rPr lang="en-US" dirty="0" smtClean="0"/>
              <a:t>The ways </a:t>
            </a:r>
            <a:r>
              <a:rPr lang="en-US" dirty="0"/>
              <a:t>in which the meanings of words are used can be identified.</a:t>
            </a:r>
          </a:p>
          <a:p>
            <a:endParaRPr lang="en-US" dirty="0"/>
          </a:p>
        </p:txBody>
      </p:sp>
    </p:spTree>
    <p:extLst>
      <p:ext uri="{BB962C8B-B14F-4D97-AF65-F5344CB8AC3E}">
        <p14:creationId xmlns:p14="http://schemas.microsoft.com/office/powerpoint/2010/main" val="2650915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Allegory</a:t>
            </a:r>
            <a:r>
              <a:rPr lang="en-US" dirty="0"/>
              <a:t>: A representation of an abstract or spiritual meaning. Sometimes it can be a </a:t>
            </a:r>
            <a:r>
              <a:rPr lang="en-US" dirty="0">
                <a:solidFill>
                  <a:srgbClr val="FF0000"/>
                </a:solidFill>
              </a:rPr>
              <a:t>single word or phrase</a:t>
            </a:r>
            <a:r>
              <a:rPr lang="en-US" dirty="0" smtClean="0"/>
              <a:t>, such </a:t>
            </a:r>
            <a:r>
              <a:rPr lang="en-US" dirty="0"/>
              <a:t>as the name of a character or place. Often, it is a symbolic narrative that has not only a </a:t>
            </a:r>
            <a:r>
              <a:rPr lang="en-US" dirty="0" smtClean="0"/>
              <a:t>literal meaning</a:t>
            </a:r>
            <a:r>
              <a:rPr lang="en-US" dirty="0"/>
              <a:t>, but a larger one understood only after reading the entire story or </a:t>
            </a:r>
            <a:r>
              <a:rPr lang="en-US" dirty="0" smtClean="0"/>
              <a:t>poem</a:t>
            </a:r>
          </a:p>
          <a:p>
            <a:r>
              <a:rPr lang="en-US" dirty="0" smtClean="0"/>
              <a:t>Examples: the characters in “Everyman”</a:t>
            </a:r>
          </a:p>
          <a:p>
            <a:pPr marL="2119313" indent="0">
              <a:buNone/>
            </a:pPr>
            <a:r>
              <a:rPr lang="en-US" dirty="0" smtClean="0"/>
              <a:t>George Orwell’s “Animal Farm”</a:t>
            </a:r>
            <a:endParaRPr lang="en-US" dirty="0"/>
          </a:p>
        </p:txBody>
      </p:sp>
    </p:spTree>
    <p:extLst>
      <p:ext uri="{BB962C8B-B14F-4D97-AF65-F5344CB8AC3E}">
        <p14:creationId xmlns:p14="http://schemas.microsoft.com/office/powerpoint/2010/main" val="1254636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Allusion</a:t>
            </a:r>
            <a:r>
              <a:rPr lang="en-US" dirty="0"/>
              <a:t>: A brief </a:t>
            </a:r>
            <a:r>
              <a:rPr lang="en-US" dirty="0">
                <a:solidFill>
                  <a:srgbClr val="FF0000"/>
                </a:solidFill>
              </a:rPr>
              <a:t>reference </a:t>
            </a:r>
            <a:r>
              <a:rPr lang="en-US" dirty="0"/>
              <a:t>to some person, historical event, work of art, or Biblical or </a:t>
            </a:r>
            <a:r>
              <a:rPr lang="en-US" dirty="0" smtClean="0"/>
              <a:t>mythological situation </a:t>
            </a:r>
            <a:r>
              <a:rPr lang="en-US" dirty="0"/>
              <a:t>or character</a:t>
            </a:r>
            <a:r>
              <a:rPr lang="en-US" dirty="0" smtClean="0"/>
              <a:t>.</a:t>
            </a:r>
          </a:p>
          <a:p>
            <a:endParaRPr lang="en-US" dirty="0"/>
          </a:p>
        </p:txBody>
      </p:sp>
    </p:spTree>
    <p:extLst>
      <p:ext uri="{BB962C8B-B14F-4D97-AF65-F5344CB8AC3E}">
        <p14:creationId xmlns:p14="http://schemas.microsoft.com/office/powerpoint/2010/main" val="259564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Ambiguity: </a:t>
            </a:r>
            <a:r>
              <a:rPr lang="en-US" dirty="0"/>
              <a:t>A word or phrase that </a:t>
            </a:r>
            <a:r>
              <a:rPr lang="en-US" dirty="0">
                <a:solidFill>
                  <a:srgbClr val="FF0000"/>
                </a:solidFill>
              </a:rPr>
              <a:t>can mean more than one thing</a:t>
            </a:r>
            <a:r>
              <a:rPr lang="en-US" dirty="0"/>
              <a:t>, even in its context. Poets often search </a:t>
            </a:r>
            <a:r>
              <a:rPr lang="en-US" dirty="0" smtClean="0"/>
              <a:t>out such </a:t>
            </a:r>
            <a:r>
              <a:rPr lang="en-US" dirty="0"/>
              <a:t>words to add richness to their work. Often, one meaning seems quite readily apparent, </a:t>
            </a:r>
            <a:r>
              <a:rPr lang="en-US" dirty="0" smtClean="0"/>
              <a:t>but other</a:t>
            </a:r>
            <a:r>
              <a:rPr lang="en-US" dirty="0"/>
              <a:t>, deeper and darker meanings, await those who contemplate the poem.</a:t>
            </a:r>
          </a:p>
          <a:p>
            <a:r>
              <a:rPr lang="en-US" i="1" dirty="0"/>
              <a:t>Example: </a:t>
            </a:r>
            <a:r>
              <a:rPr lang="en-US" dirty="0"/>
              <a:t>Robert Frost’s ‘The Subverted Flower’</a:t>
            </a:r>
          </a:p>
          <a:p>
            <a:endParaRPr lang="en-US" dirty="0"/>
          </a:p>
        </p:txBody>
      </p:sp>
    </p:spTree>
    <p:extLst>
      <p:ext uri="{BB962C8B-B14F-4D97-AF65-F5344CB8AC3E}">
        <p14:creationId xmlns:p14="http://schemas.microsoft.com/office/powerpoint/2010/main" val="2088705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Analogy</a:t>
            </a:r>
            <a:r>
              <a:rPr lang="en-US" dirty="0"/>
              <a:t>: A </a:t>
            </a:r>
            <a:r>
              <a:rPr lang="en-US" dirty="0">
                <a:solidFill>
                  <a:srgbClr val="FF0000"/>
                </a:solidFill>
              </a:rPr>
              <a:t>comparison</a:t>
            </a:r>
            <a:r>
              <a:rPr lang="en-US" dirty="0"/>
              <a:t>, usually something </a:t>
            </a:r>
            <a:r>
              <a:rPr lang="en-US" dirty="0">
                <a:solidFill>
                  <a:srgbClr val="FF0000"/>
                </a:solidFill>
              </a:rPr>
              <a:t>unfamiliar with something familiar</a:t>
            </a:r>
            <a:r>
              <a:rPr lang="en-US" dirty="0"/>
              <a:t>.</a:t>
            </a:r>
          </a:p>
          <a:p>
            <a:r>
              <a:rPr lang="en-US" i="1" dirty="0"/>
              <a:t>Example: </a:t>
            </a:r>
            <a:r>
              <a:rPr lang="en-US" dirty="0"/>
              <a:t>The plumbing took a maze of turns where even water got lost.</a:t>
            </a:r>
          </a:p>
          <a:p>
            <a:endParaRPr lang="en-US" dirty="0"/>
          </a:p>
        </p:txBody>
      </p:sp>
    </p:spTree>
    <p:extLst>
      <p:ext uri="{BB962C8B-B14F-4D97-AF65-F5344CB8AC3E}">
        <p14:creationId xmlns:p14="http://schemas.microsoft.com/office/powerpoint/2010/main" val="1544452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4" name="Rectangle 3"/>
          <p:cNvSpPr/>
          <p:nvPr/>
        </p:nvSpPr>
        <p:spPr>
          <a:xfrm rot="18890209">
            <a:off x="1676400" y="2667000"/>
            <a:ext cx="5701979" cy="923330"/>
          </a:xfrm>
          <a:prstGeom prst="rect">
            <a:avLst/>
          </a:prstGeom>
          <a:noFill/>
        </p:spPr>
        <p:txBody>
          <a:bodyPr wrap="square" lIns="91440" tIns="45720" rIns="91440" bIns="45720">
            <a:spAutoFit/>
          </a:bodyPr>
          <a:lstStyle/>
          <a:p>
            <a:pPr algn="ctr"/>
            <a:r>
              <a:rPr lang="en-U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rPr>
              <a:t>Apostrophe</a:t>
            </a:r>
          </a:p>
        </p:txBody>
      </p:sp>
      <p:sp>
        <p:nvSpPr>
          <p:cNvPr id="3" name="Content Placeholder 2"/>
          <p:cNvSpPr>
            <a:spLocks noGrp="1"/>
          </p:cNvSpPr>
          <p:nvPr>
            <p:ph idx="1"/>
          </p:nvPr>
        </p:nvSpPr>
        <p:spPr/>
        <p:txBody>
          <a:bodyPr>
            <a:normAutofit/>
          </a:bodyPr>
          <a:lstStyle/>
          <a:p>
            <a:pPr marL="0" indent="0">
              <a:buNone/>
            </a:pPr>
            <a:r>
              <a:rPr lang="en-US" b="1" dirty="0"/>
              <a:t>Apostrophe</a:t>
            </a:r>
            <a:r>
              <a:rPr lang="en-US" dirty="0"/>
              <a:t>: </a:t>
            </a:r>
            <a:r>
              <a:rPr lang="en-US" dirty="0">
                <a:solidFill>
                  <a:srgbClr val="FF0000"/>
                </a:solidFill>
              </a:rPr>
              <a:t>Speaking directly </a:t>
            </a:r>
            <a:r>
              <a:rPr lang="en-US" dirty="0"/>
              <a:t>to a real or imagined listener or inanimate object; addressing that person </a:t>
            </a:r>
            <a:r>
              <a:rPr lang="en-US" dirty="0" smtClean="0"/>
              <a:t>or thing </a:t>
            </a:r>
            <a:r>
              <a:rPr lang="en-US" dirty="0"/>
              <a:t>by name.</a:t>
            </a:r>
          </a:p>
          <a:p>
            <a:r>
              <a:rPr lang="en-US" i="1" dirty="0"/>
              <a:t>Example: </a:t>
            </a:r>
            <a:r>
              <a:rPr lang="en-US" dirty="0"/>
              <a:t>O Captain! My Captain! our fearful trip is done…</a:t>
            </a:r>
          </a:p>
          <a:p>
            <a:endParaRPr lang="en-US" dirty="0"/>
          </a:p>
        </p:txBody>
      </p:sp>
    </p:spTree>
    <p:extLst>
      <p:ext uri="{BB962C8B-B14F-4D97-AF65-F5344CB8AC3E}">
        <p14:creationId xmlns:p14="http://schemas.microsoft.com/office/powerpoint/2010/main" val="4240289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Cliché</a:t>
            </a:r>
            <a:r>
              <a:rPr lang="en-US" dirty="0"/>
              <a:t>: Any figure of speech that was once clever and original but through overuse has become outdated. </a:t>
            </a:r>
            <a:r>
              <a:rPr lang="en-US" dirty="0" smtClean="0"/>
              <a:t>If you’ve </a:t>
            </a:r>
            <a:r>
              <a:rPr lang="en-US" dirty="0"/>
              <a:t>heard more than two or three other people say it more than two or three times, chances are </a:t>
            </a:r>
            <a:r>
              <a:rPr lang="en-US" dirty="0" smtClean="0"/>
              <a:t>the phrase </a:t>
            </a:r>
            <a:r>
              <a:rPr lang="en-US" dirty="0"/>
              <a:t>is too timeworn to be useful in your writing.</a:t>
            </a:r>
          </a:p>
          <a:p>
            <a:r>
              <a:rPr lang="en-US" i="1" dirty="0"/>
              <a:t>Example: </a:t>
            </a:r>
            <a:r>
              <a:rPr lang="en-US" dirty="0"/>
              <a:t>busy as a bee</a:t>
            </a:r>
          </a:p>
        </p:txBody>
      </p:sp>
    </p:spTree>
    <p:extLst>
      <p:ext uri="{BB962C8B-B14F-4D97-AF65-F5344CB8AC3E}">
        <p14:creationId xmlns:p14="http://schemas.microsoft.com/office/powerpoint/2010/main" val="3389298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Connotation</a:t>
            </a:r>
            <a:r>
              <a:rPr lang="en-US" dirty="0"/>
              <a:t>: The emotional, psychological or social overtones of a word; its implications and </a:t>
            </a:r>
            <a:r>
              <a:rPr lang="en-US" dirty="0" smtClean="0"/>
              <a:t>associations apart </a:t>
            </a:r>
            <a:r>
              <a:rPr lang="en-US" dirty="0"/>
              <a:t>from its literal meaning. Often, this is what distinguishes the </a:t>
            </a:r>
            <a:r>
              <a:rPr lang="en-US" i="1" dirty="0"/>
              <a:t>precisely correct </a:t>
            </a:r>
            <a:r>
              <a:rPr lang="en-US" dirty="0"/>
              <a:t>word from one </a:t>
            </a:r>
            <a:r>
              <a:rPr lang="en-US" dirty="0" smtClean="0"/>
              <a:t>that is </a:t>
            </a:r>
            <a:r>
              <a:rPr lang="en-US" dirty="0"/>
              <a:t>merely acceptable.</a:t>
            </a:r>
          </a:p>
        </p:txBody>
      </p:sp>
    </p:spTree>
    <p:extLst>
      <p:ext uri="{BB962C8B-B14F-4D97-AF65-F5344CB8AC3E}">
        <p14:creationId xmlns:p14="http://schemas.microsoft.com/office/powerpoint/2010/main" val="14300403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Contrast</a:t>
            </a:r>
            <a:r>
              <a:rPr lang="en-US" dirty="0"/>
              <a:t>: Closely arranged things with strikingly different characteristics.</a:t>
            </a:r>
          </a:p>
          <a:p>
            <a:r>
              <a:rPr lang="en-US" i="1" dirty="0"/>
              <a:t>Example: </a:t>
            </a:r>
            <a:r>
              <a:rPr lang="en-US" dirty="0"/>
              <a:t>He was dark, sinister, and cruel; she was radiant, pleasant, and kind.</a:t>
            </a:r>
          </a:p>
          <a:p>
            <a:endParaRPr lang="en-US" dirty="0"/>
          </a:p>
        </p:txBody>
      </p:sp>
    </p:spTree>
    <p:extLst>
      <p:ext uri="{BB962C8B-B14F-4D97-AF65-F5344CB8AC3E}">
        <p14:creationId xmlns:p14="http://schemas.microsoft.com/office/powerpoint/2010/main" val="175598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Denotation</a:t>
            </a:r>
            <a:r>
              <a:rPr lang="en-US" dirty="0"/>
              <a:t>: The dictionary definition of a word; its literal meaning apart from any associations or connotations.</a:t>
            </a:r>
          </a:p>
          <a:p>
            <a:pPr marL="0" indent="0">
              <a:buNone/>
            </a:pPr>
            <a:r>
              <a:rPr lang="en-US" dirty="0" smtClean="0"/>
              <a:t>In thesaurus</a:t>
            </a:r>
            <a:r>
              <a:rPr lang="en-US" dirty="0"/>
              <a:t>, </a:t>
            </a:r>
            <a:r>
              <a:rPr lang="en-US" dirty="0" smtClean="0"/>
              <a:t>often </a:t>
            </a:r>
            <a:r>
              <a:rPr lang="en-US" dirty="0"/>
              <a:t>the words that </a:t>
            </a:r>
            <a:r>
              <a:rPr lang="en-US" dirty="0" smtClean="0"/>
              <a:t>are clustered </a:t>
            </a:r>
            <a:r>
              <a:rPr lang="en-US" dirty="0"/>
              <a:t>together may share a </a:t>
            </a:r>
            <a:r>
              <a:rPr lang="en-US" i="1" dirty="0"/>
              <a:t>denotative meaning</a:t>
            </a:r>
            <a:r>
              <a:rPr lang="en-US" dirty="0"/>
              <a:t>, but not a </a:t>
            </a:r>
            <a:r>
              <a:rPr lang="en-US" i="1" dirty="0"/>
              <a:t>connotative </a:t>
            </a:r>
            <a:r>
              <a:rPr lang="en-US" dirty="0"/>
              <a:t>one, and the substitution of </a:t>
            </a:r>
            <a:r>
              <a:rPr lang="en-US" dirty="0" smtClean="0"/>
              <a:t>a word </a:t>
            </a:r>
            <a:r>
              <a:rPr lang="en-US" dirty="0"/>
              <a:t>can sometimes destroy the mood, and even the meaning, of a poem.</a:t>
            </a:r>
          </a:p>
        </p:txBody>
      </p:sp>
    </p:spTree>
    <p:extLst>
      <p:ext uri="{BB962C8B-B14F-4D97-AF65-F5344CB8AC3E}">
        <p14:creationId xmlns:p14="http://schemas.microsoft.com/office/powerpoint/2010/main" val="524364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BASIC CLASSIFICATIONS</a:t>
            </a:r>
            <a:endParaRPr lang="en-US" dirty="0"/>
          </a:p>
        </p:txBody>
      </p:sp>
      <p:sp>
        <p:nvSpPr>
          <p:cNvPr id="3" name="Content Placeholder 2"/>
          <p:cNvSpPr>
            <a:spLocks noGrp="1"/>
          </p:cNvSpPr>
          <p:nvPr>
            <p:ph idx="1"/>
          </p:nvPr>
        </p:nvSpPr>
        <p:spPr/>
        <p:txBody>
          <a:bodyPr>
            <a:normAutofit/>
          </a:bodyPr>
          <a:lstStyle/>
          <a:p>
            <a:r>
              <a:rPr lang="en-US" dirty="0" smtClean="0"/>
              <a:t>Sound of Words</a:t>
            </a:r>
            <a:endParaRPr lang="en-US" dirty="0"/>
          </a:p>
          <a:p>
            <a:r>
              <a:rPr lang="en-US" dirty="0" smtClean="0"/>
              <a:t>Meaning of Words</a:t>
            </a:r>
            <a:endParaRPr lang="en-US" dirty="0"/>
          </a:p>
          <a:p>
            <a:r>
              <a:rPr lang="en-US" dirty="0" smtClean="0"/>
              <a:t>Arrangement of Words</a:t>
            </a:r>
          </a:p>
          <a:p>
            <a:r>
              <a:rPr lang="en-US" dirty="0" smtClean="0"/>
              <a:t>The Images of Words (Probe  </a:t>
            </a:r>
            <a:r>
              <a:rPr lang="en-US" dirty="0"/>
              <a:t>the depths of human thought, emotion, and </a:t>
            </a:r>
            <a:r>
              <a:rPr lang="en-US" dirty="0" smtClean="0"/>
              <a:t>empathy, while appearing </a:t>
            </a:r>
            <a:r>
              <a:rPr lang="en-US" dirty="0"/>
              <a:t>simple, self-contained, and </a:t>
            </a:r>
            <a:r>
              <a:rPr lang="en-US" dirty="0" smtClean="0"/>
              <a:t>unpretentious)</a:t>
            </a:r>
            <a:endParaRPr lang="en-US" dirty="0"/>
          </a:p>
        </p:txBody>
      </p:sp>
    </p:spTree>
    <p:extLst>
      <p:ext uri="{BB962C8B-B14F-4D97-AF65-F5344CB8AC3E}">
        <p14:creationId xmlns:p14="http://schemas.microsoft.com/office/powerpoint/2010/main" val="2993983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Euphemism</a:t>
            </a:r>
            <a:r>
              <a:rPr lang="en-US" dirty="0"/>
              <a:t>: An understatement, used to lessen the effect of a statement; substituting something </a:t>
            </a:r>
            <a:r>
              <a:rPr lang="en-US" dirty="0" smtClean="0"/>
              <a:t>innocuous for </a:t>
            </a:r>
            <a:r>
              <a:rPr lang="en-US" dirty="0"/>
              <a:t>something that might be offensive or hurtful.</a:t>
            </a:r>
          </a:p>
          <a:p>
            <a:r>
              <a:rPr lang="en-US" i="1" dirty="0"/>
              <a:t>Example: </a:t>
            </a:r>
            <a:r>
              <a:rPr lang="en-US" dirty="0"/>
              <a:t>She is at rest. (meaning, she’s dead)</a:t>
            </a:r>
          </a:p>
          <a:p>
            <a:pPr marL="0" indent="0">
              <a:buNone/>
            </a:pPr>
            <a:endParaRPr lang="en-US" dirty="0"/>
          </a:p>
        </p:txBody>
      </p:sp>
    </p:spTree>
    <p:extLst>
      <p:ext uri="{BB962C8B-B14F-4D97-AF65-F5344CB8AC3E}">
        <p14:creationId xmlns:p14="http://schemas.microsoft.com/office/powerpoint/2010/main" val="20647439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Hyperbole</a:t>
            </a:r>
            <a:r>
              <a:rPr lang="en-US" dirty="0"/>
              <a:t>: An outrageous exaggeration used for effect.</a:t>
            </a:r>
          </a:p>
          <a:p>
            <a:r>
              <a:rPr lang="en-US" i="1" dirty="0"/>
              <a:t>Example: </a:t>
            </a:r>
            <a:r>
              <a:rPr lang="en-US" dirty="0"/>
              <a:t>He weighs a ton</a:t>
            </a:r>
            <a:r>
              <a:rPr lang="en-US" dirty="0" smtClean="0"/>
              <a:t>.</a:t>
            </a:r>
            <a:endParaRPr lang="en-US" dirty="0"/>
          </a:p>
        </p:txBody>
      </p:sp>
    </p:spTree>
    <p:extLst>
      <p:ext uri="{BB962C8B-B14F-4D97-AF65-F5344CB8AC3E}">
        <p14:creationId xmlns:p14="http://schemas.microsoft.com/office/powerpoint/2010/main" val="24023784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Irony</a:t>
            </a:r>
            <a:r>
              <a:rPr lang="en-US" dirty="0"/>
              <a:t>: A </a:t>
            </a:r>
            <a:r>
              <a:rPr lang="en-US" dirty="0">
                <a:solidFill>
                  <a:srgbClr val="FF0000"/>
                </a:solidFill>
              </a:rPr>
              <a:t>contradictory </a:t>
            </a:r>
            <a:r>
              <a:rPr lang="en-US" dirty="0"/>
              <a:t>statement or situation to reveal a reality different from what appears to be true</a:t>
            </a:r>
            <a:r>
              <a:rPr lang="en-US" dirty="0" smtClean="0"/>
              <a:t>.</a:t>
            </a:r>
          </a:p>
          <a:p>
            <a:pPr marL="0" indent="0">
              <a:buNone/>
            </a:pPr>
            <a:r>
              <a:rPr lang="en-US" dirty="0" smtClean="0"/>
              <a:t>- a </a:t>
            </a:r>
            <a:r>
              <a:rPr lang="en-US" dirty="0"/>
              <a:t>contrast between appearance and actual </a:t>
            </a:r>
            <a:r>
              <a:rPr lang="en-US" dirty="0" smtClean="0"/>
              <a:t>reality.</a:t>
            </a:r>
            <a:endParaRPr lang="en-US" dirty="0"/>
          </a:p>
          <a:p>
            <a:r>
              <a:rPr lang="en-US" i="1" dirty="0"/>
              <a:t>Example: </a:t>
            </a:r>
            <a:r>
              <a:rPr lang="en-US" dirty="0"/>
              <a:t>Wow, thanks for expensive gift...let’s see: did it come with a Fun Meal or the Burger </a:t>
            </a:r>
            <a:r>
              <a:rPr lang="en-US" dirty="0" smtClean="0"/>
              <a:t>King equivalent</a:t>
            </a:r>
            <a:r>
              <a:rPr lang="en-US" dirty="0"/>
              <a:t>?</a:t>
            </a:r>
          </a:p>
          <a:p>
            <a:pPr marL="0" indent="0">
              <a:buNone/>
            </a:pPr>
            <a:endParaRPr lang="en-US" dirty="0"/>
          </a:p>
        </p:txBody>
      </p:sp>
    </p:spTree>
    <p:extLst>
      <p:ext uri="{BB962C8B-B14F-4D97-AF65-F5344CB8AC3E}">
        <p14:creationId xmlns:p14="http://schemas.microsoft.com/office/powerpoint/2010/main" val="2803658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Irony</a:t>
            </a:r>
            <a:r>
              <a:rPr lang="en-US" dirty="0"/>
              <a:t>: </a:t>
            </a:r>
            <a:r>
              <a:rPr lang="en-US" dirty="0" smtClean="0"/>
              <a:t>(cont’d) </a:t>
            </a:r>
            <a:r>
              <a:rPr lang="en-US" b="1" dirty="0"/>
              <a:t>Three Types of Irony</a:t>
            </a:r>
          </a:p>
          <a:p>
            <a:r>
              <a:rPr lang="en-US" b="1" dirty="0"/>
              <a:t>Verbal irony</a:t>
            </a:r>
            <a:endParaRPr lang="en-US" dirty="0"/>
          </a:p>
          <a:p>
            <a:r>
              <a:rPr lang="en-US" b="1" dirty="0"/>
              <a:t>Situation irony</a:t>
            </a:r>
            <a:endParaRPr lang="en-US" dirty="0"/>
          </a:p>
          <a:p>
            <a:r>
              <a:rPr lang="en-US" b="1" dirty="0"/>
              <a:t>Dramatic </a:t>
            </a:r>
            <a:r>
              <a:rPr lang="en-US" b="1" dirty="0" smtClean="0"/>
              <a:t>irony</a:t>
            </a:r>
            <a:endParaRPr lang="en-US" dirty="0"/>
          </a:p>
          <a:p>
            <a:r>
              <a:rPr lang="en-US" b="1" dirty="0" smtClean="0"/>
              <a:t>Cosmic irony</a:t>
            </a:r>
            <a:endParaRPr lang="en-US" b="1" dirty="0"/>
          </a:p>
        </p:txBody>
      </p:sp>
    </p:spTree>
    <p:extLst>
      <p:ext uri="{BB962C8B-B14F-4D97-AF65-F5344CB8AC3E}">
        <p14:creationId xmlns:p14="http://schemas.microsoft.com/office/powerpoint/2010/main" val="3541158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Irony</a:t>
            </a:r>
            <a:r>
              <a:rPr lang="en-US" dirty="0"/>
              <a:t>: </a:t>
            </a:r>
            <a:r>
              <a:rPr lang="en-US" dirty="0" smtClean="0"/>
              <a:t>(cont’d)</a:t>
            </a:r>
            <a:endParaRPr lang="en-US" b="1" dirty="0"/>
          </a:p>
          <a:p>
            <a:r>
              <a:rPr lang="en-US" b="1" dirty="0"/>
              <a:t>Verbal </a:t>
            </a:r>
            <a:r>
              <a:rPr lang="en-US" b="1" dirty="0" smtClean="0"/>
              <a:t>Irony: </a:t>
            </a:r>
            <a:r>
              <a:rPr lang="en-US" dirty="0" smtClean="0"/>
              <a:t>Verbal </a:t>
            </a:r>
            <a:r>
              <a:rPr lang="en-US" dirty="0"/>
              <a:t>irony is the use of words to mean something different from what a person actually says</a:t>
            </a:r>
            <a:r>
              <a:rPr lang="en-US" dirty="0" smtClean="0"/>
              <a:t>.</a:t>
            </a:r>
          </a:p>
          <a:p>
            <a:r>
              <a:rPr lang="en-US" dirty="0"/>
              <a:t>The main feature of verbal irony that sets it apart from the other different types of irony is that it is used by a speaker intentionally. It occurs in a conversation where a person aims to be understood as meaning something different to what his or her words literally mean.</a:t>
            </a:r>
          </a:p>
        </p:txBody>
      </p:sp>
    </p:spTree>
    <p:extLst>
      <p:ext uri="{BB962C8B-B14F-4D97-AF65-F5344CB8AC3E}">
        <p14:creationId xmlns:p14="http://schemas.microsoft.com/office/powerpoint/2010/main" val="2865427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Irony</a:t>
            </a:r>
            <a:r>
              <a:rPr lang="en-US" dirty="0"/>
              <a:t>: </a:t>
            </a:r>
            <a:r>
              <a:rPr lang="en-US" dirty="0" smtClean="0"/>
              <a:t>(cont’d) </a:t>
            </a:r>
            <a:r>
              <a:rPr lang="en-US" b="1" dirty="0" smtClean="0"/>
              <a:t>Verbal Irony</a:t>
            </a:r>
          </a:p>
          <a:p>
            <a:pPr marL="0" indent="0">
              <a:buNone/>
            </a:pPr>
            <a:r>
              <a:rPr lang="en-US" dirty="0" smtClean="0"/>
              <a:t>Example:</a:t>
            </a:r>
          </a:p>
          <a:p>
            <a:pPr marL="0" indent="0">
              <a:buNone/>
            </a:pPr>
            <a:r>
              <a:rPr lang="en-US" dirty="0"/>
              <a:t>“Thanks for the ticket officer </a:t>
            </a:r>
            <a:r>
              <a:rPr lang="en-US" dirty="0" smtClean="0"/>
              <a:t>you; </a:t>
            </a:r>
            <a:r>
              <a:rPr lang="en-US" dirty="0"/>
              <a:t>just made my day!”</a:t>
            </a:r>
            <a:br>
              <a:rPr lang="en-US" dirty="0"/>
            </a:br>
            <a:r>
              <a:rPr lang="en-US" dirty="0"/>
              <a:t>“I can’t wait to read the seven hundred page report.”</a:t>
            </a:r>
          </a:p>
          <a:p>
            <a:pPr marL="0" indent="0">
              <a:buNone/>
            </a:pPr>
            <a:r>
              <a:rPr lang="en-US" dirty="0" smtClean="0"/>
              <a:t>(The </a:t>
            </a:r>
            <a:r>
              <a:rPr lang="en-US" dirty="0"/>
              <a:t>above examples show how irony is used to show someone’s frustration or disappointment</a:t>
            </a:r>
            <a:r>
              <a:rPr lang="en-US" dirty="0" smtClean="0"/>
              <a:t>.)</a:t>
            </a:r>
            <a:endParaRPr lang="en-US" dirty="0"/>
          </a:p>
        </p:txBody>
      </p:sp>
    </p:spTree>
    <p:extLst>
      <p:ext uri="{BB962C8B-B14F-4D97-AF65-F5344CB8AC3E}">
        <p14:creationId xmlns:p14="http://schemas.microsoft.com/office/powerpoint/2010/main" val="2972283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Irony</a:t>
            </a:r>
            <a:r>
              <a:rPr lang="en-US" dirty="0"/>
              <a:t>: </a:t>
            </a:r>
            <a:r>
              <a:rPr lang="en-US" dirty="0" smtClean="0"/>
              <a:t>(cont’d) </a:t>
            </a:r>
            <a:r>
              <a:rPr lang="en-US" b="1" dirty="0" smtClean="0"/>
              <a:t>Verbal Irony</a:t>
            </a:r>
          </a:p>
          <a:p>
            <a:pPr marL="0" indent="0">
              <a:buNone/>
            </a:pPr>
            <a:r>
              <a:rPr lang="en-US" b="1" dirty="0" smtClean="0"/>
              <a:t>Two </a:t>
            </a:r>
            <a:r>
              <a:rPr lang="en-US" b="1" dirty="0"/>
              <a:t>types of verbal irony:</a:t>
            </a:r>
          </a:p>
          <a:p>
            <a:r>
              <a:rPr lang="en-US" b="1" dirty="0"/>
              <a:t>Overstatement</a:t>
            </a:r>
            <a:r>
              <a:rPr lang="en-US" dirty="0"/>
              <a:t> – when a person exaggerates the character of something</a:t>
            </a:r>
            <a:r>
              <a:rPr lang="en-US" dirty="0" smtClean="0"/>
              <a:t>. </a:t>
            </a:r>
          </a:p>
          <a:p>
            <a:r>
              <a:rPr lang="en-US" b="1" dirty="0" smtClean="0"/>
              <a:t>Understatement</a:t>
            </a:r>
            <a:r>
              <a:rPr lang="en-US" dirty="0" smtClean="0"/>
              <a:t> </a:t>
            </a:r>
            <a:r>
              <a:rPr lang="en-US" dirty="0"/>
              <a:t>– when a person undermines the character of something.</a:t>
            </a:r>
          </a:p>
        </p:txBody>
      </p:sp>
    </p:spTree>
    <p:extLst>
      <p:ext uri="{BB962C8B-B14F-4D97-AF65-F5344CB8AC3E}">
        <p14:creationId xmlns:p14="http://schemas.microsoft.com/office/powerpoint/2010/main" val="25863306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Irony</a:t>
            </a:r>
            <a:r>
              <a:rPr lang="en-US" dirty="0"/>
              <a:t>: </a:t>
            </a:r>
            <a:r>
              <a:rPr lang="en-US" dirty="0" smtClean="0"/>
              <a:t>(cont’d) </a:t>
            </a:r>
            <a:r>
              <a:rPr lang="en-US" b="1" dirty="0" smtClean="0"/>
              <a:t>Verbal Irony</a:t>
            </a:r>
          </a:p>
          <a:p>
            <a:r>
              <a:rPr lang="en-US" b="1" dirty="0"/>
              <a:t>Verbal Irony and Sarcasm</a:t>
            </a:r>
          </a:p>
          <a:p>
            <a:r>
              <a:rPr lang="en-US" dirty="0"/>
              <a:t>Most of the time, sarcasm and verbal irony are used interchangeably. There is however a </a:t>
            </a:r>
            <a:r>
              <a:rPr lang="en-US" dirty="0">
                <a:solidFill>
                  <a:srgbClr val="FF0000"/>
                </a:solidFill>
              </a:rPr>
              <a:t>clear distinction </a:t>
            </a:r>
            <a:r>
              <a:rPr lang="en-US" dirty="0"/>
              <a:t>between the two.</a:t>
            </a:r>
          </a:p>
          <a:p>
            <a:pPr lvl="1"/>
            <a:r>
              <a:rPr lang="en-US" dirty="0"/>
              <a:t>In most cases, sarcasm is used to insult or to cause harm.</a:t>
            </a:r>
          </a:p>
          <a:p>
            <a:pPr marL="457200" lvl="1" indent="0">
              <a:buNone/>
            </a:pPr>
            <a:r>
              <a:rPr lang="en-US" dirty="0"/>
              <a:t>A statement like “Great, someone stained my new dress.” is ironic, while “You call this a work of art?” is sarcastic.</a:t>
            </a:r>
          </a:p>
          <a:p>
            <a:pPr lvl="1"/>
            <a:r>
              <a:rPr lang="en-US" dirty="0"/>
              <a:t>While verbal </a:t>
            </a:r>
            <a:r>
              <a:rPr lang="en-US" u="sng" dirty="0"/>
              <a:t>irony implies a different meaning to what is actually said</a:t>
            </a:r>
            <a:r>
              <a:rPr lang="en-US" dirty="0"/>
              <a:t>, sarcasm is </a:t>
            </a:r>
            <a:r>
              <a:rPr lang="en-US" u="sng" dirty="0"/>
              <a:t>mainly used as a sharp and direct utterance designed to cause pain.</a:t>
            </a:r>
          </a:p>
        </p:txBody>
      </p:sp>
    </p:spTree>
    <p:extLst>
      <p:ext uri="{BB962C8B-B14F-4D97-AF65-F5344CB8AC3E}">
        <p14:creationId xmlns:p14="http://schemas.microsoft.com/office/powerpoint/2010/main" val="841373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Irony</a:t>
            </a:r>
            <a:r>
              <a:rPr lang="en-US" dirty="0"/>
              <a:t>: </a:t>
            </a:r>
            <a:r>
              <a:rPr lang="en-US" dirty="0" smtClean="0"/>
              <a:t>(cont’d)</a:t>
            </a:r>
            <a:r>
              <a:rPr lang="en-US" b="1" dirty="0" smtClean="0"/>
              <a:t> : </a:t>
            </a:r>
            <a:r>
              <a:rPr lang="en-US" b="1" dirty="0" smtClean="0"/>
              <a:t>Situation irony</a:t>
            </a:r>
          </a:p>
          <a:p>
            <a:pPr marL="346075" indent="0">
              <a:buNone/>
            </a:pPr>
            <a:r>
              <a:rPr lang="en-US" dirty="0"/>
              <a:t>It involves a </a:t>
            </a:r>
            <a:r>
              <a:rPr lang="en-US" u="sng" dirty="0"/>
              <a:t>discrepancy </a:t>
            </a:r>
            <a:r>
              <a:rPr lang="en-US" dirty="0"/>
              <a:t>between what is </a:t>
            </a:r>
            <a:r>
              <a:rPr lang="en-US" u="sng" dirty="0"/>
              <a:t>expected </a:t>
            </a:r>
            <a:r>
              <a:rPr lang="en-US" dirty="0"/>
              <a:t>to happen and what </a:t>
            </a:r>
            <a:r>
              <a:rPr lang="en-US" u="sng" dirty="0"/>
              <a:t>actually happens</a:t>
            </a:r>
            <a:r>
              <a:rPr lang="en-US" dirty="0"/>
              <a:t>.</a:t>
            </a:r>
          </a:p>
          <a:p>
            <a:r>
              <a:rPr lang="en-US" dirty="0"/>
              <a:t>Situation irony occurs when the exact opposite of what is meant to happen, happens.</a:t>
            </a:r>
          </a:p>
          <a:p>
            <a:r>
              <a:rPr lang="en-US" dirty="0"/>
              <a:t>An example would be when someone buys a gun to protect himself, but the same gun is used by another individual to injure him. One would expect that the gun would keep him safe, but it has actually caused him injury.</a:t>
            </a:r>
          </a:p>
          <a:p>
            <a:endParaRPr lang="en-US" dirty="0"/>
          </a:p>
        </p:txBody>
      </p:sp>
    </p:spTree>
    <p:extLst>
      <p:ext uri="{BB962C8B-B14F-4D97-AF65-F5344CB8AC3E}">
        <p14:creationId xmlns:p14="http://schemas.microsoft.com/office/powerpoint/2010/main" val="1404088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Irony</a:t>
            </a:r>
            <a:r>
              <a:rPr lang="en-US" dirty="0"/>
              <a:t>: </a:t>
            </a:r>
            <a:r>
              <a:rPr lang="en-US" dirty="0" smtClean="0"/>
              <a:t>(cont’d)</a:t>
            </a:r>
            <a:r>
              <a:rPr lang="en-US" b="1" dirty="0" smtClean="0"/>
              <a:t> : </a:t>
            </a:r>
            <a:r>
              <a:rPr lang="en-US" b="1" dirty="0" smtClean="0"/>
              <a:t>Situation irony</a:t>
            </a:r>
          </a:p>
          <a:p>
            <a:r>
              <a:rPr lang="en-US" dirty="0" smtClean="0"/>
              <a:t>Difference </a:t>
            </a:r>
            <a:r>
              <a:rPr lang="en-US" dirty="0"/>
              <a:t>between </a:t>
            </a:r>
            <a:r>
              <a:rPr lang="en-US" u="sng" dirty="0"/>
              <a:t>situation irony </a:t>
            </a:r>
            <a:r>
              <a:rPr lang="en-US" dirty="0"/>
              <a:t>and </a:t>
            </a:r>
            <a:r>
              <a:rPr lang="en-US" u="sng" dirty="0"/>
              <a:t>coincidence or bad luck</a:t>
            </a:r>
            <a:r>
              <a:rPr lang="en-US" dirty="0"/>
              <a:t>.</a:t>
            </a:r>
          </a:p>
          <a:p>
            <a:r>
              <a:rPr lang="en-US" dirty="0"/>
              <a:t>When someone washes his car and it rains, that is just </a:t>
            </a:r>
            <a:r>
              <a:rPr lang="en-US" u="sng" dirty="0"/>
              <a:t>bad luck</a:t>
            </a:r>
            <a:r>
              <a:rPr lang="en-US" dirty="0"/>
              <a:t>; nothing led him or her to think that it would not rain. However, when a TV weather presenter gets caught in an unexpected storm, it is ironic because he or she is expected to know the exact weather changes.</a:t>
            </a:r>
          </a:p>
          <a:p>
            <a:r>
              <a:rPr lang="en-US" dirty="0"/>
              <a:t>For situation irony to occur there has to be something that leads a person to think that a particular event or situation is unlikely happen.</a:t>
            </a:r>
          </a:p>
        </p:txBody>
      </p:sp>
    </p:spTree>
    <p:extLst>
      <p:ext uri="{BB962C8B-B14F-4D97-AF65-F5344CB8AC3E}">
        <p14:creationId xmlns:p14="http://schemas.microsoft.com/office/powerpoint/2010/main" val="21124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SOUNDS OF WORDS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Alliteration</a:t>
            </a:r>
            <a:r>
              <a:rPr lang="en-US" dirty="0"/>
              <a:t>: </a:t>
            </a:r>
            <a:r>
              <a:rPr lang="en-US" dirty="0">
                <a:solidFill>
                  <a:srgbClr val="FF0000"/>
                </a:solidFill>
              </a:rPr>
              <a:t>Repeated consonant sounds at the beginning of words</a:t>
            </a:r>
            <a:r>
              <a:rPr lang="en-US" dirty="0"/>
              <a:t> placed near each other, usually on </a:t>
            </a:r>
            <a:r>
              <a:rPr lang="en-US" dirty="0" smtClean="0"/>
              <a:t>the same </a:t>
            </a:r>
            <a:r>
              <a:rPr lang="en-US" dirty="0"/>
              <a:t>or adjacent lines</a:t>
            </a:r>
            <a:r>
              <a:rPr lang="en-US" i="1" dirty="0"/>
              <a:t>. </a:t>
            </a:r>
            <a:r>
              <a:rPr lang="en-US" dirty="0"/>
              <a:t>A somewhat looser definition is that it is </a:t>
            </a:r>
            <a:r>
              <a:rPr lang="en-US" dirty="0">
                <a:solidFill>
                  <a:srgbClr val="FF0000"/>
                </a:solidFill>
              </a:rPr>
              <a:t>the use of the same consonant </a:t>
            </a:r>
            <a:r>
              <a:rPr lang="en-US" dirty="0"/>
              <a:t>in </a:t>
            </a:r>
            <a:r>
              <a:rPr lang="en-US" dirty="0" smtClean="0"/>
              <a:t>any part </a:t>
            </a:r>
            <a:r>
              <a:rPr lang="en-US" dirty="0"/>
              <a:t>of adjacent words.</a:t>
            </a:r>
          </a:p>
          <a:p>
            <a:r>
              <a:rPr lang="en-US" i="1" dirty="0"/>
              <a:t>Example: </a:t>
            </a:r>
            <a:r>
              <a:rPr lang="en-US" dirty="0">
                <a:solidFill>
                  <a:srgbClr val="FF0000"/>
                </a:solidFill>
              </a:rPr>
              <a:t>f</a:t>
            </a:r>
            <a:r>
              <a:rPr lang="en-US" dirty="0"/>
              <a:t>ast and </a:t>
            </a:r>
            <a:r>
              <a:rPr lang="en-US" dirty="0">
                <a:solidFill>
                  <a:srgbClr val="FF0000"/>
                </a:solidFill>
              </a:rPr>
              <a:t>f</a:t>
            </a:r>
            <a:r>
              <a:rPr lang="en-US" dirty="0"/>
              <a:t>urious</a:t>
            </a:r>
          </a:p>
          <a:p>
            <a:r>
              <a:rPr lang="en-US" i="1" dirty="0"/>
              <a:t>Example: </a:t>
            </a:r>
            <a:r>
              <a:rPr lang="en-US" dirty="0">
                <a:solidFill>
                  <a:srgbClr val="FF0000"/>
                </a:solidFill>
              </a:rPr>
              <a:t>P</a:t>
            </a:r>
            <a:r>
              <a:rPr lang="en-US" dirty="0"/>
              <a:t>eter and Andrew </a:t>
            </a:r>
            <a:r>
              <a:rPr lang="en-US" dirty="0">
                <a:solidFill>
                  <a:srgbClr val="FF0000"/>
                </a:solidFill>
              </a:rPr>
              <a:t>p</a:t>
            </a:r>
            <a:r>
              <a:rPr lang="en-US" dirty="0"/>
              <a:t>atted the </a:t>
            </a:r>
            <a:r>
              <a:rPr lang="en-US" dirty="0">
                <a:solidFill>
                  <a:srgbClr val="FF0000"/>
                </a:solidFill>
              </a:rPr>
              <a:t>p</a:t>
            </a:r>
            <a:r>
              <a:rPr lang="en-US" dirty="0"/>
              <a:t>ony at Ascot</a:t>
            </a:r>
          </a:p>
          <a:p>
            <a:pPr marL="0" indent="0">
              <a:buNone/>
            </a:pPr>
            <a:r>
              <a:rPr lang="en-US" i="1" dirty="0"/>
              <a:t>P </a:t>
            </a:r>
            <a:r>
              <a:rPr lang="en-US" dirty="0"/>
              <a:t>and </a:t>
            </a:r>
            <a:r>
              <a:rPr lang="en-US" i="1" dirty="0"/>
              <a:t>T </a:t>
            </a:r>
            <a:r>
              <a:rPr lang="en-US" dirty="0"/>
              <a:t>in the example are reckoned as alliteration.</a:t>
            </a:r>
          </a:p>
          <a:p>
            <a:endParaRPr lang="en-US" dirty="0"/>
          </a:p>
        </p:txBody>
      </p:sp>
    </p:spTree>
    <p:extLst>
      <p:ext uri="{BB962C8B-B14F-4D97-AF65-F5344CB8AC3E}">
        <p14:creationId xmlns:p14="http://schemas.microsoft.com/office/powerpoint/2010/main" val="10960950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Irony</a:t>
            </a:r>
            <a:r>
              <a:rPr lang="en-US" dirty="0"/>
              <a:t>: </a:t>
            </a:r>
            <a:r>
              <a:rPr lang="en-US" dirty="0" smtClean="0"/>
              <a:t>(cont’d)</a:t>
            </a:r>
            <a:r>
              <a:rPr lang="en-US" b="1" dirty="0" smtClean="0"/>
              <a:t> Dramatic irony</a:t>
            </a:r>
            <a:endParaRPr lang="en-US" dirty="0"/>
          </a:p>
          <a:p>
            <a:r>
              <a:rPr lang="en-US" dirty="0" smtClean="0"/>
              <a:t>This </a:t>
            </a:r>
            <a:r>
              <a:rPr lang="en-US" dirty="0"/>
              <a:t>type of irony is popular in works of art such as movies, books, poems and plays.</a:t>
            </a:r>
          </a:p>
          <a:p>
            <a:r>
              <a:rPr lang="en-US" dirty="0"/>
              <a:t>It occurs when the audience is aware of something that the characters in the story are not aware of.</a:t>
            </a:r>
          </a:p>
        </p:txBody>
      </p:sp>
    </p:spTree>
    <p:extLst>
      <p:ext uri="{BB962C8B-B14F-4D97-AF65-F5344CB8AC3E}">
        <p14:creationId xmlns:p14="http://schemas.microsoft.com/office/powerpoint/2010/main" val="11971420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Irony</a:t>
            </a:r>
            <a:r>
              <a:rPr lang="en-US" dirty="0"/>
              <a:t>: </a:t>
            </a:r>
            <a:r>
              <a:rPr lang="en-US" dirty="0" smtClean="0"/>
              <a:t>(cont’d)</a:t>
            </a:r>
            <a:r>
              <a:rPr lang="en-US" b="1" dirty="0" smtClean="0"/>
              <a:t> Dramatic irony</a:t>
            </a:r>
            <a:endParaRPr lang="en-US" dirty="0"/>
          </a:p>
          <a:p>
            <a:r>
              <a:rPr lang="en-US" dirty="0" smtClean="0"/>
              <a:t>Example: </a:t>
            </a:r>
          </a:p>
          <a:p>
            <a:pPr marL="346075" indent="0">
              <a:buNone/>
            </a:pPr>
            <a:r>
              <a:rPr lang="en-US" dirty="0" smtClean="0"/>
              <a:t>In </a:t>
            </a:r>
            <a:r>
              <a:rPr lang="en-US" dirty="0"/>
              <a:t>a movie where a detective does not know that the criminal responsible for the crimes in the city is his partner. The audience however is already aware of this fact and waits anxiously to know what will happen once the character finds out what they already know.</a:t>
            </a:r>
          </a:p>
        </p:txBody>
      </p:sp>
    </p:spTree>
    <p:extLst>
      <p:ext uri="{BB962C8B-B14F-4D97-AF65-F5344CB8AC3E}">
        <p14:creationId xmlns:p14="http://schemas.microsoft.com/office/powerpoint/2010/main" val="5147759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Irony</a:t>
            </a:r>
            <a:r>
              <a:rPr lang="en-US" dirty="0"/>
              <a:t>: </a:t>
            </a:r>
            <a:r>
              <a:rPr lang="en-US" dirty="0" smtClean="0"/>
              <a:t>(cont’d)</a:t>
            </a:r>
            <a:r>
              <a:rPr lang="en-US" b="1" dirty="0" smtClean="0"/>
              <a:t> Dramatic irony</a:t>
            </a:r>
            <a:endParaRPr lang="en-US" dirty="0"/>
          </a:p>
          <a:p>
            <a:r>
              <a:rPr lang="en-US" b="1" dirty="0" smtClean="0"/>
              <a:t>Three </a:t>
            </a:r>
            <a:r>
              <a:rPr lang="en-US" b="1" dirty="0"/>
              <a:t>stages of dramatic irony:</a:t>
            </a:r>
          </a:p>
          <a:p>
            <a:pPr marL="400050" lvl="1" indent="0">
              <a:buNone/>
            </a:pPr>
            <a:r>
              <a:rPr lang="en-US" b="1" dirty="0"/>
              <a:t>Installation</a:t>
            </a:r>
            <a:r>
              <a:rPr lang="en-US" dirty="0"/>
              <a:t> – audience is informed of something the character does not know about</a:t>
            </a:r>
            <a:br>
              <a:rPr lang="en-US" dirty="0"/>
            </a:br>
            <a:r>
              <a:rPr lang="en-US" b="1" dirty="0"/>
              <a:t>Exploitation</a:t>
            </a:r>
            <a:r>
              <a:rPr lang="en-US" dirty="0"/>
              <a:t> – using this information to develop curiosity among the audience</a:t>
            </a:r>
            <a:br>
              <a:rPr lang="en-US" dirty="0"/>
            </a:br>
            <a:r>
              <a:rPr lang="en-US" b="1" dirty="0"/>
              <a:t>Resolution</a:t>
            </a:r>
            <a:r>
              <a:rPr lang="en-US" dirty="0"/>
              <a:t> – what happens when the character finally finds out what is going on?</a:t>
            </a:r>
          </a:p>
        </p:txBody>
      </p:sp>
    </p:spTree>
    <p:extLst>
      <p:ext uri="{BB962C8B-B14F-4D97-AF65-F5344CB8AC3E}">
        <p14:creationId xmlns:p14="http://schemas.microsoft.com/office/powerpoint/2010/main" val="23723852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Irony</a:t>
            </a:r>
            <a:r>
              <a:rPr lang="en-US" dirty="0"/>
              <a:t>: </a:t>
            </a:r>
            <a:r>
              <a:rPr lang="en-US" dirty="0" smtClean="0"/>
              <a:t>(cont’d)</a:t>
            </a:r>
            <a:r>
              <a:rPr lang="en-US" b="1" dirty="0" smtClean="0"/>
              <a:t> Dramatic irony</a:t>
            </a:r>
            <a:endParaRPr lang="en-US" dirty="0"/>
          </a:p>
          <a:p>
            <a:r>
              <a:rPr lang="en-US" dirty="0" smtClean="0"/>
              <a:t>A </a:t>
            </a:r>
            <a:r>
              <a:rPr lang="en-US" dirty="0"/>
              <a:t>special category of dramatic irony is tragic irony.</a:t>
            </a:r>
          </a:p>
          <a:p>
            <a:r>
              <a:rPr lang="en-US" dirty="0"/>
              <a:t>Tragic irony occurs when a character in a play does or says something that communicates a meaning unknown to her but recognized by the audience</a:t>
            </a:r>
            <a:r>
              <a:rPr lang="en-US" dirty="0" smtClean="0"/>
              <a:t>.</a:t>
            </a:r>
            <a:endParaRPr lang="en-US" dirty="0"/>
          </a:p>
        </p:txBody>
      </p:sp>
    </p:spTree>
    <p:extLst>
      <p:ext uri="{BB962C8B-B14F-4D97-AF65-F5344CB8AC3E}">
        <p14:creationId xmlns:p14="http://schemas.microsoft.com/office/powerpoint/2010/main" val="33140407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fontScale="92500"/>
          </a:bodyPr>
          <a:lstStyle/>
          <a:p>
            <a:r>
              <a:rPr lang="en-US" b="1" dirty="0"/>
              <a:t>Irony</a:t>
            </a:r>
            <a:r>
              <a:rPr lang="en-US" dirty="0"/>
              <a:t>: </a:t>
            </a:r>
            <a:r>
              <a:rPr lang="en-US" dirty="0" smtClean="0"/>
              <a:t>(cont’d)</a:t>
            </a:r>
            <a:r>
              <a:rPr lang="en-US" b="1" dirty="0" smtClean="0"/>
              <a:t> Dramatic irony: Tragic irony</a:t>
            </a:r>
            <a:endParaRPr lang="en-US" dirty="0"/>
          </a:p>
          <a:p>
            <a:r>
              <a:rPr lang="en-US" dirty="0" smtClean="0"/>
              <a:t>An </a:t>
            </a:r>
            <a:r>
              <a:rPr lang="en-US" dirty="0"/>
              <a:t>example of tragic irony is when a character orders poisoned food that is supposed to kill him or her and the audience already knows that the character is destined to die from food poisoning.</a:t>
            </a:r>
          </a:p>
          <a:p>
            <a:r>
              <a:rPr lang="en-US" dirty="0"/>
              <a:t>Tragic irony was common in plays that depicted the lives of legends in ancient Greece.</a:t>
            </a:r>
          </a:p>
          <a:p>
            <a:r>
              <a:rPr lang="en-US" dirty="0"/>
              <a:t>The audience already knew the fate of the characters before they watched the play.</a:t>
            </a:r>
          </a:p>
        </p:txBody>
      </p:sp>
    </p:spTree>
    <p:extLst>
      <p:ext uri="{BB962C8B-B14F-4D97-AF65-F5344CB8AC3E}">
        <p14:creationId xmlns:p14="http://schemas.microsoft.com/office/powerpoint/2010/main" val="1199346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r>
              <a:rPr lang="en-US" b="1" dirty="0"/>
              <a:t>Irony</a:t>
            </a:r>
            <a:r>
              <a:rPr lang="en-US" dirty="0"/>
              <a:t>: </a:t>
            </a:r>
            <a:r>
              <a:rPr lang="en-US" dirty="0" smtClean="0"/>
              <a:t>(cont’d) </a:t>
            </a:r>
            <a:r>
              <a:rPr lang="en-US" b="1" dirty="0" smtClean="0"/>
              <a:t>Cosmic irony</a:t>
            </a:r>
          </a:p>
          <a:p>
            <a:r>
              <a:rPr lang="en-US" b="1" dirty="0" smtClean="0"/>
              <a:t>In Greek tragedy, when what the character wants is not what the god(s) have ordained for him/her</a:t>
            </a:r>
            <a:endParaRPr lang="en-US" b="1" dirty="0"/>
          </a:p>
        </p:txBody>
      </p:sp>
    </p:spTree>
    <p:extLst>
      <p:ext uri="{BB962C8B-B14F-4D97-AF65-F5344CB8AC3E}">
        <p14:creationId xmlns:p14="http://schemas.microsoft.com/office/powerpoint/2010/main" val="11422814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Metaphor</a:t>
            </a:r>
            <a:r>
              <a:rPr lang="en-US" dirty="0"/>
              <a:t>: A direct comparison between two unlike things, stating that one </a:t>
            </a:r>
            <a:r>
              <a:rPr lang="en-US" i="1" dirty="0"/>
              <a:t>is </a:t>
            </a:r>
            <a:r>
              <a:rPr lang="en-US" dirty="0"/>
              <a:t>the other or </a:t>
            </a:r>
            <a:r>
              <a:rPr lang="en-US" i="1" dirty="0"/>
              <a:t>does the </a:t>
            </a:r>
            <a:r>
              <a:rPr lang="en-US" i="1" dirty="0" smtClean="0"/>
              <a:t>action </a:t>
            </a:r>
            <a:r>
              <a:rPr lang="en-US" dirty="0" smtClean="0"/>
              <a:t>of </a:t>
            </a:r>
            <a:r>
              <a:rPr lang="en-US" dirty="0"/>
              <a:t>the other.</a:t>
            </a:r>
          </a:p>
          <a:p>
            <a:r>
              <a:rPr lang="en-US" i="1" dirty="0"/>
              <a:t>Example: </a:t>
            </a:r>
            <a:r>
              <a:rPr lang="en-US" dirty="0"/>
              <a:t>He’s a zero. </a:t>
            </a:r>
            <a:endParaRPr lang="en-US" dirty="0" smtClean="0"/>
          </a:p>
          <a:p>
            <a:r>
              <a:rPr lang="en-US" i="1" dirty="0" smtClean="0"/>
              <a:t>Example</a:t>
            </a:r>
            <a:r>
              <a:rPr lang="en-US" i="1" dirty="0"/>
              <a:t>: </a:t>
            </a:r>
            <a:r>
              <a:rPr lang="en-US" dirty="0"/>
              <a:t>Her fingers danced across the keyboard.</a:t>
            </a:r>
          </a:p>
          <a:p>
            <a:pPr marL="0" indent="0">
              <a:buNone/>
            </a:pPr>
            <a:endParaRPr lang="en-US" dirty="0"/>
          </a:p>
        </p:txBody>
      </p:sp>
    </p:spTree>
    <p:extLst>
      <p:ext uri="{BB962C8B-B14F-4D97-AF65-F5344CB8AC3E}">
        <p14:creationId xmlns:p14="http://schemas.microsoft.com/office/powerpoint/2010/main" val="38335657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9244399">
            <a:off x="685773" y="2972473"/>
            <a:ext cx="7315200" cy="923330"/>
          </a:xfrm>
          <a:prstGeom prst="rect">
            <a:avLst/>
          </a:prstGeom>
          <a:noFill/>
        </p:spPr>
        <p:txBody>
          <a:bodyPr wrap="square" lIns="91440" tIns="45720" rIns="91440" bIns="45720">
            <a:spAutoFit/>
          </a:bodyPr>
          <a:lstStyle/>
          <a:p>
            <a:pPr algn="ctr"/>
            <a:r>
              <a:rPr lang="en-U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rPr>
              <a:t>Metonymy</a:t>
            </a:r>
          </a:p>
        </p:txBody>
      </p:sp>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Metonymy</a:t>
            </a:r>
            <a:r>
              <a:rPr lang="en-US" dirty="0"/>
              <a:t>: A figure of speech in which a person, place, or thing is referred to by something </a:t>
            </a:r>
            <a:r>
              <a:rPr lang="en-US" dirty="0" smtClean="0"/>
              <a:t>closely associated </a:t>
            </a:r>
            <a:r>
              <a:rPr lang="en-US" dirty="0"/>
              <a:t>with it.</a:t>
            </a:r>
          </a:p>
          <a:p>
            <a:pPr marL="0" indent="0">
              <a:buNone/>
            </a:pPr>
            <a:r>
              <a:rPr lang="en-US" i="1" dirty="0"/>
              <a:t>Example: </a:t>
            </a:r>
            <a:r>
              <a:rPr lang="en-US" dirty="0"/>
              <a:t>The White House stated today that... </a:t>
            </a:r>
            <a:r>
              <a:rPr lang="en-US" i="1" dirty="0"/>
              <a:t>Example: </a:t>
            </a:r>
            <a:r>
              <a:rPr lang="en-US" dirty="0"/>
              <a:t>The Crown reported today that</a:t>
            </a:r>
            <a:r>
              <a:rPr lang="en-US" dirty="0" smtClean="0"/>
              <a:t>...</a:t>
            </a:r>
          </a:p>
          <a:p>
            <a:pPr marL="0" indent="0">
              <a:buNone/>
            </a:pPr>
            <a:endParaRPr lang="en-US" dirty="0"/>
          </a:p>
        </p:txBody>
      </p:sp>
    </p:spTree>
    <p:extLst>
      <p:ext uri="{BB962C8B-B14F-4D97-AF65-F5344CB8AC3E}">
        <p14:creationId xmlns:p14="http://schemas.microsoft.com/office/powerpoint/2010/main" val="20559017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9244399">
            <a:off x="685773" y="2972473"/>
            <a:ext cx="7315200" cy="923330"/>
          </a:xfrm>
          <a:prstGeom prst="rect">
            <a:avLst/>
          </a:prstGeom>
          <a:noFill/>
        </p:spPr>
        <p:txBody>
          <a:bodyPr wrap="square" lIns="91440" tIns="45720" rIns="91440" bIns="45720">
            <a:spAutoFit/>
          </a:bodyPr>
          <a:lstStyle/>
          <a:p>
            <a:pPr algn="ctr"/>
            <a:r>
              <a:rPr lang="en-U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rPr>
              <a:t>Metonymy</a:t>
            </a:r>
          </a:p>
        </p:txBody>
      </p:sp>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Metonymy</a:t>
            </a:r>
            <a:r>
              <a:rPr lang="en-US" dirty="0" smtClean="0"/>
              <a:t>: (Cont’d) more examples</a:t>
            </a:r>
          </a:p>
          <a:p>
            <a:r>
              <a:rPr lang="en-US" dirty="0"/>
              <a:t>Crown. (For the power of a king.) </a:t>
            </a:r>
          </a:p>
          <a:p>
            <a:r>
              <a:rPr lang="en-US" dirty="0"/>
              <a:t>The White House. (Referring to the American administration.)</a:t>
            </a:r>
          </a:p>
          <a:p>
            <a:r>
              <a:rPr lang="en-US" dirty="0"/>
              <a:t>Dish. (To refer an entire plate of food.)</a:t>
            </a:r>
          </a:p>
          <a:p>
            <a:r>
              <a:rPr lang="en-US" dirty="0"/>
              <a:t>The Pentagon. (For the Department of Defense and the offices of the U.S. Armed Forces.)</a:t>
            </a:r>
          </a:p>
          <a:p>
            <a:r>
              <a:rPr lang="en-US" dirty="0"/>
              <a:t>Pen. (For the written word.)</a:t>
            </a:r>
          </a:p>
          <a:p>
            <a:r>
              <a:rPr lang="en-US" dirty="0"/>
              <a:t>Sword - (For military force.)</a:t>
            </a:r>
          </a:p>
          <a:p>
            <a:r>
              <a:rPr lang="en-US" dirty="0"/>
              <a:t>Hollywood. (For US Cinema.) </a:t>
            </a:r>
          </a:p>
          <a:p>
            <a:r>
              <a:rPr lang="en-US" dirty="0"/>
              <a:t>Hand. (For help</a:t>
            </a:r>
            <a:r>
              <a:rPr lang="en-US" dirty="0" smtClean="0"/>
              <a:t>.)</a:t>
            </a:r>
            <a:endParaRPr lang="en-US" dirty="0"/>
          </a:p>
        </p:txBody>
      </p:sp>
    </p:spTree>
    <p:extLst>
      <p:ext uri="{BB962C8B-B14F-4D97-AF65-F5344CB8AC3E}">
        <p14:creationId xmlns:p14="http://schemas.microsoft.com/office/powerpoint/2010/main" val="15365574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Oxymoron</a:t>
            </a:r>
            <a:r>
              <a:rPr lang="en-US" dirty="0"/>
              <a:t>: A combination of two words that appear to contradict each other.</a:t>
            </a:r>
          </a:p>
          <a:p>
            <a:r>
              <a:rPr lang="en-US" i="1" dirty="0"/>
              <a:t>Example: </a:t>
            </a:r>
            <a:r>
              <a:rPr lang="en-US" dirty="0"/>
              <a:t>a pointless point of view; bittersweet</a:t>
            </a:r>
          </a:p>
        </p:txBody>
      </p:sp>
    </p:spTree>
    <p:extLst>
      <p:ext uri="{BB962C8B-B14F-4D97-AF65-F5344CB8AC3E}">
        <p14:creationId xmlns:p14="http://schemas.microsoft.com/office/powerpoint/2010/main" val="1771537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rmAutofit lnSpcReduction="10000"/>
          </a:bodyPr>
          <a:lstStyle/>
          <a:p>
            <a:pPr marL="0" indent="0">
              <a:buNone/>
            </a:pPr>
            <a:r>
              <a:rPr lang="en-US" b="1" dirty="0"/>
              <a:t>Assonance</a:t>
            </a:r>
            <a:r>
              <a:rPr lang="en-US" dirty="0"/>
              <a:t>: </a:t>
            </a:r>
            <a:r>
              <a:rPr lang="en-US" dirty="0">
                <a:solidFill>
                  <a:srgbClr val="FF0000"/>
                </a:solidFill>
              </a:rPr>
              <a:t>Repeated vowel sounds in words placed near each other</a:t>
            </a:r>
            <a:r>
              <a:rPr lang="en-US" dirty="0"/>
              <a:t>, usually on the same or adjacent lines</a:t>
            </a:r>
            <a:r>
              <a:rPr lang="en-US" i="1" dirty="0" smtClean="0"/>
              <a:t>. </a:t>
            </a:r>
            <a:r>
              <a:rPr lang="en-US" dirty="0" smtClean="0"/>
              <a:t>These </a:t>
            </a:r>
            <a:r>
              <a:rPr lang="en-US" dirty="0"/>
              <a:t>should be in sounds that are </a:t>
            </a:r>
            <a:r>
              <a:rPr lang="en-US" dirty="0">
                <a:solidFill>
                  <a:srgbClr val="FF0000"/>
                </a:solidFill>
              </a:rPr>
              <a:t>accented, or stressed</a:t>
            </a:r>
            <a:r>
              <a:rPr lang="en-US" dirty="0"/>
              <a:t>, rather than in vowel sounds that are unaccented.</a:t>
            </a:r>
          </a:p>
          <a:p>
            <a:r>
              <a:rPr lang="en-US" i="1" dirty="0"/>
              <a:t>Example: </a:t>
            </a:r>
            <a:r>
              <a:rPr lang="en-US" dirty="0"/>
              <a:t>He’s a </a:t>
            </a:r>
            <a:r>
              <a:rPr lang="en-US" dirty="0" err="1"/>
              <a:t>br</a:t>
            </a:r>
            <a:r>
              <a:rPr lang="en-US" dirty="0" err="1">
                <a:solidFill>
                  <a:srgbClr val="FF0000"/>
                </a:solidFill>
              </a:rPr>
              <a:t>ui</a:t>
            </a:r>
            <a:r>
              <a:rPr lang="en-US" dirty="0" err="1"/>
              <a:t>sin</a:t>
            </a:r>
            <a:r>
              <a:rPr lang="en-US" dirty="0"/>
              <a:t>’ l</a:t>
            </a:r>
            <a:r>
              <a:rPr lang="en-US" dirty="0">
                <a:solidFill>
                  <a:srgbClr val="FF0000"/>
                </a:solidFill>
              </a:rPr>
              <a:t>o</a:t>
            </a:r>
            <a:r>
              <a:rPr lang="en-US" dirty="0"/>
              <a:t>ser</a:t>
            </a:r>
          </a:p>
          <a:p>
            <a:pPr marL="0" indent="0">
              <a:buNone/>
            </a:pPr>
            <a:r>
              <a:rPr lang="en-US" dirty="0"/>
              <a:t>In the second example </a:t>
            </a:r>
            <a:r>
              <a:rPr lang="en-US" dirty="0" smtClean="0"/>
              <a:t>above (Peter and </a:t>
            </a:r>
            <a:r>
              <a:rPr lang="en-US" dirty="0" smtClean="0">
                <a:solidFill>
                  <a:srgbClr val="FF0000"/>
                </a:solidFill>
              </a:rPr>
              <a:t>A</a:t>
            </a:r>
            <a:r>
              <a:rPr lang="en-US" dirty="0" smtClean="0"/>
              <a:t>ndrew p</a:t>
            </a:r>
            <a:r>
              <a:rPr lang="en-US" dirty="0" smtClean="0">
                <a:solidFill>
                  <a:srgbClr val="FF0000"/>
                </a:solidFill>
              </a:rPr>
              <a:t>a</a:t>
            </a:r>
            <a:r>
              <a:rPr lang="en-US" dirty="0" smtClean="0"/>
              <a:t>tted the pony at </a:t>
            </a:r>
            <a:r>
              <a:rPr lang="en-US" dirty="0" smtClean="0">
                <a:solidFill>
                  <a:srgbClr val="FF0000"/>
                </a:solidFill>
              </a:rPr>
              <a:t>A</a:t>
            </a:r>
            <a:r>
              <a:rPr lang="en-US" dirty="0" smtClean="0"/>
              <a:t>scot), </a:t>
            </a:r>
            <a:r>
              <a:rPr lang="en-US" dirty="0"/>
              <a:t>the short </a:t>
            </a:r>
            <a:r>
              <a:rPr lang="en-US" i="1" dirty="0"/>
              <a:t>A </a:t>
            </a:r>
            <a:r>
              <a:rPr lang="en-US" dirty="0"/>
              <a:t>sound in </a:t>
            </a:r>
            <a:r>
              <a:rPr lang="en-US" i="1" dirty="0"/>
              <a:t>Andrew, patted, </a:t>
            </a:r>
            <a:r>
              <a:rPr lang="en-US" dirty="0"/>
              <a:t>and </a:t>
            </a:r>
            <a:r>
              <a:rPr lang="en-US" i="1" dirty="0"/>
              <a:t>Ascot </a:t>
            </a:r>
            <a:r>
              <a:rPr lang="en-US" dirty="0"/>
              <a:t>would be assonant.</a:t>
            </a:r>
          </a:p>
          <a:p>
            <a:endParaRPr lang="en-US" dirty="0"/>
          </a:p>
        </p:txBody>
      </p:sp>
    </p:spTree>
    <p:extLst>
      <p:ext uri="{BB962C8B-B14F-4D97-AF65-F5344CB8AC3E}">
        <p14:creationId xmlns:p14="http://schemas.microsoft.com/office/powerpoint/2010/main" val="21215873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Oxymoron</a:t>
            </a:r>
            <a:r>
              <a:rPr lang="en-US" dirty="0"/>
              <a:t>: </a:t>
            </a:r>
            <a:r>
              <a:rPr lang="en-US" dirty="0" smtClean="0"/>
              <a:t>(cont’d)</a:t>
            </a:r>
          </a:p>
          <a:p>
            <a:pPr marL="0" indent="0">
              <a:buNone/>
            </a:pPr>
            <a:r>
              <a:rPr lang="en-US" b="1" dirty="0"/>
              <a:t>Examples:</a:t>
            </a:r>
          </a:p>
          <a:p>
            <a:pPr marL="0" indent="0">
              <a:buNone/>
            </a:pPr>
            <a:r>
              <a:rPr lang="en-US" dirty="0"/>
              <a:t>An </a:t>
            </a:r>
            <a:r>
              <a:rPr lang="en-US" dirty="0" smtClean="0"/>
              <a:t>oxymoron </a:t>
            </a:r>
            <a:r>
              <a:rPr lang="en-US" dirty="0"/>
              <a:t>can be made of an adjective and a noun: </a:t>
            </a:r>
          </a:p>
          <a:p>
            <a:r>
              <a:rPr lang="en-US" dirty="0"/>
              <a:t>Dark light</a:t>
            </a:r>
          </a:p>
          <a:p>
            <a:r>
              <a:rPr lang="en-US" dirty="0"/>
              <a:t>Deafening silence</a:t>
            </a:r>
          </a:p>
          <a:p>
            <a:r>
              <a:rPr lang="en-US" dirty="0"/>
              <a:t>Living dead</a:t>
            </a:r>
          </a:p>
          <a:p>
            <a:r>
              <a:rPr lang="en-US" dirty="0"/>
              <a:t>Open secret </a:t>
            </a:r>
          </a:p>
          <a:p>
            <a:r>
              <a:rPr lang="en-US" dirty="0"/>
              <a:t>Virtual reality</a:t>
            </a:r>
          </a:p>
          <a:p>
            <a:pPr marL="0" indent="0">
              <a:buNone/>
            </a:pPr>
            <a:r>
              <a:rPr lang="en-US" dirty="0" err="1" smtClean="0"/>
              <a:t>Oxymorons</a:t>
            </a:r>
            <a:r>
              <a:rPr lang="en-US" dirty="0" smtClean="0"/>
              <a:t> </a:t>
            </a:r>
            <a:r>
              <a:rPr lang="en-US" dirty="0"/>
              <a:t>can also be a combination of a noun and a verb.</a:t>
            </a:r>
          </a:p>
          <a:p>
            <a:r>
              <a:rPr lang="en-US" dirty="0"/>
              <a:t>The silence whistles</a:t>
            </a:r>
          </a:p>
          <a:p>
            <a:pPr marL="0" indent="0">
              <a:buNone/>
            </a:pPr>
            <a:endParaRPr lang="en-US" dirty="0"/>
          </a:p>
        </p:txBody>
      </p:sp>
    </p:spTree>
    <p:extLst>
      <p:ext uri="{BB962C8B-B14F-4D97-AF65-F5344CB8AC3E}">
        <p14:creationId xmlns:p14="http://schemas.microsoft.com/office/powerpoint/2010/main" val="20487911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Paradox</a:t>
            </a:r>
            <a:r>
              <a:rPr lang="en-US" dirty="0"/>
              <a:t>: A statement in which a seeming contradiction may reveal an unexpected truth.</a:t>
            </a:r>
          </a:p>
          <a:p>
            <a:r>
              <a:rPr lang="en-US" i="1" dirty="0"/>
              <a:t>Example: </a:t>
            </a:r>
            <a:r>
              <a:rPr lang="en-US" dirty="0"/>
              <a:t>The </a:t>
            </a:r>
            <a:r>
              <a:rPr lang="en-US" dirty="0" err="1" smtClean="0"/>
              <a:t>hurrier</a:t>
            </a:r>
            <a:r>
              <a:rPr lang="en-US" dirty="0" smtClean="0"/>
              <a:t> </a:t>
            </a:r>
            <a:r>
              <a:rPr lang="en-US" dirty="0"/>
              <a:t>I go the </a:t>
            </a:r>
            <a:r>
              <a:rPr lang="en-US" dirty="0" err="1"/>
              <a:t>behinder</a:t>
            </a:r>
            <a:r>
              <a:rPr lang="en-US" dirty="0"/>
              <a:t> I get.</a:t>
            </a:r>
          </a:p>
          <a:p>
            <a:pPr marL="0" indent="0">
              <a:buNone/>
            </a:pPr>
            <a:endParaRPr lang="en-US" dirty="0"/>
          </a:p>
        </p:txBody>
      </p:sp>
    </p:spTree>
    <p:extLst>
      <p:ext uri="{BB962C8B-B14F-4D97-AF65-F5344CB8AC3E}">
        <p14:creationId xmlns:p14="http://schemas.microsoft.com/office/powerpoint/2010/main" val="8004607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Personification</a:t>
            </a:r>
            <a:r>
              <a:rPr lang="en-US" dirty="0"/>
              <a:t>: Attributing human characteristics to an inanimate object, animal, or abstract idea.</a:t>
            </a:r>
          </a:p>
          <a:p>
            <a:r>
              <a:rPr lang="en-US" i="1" dirty="0"/>
              <a:t>Example: </a:t>
            </a:r>
            <a:r>
              <a:rPr lang="en-US" dirty="0"/>
              <a:t>The days crept by slowly, sorrowfully.</a:t>
            </a:r>
          </a:p>
        </p:txBody>
      </p:sp>
    </p:spTree>
    <p:extLst>
      <p:ext uri="{BB962C8B-B14F-4D97-AF65-F5344CB8AC3E}">
        <p14:creationId xmlns:p14="http://schemas.microsoft.com/office/powerpoint/2010/main" val="41293618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Pun</a:t>
            </a:r>
            <a:r>
              <a:rPr lang="en-US" dirty="0"/>
              <a:t>: Word play in which words with totally different meanings have similar or identical sounds.</a:t>
            </a:r>
          </a:p>
          <a:p>
            <a:r>
              <a:rPr lang="en-US" i="1" dirty="0"/>
              <a:t>Example: </a:t>
            </a:r>
            <a:r>
              <a:rPr lang="en-US" dirty="0"/>
              <a:t>Like a firefly in the rain, I’m de-lighted.</a:t>
            </a:r>
          </a:p>
        </p:txBody>
      </p:sp>
    </p:spTree>
    <p:extLst>
      <p:ext uri="{BB962C8B-B14F-4D97-AF65-F5344CB8AC3E}">
        <p14:creationId xmlns:p14="http://schemas.microsoft.com/office/powerpoint/2010/main" val="22836144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Simile</a:t>
            </a:r>
            <a:r>
              <a:rPr lang="en-US" dirty="0"/>
              <a:t>: A direct comparison of two unlike things using “like” or “as.”</a:t>
            </a:r>
          </a:p>
          <a:p>
            <a:r>
              <a:rPr lang="en-US" i="1" dirty="0"/>
              <a:t>Example: </a:t>
            </a:r>
            <a:r>
              <a:rPr lang="en-US" dirty="0"/>
              <a:t>He’s as dumb as an ox.</a:t>
            </a:r>
          </a:p>
          <a:p>
            <a:r>
              <a:rPr lang="en-US" i="1" dirty="0"/>
              <a:t>Example: </a:t>
            </a:r>
            <a:r>
              <a:rPr lang="en-US" dirty="0"/>
              <a:t>Her eyes are like comets.</a:t>
            </a:r>
          </a:p>
          <a:p>
            <a:pPr marL="0" indent="0">
              <a:buNone/>
            </a:pPr>
            <a:endParaRPr lang="en-US" dirty="0"/>
          </a:p>
        </p:txBody>
      </p:sp>
    </p:spTree>
    <p:extLst>
      <p:ext uri="{BB962C8B-B14F-4D97-AF65-F5344CB8AC3E}">
        <p14:creationId xmlns:p14="http://schemas.microsoft.com/office/powerpoint/2010/main" val="21337552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Symbol</a:t>
            </a:r>
            <a:r>
              <a:rPr lang="en-US" dirty="0"/>
              <a:t>: An ordinary object, event, animal, or person to which we have attached extraordinary meaning </a:t>
            </a:r>
            <a:r>
              <a:rPr lang="en-US" dirty="0" smtClean="0"/>
              <a:t>and significance </a:t>
            </a:r>
            <a:r>
              <a:rPr lang="en-US" dirty="0"/>
              <a:t>– a flag to represent a country, a lion to represent courage, a wall to symbolize separation.</a:t>
            </a:r>
          </a:p>
          <a:p>
            <a:r>
              <a:rPr lang="en-US" i="1" dirty="0"/>
              <a:t>Example: </a:t>
            </a:r>
            <a:r>
              <a:rPr lang="en-US" dirty="0"/>
              <a:t>A small cross by the dangerous curve on the road reminded all of Johnny’s death.</a:t>
            </a:r>
          </a:p>
        </p:txBody>
      </p:sp>
    </p:spTree>
    <p:extLst>
      <p:ext uri="{BB962C8B-B14F-4D97-AF65-F5344CB8AC3E}">
        <p14:creationId xmlns:p14="http://schemas.microsoft.com/office/powerpoint/2010/main" val="6866912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MEANINGS OF WORDS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Synecdoche</a:t>
            </a:r>
            <a:r>
              <a:rPr lang="en-US" dirty="0"/>
              <a:t>: Indicating a person, object, etc. by letting only a certain part represent the whole.</a:t>
            </a:r>
          </a:p>
          <a:p>
            <a:r>
              <a:rPr lang="en-US" i="1" dirty="0"/>
              <a:t>Example: </a:t>
            </a:r>
            <a:r>
              <a:rPr lang="en-US" dirty="0"/>
              <a:t>All hands on deck.</a:t>
            </a:r>
          </a:p>
        </p:txBody>
      </p:sp>
    </p:spTree>
    <p:extLst>
      <p:ext uri="{BB962C8B-B14F-4D97-AF65-F5344CB8AC3E}">
        <p14:creationId xmlns:p14="http://schemas.microsoft.com/office/powerpoint/2010/main" val="4549933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lnSpcReduction="10000"/>
          </a:bodyPr>
          <a:lstStyle/>
          <a:p>
            <a:r>
              <a:rPr lang="en-US" dirty="0" smtClean="0"/>
              <a:t>Background</a:t>
            </a:r>
          </a:p>
          <a:p>
            <a:pPr marL="0" indent="0">
              <a:buNone/>
            </a:pPr>
            <a:r>
              <a:rPr lang="en-US" dirty="0" smtClean="0"/>
              <a:t>Words </a:t>
            </a:r>
            <a:r>
              <a:rPr lang="en-US" dirty="0"/>
              <a:t>follow each other in a sequence determined by the poet. In order to discuss the arrangements </a:t>
            </a:r>
            <a:r>
              <a:rPr lang="en-US" dirty="0" smtClean="0"/>
              <a:t>that result</a:t>
            </a:r>
            <a:r>
              <a:rPr lang="en-US" dirty="0"/>
              <a:t>, certain terms have been applied to various aspects of that arrangement process. Although in </a:t>
            </a:r>
            <a:r>
              <a:rPr lang="en-US" dirty="0" smtClean="0"/>
              <a:t>some ways </a:t>
            </a:r>
            <a:r>
              <a:rPr lang="en-US" dirty="0"/>
              <a:t>these sequences seem arbitrary and mechanical, in another sense they help to determine the nature </a:t>
            </a:r>
            <a:r>
              <a:rPr lang="en-US" dirty="0" smtClean="0"/>
              <a:t>of the </a:t>
            </a:r>
            <a:r>
              <a:rPr lang="en-US" dirty="0"/>
              <a:t>poem. </a:t>
            </a:r>
            <a:endParaRPr lang="en-US" dirty="0" smtClean="0"/>
          </a:p>
          <a:p>
            <a:endParaRPr lang="en-US" dirty="0"/>
          </a:p>
        </p:txBody>
      </p:sp>
    </p:spTree>
    <p:extLst>
      <p:ext uri="{BB962C8B-B14F-4D97-AF65-F5344CB8AC3E}">
        <p14:creationId xmlns:p14="http://schemas.microsoft.com/office/powerpoint/2010/main" val="8360567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Point of View</a:t>
            </a:r>
            <a:r>
              <a:rPr lang="en-US" dirty="0"/>
              <a:t>: The author’s point of view concentrates on the vantage point of the speaker, or “teller” </a:t>
            </a:r>
            <a:r>
              <a:rPr lang="en-US" dirty="0" smtClean="0"/>
              <a:t>of the </a:t>
            </a:r>
            <a:r>
              <a:rPr lang="en-US" dirty="0"/>
              <a:t>story or poem. This may be considered the poem’s “voice” — the pervasive presence behind </a:t>
            </a:r>
            <a:r>
              <a:rPr lang="en-US" dirty="0" smtClean="0"/>
              <a:t>the overall </a:t>
            </a:r>
            <a:r>
              <a:rPr lang="en-US" dirty="0"/>
              <a:t>work. This is also sometimes referred to as the </a:t>
            </a:r>
            <a:r>
              <a:rPr lang="en-US" i="1" dirty="0"/>
              <a:t>persona.</a:t>
            </a:r>
          </a:p>
          <a:p>
            <a:r>
              <a:rPr lang="en-US" dirty="0" smtClean="0"/>
              <a:t>1st </a:t>
            </a:r>
            <a:r>
              <a:rPr lang="en-US" dirty="0"/>
              <a:t>Person: the speaker is a character in the story or poem and tells it from </a:t>
            </a:r>
            <a:r>
              <a:rPr lang="en-US" dirty="0" smtClean="0"/>
              <a:t>his/her perspective </a:t>
            </a:r>
            <a:r>
              <a:rPr lang="en-US" dirty="0"/>
              <a:t>(uses “I”).</a:t>
            </a:r>
          </a:p>
          <a:p>
            <a:r>
              <a:rPr lang="en-US" dirty="0" smtClean="0"/>
              <a:t>3rd </a:t>
            </a:r>
            <a:r>
              <a:rPr lang="en-US" dirty="0"/>
              <a:t>Person limited: the speaker is not part of the story, but tells about the other </a:t>
            </a:r>
            <a:r>
              <a:rPr lang="en-US" dirty="0" smtClean="0"/>
              <a:t>characters through </a:t>
            </a:r>
            <a:r>
              <a:rPr lang="en-US" dirty="0"/>
              <a:t>the limited perceptions of one other person.</a:t>
            </a:r>
          </a:p>
          <a:p>
            <a:r>
              <a:rPr lang="en-US" dirty="0" smtClean="0"/>
              <a:t>3rd </a:t>
            </a:r>
            <a:r>
              <a:rPr lang="en-US" dirty="0"/>
              <a:t>Person omniscient: the speaker is not part of the story, but is able to “know” </a:t>
            </a:r>
            <a:r>
              <a:rPr lang="en-US" dirty="0" smtClean="0"/>
              <a:t>and describe </a:t>
            </a:r>
            <a:r>
              <a:rPr lang="en-US" dirty="0"/>
              <a:t>what all characters are thinking</a:t>
            </a:r>
            <a:r>
              <a:rPr lang="en-US" dirty="0" smtClean="0"/>
              <a:t>.</a:t>
            </a:r>
            <a:endParaRPr lang="en-US" dirty="0"/>
          </a:p>
        </p:txBody>
      </p:sp>
    </p:spTree>
    <p:extLst>
      <p:ext uri="{BB962C8B-B14F-4D97-AF65-F5344CB8AC3E}">
        <p14:creationId xmlns:p14="http://schemas.microsoft.com/office/powerpoint/2010/main" val="9133422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ARRANGEMENT OF WORDS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Line</a:t>
            </a:r>
            <a:r>
              <a:rPr lang="en-US" dirty="0"/>
              <a:t>: The line is fundamental to the perception of poetry, marking an important visual distinction </a:t>
            </a:r>
            <a:r>
              <a:rPr lang="en-US" dirty="0" smtClean="0"/>
              <a:t>from prose</a:t>
            </a:r>
            <a:r>
              <a:rPr lang="en-US" dirty="0"/>
              <a:t>. Poetry is arranged into a series of units that do not necessarily correspond to sentences, </a:t>
            </a:r>
            <a:r>
              <a:rPr lang="en-US" dirty="0" smtClean="0"/>
              <a:t>but rather </a:t>
            </a:r>
            <a:r>
              <a:rPr lang="en-US" dirty="0"/>
              <a:t>to a series of metrical feet. Generally, but not always, the line is printed as one single line on </a:t>
            </a:r>
            <a:r>
              <a:rPr lang="en-US" dirty="0" smtClean="0"/>
              <a:t>the page</a:t>
            </a:r>
            <a:r>
              <a:rPr lang="en-US" dirty="0"/>
              <a:t>. If it occupies more than one line, its remainder is usually indented to indicate that it is a continuation</a:t>
            </a:r>
            <a:r>
              <a:rPr lang="en-US" dirty="0" smtClean="0"/>
              <a:t>. </a:t>
            </a:r>
            <a:endParaRPr lang="en-US" dirty="0"/>
          </a:p>
          <a:p>
            <a:pPr marL="0" indent="0">
              <a:buNone/>
            </a:pPr>
            <a:r>
              <a:rPr lang="en-US" dirty="0"/>
              <a:t>There is a natural tendency when reading poetry to pause at the end of a line, but the careful reader </a:t>
            </a:r>
            <a:r>
              <a:rPr lang="en-US" dirty="0" smtClean="0"/>
              <a:t>will follow </a:t>
            </a:r>
            <a:r>
              <a:rPr lang="en-US" dirty="0"/>
              <a:t>the punctuation to find where natural pauses should occur.</a:t>
            </a:r>
          </a:p>
          <a:p>
            <a:pPr marL="0" indent="0">
              <a:buNone/>
            </a:pPr>
            <a:r>
              <a:rPr lang="en-US" dirty="0"/>
              <a:t>In traditional verse forms, the length of each line is determined by convention, but in modern </a:t>
            </a:r>
            <a:r>
              <a:rPr lang="en-US" dirty="0" smtClean="0"/>
              <a:t>poetry the </a:t>
            </a:r>
            <a:r>
              <a:rPr lang="en-US" dirty="0"/>
              <a:t>poet has more latitude for choice</a:t>
            </a:r>
            <a:r>
              <a:rPr lang="en-US" dirty="0" smtClean="0"/>
              <a:t>.</a:t>
            </a:r>
            <a:endParaRPr lang="en-US" dirty="0"/>
          </a:p>
        </p:txBody>
      </p:sp>
    </p:spTree>
    <p:extLst>
      <p:ext uri="{BB962C8B-B14F-4D97-AF65-F5344CB8AC3E}">
        <p14:creationId xmlns:p14="http://schemas.microsoft.com/office/powerpoint/2010/main" val="3069328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rmAutofit fontScale="92500"/>
          </a:bodyPr>
          <a:lstStyle/>
          <a:p>
            <a:pPr marL="0" indent="0">
              <a:buNone/>
            </a:pPr>
            <a:r>
              <a:rPr lang="en-US" b="1" dirty="0"/>
              <a:t>The </a:t>
            </a:r>
            <a:r>
              <a:rPr lang="en-US" b="1" dirty="0" smtClean="0"/>
              <a:t>Bells (by Edgar </a:t>
            </a:r>
            <a:r>
              <a:rPr lang="en-US" b="1" dirty="0"/>
              <a:t>Allan </a:t>
            </a:r>
            <a:r>
              <a:rPr lang="en-US" b="1" dirty="0" smtClean="0"/>
              <a:t>Poe)</a:t>
            </a:r>
            <a:endParaRPr lang="en-US" dirty="0"/>
          </a:p>
          <a:p>
            <a:pPr marL="0" indent="0">
              <a:buNone/>
            </a:pPr>
            <a:r>
              <a:rPr lang="en-US" dirty="0"/>
              <a:t>Hear the mellow wedding bells, </a:t>
            </a:r>
            <a:br>
              <a:rPr lang="en-US" dirty="0"/>
            </a:br>
            <a:r>
              <a:rPr lang="en-US" dirty="0"/>
              <a:t>Golden bells! </a:t>
            </a:r>
            <a:br>
              <a:rPr lang="en-US" dirty="0"/>
            </a:br>
            <a:r>
              <a:rPr lang="en-US" dirty="0"/>
              <a:t>What a world of happiness their harmony foretells! </a:t>
            </a:r>
            <a:br>
              <a:rPr lang="en-US" dirty="0"/>
            </a:br>
            <a:r>
              <a:rPr lang="en-US" dirty="0"/>
              <a:t>Through the balmy air of night </a:t>
            </a:r>
            <a:br>
              <a:rPr lang="en-US" dirty="0"/>
            </a:br>
            <a:r>
              <a:rPr lang="en-US" dirty="0"/>
              <a:t>How they ring out their delight! </a:t>
            </a:r>
            <a:br>
              <a:rPr lang="en-US" dirty="0"/>
            </a:br>
            <a:r>
              <a:rPr lang="en-US" dirty="0"/>
              <a:t>From the </a:t>
            </a:r>
            <a:r>
              <a:rPr lang="en-US" b="1" dirty="0"/>
              <a:t>molten-golden</a:t>
            </a:r>
            <a:r>
              <a:rPr lang="en-US" dirty="0"/>
              <a:t> notes, </a:t>
            </a:r>
            <a:br>
              <a:rPr lang="en-US" dirty="0"/>
            </a:br>
            <a:r>
              <a:rPr lang="en-US" dirty="0"/>
              <a:t>And an in tune, </a:t>
            </a:r>
            <a:br>
              <a:rPr lang="en-US" dirty="0"/>
            </a:br>
            <a:r>
              <a:rPr lang="en-US" dirty="0"/>
              <a:t>What a liquid ditty floats</a:t>
            </a:r>
          </a:p>
        </p:txBody>
      </p:sp>
    </p:spTree>
    <p:extLst>
      <p:ext uri="{BB962C8B-B14F-4D97-AF65-F5344CB8AC3E}">
        <p14:creationId xmlns:p14="http://schemas.microsoft.com/office/powerpoint/2010/main" val="40839563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ARRANGEMENT </a:t>
            </a:r>
            <a:r>
              <a:rPr lang="en-US" dirty="0"/>
              <a:t>OF WORDS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Verse</a:t>
            </a:r>
            <a:r>
              <a:rPr lang="en-US" dirty="0"/>
              <a:t>: </a:t>
            </a:r>
            <a:endParaRPr lang="en-US" dirty="0" smtClean="0"/>
          </a:p>
          <a:p>
            <a:pPr marL="0" indent="0">
              <a:buNone/>
            </a:pPr>
            <a:r>
              <a:rPr lang="en-US" dirty="0" smtClean="0"/>
              <a:t>Definition: </a:t>
            </a:r>
          </a:p>
          <a:p>
            <a:r>
              <a:rPr lang="en-US" dirty="0" smtClean="0"/>
              <a:t>One </a:t>
            </a:r>
            <a:r>
              <a:rPr lang="en-US" dirty="0"/>
              <a:t>single line of a poem arranged in a metrical pattern. </a:t>
            </a:r>
            <a:endParaRPr lang="en-US" dirty="0" smtClean="0"/>
          </a:p>
          <a:p>
            <a:r>
              <a:rPr lang="en-US" dirty="0" smtClean="0"/>
              <a:t>A piece </a:t>
            </a:r>
            <a:r>
              <a:rPr lang="en-US" dirty="0"/>
              <a:t>of poetry or a particular </a:t>
            </a:r>
            <a:r>
              <a:rPr lang="en-US" dirty="0" smtClean="0"/>
              <a:t>form of </a:t>
            </a:r>
            <a:r>
              <a:rPr lang="en-US" dirty="0"/>
              <a:t>poetry such as </a:t>
            </a:r>
            <a:r>
              <a:rPr lang="en-US" i="1" dirty="0"/>
              <a:t>free verse, blank verse</a:t>
            </a:r>
            <a:r>
              <a:rPr lang="en-US" dirty="0"/>
              <a:t>, etc., or the art or work of a poet</a:t>
            </a:r>
            <a:r>
              <a:rPr lang="en-US" dirty="0" smtClean="0"/>
              <a:t>.</a:t>
            </a:r>
          </a:p>
          <a:p>
            <a:pPr marL="0" indent="0">
              <a:buNone/>
            </a:pPr>
            <a:r>
              <a:rPr lang="en-US" dirty="0"/>
              <a:t>The popular use of the word </a:t>
            </a:r>
            <a:r>
              <a:rPr lang="en-US" i="1" dirty="0"/>
              <a:t>verse </a:t>
            </a:r>
            <a:r>
              <a:rPr lang="en-US" dirty="0"/>
              <a:t>for a stanza or associated group of metrical lines is not in </a:t>
            </a:r>
            <a:r>
              <a:rPr lang="en-US" dirty="0" smtClean="0"/>
              <a:t>accordance with </a:t>
            </a:r>
            <a:r>
              <a:rPr lang="en-US" dirty="0"/>
              <a:t>the best usage. A stanza is a </a:t>
            </a:r>
            <a:r>
              <a:rPr lang="en-US" i="1" dirty="0"/>
              <a:t>group </a:t>
            </a:r>
            <a:r>
              <a:rPr lang="en-US" dirty="0"/>
              <a:t>of verses</a:t>
            </a:r>
            <a:r>
              <a:rPr lang="en-US" dirty="0" smtClean="0"/>
              <a:t>.</a:t>
            </a:r>
            <a:endParaRPr lang="en-US" dirty="0"/>
          </a:p>
        </p:txBody>
      </p:sp>
    </p:spTree>
    <p:extLst>
      <p:ext uri="{BB962C8B-B14F-4D97-AF65-F5344CB8AC3E}">
        <p14:creationId xmlns:p14="http://schemas.microsoft.com/office/powerpoint/2010/main" val="15461111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Stanza</a:t>
            </a:r>
            <a:r>
              <a:rPr lang="en-US" dirty="0"/>
              <a:t>: A division of a poem created by arranging the lines into a unit, often repeated in the same pattern </a:t>
            </a:r>
            <a:r>
              <a:rPr lang="en-US" dirty="0" smtClean="0"/>
              <a:t>of meter </a:t>
            </a:r>
            <a:r>
              <a:rPr lang="en-US" dirty="0"/>
              <a:t>and rhyme throughout the poem; a unit of poetic lines (a “paragraph” within the poem). </a:t>
            </a:r>
            <a:r>
              <a:rPr lang="en-US" dirty="0" smtClean="0"/>
              <a:t>The stanzas </a:t>
            </a:r>
            <a:r>
              <a:rPr lang="en-US" dirty="0"/>
              <a:t>within a poem are separated by blank lines.</a:t>
            </a:r>
          </a:p>
          <a:p>
            <a:pPr marL="0" indent="0">
              <a:buNone/>
            </a:pPr>
            <a:r>
              <a:rPr lang="en-US" dirty="0" smtClean="0"/>
              <a:t>Stanzas </a:t>
            </a:r>
            <a:r>
              <a:rPr lang="en-US" dirty="0"/>
              <a:t>in modern poetry, such as </a:t>
            </a:r>
            <a:r>
              <a:rPr lang="en-US" i="1" dirty="0"/>
              <a:t>free verse, </a:t>
            </a:r>
            <a:r>
              <a:rPr lang="en-US" dirty="0"/>
              <a:t>often do not have lines that are all of the same length </a:t>
            </a:r>
            <a:r>
              <a:rPr lang="en-US" dirty="0" smtClean="0"/>
              <a:t>and meter</a:t>
            </a:r>
            <a:r>
              <a:rPr lang="en-US" dirty="0"/>
              <a:t>, nor even the same number of lines in each stanza. Stanzas created by such irregular line </a:t>
            </a:r>
            <a:r>
              <a:rPr lang="en-US" dirty="0" smtClean="0"/>
              <a:t>groupings are </a:t>
            </a:r>
            <a:r>
              <a:rPr lang="en-US" dirty="0"/>
              <a:t>often dictated by meaning, as in paragraphs of prose.</a:t>
            </a:r>
          </a:p>
        </p:txBody>
      </p:sp>
    </p:spTree>
    <p:extLst>
      <p:ext uri="{BB962C8B-B14F-4D97-AF65-F5344CB8AC3E}">
        <p14:creationId xmlns:p14="http://schemas.microsoft.com/office/powerpoint/2010/main" val="13193115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Stanza Forms: </a:t>
            </a:r>
            <a:r>
              <a:rPr lang="en-US" dirty="0"/>
              <a:t>The names given to describe the number of lines in a </a:t>
            </a:r>
            <a:r>
              <a:rPr lang="en-US" dirty="0" err="1"/>
              <a:t>stanzaic</a:t>
            </a:r>
            <a:r>
              <a:rPr lang="en-US" dirty="0"/>
              <a:t> unit, such as: </a:t>
            </a:r>
            <a:r>
              <a:rPr lang="en-US" i="1" dirty="0"/>
              <a:t>couplet (2</a:t>
            </a:r>
            <a:r>
              <a:rPr lang="en-US" i="1" dirty="0" smtClean="0"/>
              <a:t>), </a:t>
            </a:r>
            <a:r>
              <a:rPr lang="en-US" i="1" dirty="0" err="1" smtClean="0"/>
              <a:t>tercet</a:t>
            </a:r>
            <a:r>
              <a:rPr lang="en-US" i="1" dirty="0" smtClean="0"/>
              <a:t> </a:t>
            </a:r>
            <a:r>
              <a:rPr lang="en-US" i="1" dirty="0"/>
              <a:t>(3), quatrain (4), quintet (5), sestet (6), septet (7), </a:t>
            </a:r>
            <a:r>
              <a:rPr lang="en-US" dirty="0"/>
              <a:t>and </a:t>
            </a:r>
            <a:r>
              <a:rPr lang="en-US" i="1" dirty="0"/>
              <a:t>octave (8). </a:t>
            </a:r>
            <a:r>
              <a:rPr lang="en-US" dirty="0"/>
              <a:t>Some stanzas follow a </a:t>
            </a:r>
            <a:r>
              <a:rPr lang="en-US" dirty="0" smtClean="0"/>
              <a:t>set rhyme </a:t>
            </a:r>
            <a:r>
              <a:rPr lang="en-US" dirty="0"/>
              <a:t>scheme and meter in addition to the number of lines and are given specific names to </a:t>
            </a:r>
            <a:r>
              <a:rPr lang="en-US" dirty="0" smtClean="0"/>
              <a:t>describe them</a:t>
            </a:r>
            <a:r>
              <a:rPr lang="en-US" dirty="0"/>
              <a:t>, such as, </a:t>
            </a:r>
            <a:r>
              <a:rPr lang="en-US" i="1" dirty="0"/>
              <a:t>ballad meter, </a:t>
            </a:r>
            <a:r>
              <a:rPr lang="en-US" i="1" dirty="0" err="1"/>
              <a:t>ottava</a:t>
            </a:r>
            <a:r>
              <a:rPr lang="en-US" i="1" dirty="0"/>
              <a:t> </a:t>
            </a:r>
            <a:r>
              <a:rPr lang="en-US" i="1" dirty="0" err="1"/>
              <a:t>rima</a:t>
            </a:r>
            <a:r>
              <a:rPr lang="en-US" i="1" dirty="0"/>
              <a:t>, rhyme royal, </a:t>
            </a:r>
            <a:r>
              <a:rPr lang="en-US" i="1" dirty="0" err="1"/>
              <a:t>terza</a:t>
            </a:r>
            <a:r>
              <a:rPr lang="en-US" i="1" dirty="0"/>
              <a:t> </a:t>
            </a:r>
            <a:r>
              <a:rPr lang="en-US" i="1" dirty="0" err="1"/>
              <a:t>rima</a:t>
            </a:r>
            <a:r>
              <a:rPr lang="en-US" dirty="0"/>
              <a:t>, and </a:t>
            </a:r>
            <a:r>
              <a:rPr lang="en-US" i="1" dirty="0"/>
              <a:t>Spenserian stanza.</a:t>
            </a:r>
          </a:p>
          <a:p>
            <a:pPr marL="0" indent="0">
              <a:buNone/>
            </a:pPr>
            <a:r>
              <a:rPr lang="en-US" dirty="0"/>
              <a:t>Stanza forms are also a factor in the categorization of whole poems described as following a </a:t>
            </a:r>
            <a:r>
              <a:rPr lang="en-US" i="1" dirty="0" smtClean="0"/>
              <a:t>fixed form</a:t>
            </a:r>
            <a:r>
              <a:rPr lang="en-US" i="1" dirty="0"/>
              <a:t>.</a:t>
            </a:r>
            <a:endParaRPr lang="en-US" dirty="0"/>
          </a:p>
        </p:txBody>
      </p:sp>
    </p:spTree>
    <p:extLst>
      <p:ext uri="{BB962C8B-B14F-4D97-AF65-F5344CB8AC3E}">
        <p14:creationId xmlns:p14="http://schemas.microsoft.com/office/powerpoint/2010/main" val="264149694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lnSpcReduction="10000"/>
          </a:bodyPr>
          <a:lstStyle/>
          <a:p>
            <a:pPr marL="0" indent="0">
              <a:buNone/>
            </a:pPr>
            <a:r>
              <a:rPr lang="en-US" b="1" dirty="0"/>
              <a:t>Rhetorical Question</a:t>
            </a:r>
            <a:r>
              <a:rPr lang="en-US" dirty="0"/>
              <a:t>: A question solely for effect, which does not require an answer. By the implication </a:t>
            </a:r>
            <a:r>
              <a:rPr lang="en-US" dirty="0" smtClean="0"/>
              <a:t>the answer </a:t>
            </a:r>
            <a:r>
              <a:rPr lang="en-US" dirty="0"/>
              <a:t>is obvious, it is a means of achieving an emphasis stronger than a direct statement.</a:t>
            </a:r>
          </a:p>
          <a:p>
            <a:r>
              <a:rPr lang="en-US" i="1" dirty="0"/>
              <a:t>Example: </a:t>
            </a:r>
            <a:r>
              <a:rPr lang="en-US" dirty="0"/>
              <a:t>Could I but guess the reason for that look?</a:t>
            </a:r>
          </a:p>
          <a:p>
            <a:r>
              <a:rPr lang="en-US" i="1" dirty="0"/>
              <a:t>Example: </a:t>
            </a:r>
            <a:r>
              <a:rPr lang="en-US" i="1" dirty="0" smtClean="0"/>
              <a:t>					</a:t>
            </a:r>
            <a:r>
              <a:rPr lang="en-US" dirty="0" smtClean="0"/>
              <a:t>O</a:t>
            </a:r>
            <a:r>
              <a:rPr lang="en-US" dirty="0"/>
              <a:t>, Wind,</a:t>
            </a:r>
          </a:p>
          <a:p>
            <a:pPr marL="0" indent="0">
              <a:buNone/>
            </a:pPr>
            <a:r>
              <a:rPr lang="en-US" dirty="0" smtClean="0"/>
              <a:t>	If </a:t>
            </a:r>
            <a:r>
              <a:rPr lang="en-US" dirty="0"/>
              <a:t>Winter comes, can Spring be far behind?</a:t>
            </a:r>
          </a:p>
        </p:txBody>
      </p:sp>
    </p:spTree>
    <p:extLst>
      <p:ext uri="{BB962C8B-B14F-4D97-AF65-F5344CB8AC3E}">
        <p14:creationId xmlns:p14="http://schemas.microsoft.com/office/powerpoint/2010/main" val="374002079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Rhyme Scheme</a:t>
            </a:r>
            <a:r>
              <a:rPr lang="en-US" dirty="0"/>
              <a:t>: The pattern established by the arrangement of rhymes in a stanza or poem, </a:t>
            </a:r>
            <a:r>
              <a:rPr lang="en-US" dirty="0" smtClean="0"/>
              <a:t>generally described </a:t>
            </a:r>
            <a:r>
              <a:rPr lang="en-US" dirty="0"/>
              <a:t>by using letters of the alphabet to denote the recurrence of rhyming lines, such as </a:t>
            </a:r>
            <a:r>
              <a:rPr lang="en-US" dirty="0" smtClean="0"/>
              <a:t>the </a:t>
            </a:r>
            <a:r>
              <a:rPr lang="en-US" i="1" dirty="0" err="1" smtClean="0"/>
              <a:t>ababbcc</a:t>
            </a:r>
            <a:r>
              <a:rPr lang="en-US" i="1" dirty="0" smtClean="0"/>
              <a:t> </a:t>
            </a:r>
            <a:r>
              <a:rPr lang="en-US" dirty="0"/>
              <a:t>of the </a:t>
            </a:r>
            <a:r>
              <a:rPr lang="en-US" i="1" dirty="0"/>
              <a:t>Rhyme Royal </a:t>
            </a:r>
            <a:r>
              <a:rPr lang="en-US" dirty="0"/>
              <a:t>stanza form.</a:t>
            </a:r>
          </a:p>
          <a:p>
            <a:pPr marL="0" indent="0">
              <a:buNone/>
            </a:pPr>
            <a:r>
              <a:rPr lang="en-US" dirty="0"/>
              <a:t>Capital letters in the alphabetic rhyme scheme are used for the repeating lines of a refrain; the </a:t>
            </a:r>
            <a:r>
              <a:rPr lang="en-US" dirty="0" smtClean="0"/>
              <a:t>letters </a:t>
            </a:r>
            <a:r>
              <a:rPr lang="en-US" i="1" dirty="0" smtClean="0"/>
              <a:t>x </a:t>
            </a:r>
            <a:r>
              <a:rPr lang="en-US" dirty="0"/>
              <a:t>and </a:t>
            </a:r>
            <a:r>
              <a:rPr lang="en-US" i="1" dirty="0"/>
              <a:t>y </a:t>
            </a:r>
            <a:r>
              <a:rPr lang="en-US" dirty="0"/>
              <a:t>indicate unrhymed lines.</a:t>
            </a:r>
          </a:p>
          <a:p>
            <a:r>
              <a:rPr lang="en-US" dirty="0"/>
              <a:t>In quatrains, the popular rhyme scheme of </a:t>
            </a:r>
            <a:r>
              <a:rPr lang="en-US" i="1" dirty="0" err="1"/>
              <a:t>abab</a:t>
            </a:r>
            <a:r>
              <a:rPr lang="en-US" i="1" dirty="0"/>
              <a:t> </a:t>
            </a:r>
            <a:r>
              <a:rPr lang="en-US" dirty="0"/>
              <a:t>is called </a:t>
            </a:r>
            <a:r>
              <a:rPr lang="en-US" i="1" dirty="0"/>
              <a:t>alternate rhyme </a:t>
            </a:r>
            <a:r>
              <a:rPr lang="en-US" dirty="0"/>
              <a:t>or </a:t>
            </a:r>
            <a:r>
              <a:rPr lang="en-US" i="1" dirty="0"/>
              <a:t>cross rhyme</a:t>
            </a:r>
            <a:r>
              <a:rPr lang="en-US" dirty="0"/>
              <a:t>. </a:t>
            </a:r>
            <a:endParaRPr lang="en-US" dirty="0" smtClean="0"/>
          </a:p>
          <a:p>
            <a:r>
              <a:rPr lang="en-US" dirty="0" smtClean="0"/>
              <a:t>The </a:t>
            </a:r>
            <a:r>
              <a:rPr lang="en-US" i="1" dirty="0" err="1" smtClean="0"/>
              <a:t>abba</a:t>
            </a:r>
            <a:r>
              <a:rPr lang="en-US" i="1" dirty="0" smtClean="0"/>
              <a:t> </a:t>
            </a:r>
            <a:r>
              <a:rPr lang="en-US" dirty="0" smtClean="0"/>
              <a:t>scheme </a:t>
            </a:r>
            <a:r>
              <a:rPr lang="en-US" dirty="0"/>
              <a:t>is called </a:t>
            </a:r>
            <a:r>
              <a:rPr lang="en-US" i="1" dirty="0"/>
              <a:t>envelope rhyme</a:t>
            </a:r>
            <a:r>
              <a:rPr lang="en-US" dirty="0"/>
              <a:t>, </a:t>
            </a:r>
            <a:endParaRPr lang="en-US" dirty="0" smtClean="0"/>
          </a:p>
          <a:p>
            <a:r>
              <a:rPr lang="en-US" dirty="0" smtClean="0"/>
              <a:t>and </a:t>
            </a:r>
            <a:r>
              <a:rPr lang="en-US" dirty="0"/>
              <a:t>another one frequently used is </a:t>
            </a:r>
            <a:r>
              <a:rPr lang="en-US" i="1" dirty="0" err="1"/>
              <a:t>xaxa</a:t>
            </a:r>
            <a:r>
              <a:rPr lang="en-US" i="1" dirty="0"/>
              <a:t> </a:t>
            </a:r>
            <a:r>
              <a:rPr lang="en-US" dirty="0"/>
              <a:t>(This last pattern, </a:t>
            </a:r>
            <a:r>
              <a:rPr lang="en-US" dirty="0" smtClean="0"/>
              <a:t>when working </a:t>
            </a:r>
            <a:r>
              <a:rPr lang="en-US" dirty="0"/>
              <a:t>with students, is generally easier for them to understand when presented as </a:t>
            </a:r>
            <a:r>
              <a:rPr lang="en-US" i="1" dirty="0" err="1"/>
              <a:t>abcb</a:t>
            </a:r>
            <a:r>
              <a:rPr lang="en-US" i="1" dirty="0"/>
              <a:t>, </a:t>
            </a:r>
            <a:r>
              <a:rPr lang="en-US" dirty="0"/>
              <a:t>as </a:t>
            </a:r>
            <a:r>
              <a:rPr lang="en-US" dirty="0" smtClean="0"/>
              <a:t>they associate </a:t>
            </a:r>
            <a:r>
              <a:rPr lang="en-US" dirty="0"/>
              <a:t>matched letters with rhymed words).</a:t>
            </a:r>
          </a:p>
        </p:txBody>
      </p:sp>
    </p:spTree>
    <p:extLst>
      <p:ext uri="{BB962C8B-B14F-4D97-AF65-F5344CB8AC3E}">
        <p14:creationId xmlns:p14="http://schemas.microsoft.com/office/powerpoint/2010/main" val="21760537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a:bodyPr>
          <a:lstStyle/>
          <a:p>
            <a:pPr marL="0" indent="0">
              <a:buNone/>
            </a:pPr>
            <a:r>
              <a:rPr lang="en-US" b="1" dirty="0"/>
              <a:t>Enjambment</a:t>
            </a:r>
            <a:r>
              <a:rPr lang="en-US" dirty="0"/>
              <a:t>: The continuation of the logical sense — and therefore the grammatical construction </a:t>
            </a:r>
            <a:r>
              <a:rPr lang="en-US" dirty="0" smtClean="0"/>
              <a:t>— beyond </a:t>
            </a:r>
            <a:r>
              <a:rPr lang="en-US" dirty="0"/>
              <a:t>the end of a line of poetry. This is sometimes done with the title, which in effect becomes </a:t>
            </a:r>
            <a:r>
              <a:rPr lang="en-US" dirty="0" smtClean="0"/>
              <a:t>the first </a:t>
            </a:r>
            <a:r>
              <a:rPr lang="en-US" dirty="0"/>
              <a:t>line of the poem.</a:t>
            </a:r>
          </a:p>
        </p:txBody>
      </p:sp>
    </p:spTree>
    <p:extLst>
      <p:ext uri="{BB962C8B-B14F-4D97-AF65-F5344CB8AC3E}">
        <p14:creationId xmlns:p14="http://schemas.microsoft.com/office/powerpoint/2010/main" val="3738021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Form</a:t>
            </a:r>
            <a:r>
              <a:rPr lang="en-US" dirty="0"/>
              <a:t>: The arrangement or method used to convey the content, such as </a:t>
            </a:r>
            <a:r>
              <a:rPr lang="en-US" i="1" dirty="0"/>
              <a:t>free verse, ballad, haiku</a:t>
            </a:r>
            <a:r>
              <a:rPr lang="en-US" dirty="0"/>
              <a:t>, etc. </a:t>
            </a:r>
            <a:r>
              <a:rPr lang="en-US" dirty="0" smtClean="0"/>
              <a:t>In other </a:t>
            </a:r>
            <a:r>
              <a:rPr lang="en-US" dirty="0"/>
              <a:t>words, the “way-it-is-said.” A variably interpreted term, however, it sometimes applies to </a:t>
            </a:r>
            <a:r>
              <a:rPr lang="en-US" dirty="0" smtClean="0"/>
              <a:t>details within </a:t>
            </a:r>
            <a:r>
              <a:rPr lang="en-US" dirty="0"/>
              <a:t>the composition of a text, but is probably used most often in reference to the structural </a:t>
            </a:r>
            <a:r>
              <a:rPr lang="en-US" dirty="0" smtClean="0"/>
              <a:t>characteristics of </a:t>
            </a:r>
            <a:r>
              <a:rPr lang="en-US" dirty="0"/>
              <a:t>a work as it compares to (or differs from) established modes of conventionalized arrangements.</a:t>
            </a:r>
          </a:p>
          <a:p>
            <a:r>
              <a:rPr lang="en-US" b="1" dirty="0" smtClean="0"/>
              <a:t>Open</a:t>
            </a:r>
            <a:r>
              <a:rPr lang="en-US" b="1" dirty="0"/>
              <a:t>: </a:t>
            </a:r>
            <a:r>
              <a:rPr lang="en-US" dirty="0"/>
              <a:t>poetic form free from regularity and consistency in elements such as rhyme, line length</a:t>
            </a:r>
            <a:r>
              <a:rPr lang="en-US" dirty="0" smtClean="0"/>
              <a:t>, and </a:t>
            </a:r>
            <a:r>
              <a:rPr lang="en-US" dirty="0"/>
              <a:t>metrical form</a:t>
            </a:r>
          </a:p>
          <a:p>
            <a:r>
              <a:rPr lang="en-US" b="1" dirty="0" smtClean="0"/>
              <a:t>Closed</a:t>
            </a:r>
            <a:r>
              <a:rPr lang="en-US" b="1" dirty="0"/>
              <a:t>: </a:t>
            </a:r>
            <a:r>
              <a:rPr lang="en-US" dirty="0"/>
              <a:t>poetic form subject to a fixed structure and </a:t>
            </a:r>
            <a:r>
              <a:rPr lang="en-US" dirty="0" smtClean="0"/>
              <a:t>pattern</a:t>
            </a:r>
          </a:p>
          <a:p>
            <a:r>
              <a:rPr lang="en-US" b="1" dirty="0"/>
              <a:t>Blank Verse: </a:t>
            </a:r>
            <a:r>
              <a:rPr lang="en-US" dirty="0"/>
              <a:t>unrhymed iambic pentameter (much of the plays of Shakespeare are written </a:t>
            </a:r>
            <a:r>
              <a:rPr lang="en-US" dirty="0" smtClean="0"/>
              <a:t>in this </a:t>
            </a:r>
            <a:r>
              <a:rPr lang="en-US" dirty="0"/>
              <a:t>form)</a:t>
            </a:r>
          </a:p>
          <a:p>
            <a:r>
              <a:rPr lang="en-US" b="1" dirty="0" smtClean="0"/>
              <a:t>Free </a:t>
            </a:r>
            <a:r>
              <a:rPr lang="en-US" b="1" dirty="0"/>
              <a:t>Verse: </a:t>
            </a:r>
            <a:r>
              <a:rPr lang="en-US" dirty="0"/>
              <a:t>lines with no prescribed pattern or structure — the poet determines all the </a:t>
            </a:r>
            <a:r>
              <a:rPr lang="en-US" dirty="0" smtClean="0"/>
              <a:t>variables as </a:t>
            </a:r>
            <a:r>
              <a:rPr lang="en-US" dirty="0"/>
              <a:t>seems appropriate for each </a:t>
            </a:r>
            <a:r>
              <a:rPr lang="en-US" dirty="0" smtClean="0"/>
              <a:t>poem</a:t>
            </a:r>
            <a:endParaRPr lang="en-US" dirty="0"/>
          </a:p>
        </p:txBody>
      </p:sp>
    </p:spTree>
    <p:extLst>
      <p:ext uri="{BB962C8B-B14F-4D97-AF65-F5344CB8AC3E}">
        <p14:creationId xmlns:p14="http://schemas.microsoft.com/office/powerpoint/2010/main" val="151640985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a:bodyPr>
          <a:lstStyle/>
          <a:p>
            <a:pPr marL="0" indent="0">
              <a:buNone/>
            </a:pPr>
            <a:r>
              <a:rPr lang="en-US" b="1" dirty="0"/>
              <a:t>Form</a:t>
            </a:r>
            <a:r>
              <a:rPr lang="en-US" dirty="0"/>
              <a:t>: </a:t>
            </a:r>
            <a:r>
              <a:rPr lang="en-US" dirty="0" smtClean="0"/>
              <a:t>(cont’d)</a:t>
            </a:r>
          </a:p>
          <a:p>
            <a:r>
              <a:rPr lang="en-US" b="1" dirty="0"/>
              <a:t>Couplet</a:t>
            </a:r>
            <a:r>
              <a:rPr lang="en-US" dirty="0"/>
              <a:t>: a pair of lines, usually rhymed; this is the shortest stanza</a:t>
            </a:r>
          </a:p>
          <a:p>
            <a:r>
              <a:rPr lang="en-US" b="1" dirty="0" smtClean="0"/>
              <a:t>Heroic </a:t>
            </a:r>
            <a:r>
              <a:rPr lang="en-US" b="1" dirty="0"/>
              <a:t>Couplet: </a:t>
            </a:r>
            <a:r>
              <a:rPr lang="en-US" dirty="0"/>
              <a:t>a pair of rhymed lines in iambic pentameter (traditional heroic epic form)</a:t>
            </a:r>
          </a:p>
          <a:p>
            <a:r>
              <a:rPr lang="en-US" b="1" dirty="0" smtClean="0"/>
              <a:t>Quatrain</a:t>
            </a:r>
            <a:r>
              <a:rPr lang="en-US" b="1" dirty="0"/>
              <a:t>: </a:t>
            </a:r>
            <a:r>
              <a:rPr lang="en-US" dirty="0"/>
              <a:t>a four-line stanza, or a grouping of four lines of </a:t>
            </a:r>
            <a:r>
              <a:rPr lang="en-US" dirty="0" smtClean="0"/>
              <a:t>verse</a:t>
            </a:r>
            <a:endParaRPr lang="en-US" dirty="0"/>
          </a:p>
        </p:txBody>
      </p:sp>
    </p:spTree>
    <p:extLst>
      <p:ext uri="{BB962C8B-B14F-4D97-AF65-F5344CB8AC3E}">
        <p14:creationId xmlns:p14="http://schemas.microsoft.com/office/powerpoint/2010/main" val="15416297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92500"/>
          </a:bodyPr>
          <a:lstStyle/>
          <a:p>
            <a:pPr marL="0" indent="0">
              <a:buNone/>
            </a:pPr>
            <a:r>
              <a:rPr lang="en-US" b="1" dirty="0"/>
              <a:t>Fixed Form</a:t>
            </a:r>
            <a:r>
              <a:rPr lang="en-US" dirty="0"/>
              <a:t>: A poem which follows a set pattern of </a:t>
            </a:r>
            <a:r>
              <a:rPr lang="en-US" i="1" dirty="0"/>
              <a:t>meter, rhyme scheme, stanza form, </a:t>
            </a:r>
            <a:r>
              <a:rPr lang="en-US" dirty="0"/>
              <a:t>and </a:t>
            </a:r>
            <a:r>
              <a:rPr lang="en-US" i="1" dirty="0"/>
              <a:t>refrain </a:t>
            </a:r>
            <a:r>
              <a:rPr lang="en-US" dirty="0"/>
              <a:t>(if </a:t>
            </a:r>
            <a:r>
              <a:rPr lang="en-US" dirty="0" smtClean="0"/>
              <a:t>there is </a:t>
            </a:r>
            <a:r>
              <a:rPr lang="en-US" dirty="0"/>
              <a:t>one), is called a </a:t>
            </a:r>
            <a:r>
              <a:rPr lang="en-US" i="1" dirty="0"/>
              <a:t>fixed form.</a:t>
            </a:r>
          </a:p>
          <a:p>
            <a:pPr marL="0" indent="0">
              <a:buNone/>
            </a:pPr>
            <a:r>
              <a:rPr lang="en-US" dirty="0"/>
              <a:t>Most poets feel a need for familiarity and practice with established forms as essential to learning </a:t>
            </a:r>
            <a:r>
              <a:rPr lang="en-US" dirty="0" smtClean="0"/>
              <a:t>the craft</a:t>
            </a:r>
            <a:r>
              <a:rPr lang="en-US" dirty="0"/>
              <a:t>, but having explored the techniques and constraints of each, they go on to experiment and </a:t>
            </a:r>
            <a:r>
              <a:rPr lang="en-US" dirty="0" smtClean="0"/>
              <a:t>extend their </a:t>
            </a:r>
            <a:r>
              <a:rPr lang="en-US" dirty="0"/>
              <a:t>imaginative creativity in new directions. A partial listing includes:</a:t>
            </a:r>
          </a:p>
        </p:txBody>
      </p:sp>
    </p:spTree>
    <p:extLst>
      <p:ext uri="{BB962C8B-B14F-4D97-AF65-F5344CB8AC3E}">
        <p14:creationId xmlns:p14="http://schemas.microsoft.com/office/powerpoint/2010/main" val="11533240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70000" lnSpcReduction="20000"/>
          </a:bodyPr>
          <a:lstStyle/>
          <a:p>
            <a:r>
              <a:rPr lang="en-US" b="1" dirty="0"/>
              <a:t>Ballad: </a:t>
            </a:r>
            <a:r>
              <a:rPr lang="en-US" dirty="0"/>
              <a:t>a narrative poem written as a series of quatrains in which lines of iambic </a:t>
            </a:r>
            <a:r>
              <a:rPr lang="en-US" dirty="0" smtClean="0"/>
              <a:t>tetrameter alternate </a:t>
            </a:r>
            <a:r>
              <a:rPr lang="en-US" dirty="0"/>
              <a:t>with iambic </a:t>
            </a:r>
            <a:r>
              <a:rPr lang="en-US" dirty="0" err="1"/>
              <a:t>trimeter</a:t>
            </a:r>
            <a:r>
              <a:rPr lang="en-US" dirty="0"/>
              <a:t> with an </a:t>
            </a:r>
            <a:r>
              <a:rPr lang="en-US" i="1" dirty="0" err="1"/>
              <a:t>xaxa</a:t>
            </a:r>
            <a:r>
              <a:rPr lang="en-US" i="1" dirty="0"/>
              <a:t>, </a:t>
            </a:r>
            <a:r>
              <a:rPr lang="en-US" i="1" dirty="0" err="1"/>
              <a:t>xbxb</a:t>
            </a:r>
            <a:r>
              <a:rPr lang="en-US" i="1" dirty="0"/>
              <a:t> </a:t>
            </a:r>
            <a:r>
              <a:rPr lang="en-US" dirty="0"/>
              <a:t>rhyme scheme with frequent use of </a:t>
            </a:r>
            <a:r>
              <a:rPr lang="en-US" dirty="0" smtClean="0"/>
              <a:t>repetition and </a:t>
            </a:r>
            <a:r>
              <a:rPr lang="en-US" dirty="0"/>
              <a:t>often including a refrain. The “story” of a ballad can be a wide range of subjects </a:t>
            </a:r>
            <a:r>
              <a:rPr lang="en-US" dirty="0" smtClean="0"/>
              <a:t>but frequently </a:t>
            </a:r>
            <a:r>
              <a:rPr lang="en-US" dirty="0"/>
              <a:t>deals with folklore or popular legends. They are written in a </a:t>
            </a:r>
            <a:r>
              <a:rPr lang="en-US" dirty="0" smtClean="0"/>
              <a:t>straight-forward manner</a:t>
            </a:r>
            <a:r>
              <a:rPr lang="en-US" dirty="0"/>
              <a:t>, seldom with detail, but always with graphic simplicity and force. Most ballads </a:t>
            </a:r>
            <a:r>
              <a:rPr lang="en-US" dirty="0" smtClean="0"/>
              <a:t>are suitable </a:t>
            </a:r>
            <a:r>
              <a:rPr lang="en-US" dirty="0"/>
              <a:t>for singing: “Barbara Allen” is an example.</a:t>
            </a:r>
          </a:p>
          <a:p>
            <a:pPr marL="290513" indent="0">
              <a:buNone/>
            </a:pPr>
            <a:r>
              <a:rPr lang="en-US" dirty="0"/>
              <a:t>Many of the oldest ballads were first written and performed by minstrels as </a:t>
            </a:r>
            <a:r>
              <a:rPr lang="en-US" dirty="0" smtClean="0"/>
              <a:t>court entertainment</a:t>
            </a:r>
            <a:r>
              <a:rPr lang="en-US" dirty="0"/>
              <a:t>. </a:t>
            </a:r>
            <a:r>
              <a:rPr lang="en-US" i="1" dirty="0"/>
              <a:t>Folk ballads </a:t>
            </a:r>
            <a:r>
              <a:rPr lang="en-US" dirty="0"/>
              <a:t>are of unknown origin and are usually lacking in artistic finish</a:t>
            </a:r>
            <a:r>
              <a:rPr lang="en-US" dirty="0" smtClean="0"/>
              <a:t>. Because </a:t>
            </a:r>
            <a:r>
              <a:rPr lang="en-US" dirty="0"/>
              <a:t>they are handed down by oral tradition, folk ballads are subject to variations </a:t>
            </a:r>
            <a:r>
              <a:rPr lang="en-US" dirty="0" smtClean="0"/>
              <a:t>and continual </a:t>
            </a:r>
            <a:r>
              <a:rPr lang="en-US" dirty="0"/>
              <a:t>change. Other types of ballads include </a:t>
            </a:r>
            <a:r>
              <a:rPr lang="en-US" i="1" dirty="0"/>
              <a:t>literary ballads</a:t>
            </a:r>
            <a:r>
              <a:rPr lang="en-US" dirty="0"/>
              <a:t>, combining the natures of </a:t>
            </a:r>
            <a:r>
              <a:rPr lang="en-US" dirty="0" smtClean="0"/>
              <a:t>epic and </a:t>
            </a:r>
            <a:r>
              <a:rPr lang="en-US" dirty="0"/>
              <a:t>lyric poetry, which are written by known authors, often in the style and form of the </a:t>
            </a:r>
            <a:r>
              <a:rPr lang="en-US" dirty="0" smtClean="0"/>
              <a:t>folk ballad</a:t>
            </a:r>
            <a:r>
              <a:rPr lang="en-US" dirty="0"/>
              <a:t>, such as Keats’ ‘La Belle Dame sans Merci.”</a:t>
            </a:r>
          </a:p>
        </p:txBody>
      </p:sp>
    </p:spTree>
    <p:extLst>
      <p:ext uri="{BB962C8B-B14F-4D97-AF65-F5344CB8AC3E}">
        <p14:creationId xmlns:p14="http://schemas.microsoft.com/office/powerpoint/2010/main" val="3681065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rmAutofit/>
          </a:bodyPr>
          <a:lstStyle/>
          <a:p>
            <a:pPr marL="0" indent="0">
              <a:buNone/>
            </a:pPr>
            <a:r>
              <a:rPr lang="en-US" b="1" dirty="0"/>
              <a:t>Consonance</a:t>
            </a:r>
            <a:r>
              <a:rPr lang="en-US" dirty="0"/>
              <a:t>: </a:t>
            </a:r>
            <a:r>
              <a:rPr lang="en-US" dirty="0">
                <a:solidFill>
                  <a:srgbClr val="FF0000"/>
                </a:solidFill>
              </a:rPr>
              <a:t>Repeated consonant sounds at the ending of words </a:t>
            </a:r>
            <a:r>
              <a:rPr lang="en-US" dirty="0"/>
              <a:t>placed near each other, usually on </a:t>
            </a:r>
            <a:r>
              <a:rPr lang="en-US" dirty="0" smtClean="0"/>
              <a:t>the same </a:t>
            </a:r>
            <a:r>
              <a:rPr lang="en-US" dirty="0"/>
              <a:t>or adjacent lines</a:t>
            </a:r>
            <a:r>
              <a:rPr lang="en-US" i="1" dirty="0"/>
              <a:t>. </a:t>
            </a:r>
            <a:r>
              <a:rPr lang="en-US" dirty="0"/>
              <a:t>These should be in sounds that are </a:t>
            </a:r>
            <a:r>
              <a:rPr lang="en-US" dirty="0">
                <a:solidFill>
                  <a:srgbClr val="FF0000"/>
                </a:solidFill>
              </a:rPr>
              <a:t>accented</a:t>
            </a:r>
            <a:r>
              <a:rPr lang="en-US" dirty="0"/>
              <a:t>, or </a:t>
            </a:r>
            <a:r>
              <a:rPr lang="en-US" dirty="0">
                <a:solidFill>
                  <a:srgbClr val="FF0000"/>
                </a:solidFill>
              </a:rPr>
              <a:t>stressed</a:t>
            </a:r>
            <a:r>
              <a:rPr lang="en-US" dirty="0"/>
              <a:t>, rather than in </a:t>
            </a:r>
            <a:r>
              <a:rPr lang="en-US" dirty="0" smtClean="0"/>
              <a:t>vowel </a:t>
            </a:r>
            <a:r>
              <a:rPr lang="en-US" dirty="0"/>
              <a:t>sounds that are unaccented. This produces a pleasing kind of near-rhyme.</a:t>
            </a:r>
          </a:p>
          <a:p>
            <a:r>
              <a:rPr lang="en-US" i="1" dirty="0"/>
              <a:t>Example: </a:t>
            </a:r>
            <a:r>
              <a:rPr lang="en-US" dirty="0"/>
              <a:t>boa</a:t>
            </a:r>
            <a:r>
              <a:rPr lang="en-US" b="1" dirty="0"/>
              <a:t>t</a:t>
            </a:r>
            <a:r>
              <a:rPr lang="en-US" dirty="0"/>
              <a:t>s into the pas</a:t>
            </a:r>
            <a:r>
              <a:rPr lang="en-US" b="1" dirty="0"/>
              <a:t>t</a:t>
            </a:r>
          </a:p>
          <a:p>
            <a:r>
              <a:rPr lang="en-US" i="1" dirty="0"/>
              <a:t>Example: </a:t>
            </a:r>
            <a:r>
              <a:rPr lang="en-US" dirty="0"/>
              <a:t>coo</a:t>
            </a:r>
            <a:r>
              <a:rPr lang="en-US" b="1" dirty="0"/>
              <a:t>l </a:t>
            </a:r>
            <a:r>
              <a:rPr lang="en-US" dirty="0" smtClean="0"/>
              <a:t>sou</a:t>
            </a:r>
            <a:r>
              <a:rPr lang="en-US" b="1" dirty="0" smtClean="0"/>
              <a:t>l</a:t>
            </a:r>
            <a:endParaRPr lang="en-US" dirty="0"/>
          </a:p>
          <a:p>
            <a:endParaRPr lang="en-US" dirty="0"/>
          </a:p>
        </p:txBody>
      </p:sp>
    </p:spTree>
    <p:extLst>
      <p:ext uri="{BB962C8B-B14F-4D97-AF65-F5344CB8AC3E}">
        <p14:creationId xmlns:p14="http://schemas.microsoft.com/office/powerpoint/2010/main" val="15436674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70000" lnSpcReduction="20000"/>
          </a:bodyPr>
          <a:lstStyle/>
          <a:p>
            <a:r>
              <a:rPr lang="en-US" b="1" dirty="0"/>
              <a:t>Ballade: </a:t>
            </a:r>
            <a:r>
              <a:rPr lang="en-US" dirty="0"/>
              <a:t>a French form, it consists of three seven or eight-line stanzas using no more </a:t>
            </a:r>
            <a:r>
              <a:rPr lang="en-US" dirty="0" smtClean="0"/>
              <a:t>than three </a:t>
            </a:r>
            <a:r>
              <a:rPr lang="en-US" dirty="0"/>
              <a:t>recurrent rhymes, with an identical refrain after each stanza and a closing envoi </a:t>
            </a:r>
            <a:r>
              <a:rPr lang="en-US" dirty="0" smtClean="0"/>
              <a:t>repeating the </a:t>
            </a:r>
            <a:r>
              <a:rPr lang="en-US" dirty="0"/>
              <a:t>rhymes of the last four lines of the </a:t>
            </a:r>
            <a:r>
              <a:rPr lang="en-US" dirty="0" smtClean="0"/>
              <a:t>stanza</a:t>
            </a:r>
          </a:p>
          <a:p>
            <a:endParaRPr lang="en-US" b="1" dirty="0" smtClean="0"/>
          </a:p>
          <a:p>
            <a:r>
              <a:rPr lang="en-US" b="1" dirty="0" smtClean="0"/>
              <a:t>Concrete </a:t>
            </a:r>
            <a:r>
              <a:rPr lang="en-US" b="1" dirty="0"/>
              <a:t>Poetry: </a:t>
            </a:r>
            <a:r>
              <a:rPr lang="en-US" dirty="0"/>
              <a:t>also known as </a:t>
            </a:r>
            <a:r>
              <a:rPr lang="en-US" i="1" dirty="0"/>
              <a:t>pattern poetry </a:t>
            </a:r>
            <a:r>
              <a:rPr lang="en-US" dirty="0"/>
              <a:t>or </a:t>
            </a:r>
            <a:r>
              <a:rPr lang="en-US" i="1" dirty="0"/>
              <a:t>shaped verse</a:t>
            </a:r>
            <a:r>
              <a:rPr lang="en-US" dirty="0"/>
              <a:t>, these are poems that </a:t>
            </a:r>
            <a:r>
              <a:rPr lang="en-US" dirty="0" smtClean="0"/>
              <a:t>are printed </a:t>
            </a:r>
            <a:r>
              <a:rPr lang="en-US" dirty="0"/>
              <a:t>on the page so that they form a recognizable outline related to the subject, thus </a:t>
            </a:r>
            <a:r>
              <a:rPr lang="en-US" dirty="0" smtClean="0"/>
              <a:t>conveying or </a:t>
            </a:r>
            <a:r>
              <a:rPr lang="en-US" dirty="0"/>
              <a:t>extending the meaning of the words. Pattern poetry retains its meaning when read aloud</a:t>
            </a:r>
            <a:r>
              <a:rPr lang="en-US" dirty="0" smtClean="0"/>
              <a:t>, whereas </a:t>
            </a:r>
            <a:r>
              <a:rPr lang="en-US" dirty="0"/>
              <a:t>the essence of concrete poetry lies in its appearance on the page rather than in </a:t>
            </a:r>
            <a:r>
              <a:rPr lang="en-US" dirty="0" smtClean="0"/>
              <a:t>the words</a:t>
            </a:r>
            <a:r>
              <a:rPr lang="en-US" dirty="0"/>
              <a:t>; it is intended to be perceived as a visual whole and often cannot be effective when </a:t>
            </a:r>
            <a:r>
              <a:rPr lang="en-US" dirty="0" smtClean="0"/>
              <a:t>read aloud</a:t>
            </a:r>
            <a:r>
              <a:rPr lang="en-US" dirty="0"/>
              <a:t>. This form has had brief popularity at several periods in history.</a:t>
            </a:r>
          </a:p>
          <a:p>
            <a:endParaRPr lang="en-US" dirty="0"/>
          </a:p>
        </p:txBody>
      </p:sp>
    </p:spTree>
    <p:extLst>
      <p:ext uri="{BB962C8B-B14F-4D97-AF65-F5344CB8AC3E}">
        <p14:creationId xmlns:p14="http://schemas.microsoft.com/office/powerpoint/2010/main" val="219072581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lnSpcReduction="10000"/>
          </a:bodyPr>
          <a:lstStyle/>
          <a:p>
            <a:r>
              <a:rPr lang="en-US" b="1" dirty="0"/>
              <a:t>Epigram: </a:t>
            </a:r>
            <a:r>
              <a:rPr lang="en-US" dirty="0"/>
              <a:t>a pithy, sometimes satiric, couplet or quatrain comprising a single thought or </a:t>
            </a:r>
            <a:r>
              <a:rPr lang="en-US" dirty="0" smtClean="0"/>
              <a:t>event and </a:t>
            </a:r>
            <a:r>
              <a:rPr lang="en-US" dirty="0"/>
              <a:t>often aphoristic with a witty or humorous turn of thought</a:t>
            </a:r>
          </a:p>
          <a:p>
            <a:r>
              <a:rPr lang="en-US" b="1" dirty="0" smtClean="0"/>
              <a:t>Epitaph</a:t>
            </a:r>
            <a:r>
              <a:rPr lang="en-US" b="1" dirty="0"/>
              <a:t>: </a:t>
            </a:r>
            <a:r>
              <a:rPr lang="en-US" dirty="0"/>
              <a:t>a brief poem or statement in memory of someone who is deceased, used as, </a:t>
            </a:r>
            <a:r>
              <a:rPr lang="en-US" dirty="0" smtClean="0"/>
              <a:t>or suitable </a:t>
            </a:r>
            <a:r>
              <a:rPr lang="en-US" dirty="0"/>
              <a:t>for, a tombstone inscription; now, often witty or humorous and written without </a:t>
            </a:r>
            <a:r>
              <a:rPr lang="en-US" dirty="0" smtClean="0"/>
              <a:t>intent of </a:t>
            </a:r>
            <a:r>
              <a:rPr lang="en-US" dirty="0"/>
              <a:t>actual funerary use</a:t>
            </a:r>
          </a:p>
        </p:txBody>
      </p:sp>
    </p:spTree>
    <p:extLst>
      <p:ext uri="{BB962C8B-B14F-4D97-AF65-F5344CB8AC3E}">
        <p14:creationId xmlns:p14="http://schemas.microsoft.com/office/powerpoint/2010/main" val="269229840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92500" lnSpcReduction="10000"/>
          </a:bodyPr>
          <a:lstStyle/>
          <a:p>
            <a:r>
              <a:rPr lang="en-US" b="1" dirty="0"/>
              <a:t>Haiku: </a:t>
            </a:r>
            <a:r>
              <a:rPr lang="en-US" dirty="0"/>
              <a:t>a Japanese form of poetry consisting of three unrhymed lines of five, seven, and </a:t>
            </a:r>
            <a:r>
              <a:rPr lang="en-US" dirty="0" smtClean="0"/>
              <a:t>five syllables</a:t>
            </a:r>
            <a:r>
              <a:rPr lang="en-US" dirty="0"/>
              <a:t>. The elusive flavor of the form, however, lies more in its touch and tone than in </a:t>
            </a:r>
            <a:r>
              <a:rPr lang="en-US" dirty="0" smtClean="0"/>
              <a:t>its syllabic </a:t>
            </a:r>
            <a:r>
              <a:rPr lang="en-US" dirty="0"/>
              <a:t>structure. Deeply imbedded in Japanese culture and strongly influenced by </a:t>
            </a:r>
            <a:r>
              <a:rPr lang="en-US" dirty="0" smtClean="0"/>
              <a:t>Zen Buddhism</a:t>
            </a:r>
            <a:r>
              <a:rPr lang="en-US" dirty="0"/>
              <a:t>, haiku are very brief descriptions of nature that convey some implicit insight </a:t>
            </a:r>
            <a:r>
              <a:rPr lang="en-US" dirty="0" smtClean="0"/>
              <a:t>or essence </a:t>
            </a:r>
            <a:r>
              <a:rPr lang="en-US" dirty="0"/>
              <a:t>of a moment. Traditionally, they contain either a direct or oblique reference to a season</a:t>
            </a:r>
          </a:p>
        </p:txBody>
      </p:sp>
    </p:spTree>
    <p:extLst>
      <p:ext uri="{BB962C8B-B14F-4D97-AF65-F5344CB8AC3E}">
        <p14:creationId xmlns:p14="http://schemas.microsoft.com/office/powerpoint/2010/main" val="84693009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85000" lnSpcReduction="20000"/>
          </a:bodyPr>
          <a:lstStyle/>
          <a:p>
            <a:r>
              <a:rPr lang="en-US" b="1" dirty="0"/>
              <a:t>Limerick: </a:t>
            </a:r>
            <a:r>
              <a:rPr lang="en-US" dirty="0"/>
              <a:t>a light or humorous form of five chiefly anapestic verses of which lines one, </a:t>
            </a:r>
            <a:r>
              <a:rPr lang="en-US" dirty="0" smtClean="0"/>
              <a:t>two and </a:t>
            </a:r>
            <a:r>
              <a:rPr lang="en-US" dirty="0"/>
              <a:t>five are of three feet and lines three and four are of two feet, with a rhyme scheme </a:t>
            </a:r>
            <a:r>
              <a:rPr lang="en-US" dirty="0" smtClean="0"/>
              <a:t>of </a:t>
            </a:r>
            <a:r>
              <a:rPr lang="en-US" i="1" dirty="0" err="1" smtClean="0"/>
              <a:t>aabba</a:t>
            </a:r>
            <a:r>
              <a:rPr lang="en-US" dirty="0"/>
              <a:t>. Named for a town in Ireland of that name, the limerick was popularized by </a:t>
            </a:r>
            <a:r>
              <a:rPr lang="en-US" dirty="0" smtClean="0"/>
              <a:t>Edward Lear </a:t>
            </a:r>
            <a:r>
              <a:rPr lang="en-US" dirty="0"/>
              <a:t>in his </a:t>
            </a:r>
            <a:r>
              <a:rPr lang="en-US" i="1" dirty="0"/>
              <a:t>Book of Nonsense </a:t>
            </a:r>
            <a:r>
              <a:rPr lang="en-US" dirty="0"/>
              <a:t>published in 1846, and is generally considered the only </a:t>
            </a:r>
            <a:r>
              <a:rPr lang="en-US" dirty="0" smtClean="0"/>
              <a:t>fixed form </a:t>
            </a:r>
            <a:r>
              <a:rPr lang="en-US" dirty="0"/>
              <a:t>of English origin</a:t>
            </a:r>
            <a:r>
              <a:rPr lang="en-US" dirty="0" smtClean="0"/>
              <a:t>.</a:t>
            </a:r>
          </a:p>
          <a:p>
            <a:pPr marL="346075" indent="0">
              <a:buNone/>
            </a:pPr>
            <a:r>
              <a:rPr lang="en-US" dirty="0" smtClean="0"/>
              <a:t>While </a:t>
            </a:r>
            <a:r>
              <a:rPr lang="en-US" dirty="0"/>
              <a:t>the final line of Lear’s limericks usually was a repetition of the first line, </a:t>
            </a:r>
            <a:r>
              <a:rPr lang="en-US" dirty="0" smtClean="0"/>
              <a:t>modern limericks </a:t>
            </a:r>
            <a:r>
              <a:rPr lang="en-US" dirty="0"/>
              <a:t>generally use the final line for clever witticisms and word play. Their content </a:t>
            </a:r>
            <a:r>
              <a:rPr lang="en-US" dirty="0" smtClean="0"/>
              <a:t>also frequently </a:t>
            </a:r>
            <a:r>
              <a:rPr lang="en-US" dirty="0"/>
              <a:t>tends toward the ribald and off-color.</a:t>
            </a:r>
          </a:p>
          <a:p>
            <a:endParaRPr lang="en-US" dirty="0"/>
          </a:p>
        </p:txBody>
      </p:sp>
    </p:spTree>
    <p:extLst>
      <p:ext uri="{BB962C8B-B14F-4D97-AF65-F5344CB8AC3E}">
        <p14:creationId xmlns:p14="http://schemas.microsoft.com/office/powerpoint/2010/main" val="30506410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92500" lnSpcReduction="20000"/>
          </a:bodyPr>
          <a:lstStyle/>
          <a:p>
            <a:r>
              <a:rPr lang="en-US" b="1" dirty="0"/>
              <a:t>Lyric: </a:t>
            </a:r>
            <a:r>
              <a:rPr lang="en-US" dirty="0"/>
              <a:t>derived from the Greek word for lyre, lyric poetry was originally designed to be sung. </a:t>
            </a:r>
            <a:r>
              <a:rPr lang="en-US" dirty="0" smtClean="0"/>
              <a:t>One of </a:t>
            </a:r>
            <a:r>
              <a:rPr lang="en-US" dirty="0"/>
              <a:t>the three main groups of poetry (the others being narrative and dramatic), lyric verse is the </a:t>
            </a:r>
            <a:r>
              <a:rPr lang="en-US" dirty="0" smtClean="0"/>
              <a:t>most frequently </a:t>
            </a:r>
            <a:r>
              <a:rPr lang="en-US" dirty="0"/>
              <a:t>used modern form, including all poems in which the speaker’s ardent expression of </a:t>
            </a:r>
            <a:r>
              <a:rPr lang="en-US" dirty="0" smtClean="0"/>
              <a:t>a (</a:t>
            </a:r>
            <a:r>
              <a:rPr lang="en-US" dirty="0"/>
              <a:t>usually single) emotional element predominates. Ranging from complex thoughts to the </a:t>
            </a:r>
            <a:r>
              <a:rPr lang="en-US" dirty="0" smtClean="0"/>
              <a:t>simplicity of </a:t>
            </a:r>
            <a:r>
              <a:rPr lang="en-US" dirty="0"/>
              <a:t>playful wit, the melodic imagery of skillfully written lyric poetry evokes in the reader’s </a:t>
            </a:r>
            <a:r>
              <a:rPr lang="en-US" dirty="0" smtClean="0"/>
              <a:t>mind the </a:t>
            </a:r>
            <a:r>
              <a:rPr lang="en-US" dirty="0"/>
              <a:t>recall of similar emotional experiences.</a:t>
            </a:r>
          </a:p>
        </p:txBody>
      </p:sp>
    </p:spTree>
    <p:extLst>
      <p:ext uri="{BB962C8B-B14F-4D97-AF65-F5344CB8AC3E}">
        <p14:creationId xmlns:p14="http://schemas.microsoft.com/office/powerpoint/2010/main" val="30700397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77500" lnSpcReduction="20000"/>
          </a:bodyPr>
          <a:lstStyle/>
          <a:p>
            <a:r>
              <a:rPr lang="en-US" b="1" dirty="0"/>
              <a:t>Ode: </a:t>
            </a:r>
            <a:r>
              <a:rPr lang="en-US" dirty="0"/>
              <a:t>any of several </a:t>
            </a:r>
            <a:r>
              <a:rPr lang="en-US" dirty="0" err="1"/>
              <a:t>stanzaic</a:t>
            </a:r>
            <a:r>
              <a:rPr lang="en-US" dirty="0"/>
              <a:t> forms more complex than the lyric, with intricate rhyme schemes </a:t>
            </a:r>
            <a:r>
              <a:rPr lang="en-US" dirty="0" smtClean="0"/>
              <a:t>and irregular </a:t>
            </a:r>
            <a:r>
              <a:rPr lang="en-US" dirty="0"/>
              <a:t>number of lines, generally of considerable length, always written in a style marked by </a:t>
            </a:r>
            <a:r>
              <a:rPr lang="en-US" dirty="0" smtClean="0"/>
              <a:t>a rich</a:t>
            </a:r>
            <a:r>
              <a:rPr lang="en-US" dirty="0"/>
              <a:t>, intense expression of an elevated thought praising a person or object. “Ode to a Nightingale</a:t>
            </a:r>
            <a:r>
              <a:rPr lang="en-US" dirty="0" smtClean="0"/>
              <a:t>” is </a:t>
            </a:r>
            <a:r>
              <a:rPr lang="en-US" dirty="0"/>
              <a:t>an example.</a:t>
            </a:r>
          </a:p>
          <a:p>
            <a:r>
              <a:rPr lang="en-US" b="1" dirty="0" err="1" smtClean="0"/>
              <a:t>Pantoum</a:t>
            </a:r>
            <a:r>
              <a:rPr lang="en-US" b="1" dirty="0"/>
              <a:t>: </a:t>
            </a:r>
            <a:r>
              <a:rPr lang="en-US" dirty="0"/>
              <a:t>derived from the Malayan </a:t>
            </a:r>
            <a:r>
              <a:rPr lang="en-US" i="1" dirty="0" err="1"/>
              <a:t>pantun</a:t>
            </a:r>
            <a:r>
              <a:rPr lang="en-US" dirty="0"/>
              <a:t>, it consists of a varying number of four-line </a:t>
            </a:r>
            <a:r>
              <a:rPr lang="en-US" dirty="0" smtClean="0"/>
              <a:t>stanzas with </a:t>
            </a:r>
            <a:r>
              <a:rPr lang="en-US" dirty="0"/>
              <a:t>lines rhyming alternately; the second and fourth lines of each stanza repeated to form the </a:t>
            </a:r>
            <a:r>
              <a:rPr lang="en-US" dirty="0" smtClean="0"/>
              <a:t>first and </a:t>
            </a:r>
            <a:r>
              <a:rPr lang="en-US" dirty="0"/>
              <a:t>third lines of the succeeding stanza, with the first and third lines of the first stanza forming </a:t>
            </a:r>
            <a:r>
              <a:rPr lang="en-US" dirty="0" smtClean="0"/>
              <a:t>the second </a:t>
            </a:r>
            <a:r>
              <a:rPr lang="en-US" dirty="0"/>
              <a:t>and fourth of the last stanza, but in reverse order, so that the opening and closing lines </a:t>
            </a:r>
            <a:r>
              <a:rPr lang="en-US" dirty="0" smtClean="0"/>
              <a:t>of the </a:t>
            </a:r>
            <a:r>
              <a:rPr lang="en-US" dirty="0"/>
              <a:t>poem are identical.</a:t>
            </a:r>
          </a:p>
        </p:txBody>
      </p:sp>
    </p:spTree>
    <p:extLst>
      <p:ext uri="{BB962C8B-B14F-4D97-AF65-F5344CB8AC3E}">
        <p14:creationId xmlns:p14="http://schemas.microsoft.com/office/powerpoint/2010/main" val="337794348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92500" lnSpcReduction="10000"/>
          </a:bodyPr>
          <a:lstStyle/>
          <a:p>
            <a:r>
              <a:rPr lang="en-US" b="1" dirty="0" err="1"/>
              <a:t>Rondeau</a:t>
            </a:r>
            <a:r>
              <a:rPr lang="en-US" b="1" dirty="0"/>
              <a:t>: </a:t>
            </a:r>
            <a:r>
              <a:rPr lang="en-US" dirty="0"/>
              <a:t>a fixed form used mostly in light or witty verse, usually consisting of fifteen </a:t>
            </a:r>
            <a:r>
              <a:rPr lang="en-US" dirty="0" err="1"/>
              <a:t>octo</a:t>
            </a:r>
            <a:r>
              <a:rPr lang="en-US" dirty="0"/>
              <a:t>- </a:t>
            </a:r>
            <a:r>
              <a:rPr lang="en-US" dirty="0" smtClean="0"/>
              <a:t>or decasyllabic </a:t>
            </a:r>
            <a:r>
              <a:rPr lang="en-US" dirty="0"/>
              <a:t>lines in three stanzas, with only two rhymes used throughout. A word or words </a:t>
            </a:r>
            <a:r>
              <a:rPr lang="en-US" dirty="0" smtClean="0"/>
              <a:t>from the </a:t>
            </a:r>
            <a:r>
              <a:rPr lang="en-US" dirty="0"/>
              <a:t>first part of the first line are used as a (usually unrhymed) refrain ending the second and </a:t>
            </a:r>
            <a:r>
              <a:rPr lang="en-US" dirty="0" smtClean="0"/>
              <a:t>third stanzas</a:t>
            </a:r>
            <a:r>
              <a:rPr lang="en-US" dirty="0"/>
              <a:t>, so the rhyme scheme is </a:t>
            </a:r>
            <a:r>
              <a:rPr lang="en-US" i="1" dirty="0" err="1"/>
              <a:t>aabba</a:t>
            </a:r>
            <a:r>
              <a:rPr lang="en-US" i="1" dirty="0"/>
              <a:t> </a:t>
            </a:r>
            <a:r>
              <a:rPr lang="en-US" i="1" dirty="0" err="1"/>
              <a:t>aabR</a:t>
            </a:r>
            <a:r>
              <a:rPr lang="en-US" i="1" dirty="0"/>
              <a:t> </a:t>
            </a:r>
            <a:r>
              <a:rPr lang="en-US" i="1" dirty="0" err="1"/>
              <a:t>aabbaR</a:t>
            </a:r>
            <a:r>
              <a:rPr lang="en-US" i="1" dirty="0" smtClean="0"/>
              <a:t>. </a:t>
            </a:r>
            <a:endParaRPr lang="en-US" i="1" dirty="0"/>
          </a:p>
          <a:p>
            <a:pPr marL="0" indent="0">
              <a:buNone/>
            </a:pPr>
            <a:r>
              <a:rPr lang="en-US" dirty="0"/>
              <a:t>An example is “ In Flanders Fields,” by Lt. Col. John McCrae.</a:t>
            </a:r>
          </a:p>
        </p:txBody>
      </p:sp>
    </p:spTree>
    <p:extLst>
      <p:ext uri="{BB962C8B-B14F-4D97-AF65-F5344CB8AC3E}">
        <p14:creationId xmlns:p14="http://schemas.microsoft.com/office/powerpoint/2010/main" val="42254165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62500" lnSpcReduction="20000"/>
          </a:bodyPr>
          <a:lstStyle/>
          <a:p>
            <a:r>
              <a:rPr lang="en-US" b="1" dirty="0"/>
              <a:t>Sestina: </a:t>
            </a:r>
            <a:r>
              <a:rPr lang="en-US" dirty="0"/>
              <a:t>a fixed form consisting of six 6-line (usually unrhymed) stanzas in which the end </a:t>
            </a:r>
            <a:r>
              <a:rPr lang="en-US" dirty="0" smtClean="0"/>
              <a:t>words of </a:t>
            </a:r>
            <a:r>
              <a:rPr lang="en-US" dirty="0"/>
              <a:t>the first stanza recur as end words of the following five stanzas in a successively rotating order</a:t>
            </a:r>
            <a:r>
              <a:rPr lang="en-US" dirty="0" smtClean="0"/>
              <a:t>, and </a:t>
            </a:r>
            <a:r>
              <a:rPr lang="en-US" dirty="0"/>
              <a:t>as the middle and end words of each of the lines of a concluding envoi in the form of a </a:t>
            </a:r>
            <a:r>
              <a:rPr lang="en-US" dirty="0" err="1"/>
              <a:t>tercet</a:t>
            </a:r>
            <a:r>
              <a:rPr lang="en-US" dirty="0"/>
              <a:t>.</a:t>
            </a:r>
          </a:p>
          <a:p>
            <a:pPr marL="346075" indent="0">
              <a:buNone/>
            </a:pPr>
            <a:r>
              <a:rPr lang="en-US" dirty="0"/>
              <a:t>The usual ending word order for a sestina is as follows:</a:t>
            </a:r>
          </a:p>
          <a:p>
            <a:pPr marL="346075" indent="0">
              <a:buNone/>
            </a:pPr>
            <a:r>
              <a:rPr lang="en-US" dirty="0"/>
              <a:t>First stanza, 1- 2 - 3 - 4 - 5 - 6</a:t>
            </a:r>
          </a:p>
          <a:p>
            <a:pPr marL="346075" indent="0">
              <a:buNone/>
            </a:pPr>
            <a:r>
              <a:rPr lang="it-IT" dirty="0"/>
              <a:t>Second stanza, 6 - 1 - 5 - 2 - 4 - 3</a:t>
            </a:r>
          </a:p>
          <a:p>
            <a:pPr marL="346075" indent="0">
              <a:buNone/>
            </a:pPr>
            <a:r>
              <a:rPr lang="en-US" dirty="0"/>
              <a:t>Third stanza, 3 - 6 - 4 - 1 - 2 - 5</a:t>
            </a:r>
          </a:p>
          <a:p>
            <a:pPr marL="346075" indent="0">
              <a:buNone/>
            </a:pPr>
            <a:r>
              <a:rPr lang="en-US" dirty="0"/>
              <a:t>Fourth stanza, 5 - 3 - 2 - 6 - 1 - 4</a:t>
            </a:r>
          </a:p>
          <a:p>
            <a:pPr marL="346075" indent="0">
              <a:buNone/>
            </a:pPr>
            <a:r>
              <a:rPr lang="en-US" dirty="0"/>
              <a:t>Fifth stanza, 4 - 5 - 1 - 3 - 6 - 2</a:t>
            </a:r>
          </a:p>
          <a:p>
            <a:pPr marL="346075" indent="0">
              <a:buNone/>
            </a:pPr>
            <a:r>
              <a:rPr lang="en-US" dirty="0"/>
              <a:t>Sixth stanza, 2 - 4 - 6 - 5 - 3 - 1</a:t>
            </a:r>
          </a:p>
          <a:p>
            <a:pPr marL="346075" indent="0">
              <a:buNone/>
            </a:pPr>
            <a:r>
              <a:rPr lang="en-US" dirty="0"/>
              <a:t>Concluding </a:t>
            </a:r>
            <a:r>
              <a:rPr lang="en-US" dirty="0" err="1"/>
              <a:t>tercet</a:t>
            </a:r>
            <a:r>
              <a:rPr lang="en-US" dirty="0"/>
              <a:t>:</a:t>
            </a:r>
          </a:p>
          <a:p>
            <a:pPr marL="346075" indent="0">
              <a:buNone/>
            </a:pPr>
            <a:r>
              <a:rPr lang="en-US" dirty="0"/>
              <a:t>middle of first line - 2, end of first line - 5</a:t>
            </a:r>
          </a:p>
          <a:p>
            <a:pPr marL="346075" indent="0">
              <a:buNone/>
            </a:pPr>
            <a:r>
              <a:rPr lang="en-US" dirty="0"/>
              <a:t>middle of second line - 4, end of second line - 3</a:t>
            </a:r>
          </a:p>
          <a:p>
            <a:pPr marL="346075" indent="0">
              <a:buNone/>
            </a:pPr>
            <a:r>
              <a:rPr lang="en-US" dirty="0"/>
              <a:t>middle if third line - 6, end of third line - 1</a:t>
            </a:r>
          </a:p>
        </p:txBody>
      </p:sp>
    </p:spTree>
    <p:extLst>
      <p:ext uri="{BB962C8B-B14F-4D97-AF65-F5344CB8AC3E}">
        <p14:creationId xmlns:p14="http://schemas.microsoft.com/office/powerpoint/2010/main" val="337555541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85000" lnSpcReduction="20000"/>
          </a:bodyPr>
          <a:lstStyle/>
          <a:p>
            <a:r>
              <a:rPr lang="en-US" b="1" dirty="0"/>
              <a:t>Sonnet</a:t>
            </a:r>
            <a:r>
              <a:rPr lang="en-US" dirty="0"/>
              <a:t>: a fourteen line poem in iambic pentameter with a prescribed rhyme scheme; its </a:t>
            </a:r>
            <a:r>
              <a:rPr lang="en-US" dirty="0" smtClean="0"/>
              <a:t>subject was </a:t>
            </a:r>
            <a:r>
              <a:rPr lang="en-US" dirty="0"/>
              <a:t>traditionally love. Three variations are found frequently in English, although others </a:t>
            </a:r>
            <a:r>
              <a:rPr lang="en-US" dirty="0" smtClean="0"/>
              <a:t>are occasionally </a:t>
            </a:r>
            <a:r>
              <a:rPr lang="en-US" dirty="0"/>
              <a:t>seen.</a:t>
            </a:r>
          </a:p>
          <a:p>
            <a:r>
              <a:rPr lang="en-US" b="1" dirty="0" smtClean="0"/>
              <a:t>Shakespearean </a:t>
            </a:r>
            <a:r>
              <a:rPr lang="en-US" b="1" dirty="0"/>
              <a:t>Sonnet: </a:t>
            </a:r>
            <a:r>
              <a:rPr lang="en-US" dirty="0"/>
              <a:t>a style of sonnet used by Shakespeare with a rhyme scheme of </a:t>
            </a:r>
            <a:r>
              <a:rPr lang="en-US" i="1" dirty="0" err="1" smtClean="0"/>
              <a:t>abab</a:t>
            </a:r>
            <a:r>
              <a:rPr lang="en-US" i="1" dirty="0" smtClean="0"/>
              <a:t> </a:t>
            </a:r>
            <a:r>
              <a:rPr lang="en-US" i="1" dirty="0" err="1" smtClean="0"/>
              <a:t>cdcd</a:t>
            </a:r>
            <a:r>
              <a:rPr lang="en-US" i="1" dirty="0" smtClean="0"/>
              <a:t> </a:t>
            </a:r>
            <a:r>
              <a:rPr lang="en-US" i="1" dirty="0" err="1"/>
              <a:t>efef</a:t>
            </a:r>
            <a:r>
              <a:rPr lang="en-US" i="1" dirty="0"/>
              <a:t> </a:t>
            </a:r>
            <a:r>
              <a:rPr lang="en-US" i="1" dirty="0" err="1"/>
              <a:t>gg</a:t>
            </a:r>
            <a:endParaRPr lang="en-US" i="1" dirty="0"/>
          </a:p>
          <a:p>
            <a:r>
              <a:rPr lang="en-US" b="1" dirty="0" smtClean="0"/>
              <a:t>Italian </a:t>
            </a:r>
            <a:r>
              <a:rPr lang="en-US" b="1" dirty="0"/>
              <a:t>(Petrarchan) Sonnet: </a:t>
            </a:r>
            <a:r>
              <a:rPr lang="en-US" dirty="0"/>
              <a:t>a form of sonnet made popular by Petrarch with a rhyme scheme </a:t>
            </a:r>
            <a:r>
              <a:rPr lang="en-US" dirty="0" smtClean="0"/>
              <a:t>of </a:t>
            </a:r>
            <a:r>
              <a:rPr lang="en-US" i="1" dirty="0" err="1" smtClean="0"/>
              <a:t>abbaabba</a:t>
            </a:r>
            <a:r>
              <a:rPr lang="en-US" i="1" dirty="0" smtClean="0"/>
              <a:t> </a:t>
            </a:r>
            <a:r>
              <a:rPr lang="en-US" i="1" dirty="0" err="1"/>
              <a:t>cdecde</a:t>
            </a:r>
            <a:r>
              <a:rPr lang="en-US" i="1" dirty="0"/>
              <a:t> </a:t>
            </a:r>
            <a:r>
              <a:rPr lang="en-US" dirty="0"/>
              <a:t>or </a:t>
            </a:r>
            <a:r>
              <a:rPr lang="en-US" i="1" dirty="0" err="1"/>
              <a:t>cdcdcd</a:t>
            </a:r>
            <a:endParaRPr lang="en-US" i="1" dirty="0"/>
          </a:p>
          <a:p>
            <a:r>
              <a:rPr lang="en-US" b="1" dirty="0" smtClean="0"/>
              <a:t>Spenserian </a:t>
            </a:r>
            <a:r>
              <a:rPr lang="en-US" b="1" dirty="0"/>
              <a:t>Sonnet: </a:t>
            </a:r>
            <a:r>
              <a:rPr lang="en-US" dirty="0"/>
              <a:t>a variant of the Shakespearean form in which the quatrains are linked with </a:t>
            </a:r>
            <a:r>
              <a:rPr lang="en-US" dirty="0" smtClean="0"/>
              <a:t>a chain </a:t>
            </a:r>
            <a:r>
              <a:rPr lang="en-US" dirty="0"/>
              <a:t>or interlocked rhyme scheme, </a:t>
            </a:r>
            <a:r>
              <a:rPr lang="en-US" i="1" dirty="0" err="1"/>
              <a:t>abab</a:t>
            </a:r>
            <a:r>
              <a:rPr lang="en-US" i="1" dirty="0"/>
              <a:t> </a:t>
            </a:r>
            <a:r>
              <a:rPr lang="en-US" i="1" dirty="0" err="1"/>
              <a:t>bcbc</a:t>
            </a:r>
            <a:r>
              <a:rPr lang="en-US" i="1" dirty="0"/>
              <a:t> </a:t>
            </a:r>
            <a:r>
              <a:rPr lang="en-US" i="1" dirty="0" err="1"/>
              <a:t>cdcd</a:t>
            </a:r>
            <a:r>
              <a:rPr lang="en-US" i="1" dirty="0"/>
              <a:t> </a:t>
            </a:r>
            <a:r>
              <a:rPr lang="en-US" i="1" dirty="0" err="1"/>
              <a:t>ee</a:t>
            </a:r>
            <a:r>
              <a:rPr lang="en-US" i="1" dirty="0"/>
              <a:t>.</a:t>
            </a:r>
            <a:endParaRPr lang="en-US" dirty="0"/>
          </a:p>
        </p:txBody>
      </p:sp>
    </p:spTree>
    <p:extLst>
      <p:ext uri="{BB962C8B-B14F-4D97-AF65-F5344CB8AC3E}">
        <p14:creationId xmlns:p14="http://schemas.microsoft.com/office/powerpoint/2010/main" val="207411289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fontScale="85000" lnSpcReduction="10000"/>
          </a:bodyPr>
          <a:lstStyle/>
          <a:p>
            <a:r>
              <a:rPr lang="en-US" b="1" dirty="0"/>
              <a:t>Sonnet Sequence: </a:t>
            </a:r>
            <a:r>
              <a:rPr lang="en-US" dirty="0"/>
              <a:t>a series of sonnets in which there is a discernable unifying theme, while </a:t>
            </a:r>
            <a:r>
              <a:rPr lang="en-US" dirty="0" smtClean="0"/>
              <a:t>each retains </a:t>
            </a:r>
            <a:r>
              <a:rPr lang="en-US" dirty="0"/>
              <a:t>its own structural independence. All of Shakespeare’s sonnets, for example, were part of </a:t>
            </a:r>
            <a:r>
              <a:rPr lang="en-US" dirty="0" smtClean="0"/>
              <a:t>a sequence</a:t>
            </a:r>
            <a:r>
              <a:rPr lang="en-US" dirty="0"/>
              <a:t>.</a:t>
            </a:r>
          </a:p>
          <a:p>
            <a:r>
              <a:rPr lang="en-US" b="1" dirty="0" err="1" smtClean="0"/>
              <a:t>Triolet</a:t>
            </a:r>
            <a:r>
              <a:rPr lang="en-US" b="1" dirty="0"/>
              <a:t>: </a:t>
            </a:r>
            <a:r>
              <a:rPr lang="en-US" dirty="0"/>
              <a:t>a poem or stanza of eight lines in which the first line is repeated as the fourth and </a:t>
            </a:r>
            <a:r>
              <a:rPr lang="en-US" dirty="0" smtClean="0"/>
              <a:t>seventh lines</a:t>
            </a:r>
            <a:r>
              <a:rPr lang="en-US" dirty="0"/>
              <a:t>, and the second line as the eighth, with a rhyme scheme of </a:t>
            </a:r>
            <a:r>
              <a:rPr lang="en-US" i="1" dirty="0" err="1"/>
              <a:t>ABaAabAB</a:t>
            </a:r>
            <a:r>
              <a:rPr lang="en-US" dirty="0"/>
              <a:t>, as in </a:t>
            </a:r>
            <a:r>
              <a:rPr lang="en-US" dirty="0" smtClean="0"/>
              <a:t>Adelaide Crapsey’s </a:t>
            </a:r>
            <a:r>
              <a:rPr lang="en-US" dirty="0"/>
              <a:t>“Song” (the capital letters in the rhyme scheme indicate the repetition of identical lines).</a:t>
            </a:r>
          </a:p>
        </p:txBody>
      </p:sp>
    </p:spTree>
    <p:extLst>
      <p:ext uri="{BB962C8B-B14F-4D97-AF65-F5344CB8AC3E}">
        <p14:creationId xmlns:p14="http://schemas.microsoft.com/office/powerpoint/2010/main" val="901838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Cacophony </a:t>
            </a:r>
            <a:r>
              <a:rPr lang="en-US" dirty="0"/>
              <a:t>A </a:t>
            </a:r>
            <a:r>
              <a:rPr lang="en-US" dirty="0">
                <a:solidFill>
                  <a:srgbClr val="FF0000"/>
                </a:solidFill>
              </a:rPr>
              <a:t>discordant series of harsh, unpleasant sounds helps to convey disorder</a:t>
            </a:r>
            <a:r>
              <a:rPr lang="en-US" dirty="0"/>
              <a:t>. This is often </a:t>
            </a:r>
            <a:r>
              <a:rPr lang="en-US" dirty="0" smtClean="0"/>
              <a:t>furthered by </a:t>
            </a:r>
            <a:r>
              <a:rPr lang="en-US" dirty="0"/>
              <a:t>the </a:t>
            </a:r>
            <a:r>
              <a:rPr lang="en-US" dirty="0">
                <a:solidFill>
                  <a:srgbClr val="FF0000"/>
                </a:solidFill>
              </a:rPr>
              <a:t>combined effect of the meaning </a:t>
            </a:r>
            <a:r>
              <a:rPr lang="en-US" dirty="0"/>
              <a:t>and the </a:t>
            </a:r>
            <a:r>
              <a:rPr lang="en-US" dirty="0">
                <a:solidFill>
                  <a:srgbClr val="FF0000"/>
                </a:solidFill>
              </a:rPr>
              <a:t>difficulty of pronunciation</a:t>
            </a:r>
            <a:r>
              <a:rPr lang="en-US" dirty="0"/>
              <a:t>.</a:t>
            </a:r>
          </a:p>
          <a:p>
            <a:r>
              <a:rPr lang="en-US" i="1" dirty="0"/>
              <a:t>Example: </a:t>
            </a:r>
            <a:r>
              <a:rPr lang="en-US" dirty="0"/>
              <a:t>My stick fingers click with a snicker</a:t>
            </a:r>
          </a:p>
          <a:p>
            <a:pPr marL="1828800" indent="0">
              <a:buNone/>
            </a:pPr>
            <a:r>
              <a:rPr lang="en-US" dirty="0"/>
              <a:t>And, chuckling, they knuckle the keys;</a:t>
            </a:r>
          </a:p>
          <a:p>
            <a:pPr marL="1828800" indent="0">
              <a:buNone/>
            </a:pPr>
            <a:r>
              <a:rPr lang="en-US" dirty="0"/>
              <a:t>Light-footed, my steel feelers flicker</a:t>
            </a:r>
          </a:p>
          <a:p>
            <a:pPr marL="1828800" indent="0">
              <a:buNone/>
            </a:pPr>
            <a:r>
              <a:rPr lang="en-US" dirty="0"/>
              <a:t>And pluck from these keys melodies.</a:t>
            </a:r>
          </a:p>
          <a:p>
            <a:pPr marL="0" indent="0">
              <a:buNone/>
            </a:pPr>
            <a:r>
              <a:rPr lang="en-US" dirty="0"/>
              <a:t>—“Player Piano,” </a:t>
            </a:r>
            <a:r>
              <a:rPr lang="en-US" i="1" dirty="0"/>
              <a:t>John </a:t>
            </a:r>
            <a:r>
              <a:rPr lang="en-US" i="1" dirty="0" smtClean="0"/>
              <a:t>Updike</a:t>
            </a:r>
            <a:endParaRPr lang="en-US" dirty="0"/>
          </a:p>
        </p:txBody>
      </p:sp>
    </p:spTree>
    <p:extLst>
      <p:ext uri="{BB962C8B-B14F-4D97-AF65-F5344CB8AC3E}">
        <p14:creationId xmlns:p14="http://schemas.microsoft.com/office/powerpoint/2010/main" val="14572846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ARRANGEMENT OF WORDS</a:t>
            </a:r>
          </a:p>
        </p:txBody>
      </p:sp>
      <p:sp>
        <p:nvSpPr>
          <p:cNvPr id="3" name="Content Placeholder 2"/>
          <p:cNvSpPr>
            <a:spLocks noGrp="1"/>
          </p:cNvSpPr>
          <p:nvPr>
            <p:ph idx="1"/>
          </p:nvPr>
        </p:nvSpPr>
        <p:spPr/>
        <p:txBody>
          <a:bodyPr>
            <a:normAutofit/>
          </a:bodyPr>
          <a:lstStyle/>
          <a:p>
            <a:r>
              <a:rPr lang="en-US" b="1" dirty="0"/>
              <a:t>Villanelle: </a:t>
            </a:r>
            <a:r>
              <a:rPr lang="en-US" dirty="0"/>
              <a:t>a poem consisting of five 3-line stanzas followed by a quatrain and having </a:t>
            </a:r>
            <a:r>
              <a:rPr lang="en-US" dirty="0" smtClean="0"/>
              <a:t>only two </a:t>
            </a:r>
            <a:r>
              <a:rPr lang="en-US" dirty="0"/>
              <a:t>rhymes. In the stanzas following the first stanza, the first and third lines of the first </a:t>
            </a:r>
            <a:r>
              <a:rPr lang="en-US" dirty="0" smtClean="0"/>
              <a:t>stanza are </a:t>
            </a:r>
            <a:r>
              <a:rPr lang="en-US" dirty="0"/>
              <a:t>repeated alternately as refrains. They are the final two lines of the concluding quatrain. </a:t>
            </a:r>
            <a:r>
              <a:rPr lang="en-US" dirty="0" smtClean="0"/>
              <a:t>The villanelle </a:t>
            </a:r>
            <a:r>
              <a:rPr lang="en-US" dirty="0"/>
              <a:t>gives a pleasant impression of simple spontaneity, as in Edwin Arlington </a:t>
            </a:r>
            <a:r>
              <a:rPr lang="en-US" dirty="0" smtClean="0"/>
              <a:t>Robinson’s “</a:t>
            </a:r>
            <a:r>
              <a:rPr lang="en-US" dirty="0"/>
              <a:t>The House on the Hill.”</a:t>
            </a:r>
          </a:p>
        </p:txBody>
      </p:sp>
    </p:spTree>
    <p:extLst>
      <p:ext uri="{BB962C8B-B14F-4D97-AF65-F5344CB8AC3E}">
        <p14:creationId xmlns:p14="http://schemas.microsoft.com/office/powerpoint/2010/main" val="165506378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Background</a:t>
            </a:r>
          </a:p>
          <a:p>
            <a:pPr marL="0" indent="0">
              <a:buNone/>
            </a:pPr>
            <a:r>
              <a:rPr lang="en-US" dirty="0" smtClean="0"/>
              <a:t>A </a:t>
            </a:r>
            <a:r>
              <a:rPr lang="en-US" dirty="0"/>
              <a:t>poet uses words more consciously than any other writer. Although poetry often deals with deep </a:t>
            </a:r>
            <a:r>
              <a:rPr lang="en-US" dirty="0" smtClean="0"/>
              <a:t>human emotions </a:t>
            </a:r>
            <a:r>
              <a:rPr lang="en-US" dirty="0"/>
              <a:t>or philosophical thought, people generally don’t respond very strongly to abstract words, even </a:t>
            </a:r>
            <a:r>
              <a:rPr lang="en-US" dirty="0" smtClean="0"/>
              <a:t>the words </a:t>
            </a:r>
            <a:r>
              <a:rPr lang="en-US" dirty="0"/>
              <a:t>describing such emotions and thoughts. The poet, then, must embed within his work those </a:t>
            </a:r>
            <a:r>
              <a:rPr lang="en-US" dirty="0" smtClean="0"/>
              <a:t>words which </a:t>
            </a:r>
            <a:r>
              <a:rPr lang="en-US" b="1" i="1" dirty="0"/>
              <a:t>do </a:t>
            </a:r>
            <a:r>
              <a:rPr lang="en-US" dirty="0"/>
              <a:t>carry strong visual and sensory impact, words which are fresh and spontaneous but vividly descriptive</a:t>
            </a:r>
            <a:r>
              <a:rPr lang="en-US" dirty="0" smtClean="0"/>
              <a:t>. He </a:t>
            </a:r>
            <a:r>
              <a:rPr lang="en-US" dirty="0"/>
              <a:t>must carefully pick and choose words that are just right. It is better to </a:t>
            </a:r>
            <a:r>
              <a:rPr lang="en-US" b="1" i="1" dirty="0"/>
              <a:t>show </a:t>
            </a:r>
            <a:r>
              <a:rPr lang="en-US" dirty="0"/>
              <a:t>the reader than </a:t>
            </a:r>
            <a:r>
              <a:rPr lang="en-US" dirty="0" smtClean="0"/>
              <a:t>to merely </a:t>
            </a:r>
            <a:r>
              <a:rPr lang="en-US" b="1" i="1" dirty="0"/>
              <a:t>tell </a:t>
            </a:r>
            <a:r>
              <a:rPr lang="en-US" dirty="0"/>
              <a:t>him.</a:t>
            </a:r>
          </a:p>
          <a:p>
            <a:endParaRPr lang="en-US" dirty="0"/>
          </a:p>
        </p:txBody>
      </p:sp>
    </p:spTree>
    <p:extLst>
      <p:ext uri="{BB962C8B-B14F-4D97-AF65-F5344CB8AC3E}">
        <p14:creationId xmlns:p14="http://schemas.microsoft.com/office/powerpoint/2010/main" val="379118915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Imagery</a:t>
            </a:r>
            <a:r>
              <a:rPr lang="en-US" dirty="0"/>
              <a:t>: The use of vivid language to generate ideas and/or evoke mental images, not only of the </a:t>
            </a:r>
            <a:r>
              <a:rPr lang="en-US" dirty="0" smtClean="0"/>
              <a:t>visual sense</a:t>
            </a:r>
            <a:r>
              <a:rPr lang="en-US" dirty="0"/>
              <a:t>, but of sensation and emotion as well. While most commonly used in reference to </a:t>
            </a:r>
            <a:r>
              <a:rPr lang="en-US" dirty="0" smtClean="0"/>
              <a:t>figurative language</a:t>
            </a:r>
            <a:r>
              <a:rPr lang="en-US" dirty="0"/>
              <a:t>, imagery can apply to any component of a poem that evoke sensory experience and </a:t>
            </a:r>
            <a:r>
              <a:rPr lang="en-US" dirty="0" smtClean="0"/>
              <a:t>emotional response</a:t>
            </a:r>
            <a:r>
              <a:rPr lang="en-US" dirty="0"/>
              <a:t>, and also applies to the concrete things so brought to mind.</a:t>
            </a:r>
          </a:p>
          <a:p>
            <a:pPr marL="346075" indent="0">
              <a:buNone/>
            </a:pPr>
            <a:r>
              <a:rPr lang="en-US" dirty="0"/>
              <a:t>Poetry works it magic by the way it uses words to evoke “images” that carry depths of meaning</a:t>
            </a:r>
            <a:r>
              <a:rPr lang="en-US" dirty="0" smtClean="0"/>
              <a:t>.</a:t>
            </a:r>
            <a:endParaRPr lang="en-US" dirty="0"/>
          </a:p>
        </p:txBody>
      </p:sp>
    </p:spTree>
    <p:extLst>
      <p:ext uri="{BB962C8B-B14F-4D97-AF65-F5344CB8AC3E}">
        <p14:creationId xmlns:p14="http://schemas.microsoft.com/office/powerpoint/2010/main" val="370678036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Imagery</a:t>
            </a:r>
            <a:r>
              <a:rPr lang="en-US" dirty="0"/>
              <a:t>: </a:t>
            </a:r>
            <a:r>
              <a:rPr lang="en-US" dirty="0" smtClean="0"/>
              <a:t>(cont’d)</a:t>
            </a:r>
            <a:endParaRPr lang="en-US" dirty="0"/>
          </a:p>
          <a:p>
            <a:pPr marL="346075" indent="0">
              <a:buNone/>
            </a:pPr>
            <a:r>
              <a:rPr lang="en-US" dirty="0" smtClean="0"/>
              <a:t>The </a:t>
            </a:r>
            <a:r>
              <a:rPr lang="en-US" dirty="0"/>
              <a:t>poet’s carefully described impressions of sight, sound, smell, taste and touch can be transferred </a:t>
            </a:r>
            <a:r>
              <a:rPr lang="en-US" dirty="0" smtClean="0"/>
              <a:t>to the </a:t>
            </a:r>
            <a:r>
              <a:rPr lang="en-US" dirty="0"/>
              <a:t>thoughtful reader through imaginative use and combinations of diction. In addition to its </a:t>
            </a:r>
            <a:r>
              <a:rPr lang="en-US" dirty="0" smtClean="0"/>
              <a:t>more tangible </a:t>
            </a:r>
            <a:r>
              <a:rPr lang="en-US" dirty="0"/>
              <a:t>initial impact, effective imagery has the potential to tap the inner wisdom of the reader </a:t>
            </a:r>
            <a:r>
              <a:rPr lang="en-US" dirty="0" smtClean="0"/>
              <a:t>to arouse </a:t>
            </a:r>
            <a:r>
              <a:rPr lang="en-US" dirty="0"/>
              <a:t>meditative and inspirational responses.</a:t>
            </a:r>
          </a:p>
          <a:p>
            <a:pPr marL="346075" indent="0">
              <a:buNone/>
            </a:pPr>
            <a:r>
              <a:rPr lang="en-US" dirty="0"/>
              <a:t>Related images are often clustered or scattered throughout a work, thus serving to create a </a:t>
            </a:r>
            <a:r>
              <a:rPr lang="en-US" dirty="0" smtClean="0"/>
              <a:t>particular </a:t>
            </a:r>
            <a:r>
              <a:rPr lang="en-US" b="1" i="1" dirty="0" smtClean="0"/>
              <a:t>mood </a:t>
            </a:r>
            <a:r>
              <a:rPr lang="en-US" dirty="0"/>
              <a:t>or </a:t>
            </a:r>
            <a:r>
              <a:rPr lang="en-US" b="1" i="1" dirty="0"/>
              <a:t>tone. </a:t>
            </a:r>
            <a:r>
              <a:rPr lang="en-US" dirty="0"/>
              <a:t>Images of disease, corruption, and death, for example, are recurrent patterns shaping </a:t>
            </a:r>
            <a:r>
              <a:rPr lang="en-US" dirty="0" smtClean="0"/>
              <a:t>our perceptions </a:t>
            </a:r>
            <a:r>
              <a:rPr lang="en-US" dirty="0"/>
              <a:t>of Shakespeare’s </a:t>
            </a:r>
            <a:r>
              <a:rPr lang="en-US" i="1" dirty="0"/>
              <a:t>Hamlet.</a:t>
            </a:r>
            <a:endParaRPr lang="en-US" dirty="0"/>
          </a:p>
        </p:txBody>
      </p:sp>
    </p:spTree>
    <p:extLst>
      <p:ext uri="{BB962C8B-B14F-4D97-AF65-F5344CB8AC3E}">
        <p14:creationId xmlns:p14="http://schemas.microsoft.com/office/powerpoint/2010/main" val="39581806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Imagery</a:t>
            </a:r>
            <a:r>
              <a:rPr lang="en-US" dirty="0"/>
              <a:t>: </a:t>
            </a:r>
            <a:r>
              <a:rPr lang="en-US" dirty="0" smtClean="0"/>
              <a:t>(cont’d)</a:t>
            </a:r>
          </a:p>
          <a:p>
            <a:pPr marL="0" indent="0">
              <a:buNone/>
            </a:pPr>
            <a:r>
              <a:rPr lang="en-US" dirty="0"/>
              <a:t>Examples:</a:t>
            </a:r>
          </a:p>
          <a:p>
            <a:r>
              <a:rPr lang="en-US" b="1" dirty="0" smtClean="0"/>
              <a:t>Sight</a:t>
            </a:r>
            <a:r>
              <a:rPr lang="en-US" dirty="0"/>
              <a:t>: Smoke mysteriously puffed out from the clown’s ears.</a:t>
            </a:r>
          </a:p>
          <a:p>
            <a:r>
              <a:rPr lang="en-US" b="1" dirty="0" smtClean="0"/>
              <a:t>Sound</a:t>
            </a:r>
            <a:r>
              <a:rPr lang="en-US" dirty="0"/>
              <a:t>: Tom placed his ear tightly against the wall; he could hear a faint but distinct </a:t>
            </a:r>
            <a:r>
              <a:rPr lang="en-US" dirty="0" smtClean="0"/>
              <a:t>thump </a:t>
            </a:r>
            <a:r>
              <a:rPr lang="en-US" dirty="0" err="1" smtClean="0"/>
              <a:t>thump</a:t>
            </a:r>
            <a:r>
              <a:rPr lang="en-US" dirty="0" smtClean="0"/>
              <a:t> </a:t>
            </a:r>
            <a:r>
              <a:rPr lang="en-US" dirty="0" err="1"/>
              <a:t>thump</a:t>
            </a:r>
            <a:r>
              <a:rPr lang="en-US" dirty="0"/>
              <a:t>.</a:t>
            </a:r>
          </a:p>
          <a:p>
            <a:r>
              <a:rPr lang="en-US" b="1" dirty="0" smtClean="0"/>
              <a:t>Touch</a:t>
            </a:r>
            <a:r>
              <a:rPr lang="en-US" dirty="0"/>
              <a:t>: The burlap wall covering scraped against the little boy’s cheek.</a:t>
            </a:r>
          </a:p>
          <a:p>
            <a:r>
              <a:rPr lang="en-US" b="1" dirty="0" smtClean="0"/>
              <a:t>Taste</a:t>
            </a:r>
            <a:r>
              <a:rPr lang="en-US" dirty="0"/>
              <a:t>: A salty tear ran across onto her lips.</a:t>
            </a:r>
          </a:p>
          <a:p>
            <a:r>
              <a:rPr lang="en-US" b="1" dirty="0" smtClean="0"/>
              <a:t>Smell</a:t>
            </a:r>
            <a:r>
              <a:rPr lang="en-US" dirty="0"/>
              <a:t>: Cinnamon! That’s what wafted into his nostrils.</a:t>
            </a:r>
          </a:p>
        </p:txBody>
      </p:sp>
    </p:spTree>
    <p:extLst>
      <p:ext uri="{BB962C8B-B14F-4D97-AF65-F5344CB8AC3E}">
        <p14:creationId xmlns:p14="http://schemas.microsoft.com/office/powerpoint/2010/main" val="387097442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The key to good imagery is engaging all five senses</a:t>
            </a:r>
            <a:r>
              <a:rPr lang="en-US" sz="2800" dirty="0" smtClean="0"/>
              <a:t>.</a:t>
            </a:r>
          </a:p>
        </p:txBody>
      </p:sp>
      <p:graphicFrame>
        <p:nvGraphicFramePr>
          <p:cNvPr id="4" name="Table 3"/>
          <p:cNvGraphicFramePr>
            <a:graphicFrameLocks noGrp="1"/>
          </p:cNvGraphicFramePr>
          <p:nvPr>
            <p:extLst>
              <p:ext uri="{D42A27DB-BD31-4B8C-83A1-F6EECF244321}">
                <p14:modId xmlns:p14="http://schemas.microsoft.com/office/powerpoint/2010/main" val="3738224715"/>
              </p:ext>
            </p:extLst>
          </p:nvPr>
        </p:nvGraphicFramePr>
        <p:xfrm>
          <a:off x="609600" y="2118360"/>
          <a:ext cx="7848600" cy="3749040"/>
        </p:xfrm>
        <a:graphic>
          <a:graphicData uri="http://schemas.openxmlformats.org/drawingml/2006/table">
            <a:tbl>
              <a:tblPr>
                <a:tableStyleId>{D7AC3CCA-C797-4891-BE02-D94E43425B78}</a:tableStyleId>
              </a:tblPr>
              <a:tblGrid>
                <a:gridCol w="1371600"/>
                <a:gridCol w="1600200"/>
                <a:gridCol w="1676400"/>
                <a:gridCol w="1676400"/>
                <a:gridCol w="1524000"/>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Visual (Sight)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Auditory (Sound)</a:t>
                      </a:r>
                    </a:p>
                  </a:txBody>
                  <a:tcPr anchor="ctr"/>
                </a:tc>
                <a:tc>
                  <a:txBody>
                    <a:bodyPr/>
                    <a:lstStyle/>
                    <a:p>
                      <a:pPr algn="ctr"/>
                      <a:r>
                        <a:rPr lang="en-US" dirty="0" smtClean="0"/>
                        <a:t>Kinesthetic (Touch)</a:t>
                      </a:r>
                      <a:endParaRPr lang="en-US" dirty="0"/>
                    </a:p>
                  </a:txBody>
                  <a:tcPr anchor="ctr"/>
                </a:tc>
                <a:tc>
                  <a:txBody>
                    <a:bodyPr/>
                    <a:lstStyle/>
                    <a:p>
                      <a:pPr algn="ctr"/>
                      <a:r>
                        <a:rPr lang="en-US" dirty="0" smtClean="0"/>
                        <a:t>Olfactory (Smell)</a:t>
                      </a:r>
                      <a:endParaRPr lang="en-US" dirty="0"/>
                    </a:p>
                  </a:txBody>
                  <a:tcPr anchor="ctr"/>
                </a:tc>
                <a:tc>
                  <a:txBody>
                    <a:bodyPr/>
                    <a:lstStyle/>
                    <a:p>
                      <a:pPr algn="ctr"/>
                      <a:r>
                        <a:rPr lang="en-US" dirty="0" smtClean="0"/>
                        <a:t>Gustatory (Taste)</a:t>
                      </a:r>
                      <a:endParaRPr lang="en-US" dirty="0"/>
                    </a:p>
                  </a:txBody>
                  <a:tcPr anchor="ctr"/>
                </a:tc>
              </a:tr>
              <a:tr h="0">
                <a:tc>
                  <a:txBody>
                    <a:bodyPr/>
                    <a:lstStyle/>
                    <a:p>
                      <a:pPr algn="ctr"/>
                      <a:r>
                        <a:rPr lang="en-US" dirty="0" smtClean="0"/>
                        <a:t>picture</a:t>
                      </a:r>
                      <a:r>
                        <a:rPr lang="en-US" dirty="0"/>
                        <a:t/>
                      </a:r>
                      <a:br>
                        <a:rPr lang="en-US" dirty="0"/>
                      </a:br>
                      <a:r>
                        <a:rPr lang="en-US" dirty="0"/>
                        <a:t>flash</a:t>
                      </a:r>
                      <a:br>
                        <a:rPr lang="en-US" dirty="0"/>
                      </a:br>
                      <a:r>
                        <a:rPr lang="en-US" dirty="0"/>
                        <a:t>bright</a:t>
                      </a:r>
                      <a:br>
                        <a:rPr lang="en-US" dirty="0"/>
                      </a:br>
                      <a:r>
                        <a:rPr lang="en-US" dirty="0"/>
                        <a:t>sharp</a:t>
                      </a:r>
                      <a:br>
                        <a:rPr lang="en-US" dirty="0"/>
                      </a:br>
                      <a:r>
                        <a:rPr lang="en-US" dirty="0"/>
                        <a:t>clear </a:t>
                      </a:r>
                      <a:br>
                        <a:rPr lang="en-US" dirty="0"/>
                      </a:br>
                      <a:r>
                        <a:rPr lang="en-US" dirty="0"/>
                        <a:t>see</a:t>
                      </a:r>
                      <a:br>
                        <a:rPr lang="en-US" dirty="0"/>
                      </a:br>
                      <a:r>
                        <a:rPr lang="en-US" dirty="0"/>
                        <a:t>light</a:t>
                      </a:r>
                      <a:br>
                        <a:rPr lang="en-US" dirty="0"/>
                      </a:br>
                      <a:r>
                        <a:rPr lang="en-US" dirty="0"/>
                        <a:t>dark</a:t>
                      </a:r>
                      <a:br>
                        <a:rPr lang="en-US" dirty="0"/>
                      </a:br>
                      <a:r>
                        <a:rPr lang="en-US" dirty="0"/>
                        <a:t>large</a:t>
                      </a:r>
                      <a:br>
                        <a:rPr lang="en-US" dirty="0"/>
                      </a:br>
                      <a:r>
                        <a:rPr lang="en-US" dirty="0"/>
                        <a:t>blue</a:t>
                      </a:r>
                      <a:br>
                        <a:rPr lang="en-US" dirty="0"/>
                      </a:br>
                      <a:endParaRPr lang="en-US" dirty="0"/>
                    </a:p>
                  </a:txBody>
                  <a:tcPr anchor="ctr"/>
                </a:tc>
                <a:tc>
                  <a:txBody>
                    <a:bodyPr/>
                    <a:lstStyle/>
                    <a:p>
                      <a:pPr algn="ctr"/>
                      <a:r>
                        <a:rPr lang="en-US" dirty="0" smtClean="0"/>
                        <a:t>scream</a:t>
                      </a:r>
                      <a:r>
                        <a:rPr lang="en-US" dirty="0"/>
                        <a:t/>
                      </a:r>
                      <a:br>
                        <a:rPr lang="en-US" dirty="0"/>
                      </a:br>
                      <a:r>
                        <a:rPr lang="en-US" dirty="0"/>
                        <a:t>shout</a:t>
                      </a:r>
                      <a:br>
                        <a:rPr lang="en-US" dirty="0"/>
                      </a:br>
                      <a:r>
                        <a:rPr lang="en-US" dirty="0"/>
                        <a:t>listen</a:t>
                      </a:r>
                      <a:br>
                        <a:rPr lang="en-US" dirty="0"/>
                      </a:br>
                      <a:r>
                        <a:rPr lang="en-US" dirty="0"/>
                        <a:t>tone</a:t>
                      </a:r>
                      <a:br>
                        <a:rPr lang="en-US" dirty="0"/>
                      </a:br>
                      <a:r>
                        <a:rPr lang="en-US" dirty="0"/>
                        <a:t>whisper</a:t>
                      </a:r>
                      <a:br>
                        <a:rPr lang="en-US" dirty="0"/>
                      </a:br>
                      <a:r>
                        <a:rPr lang="en-US" dirty="0"/>
                        <a:t>ring</a:t>
                      </a:r>
                      <a:br>
                        <a:rPr lang="en-US" dirty="0"/>
                      </a:br>
                      <a:r>
                        <a:rPr lang="en-US" dirty="0"/>
                        <a:t>utter</a:t>
                      </a:r>
                      <a:br>
                        <a:rPr lang="en-US" dirty="0"/>
                      </a:br>
                      <a:r>
                        <a:rPr lang="en-US" dirty="0"/>
                        <a:t>nasal</a:t>
                      </a:r>
                      <a:br>
                        <a:rPr lang="en-US" dirty="0"/>
                      </a:br>
                      <a:r>
                        <a:rPr lang="en-US" dirty="0"/>
                        <a:t>squeal</a:t>
                      </a:r>
                      <a:br>
                        <a:rPr lang="en-US" dirty="0"/>
                      </a:br>
                      <a:r>
                        <a:rPr lang="en-US" dirty="0"/>
                        <a:t>quiet</a:t>
                      </a:r>
                      <a:br>
                        <a:rPr lang="en-US" dirty="0"/>
                      </a:br>
                      <a:endParaRPr lang="en-US" dirty="0"/>
                    </a:p>
                  </a:txBody>
                  <a:tcPr anchor="ctr"/>
                </a:tc>
                <a:tc>
                  <a:txBody>
                    <a:bodyPr/>
                    <a:lstStyle/>
                    <a:p>
                      <a:pPr algn="ctr"/>
                      <a:r>
                        <a:rPr lang="en-US" dirty="0" smtClean="0"/>
                        <a:t>feel</a:t>
                      </a:r>
                      <a:r>
                        <a:rPr lang="en-US" dirty="0"/>
                        <a:t/>
                      </a:r>
                      <a:br>
                        <a:rPr lang="en-US" dirty="0"/>
                      </a:br>
                      <a:r>
                        <a:rPr lang="en-US" dirty="0"/>
                        <a:t>warm</a:t>
                      </a:r>
                      <a:br>
                        <a:rPr lang="en-US" dirty="0"/>
                      </a:br>
                      <a:r>
                        <a:rPr lang="en-US" dirty="0"/>
                        <a:t>grasp</a:t>
                      </a:r>
                      <a:br>
                        <a:rPr lang="en-US" dirty="0"/>
                      </a:br>
                      <a:r>
                        <a:rPr lang="en-US" dirty="0"/>
                        <a:t>sharp</a:t>
                      </a:r>
                      <a:br>
                        <a:rPr lang="en-US" dirty="0"/>
                      </a:br>
                      <a:r>
                        <a:rPr lang="en-US" dirty="0"/>
                        <a:t>peaceful</a:t>
                      </a:r>
                      <a:br>
                        <a:rPr lang="en-US" dirty="0"/>
                      </a:br>
                      <a:r>
                        <a:rPr lang="en-US" dirty="0"/>
                        <a:t>cold</a:t>
                      </a:r>
                      <a:br>
                        <a:rPr lang="en-US" dirty="0"/>
                      </a:br>
                      <a:r>
                        <a:rPr lang="en-US" dirty="0"/>
                        <a:t>rugged</a:t>
                      </a:r>
                      <a:br>
                        <a:rPr lang="en-US" dirty="0"/>
                      </a:br>
                      <a:r>
                        <a:rPr lang="en-US" dirty="0"/>
                        <a:t>joyful</a:t>
                      </a:r>
                      <a:br>
                        <a:rPr lang="en-US" dirty="0"/>
                      </a:br>
                      <a:r>
                        <a:rPr lang="en-US" dirty="0"/>
                        <a:t>fuzzy</a:t>
                      </a:r>
                      <a:br>
                        <a:rPr lang="en-US" dirty="0"/>
                      </a:br>
                      <a:r>
                        <a:rPr lang="en-US" dirty="0"/>
                        <a:t>hard</a:t>
                      </a:r>
                      <a:br>
                        <a:rPr lang="en-US" dirty="0"/>
                      </a:br>
                      <a:endParaRPr lang="en-US" dirty="0"/>
                    </a:p>
                  </a:txBody>
                  <a:tcPr anchor="ctr"/>
                </a:tc>
                <a:tc>
                  <a:txBody>
                    <a:bodyPr/>
                    <a:lstStyle/>
                    <a:p>
                      <a:pPr algn="ctr"/>
                      <a:r>
                        <a:rPr lang="en-US" dirty="0" smtClean="0"/>
                        <a:t>pungent</a:t>
                      </a:r>
                      <a:r>
                        <a:rPr lang="en-US" dirty="0"/>
                        <a:t/>
                      </a:r>
                      <a:br>
                        <a:rPr lang="en-US" dirty="0"/>
                      </a:br>
                      <a:r>
                        <a:rPr lang="en-US" dirty="0"/>
                        <a:t>fragrant</a:t>
                      </a:r>
                      <a:br>
                        <a:rPr lang="en-US" dirty="0"/>
                      </a:br>
                      <a:r>
                        <a:rPr lang="en-US" dirty="0"/>
                        <a:t>sweet</a:t>
                      </a:r>
                      <a:br>
                        <a:rPr lang="en-US" dirty="0"/>
                      </a:br>
                      <a:r>
                        <a:rPr lang="en-US" dirty="0"/>
                        <a:t>dank</a:t>
                      </a:r>
                      <a:br>
                        <a:rPr lang="en-US" dirty="0"/>
                      </a:br>
                      <a:r>
                        <a:rPr lang="en-US" dirty="0"/>
                        <a:t>rich aroma</a:t>
                      </a:r>
                      <a:br>
                        <a:rPr lang="en-US" dirty="0"/>
                      </a:br>
                      <a:r>
                        <a:rPr lang="en-US" dirty="0"/>
                        <a:t>stinky</a:t>
                      </a:r>
                      <a:br>
                        <a:rPr lang="en-US" dirty="0"/>
                      </a:br>
                      <a:r>
                        <a:rPr lang="en-US" dirty="0"/>
                        <a:t>musty</a:t>
                      </a:r>
                      <a:br>
                        <a:rPr lang="en-US" dirty="0"/>
                      </a:br>
                      <a:r>
                        <a:rPr lang="en-US" dirty="0"/>
                        <a:t>rotten</a:t>
                      </a:r>
                      <a:br>
                        <a:rPr lang="en-US" dirty="0"/>
                      </a:br>
                      <a:r>
                        <a:rPr lang="en-US" dirty="0"/>
                        <a:t>odor</a:t>
                      </a:r>
                      <a:br>
                        <a:rPr lang="en-US" dirty="0"/>
                      </a:br>
                      <a:r>
                        <a:rPr lang="en-US" dirty="0"/>
                        <a:t>essence</a:t>
                      </a:r>
                      <a:br>
                        <a:rPr lang="en-US" dirty="0"/>
                      </a:br>
                      <a:endParaRPr lang="en-US" dirty="0"/>
                    </a:p>
                  </a:txBody>
                  <a:tcPr anchor="ctr"/>
                </a:tc>
                <a:tc>
                  <a:txBody>
                    <a:bodyPr/>
                    <a:lstStyle/>
                    <a:p>
                      <a:pPr algn="ctr"/>
                      <a:r>
                        <a:rPr lang="en-US" dirty="0" smtClean="0"/>
                        <a:t>sweet</a:t>
                      </a:r>
                      <a:r>
                        <a:rPr lang="en-US" dirty="0"/>
                        <a:t/>
                      </a:r>
                      <a:br>
                        <a:rPr lang="en-US" dirty="0"/>
                      </a:br>
                      <a:r>
                        <a:rPr lang="en-US" dirty="0"/>
                        <a:t>sour</a:t>
                      </a:r>
                      <a:br>
                        <a:rPr lang="en-US" dirty="0"/>
                      </a:br>
                      <a:r>
                        <a:rPr lang="en-US" dirty="0"/>
                        <a:t>salty</a:t>
                      </a:r>
                      <a:br>
                        <a:rPr lang="en-US" dirty="0"/>
                      </a:br>
                      <a:r>
                        <a:rPr lang="en-US" dirty="0"/>
                        <a:t>bitter</a:t>
                      </a:r>
                      <a:br>
                        <a:rPr lang="en-US" dirty="0"/>
                      </a:br>
                      <a:r>
                        <a:rPr lang="en-US" dirty="0"/>
                        <a:t>fresh</a:t>
                      </a:r>
                      <a:br>
                        <a:rPr lang="en-US" dirty="0"/>
                      </a:br>
                      <a:r>
                        <a:rPr lang="en-US" dirty="0"/>
                        <a:t>juicy</a:t>
                      </a:r>
                      <a:br>
                        <a:rPr lang="en-US" dirty="0"/>
                      </a:br>
                      <a:r>
                        <a:rPr lang="en-US" dirty="0"/>
                        <a:t>bland</a:t>
                      </a:r>
                      <a:br>
                        <a:rPr lang="en-US" dirty="0"/>
                      </a:br>
                      <a:r>
                        <a:rPr lang="en-US" dirty="0"/>
                        <a:t>burnt</a:t>
                      </a:r>
                      <a:br>
                        <a:rPr lang="en-US" dirty="0"/>
                      </a:br>
                      <a:r>
                        <a:rPr lang="en-US" dirty="0"/>
                        <a:t>zesty</a:t>
                      </a:r>
                      <a:br>
                        <a:rPr lang="en-US" dirty="0"/>
                      </a:br>
                      <a:r>
                        <a:rPr lang="en-US" dirty="0"/>
                        <a:t>tangy</a:t>
                      </a:r>
                    </a:p>
                  </a:txBody>
                  <a:tcPr anchor="ctr"/>
                </a:tc>
              </a:tr>
            </a:tbl>
          </a:graphicData>
        </a:graphic>
      </p:graphicFrame>
    </p:spTree>
    <p:extLst>
      <p:ext uri="{BB962C8B-B14F-4D97-AF65-F5344CB8AC3E}">
        <p14:creationId xmlns:p14="http://schemas.microsoft.com/office/powerpoint/2010/main" val="47934228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a:bodyPr>
          <a:lstStyle/>
          <a:p>
            <a:r>
              <a:rPr lang="en-US" sz="2800" dirty="0"/>
              <a:t>Visual</a:t>
            </a:r>
          </a:p>
          <a:p>
            <a:pPr marL="0" indent="0">
              <a:buNone/>
            </a:pPr>
            <a:r>
              <a:rPr lang="en-US" sz="2800" dirty="0"/>
              <a:t>To evoke visual imagery, visualize the following:</a:t>
            </a:r>
            <a:br>
              <a:rPr lang="en-US" sz="2800" dirty="0"/>
            </a:br>
            <a:r>
              <a:rPr lang="en-US" sz="2800" dirty="0"/>
              <a:t>A shape: circle, triangle, square</a:t>
            </a:r>
            <a:br>
              <a:rPr lang="en-US" sz="2800" dirty="0"/>
            </a:br>
            <a:r>
              <a:rPr lang="en-US" sz="2800" dirty="0"/>
              <a:t>An oak tree</a:t>
            </a:r>
            <a:br>
              <a:rPr lang="en-US" sz="2800" dirty="0"/>
            </a:br>
            <a:r>
              <a:rPr lang="en-US" sz="2800" dirty="0"/>
              <a:t>A rose</a:t>
            </a:r>
            <a:br>
              <a:rPr lang="en-US" sz="2800" dirty="0"/>
            </a:br>
            <a:r>
              <a:rPr lang="en-US" sz="2800" dirty="0"/>
              <a:t>A sailing boat</a:t>
            </a:r>
            <a:br>
              <a:rPr lang="en-US" sz="2800" dirty="0"/>
            </a:br>
            <a:r>
              <a:rPr lang="en-US" sz="2800" dirty="0"/>
              <a:t>A button</a:t>
            </a:r>
            <a:br>
              <a:rPr lang="en-US" sz="2800" dirty="0"/>
            </a:br>
            <a:r>
              <a:rPr lang="en-US" sz="2800" dirty="0"/>
              <a:t>A computer </a:t>
            </a:r>
          </a:p>
          <a:p>
            <a:pPr marL="0" indent="0">
              <a:buNone/>
            </a:pPr>
            <a:endParaRPr lang="en-US" sz="2800" dirty="0" smtClean="0"/>
          </a:p>
        </p:txBody>
      </p:sp>
    </p:spTree>
    <p:extLst>
      <p:ext uri="{BB962C8B-B14F-4D97-AF65-F5344CB8AC3E}">
        <p14:creationId xmlns:p14="http://schemas.microsoft.com/office/powerpoint/2010/main" val="54727272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a:bodyPr>
          <a:lstStyle/>
          <a:p>
            <a:r>
              <a:rPr lang="en-US" sz="2800" dirty="0"/>
              <a:t>Auditory</a:t>
            </a:r>
          </a:p>
          <a:p>
            <a:pPr marL="0" indent="0">
              <a:buNone/>
            </a:pPr>
            <a:r>
              <a:rPr lang="en-US" sz="2800" dirty="0"/>
              <a:t>To evoke auditory imagery, imagine the following:</a:t>
            </a:r>
            <a:br>
              <a:rPr lang="en-US" sz="2800" dirty="0"/>
            </a:br>
            <a:r>
              <a:rPr lang="en-US" sz="2800" dirty="0"/>
              <a:t>The wind blowing through the trees</a:t>
            </a:r>
            <a:br>
              <a:rPr lang="en-US" sz="2800" dirty="0"/>
            </a:br>
            <a:r>
              <a:rPr lang="en-US" sz="2800" dirty="0"/>
              <a:t>The ring on your telephone</a:t>
            </a:r>
            <a:br>
              <a:rPr lang="en-US" sz="2800" dirty="0"/>
            </a:br>
            <a:r>
              <a:rPr lang="en-US" sz="2800" dirty="0"/>
              <a:t>The sound of your computer keyboard</a:t>
            </a:r>
            <a:br>
              <a:rPr lang="en-US" sz="2800" dirty="0"/>
            </a:br>
            <a:r>
              <a:rPr lang="en-US" sz="2800" dirty="0"/>
              <a:t>Scales played on a guitar</a:t>
            </a:r>
            <a:br>
              <a:rPr lang="en-US" sz="2800" dirty="0"/>
            </a:br>
            <a:r>
              <a:rPr lang="en-US" sz="2800" dirty="0"/>
              <a:t>Water lapping on a lake shore</a:t>
            </a:r>
          </a:p>
        </p:txBody>
      </p:sp>
    </p:spTree>
    <p:extLst>
      <p:ext uri="{BB962C8B-B14F-4D97-AF65-F5344CB8AC3E}">
        <p14:creationId xmlns:p14="http://schemas.microsoft.com/office/powerpoint/2010/main" val="92126042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a:bodyPr>
          <a:lstStyle/>
          <a:p>
            <a:r>
              <a:rPr lang="en-US" sz="2800" dirty="0" smtClean="0"/>
              <a:t>Olfactory (Smell)</a:t>
            </a:r>
            <a:endParaRPr lang="en-US" sz="2800" dirty="0"/>
          </a:p>
          <a:p>
            <a:pPr marL="0" indent="0">
              <a:buNone/>
            </a:pPr>
            <a:r>
              <a:rPr lang="en-US" sz="2800" dirty="0"/>
              <a:t>To evoke olfactory imagery, conjure up the following smells:</a:t>
            </a:r>
            <a:br>
              <a:rPr lang="en-US" sz="2800" dirty="0"/>
            </a:br>
            <a:r>
              <a:rPr lang="en-US" sz="2800" dirty="0"/>
              <a:t>Petrol fumes</a:t>
            </a:r>
            <a:br>
              <a:rPr lang="en-US" sz="2800" dirty="0"/>
            </a:br>
            <a:r>
              <a:rPr lang="en-US" sz="2800" dirty="0"/>
              <a:t>Newly baked bread</a:t>
            </a:r>
            <a:br>
              <a:rPr lang="en-US" sz="2800" dirty="0"/>
            </a:br>
            <a:r>
              <a:rPr lang="en-US" sz="2800" dirty="0"/>
              <a:t>Chlorine</a:t>
            </a:r>
            <a:br>
              <a:rPr lang="en-US" sz="2800" dirty="0"/>
            </a:br>
            <a:r>
              <a:rPr lang="en-US" sz="2800" dirty="0"/>
              <a:t>New mown grass</a:t>
            </a:r>
            <a:br>
              <a:rPr lang="en-US" sz="2800" dirty="0"/>
            </a:br>
            <a:r>
              <a:rPr lang="en-US" sz="2800" dirty="0"/>
              <a:t>Freshly brewed coffee</a:t>
            </a:r>
          </a:p>
        </p:txBody>
      </p:sp>
    </p:spTree>
    <p:extLst>
      <p:ext uri="{BB962C8B-B14F-4D97-AF65-F5344CB8AC3E}">
        <p14:creationId xmlns:p14="http://schemas.microsoft.com/office/powerpoint/2010/main" val="241052675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a:bodyPr>
          <a:lstStyle/>
          <a:p>
            <a:r>
              <a:rPr lang="en-US" sz="2800" dirty="0"/>
              <a:t>Gustatory (taste)</a:t>
            </a:r>
          </a:p>
          <a:p>
            <a:pPr marL="0" indent="0">
              <a:buNone/>
            </a:pPr>
            <a:r>
              <a:rPr lang="en-US" sz="2800" dirty="0"/>
              <a:t>To evoke gustatory imagery, imagine the taste of:</a:t>
            </a:r>
            <a:br>
              <a:rPr lang="en-US" sz="2800" dirty="0"/>
            </a:br>
            <a:r>
              <a:rPr lang="en-US" sz="2800" dirty="0"/>
              <a:t>Sugar</a:t>
            </a:r>
            <a:br>
              <a:rPr lang="en-US" sz="2800" dirty="0"/>
            </a:br>
            <a:r>
              <a:rPr lang="en-US" sz="2800" dirty="0"/>
              <a:t>Bananas</a:t>
            </a:r>
            <a:br>
              <a:rPr lang="en-US" sz="2800" dirty="0"/>
            </a:br>
            <a:r>
              <a:rPr lang="en-US" sz="2800" dirty="0"/>
              <a:t>Salt</a:t>
            </a:r>
            <a:br>
              <a:rPr lang="en-US" sz="2800" dirty="0"/>
            </a:br>
            <a:r>
              <a:rPr lang="en-US" sz="2800" dirty="0"/>
              <a:t>Lemon</a:t>
            </a:r>
            <a:br>
              <a:rPr lang="en-US" sz="2800" dirty="0"/>
            </a:br>
            <a:r>
              <a:rPr lang="en-US" sz="2800" dirty="0"/>
              <a:t>Toothpaste</a:t>
            </a:r>
          </a:p>
        </p:txBody>
      </p:sp>
    </p:spTree>
    <p:extLst>
      <p:ext uri="{BB962C8B-B14F-4D97-AF65-F5344CB8AC3E}">
        <p14:creationId xmlns:p14="http://schemas.microsoft.com/office/powerpoint/2010/main" val="2318190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SOUNDS OF WORDS</a:t>
            </a:r>
          </a:p>
        </p:txBody>
      </p:sp>
      <p:sp>
        <p:nvSpPr>
          <p:cNvPr id="3" name="Content Placeholder 2"/>
          <p:cNvSpPr>
            <a:spLocks noGrp="1"/>
          </p:cNvSpPr>
          <p:nvPr>
            <p:ph idx="1"/>
          </p:nvPr>
        </p:nvSpPr>
        <p:spPr/>
        <p:txBody>
          <a:bodyPr>
            <a:normAutofit lnSpcReduction="10000"/>
          </a:bodyPr>
          <a:lstStyle/>
          <a:p>
            <a:pPr marL="0" indent="0">
              <a:buNone/>
            </a:pPr>
            <a:r>
              <a:rPr lang="en-US" b="1" dirty="0"/>
              <a:t>Euphony</a:t>
            </a:r>
            <a:r>
              <a:rPr lang="en-US" dirty="0"/>
              <a:t>: A series of musically pleasant sounds, conveying a sense of harmony and beauty to the language.</a:t>
            </a:r>
          </a:p>
          <a:p>
            <a:r>
              <a:rPr lang="en-US" sz="3000" i="1" dirty="0"/>
              <a:t>Example: </a:t>
            </a:r>
            <a:r>
              <a:rPr lang="en-US" sz="3000" dirty="0"/>
              <a:t>Than Oars divide the Ocean,</a:t>
            </a:r>
          </a:p>
          <a:p>
            <a:pPr marL="1828800" indent="0">
              <a:buNone/>
            </a:pPr>
            <a:r>
              <a:rPr lang="en-US" sz="3000" dirty="0"/>
              <a:t>Too silver for a seam—</a:t>
            </a:r>
          </a:p>
          <a:p>
            <a:pPr marL="1828800" indent="0">
              <a:buNone/>
            </a:pPr>
            <a:r>
              <a:rPr lang="en-US" sz="3000" dirty="0"/>
              <a:t>Or Butterflies, off Banks of Noon</a:t>
            </a:r>
          </a:p>
          <a:p>
            <a:pPr marL="1828800" indent="0">
              <a:buNone/>
            </a:pPr>
            <a:r>
              <a:rPr lang="en-US" sz="3000" dirty="0"/>
              <a:t>Leap, </a:t>
            </a:r>
            <a:r>
              <a:rPr lang="en-US" sz="3000" dirty="0" err="1"/>
              <a:t>plashless</a:t>
            </a:r>
            <a:r>
              <a:rPr lang="en-US" sz="3000" dirty="0"/>
              <a:t> as they swim.</a:t>
            </a:r>
          </a:p>
          <a:p>
            <a:pPr marL="0" indent="0">
              <a:buNone/>
            </a:pPr>
            <a:r>
              <a:rPr lang="en-US" sz="3000" dirty="0"/>
              <a:t>— “A Bird Came Down the Walk,” </a:t>
            </a:r>
            <a:r>
              <a:rPr lang="en-US" sz="3000" i="1" dirty="0"/>
              <a:t>Emily Dickenson </a:t>
            </a:r>
            <a:r>
              <a:rPr lang="en-US" sz="3000" dirty="0"/>
              <a:t>(last stanza)</a:t>
            </a:r>
          </a:p>
          <a:p>
            <a:pPr marL="0" indent="0">
              <a:buNone/>
            </a:pPr>
            <a:endParaRPr lang="en-US" dirty="0"/>
          </a:p>
        </p:txBody>
      </p:sp>
    </p:spTree>
    <p:extLst>
      <p:ext uri="{BB962C8B-B14F-4D97-AF65-F5344CB8AC3E}">
        <p14:creationId xmlns:p14="http://schemas.microsoft.com/office/powerpoint/2010/main" val="173589014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a:bodyPr>
          <a:lstStyle/>
          <a:p>
            <a:r>
              <a:rPr lang="en-US" sz="2800" dirty="0"/>
              <a:t>Kinesthetic</a:t>
            </a:r>
          </a:p>
          <a:p>
            <a:pPr marL="0" indent="0">
              <a:buNone/>
            </a:pPr>
            <a:r>
              <a:rPr lang="en-US" sz="2800" dirty="0"/>
              <a:t>Kinesthetic imagery can be further divided into: sense of touch, temperature, movement, and feelings.</a:t>
            </a:r>
          </a:p>
          <a:p>
            <a:r>
              <a:rPr lang="en-US" sz="2800" dirty="0"/>
              <a:t>Touch - imagine the feelings of:</a:t>
            </a:r>
            <a:br>
              <a:rPr lang="en-US" sz="2800" dirty="0"/>
            </a:br>
            <a:r>
              <a:rPr lang="en-US" sz="2800" dirty="0"/>
              <a:t>Standing barefoot on a sandy beach</a:t>
            </a:r>
            <a:br>
              <a:rPr lang="en-US" sz="2800" dirty="0"/>
            </a:br>
            <a:r>
              <a:rPr lang="en-US" sz="2800" dirty="0"/>
              <a:t>Running your fingertips on satin fabric</a:t>
            </a:r>
            <a:br>
              <a:rPr lang="en-US" sz="2800" dirty="0"/>
            </a:br>
            <a:r>
              <a:rPr lang="en-US" sz="2800" dirty="0"/>
              <a:t>Holding a smooth pebble</a:t>
            </a:r>
            <a:br>
              <a:rPr lang="en-US" sz="2800" dirty="0"/>
            </a:br>
            <a:endParaRPr lang="en-US" sz="2800" dirty="0"/>
          </a:p>
        </p:txBody>
      </p:sp>
    </p:spTree>
    <p:extLst>
      <p:ext uri="{BB962C8B-B14F-4D97-AF65-F5344CB8AC3E}">
        <p14:creationId xmlns:p14="http://schemas.microsoft.com/office/powerpoint/2010/main" val="374857156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a:bodyPr>
          <a:lstStyle/>
          <a:p>
            <a:r>
              <a:rPr lang="en-US" sz="2800" dirty="0"/>
              <a:t>Kinesthetic</a:t>
            </a:r>
          </a:p>
          <a:p>
            <a:pPr marL="0" indent="0">
              <a:buNone/>
            </a:pPr>
            <a:r>
              <a:rPr lang="en-US" sz="2800" dirty="0"/>
              <a:t>Kinesthetic imagery can be further divided into: sense of touch, temperature, movement, and feelings.</a:t>
            </a:r>
          </a:p>
          <a:p>
            <a:r>
              <a:rPr lang="en-US" sz="2800" dirty="0" smtClean="0"/>
              <a:t>Temperature</a:t>
            </a:r>
            <a:r>
              <a:rPr lang="en-US" sz="2800" dirty="0"/>
              <a:t>:</a:t>
            </a:r>
            <a:br>
              <a:rPr lang="en-US" sz="2800" dirty="0"/>
            </a:br>
            <a:r>
              <a:rPr lang="en-US" sz="2800" dirty="0"/>
              <a:t>Sunlight falling over your arm</a:t>
            </a:r>
            <a:br>
              <a:rPr lang="en-US" sz="2800" dirty="0"/>
            </a:br>
            <a:r>
              <a:rPr lang="en-US" sz="2800" dirty="0"/>
              <a:t>Holding an ice cube</a:t>
            </a:r>
            <a:br>
              <a:rPr lang="en-US" sz="2800" dirty="0"/>
            </a:br>
            <a:r>
              <a:rPr lang="en-US" sz="2800" dirty="0"/>
              <a:t>Stepping into a warm </a:t>
            </a:r>
            <a:r>
              <a:rPr lang="en-US" sz="2800" dirty="0" smtClean="0"/>
              <a:t>bath</a:t>
            </a:r>
            <a:endParaRPr lang="en-US" sz="2800" dirty="0"/>
          </a:p>
        </p:txBody>
      </p:sp>
    </p:spTree>
    <p:extLst>
      <p:ext uri="{BB962C8B-B14F-4D97-AF65-F5344CB8AC3E}">
        <p14:creationId xmlns:p14="http://schemas.microsoft.com/office/powerpoint/2010/main" val="328563534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a:bodyPr>
          <a:lstStyle/>
          <a:p>
            <a:r>
              <a:rPr lang="en-US" sz="2800" dirty="0"/>
              <a:t>Kinesthetic</a:t>
            </a:r>
          </a:p>
          <a:p>
            <a:pPr marL="0" indent="0">
              <a:buNone/>
            </a:pPr>
            <a:r>
              <a:rPr lang="en-US" sz="2800" dirty="0"/>
              <a:t>Kinesthetic imagery can be further divided into: sense of touch, temperature, movement, and feelings.</a:t>
            </a:r>
          </a:p>
          <a:p>
            <a:r>
              <a:rPr lang="en-US" sz="2800" dirty="0" smtClean="0"/>
              <a:t>Movement </a:t>
            </a:r>
            <a:r>
              <a:rPr lang="en-US" sz="2800" dirty="0"/>
              <a:t>- feel yourself engaged in an activity:</a:t>
            </a:r>
            <a:br>
              <a:rPr lang="en-US" sz="2800" dirty="0"/>
            </a:br>
            <a:r>
              <a:rPr lang="en-US" sz="2800" dirty="0"/>
              <a:t>Swimming</a:t>
            </a:r>
            <a:br>
              <a:rPr lang="en-US" sz="2800" dirty="0"/>
            </a:br>
            <a:r>
              <a:rPr lang="en-US" sz="2800" dirty="0"/>
              <a:t>Running on grass</a:t>
            </a:r>
            <a:br>
              <a:rPr lang="en-US" sz="2800" dirty="0"/>
            </a:br>
            <a:r>
              <a:rPr lang="en-US" sz="2800" dirty="0"/>
              <a:t>Throwing a </a:t>
            </a:r>
            <a:r>
              <a:rPr lang="en-US" sz="2800" dirty="0" smtClean="0"/>
              <a:t>ball</a:t>
            </a:r>
            <a:endParaRPr lang="en-US" sz="2800" dirty="0"/>
          </a:p>
        </p:txBody>
      </p:sp>
    </p:spTree>
    <p:extLst>
      <p:ext uri="{BB962C8B-B14F-4D97-AF65-F5344CB8AC3E}">
        <p14:creationId xmlns:p14="http://schemas.microsoft.com/office/powerpoint/2010/main" val="243783174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lnSpcReduction="10000"/>
          </a:bodyPr>
          <a:lstStyle/>
          <a:p>
            <a:r>
              <a:rPr lang="en-US" sz="2800" dirty="0"/>
              <a:t>Kinesthetic</a:t>
            </a:r>
          </a:p>
          <a:p>
            <a:pPr marL="0" indent="0">
              <a:buNone/>
            </a:pPr>
            <a:r>
              <a:rPr lang="en-US" sz="2800" dirty="0"/>
              <a:t>Kinesthetic imagery can be further divided into: sense of touch, temperature, movement, and feelings.</a:t>
            </a:r>
          </a:p>
          <a:p>
            <a:r>
              <a:rPr lang="en-US" sz="2800" dirty="0" smtClean="0"/>
              <a:t>Feelings </a:t>
            </a:r>
            <a:r>
              <a:rPr lang="en-US" sz="2800" dirty="0"/>
              <a:t>- what does it feel like in your body to be:</a:t>
            </a:r>
            <a:br>
              <a:rPr lang="en-US" sz="2800" dirty="0"/>
            </a:br>
            <a:r>
              <a:rPr lang="en-US" sz="2800" dirty="0"/>
              <a:t>Peaceful</a:t>
            </a:r>
            <a:br>
              <a:rPr lang="en-US" sz="2800" dirty="0"/>
            </a:br>
            <a:r>
              <a:rPr lang="en-US" sz="2800" dirty="0"/>
              <a:t>Angry</a:t>
            </a:r>
            <a:br>
              <a:rPr lang="en-US" sz="2800" dirty="0"/>
            </a:br>
            <a:r>
              <a:rPr lang="en-US" sz="2800" dirty="0"/>
              <a:t>Sad</a:t>
            </a:r>
            <a:br>
              <a:rPr lang="en-US" sz="2800" dirty="0"/>
            </a:br>
            <a:r>
              <a:rPr lang="en-US" sz="2800" dirty="0"/>
              <a:t>Calm</a:t>
            </a:r>
            <a:br>
              <a:rPr lang="en-US" sz="2800" dirty="0"/>
            </a:br>
            <a:r>
              <a:rPr lang="en-US" sz="2800" dirty="0"/>
              <a:t>Happy</a:t>
            </a:r>
            <a:br>
              <a:rPr lang="en-US" sz="2800" dirty="0"/>
            </a:br>
            <a:endParaRPr lang="en-US" sz="2800" dirty="0"/>
          </a:p>
        </p:txBody>
      </p:sp>
    </p:spTree>
    <p:extLst>
      <p:ext uri="{BB962C8B-B14F-4D97-AF65-F5344CB8AC3E}">
        <p14:creationId xmlns:p14="http://schemas.microsoft.com/office/powerpoint/2010/main" val="169305368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rmAutofit/>
          </a:bodyPr>
          <a:lstStyle/>
          <a:p>
            <a:r>
              <a:rPr lang="en-US" b="1" dirty="0"/>
              <a:t>Synesthesia</a:t>
            </a:r>
            <a:r>
              <a:rPr lang="en-US" dirty="0"/>
              <a:t>: An attempt to fuse different senses by describing one kind of sense impression in </a:t>
            </a:r>
            <a:r>
              <a:rPr lang="en-US" dirty="0" smtClean="0"/>
              <a:t>words normally </a:t>
            </a:r>
            <a:r>
              <a:rPr lang="en-US" dirty="0"/>
              <a:t>used to describe another.</a:t>
            </a:r>
          </a:p>
          <a:p>
            <a:pPr marL="0" indent="0">
              <a:buNone/>
            </a:pPr>
            <a:r>
              <a:rPr lang="en-US" i="1" dirty="0"/>
              <a:t>Example: </a:t>
            </a:r>
            <a:r>
              <a:rPr lang="en-US" dirty="0"/>
              <a:t>The sound of her voice was sweet.</a:t>
            </a:r>
          </a:p>
          <a:p>
            <a:pPr marL="0" indent="0">
              <a:buNone/>
            </a:pPr>
            <a:r>
              <a:rPr lang="en-US" i="1" dirty="0"/>
              <a:t>Example: </a:t>
            </a:r>
            <a:r>
              <a:rPr lang="en-US" dirty="0"/>
              <a:t>a loud aroma, a velvety smile</a:t>
            </a:r>
          </a:p>
        </p:txBody>
      </p:sp>
    </p:spTree>
    <p:extLst>
      <p:ext uri="{BB962C8B-B14F-4D97-AF65-F5344CB8AC3E}">
        <p14:creationId xmlns:p14="http://schemas.microsoft.com/office/powerpoint/2010/main" val="107336433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Autofit/>
          </a:bodyPr>
          <a:lstStyle/>
          <a:p>
            <a:r>
              <a:rPr lang="en-US" sz="2800" b="1" dirty="0"/>
              <a:t>Tone, Mood</a:t>
            </a:r>
            <a:r>
              <a:rPr lang="en-US" sz="2800" dirty="0"/>
              <a:t>: The means by which a poet reveals attitudes and feelings, in the style of language or </a:t>
            </a:r>
            <a:r>
              <a:rPr lang="en-US" sz="2800" dirty="0" smtClean="0"/>
              <a:t>expression of </a:t>
            </a:r>
            <a:r>
              <a:rPr lang="en-US" sz="2800" dirty="0"/>
              <a:t>thought used to develop the subject. Certain tones include not only irony and satire, but may </a:t>
            </a:r>
            <a:r>
              <a:rPr lang="en-US" sz="2800" dirty="0" smtClean="0"/>
              <a:t>be loving</a:t>
            </a:r>
            <a:r>
              <a:rPr lang="en-US" sz="2800" dirty="0"/>
              <a:t>, condescending, bitter, pitying, fanciful, solemn, and a host of other emotions and attitudes</a:t>
            </a:r>
            <a:r>
              <a:rPr lang="en-US" sz="2800" dirty="0" smtClean="0"/>
              <a:t>. </a:t>
            </a:r>
          </a:p>
        </p:txBody>
      </p:sp>
    </p:spTree>
    <p:extLst>
      <p:ext uri="{BB962C8B-B14F-4D97-AF65-F5344CB8AC3E}">
        <p14:creationId xmlns:p14="http://schemas.microsoft.com/office/powerpoint/2010/main" val="419356084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IMAGES OF WORDS</a:t>
            </a:r>
            <a:endParaRPr lang="en-US" dirty="0"/>
          </a:p>
        </p:txBody>
      </p:sp>
      <p:sp>
        <p:nvSpPr>
          <p:cNvPr id="3" name="Content Placeholder 2"/>
          <p:cNvSpPr>
            <a:spLocks noGrp="1"/>
          </p:cNvSpPr>
          <p:nvPr>
            <p:ph idx="1"/>
          </p:nvPr>
        </p:nvSpPr>
        <p:spPr/>
        <p:txBody>
          <a:bodyPr>
            <a:noAutofit/>
          </a:bodyPr>
          <a:lstStyle/>
          <a:p>
            <a:r>
              <a:rPr lang="en-US" sz="2800" b="1" dirty="0" smtClean="0"/>
              <a:t>Tone, Mood</a:t>
            </a:r>
            <a:r>
              <a:rPr lang="en-US" sz="2800" dirty="0" smtClean="0"/>
              <a:t>: (cont’d)</a:t>
            </a:r>
          </a:p>
          <a:p>
            <a:pPr marL="346075" indent="0">
              <a:buNone/>
            </a:pPr>
            <a:r>
              <a:rPr lang="en-US" sz="2800" dirty="0" smtClean="0"/>
              <a:t>Tone </a:t>
            </a:r>
            <a:r>
              <a:rPr lang="en-US" sz="2800" dirty="0"/>
              <a:t>can also refer to the overall mood of the poem itself, in the sense of a pervading </a:t>
            </a:r>
            <a:r>
              <a:rPr lang="en-US" sz="2800" dirty="0" smtClean="0"/>
              <a:t>atmosphere intended </a:t>
            </a:r>
            <a:r>
              <a:rPr lang="en-US" sz="2800" dirty="0"/>
              <a:t>to influence the readers’ emotional response and foster expectations of the conclusion.</a:t>
            </a:r>
          </a:p>
          <a:p>
            <a:pPr marL="346075" indent="0">
              <a:buNone/>
            </a:pPr>
            <a:r>
              <a:rPr lang="en-US" sz="2800" dirty="0"/>
              <a:t>Another use of tone is in reference to pitch or to the demeanor of a speaker as interpreted </a:t>
            </a:r>
            <a:r>
              <a:rPr lang="en-US" sz="2800" dirty="0" smtClean="0"/>
              <a:t>through inflections </a:t>
            </a:r>
            <a:r>
              <a:rPr lang="en-US" sz="2800" dirty="0"/>
              <a:t>of the voice; in poetry, this is conveyed through the use of connotation, diction, figures </a:t>
            </a:r>
            <a:r>
              <a:rPr lang="en-US" sz="2800" dirty="0" smtClean="0"/>
              <a:t>of speech</a:t>
            </a:r>
            <a:r>
              <a:rPr lang="en-US" sz="2800" dirty="0"/>
              <a:t>, rhythm and other elements of poetic construction.</a:t>
            </a:r>
          </a:p>
        </p:txBody>
      </p:sp>
    </p:spTree>
    <p:extLst>
      <p:ext uri="{BB962C8B-B14F-4D97-AF65-F5344CB8AC3E}">
        <p14:creationId xmlns:p14="http://schemas.microsoft.com/office/powerpoint/2010/main" val="2430137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6768</Words>
  <Application>Microsoft Office PowerPoint</Application>
  <PresentationFormat>On-screen Show (4:3)</PresentationFormat>
  <Paragraphs>425</Paragraphs>
  <Slides>96</Slides>
  <Notes>0</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Office Theme</vt:lpstr>
      <vt:lpstr>Poetic Devices</vt:lpstr>
      <vt:lpstr>Background</vt:lpstr>
      <vt:lpstr>4 BASIC CLASSIFICATIONS</vt:lpstr>
      <vt:lpstr>THE SOUNDS OF WORDS</vt:lpstr>
      <vt:lpstr>THE SOUNDS OF WORDS</vt:lpstr>
      <vt:lpstr>THE SOUNDS OF WORDS</vt:lpstr>
      <vt:lpstr>THE SOUNDS OF WORDS</vt:lpstr>
      <vt:lpstr>THE SOUNDS OF WORDS</vt:lpstr>
      <vt:lpstr>THE SOUNDS OF WORDS</vt:lpstr>
      <vt:lpstr>THE SOUNDS OF WORDS</vt:lpstr>
      <vt:lpstr>THE SOUNDS OF WORDS</vt:lpstr>
      <vt:lpstr>THE SOUNDS OF WORDS</vt:lpstr>
      <vt:lpstr>THE SOUNDS OF WORDS</vt:lpstr>
      <vt:lpstr>THE SOUNDS OF WORDS</vt:lpstr>
      <vt:lpstr>THE SOUNDS OF WORDS</vt:lpstr>
      <vt:lpstr>THE SOUNDS OF WORDS</vt:lpstr>
      <vt:lpstr>THE SOUNDS OF WORDS</vt:lpstr>
      <vt:lpstr>THE SOUNDS OF WORDS</vt:lpstr>
      <vt:lpstr>THE SOUNDS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MEANINGS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ARRANGEMENT OF WORDS</vt:lpstr>
      <vt:lpstr>THE IMAGES OF WORDS</vt:lpstr>
      <vt:lpstr>THE IMAGES OF WORDS</vt:lpstr>
      <vt:lpstr>THE IMAGES OF WORDS</vt:lpstr>
      <vt:lpstr>THE IMAGES OF WORDS</vt:lpstr>
      <vt:lpstr>THE IMAGES OF WORDS</vt:lpstr>
      <vt:lpstr>THE IMAGES OF WORDS</vt:lpstr>
      <vt:lpstr>THE IMAGES OF WORDS</vt:lpstr>
      <vt:lpstr>THE IMAGES OF WORDS</vt:lpstr>
      <vt:lpstr>THE IMAGES OF WORDS</vt:lpstr>
      <vt:lpstr>THE IMAGES OF WORDS</vt:lpstr>
      <vt:lpstr>THE IMAGES OF WORDS</vt:lpstr>
      <vt:lpstr>THE IMAGES OF WORDS</vt:lpstr>
      <vt:lpstr>THE IMAGES OF WORDS</vt:lpstr>
      <vt:lpstr>THE IMAGES OF WORDS</vt:lpstr>
      <vt:lpstr>THE IMAGES OF WORDS</vt:lpstr>
      <vt:lpstr>THE IMAGES OF WORDS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Poetic Devices</dc:title>
  <dc:creator>Muhammad Rifqi</dc:creator>
  <cp:lastModifiedBy>Muhammad Rifqi</cp:lastModifiedBy>
  <cp:revision>94</cp:revision>
  <dcterms:created xsi:type="dcterms:W3CDTF">2013-05-21T21:15:12Z</dcterms:created>
  <dcterms:modified xsi:type="dcterms:W3CDTF">2013-06-18T05:19:59Z</dcterms:modified>
</cp:coreProperties>
</file>