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6AE260-949C-49FC-8F17-AC8FC1FBC94A}"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35FFA-8BE6-48F6-BAE8-D30B9C52D813}"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6AE260-949C-49FC-8F17-AC8FC1FBC94A}"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35FFA-8BE6-48F6-BAE8-D30B9C52D81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6AE260-949C-49FC-8F17-AC8FC1FBC94A}"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35FFA-8BE6-48F6-BAE8-D30B9C52D81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96AE260-949C-49FC-8F17-AC8FC1FBC94A}"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35FFA-8BE6-48F6-BAE8-D30B9C52D81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6AE260-949C-49FC-8F17-AC8FC1FBC94A}"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35FFA-8BE6-48F6-BAE8-D30B9C52D81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96AE260-949C-49FC-8F17-AC8FC1FBC94A}"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35FFA-8BE6-48F6-BAE8-D30B9C52D81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6AE260-949C-49FC-8F17-AC8FC1FBC94A}" type="datetimeFigureOut">
              <a:rPr lang="en-US" smtClean="0"/>
              <a:t>6/17/2013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835FFA-8BE6-48F6-BAE8-D30B9C52D81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6AE260-949C-49FC-8F17-AC8FC1FBC94A}" type="datetimeFigureOut">
              <a:rPr lang="en-US" smtClean="0"/>
              <a:t>6/17/2013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835FFA-8BE6-48F6-BAE8-D30B9C52D81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AE260-949C-49FC-8F17-AC8FC1FBC94A}" type="datetimeFigureOut">
              <a:rPr lang="en-US" smtClean="0"/>
              <a:t>6/17/2013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835FFA-8BE6-48F6-BAE8-D30B9C52D81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6AE260-949C-49FC-8F17-AC8FC1FBC94A}"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35FFA-8BE6-48F6-BAE8-D30B9C52D81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6AE260-949C-49FC-8F17-AC8FC1FBC94A}"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35FFA-8BE6-48F6-BAE8-D30B9C52D813}"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96AE260-949C-49FC-8F17-AC8FC1FBC94A}" type="datetimeFigureOut">
              <a:rPr lang="en-US" smtClean="0"/>
              <a:t>6/17/2013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2835FFA-8BE6-48F6-BAE8-D30B9C52D8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Kriptografi</a:t>
            </a:r>
            <a:r>
              <a:rPr lang="en-US" dirty="0" smtClean="0"/>
              <a:t>, Week 12</a:t>
            </a:r>
            <a:endParaRPr lang="en-US" dirty="0"/>
          </a:p>
        </p:txBody>
      </p:sp>
      <p:sp>
        <p:nvSpPr>
          <p:cNvPr id="2" name="Title 1"/>
          <p:cNvSpPr>
            <a:spLocks noGrp="1"/>
          </p:cNvSpPr>
          <p:nvPr>
            <p:ph type="ctrTitle"/>
          </p:nvPr>
        </p:nvSpPr>
        <p:spPr/>
        <p:txBody>
          <a:bodyPr/>
          <a:lstStyle/>
          <a:p>
            <a:r>
              <a:rPr lang="en-US" dirty="0" smtClean="0"/>
              <a:t>WATERMARKING</a:t>
            </a:r>
            <a:endParaRPr lang="en-US" dirty="0"/>
          </a:p>
        </p:txBody>
      </p:sp>
      <p:pic>
        <p:nvPicPr>
          <p:cNvPr id="4" name="Picture 7" descr="C:\Users\karima\Desktop\Logo_dinu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304800"/>
            <a:ext cx="1413163" cy="1413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624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736035"/>
            <a:ext cx="8568952" cy="5109091"/>
          </a:xfrm>
          <a:prstGeom prst="rect">
            <a:avLst/>
          </a:prstGeom>
        </p:spPr>
        <p:txBody>
          <a:bodyPr wrap="square">
            <a:spAutoFit/>
          </a:bodyPr>
          <a:lstStyle/>
          <a:p>
            <a:r>
              <a:rPr lang="id-ID" sz="2800" b="1" i="1" dirty="0" smtClean="0"/>
              <a:t>Verifikasi Watermarking</a:t>
            </a:r>
            <a:endParaRPr lang="id-ID" sz="2800" b="1" i="1" dirty="0"/>
          </a:p>
          <a:p>
            <a:endParaRPr lang="id-ID" dirty="0" smtClean="0"/>
          </a:p>
          <a:p>
            <a:r>
              <a:rPr lang="id-ID" sz="2000" dirty="0">
                <a:latin typeface="+mj-lt"/>
              </a:rPr>
              <a:t>Verifikasi watermark diperlukan </a:t>
            </a:r>
            <a:r>
              <a:rPr lang="id-ID" sz="2000" b="1" dirty="0">
                <a:latin typeface="+mj-lt"/>
              </a:rPr>
              <a:t>untuk membuktikan status kepemilikan citra tersebut</a:t>
            </a:r>
            <a:r>
              <a:rPr lang="id-ID" sz="2000" dirty="0">
                <a:latin typeface="+mj-lt"/>
              </a:rPr>
              <a:t>. </a:t>
            </a:r>
            <a:endParaRPr lang="id-ID" sz="2000" dirty="0" smtClean="0">
              <a:latin typeface="+mj-lt"/>
            </a:endParaRPr>
          </a:p>
          <a:p>
            <a:r>
              <a:rPr lang="id-ID" sz="2000" dirty="0" smtClean="0">
                <a:latin typeface="+mj-lt"/>
              </a:rPr>
              <a:t>Terdapat </a:t>
            </a:r>
            <a:r>
              <a:rPr lang="id-ID" sz="2000" dirty="0">
                <a:latin typeface="+mj-lt"/>
              </a:rPr>
              <a:t>dua </a:t>
            </a:r>
            <a:r>
              <a:rPr lang="id-ID" sz="2000" dirty="0" smtClean="0">
                <a:latin typeface="+mj-lt"/>
              </a:rPr>
              <a:t>sub-proses dalam verifikasi ini, yaitu: </a:t>
            </a:r>
          </a:p>
          <a:p>
            <a:pPr marL="342900" indent="-342900">
              <a:buFont typeface="Arial" pitchFamily="34" charset="0"/>
              <a:buChar char="•"/>
            </a:pPr>
            <a:r>
              <a:rPr lang="id-ID" sz="2000" dirty="0" smtClean="0">
                <a:latin typeface="+mj-lt"/>
              </a:rPr>
              <a:t>ekstraksi watermark</a:t>
            </a:r>
          </a:p>
          <a:p>
            <a:pPr marL="342900" indent="-342900">
              <a:buFont typeface="Arial" pitchFamily="34" charset="0"/>
              <a:buChar char="•"/>
            </a:pPr>
            <a:r>
              <a:rPr lang="id-ID" sz="2000" dirty="0" smtClean="0">
                <a:latin typeface="+mj-lt"/>
              </a:rPr>
              <a:t>pembandingan</a:t>
            </a:r>
            <a:endParaRPr lang="en-US" sz="2000" dirty="0">
              <a:latin typeface="+mj-lt"/>
            </a:endParaRPr>
          </a:p>
          <a:p>
            <a:endParaRPr lang="id-ID" sz="2000" dirty="0" smtClean="0">
              <a:latin typeface="+mj-lt"/>
            </a:endParaRPr>
          </a:p>
          <a:p>
            <a:r>
              <a:rPr lang="id-ID" sz="2000" dirty="0" smtClean="0">
                <a:latin typeface="+mj-lt"/>
              </a:rPr>
              <a:t>Pada </a:t>
            </a:r>
            <a:r>
              <a:rPr lang="id-ID" sz="2000" dirty="0">
                <a:latin typeface="+mj-lt"/>
              </a:rPr>
              <a:t>sub-proses </a:t>
            </a:r>
            <a:r>
              <a:rPr lang="id-ID" sz="2000" b="1" dirty="0">
                <a:latin typeface="+mj-lt"/>
              </a:rPr>
              <a:t>ekstraksi </a:t>
            </a:r>
            <a:r>
              <a:rPr lang="id-ID" sz="2000" dirty="0">
                <a:latin typeface="+mj-lt"/>
              </a:rPr>
              <a:t>(</a:t>
            </a:r>
            <a:r>
              <a:rPr lang="id-ID" sz="2000" i="1" dirty="0">
                <a:latin typeface="+mj-lt"/>
              </a:rPr>
              <a:t>decoding</a:t>
            </a:r>
            <a:r>
              <a:rPr lang="id-ID" sz="2000" dirty="0">
                <a:latin typeface="+mj-lt"/>
              </a:rPr>
              <a:t>) ada yang memerlukan citra asal (citra yang belum ada watermark</a:t>
            </a:r>
            <a:r>
              <a:rPr lang="id-ID" sz="2000" dirty="0" smtClean="0">
                <a:latin typeface="+mj-lt"/>
              </a:rPr>
              <a:t>), namun </a:t>
            </a:r>
            <a:r>
              <a:rPr lang="id-ID" sz="2000" dirty="0">
                <a:latin typeface="+mj-lt"/>
              </a:rPr>
              <a:t>ada </a:t>
            </a:r>
            <a:r>
              <a:rPr lang="id-ID" sz="2000" dirty="0" smtClean="0">
                <a:latin typeface="+mj-lt"/>
              </a:rPr>
              <a:t>juga yang tidak memerlukan citra asal. </a:t>
            </a:r>
          </a:p>
          <a:p>
            <a:r>
              <a:rPr lang="id-ID" sz="2000" dirty="0" smtClean="0">
                <a:latin typeface="+mj-lt"/>
              </a:rPr>
              <a:t>Akan </a:t>
            </a:r>
            <a:r>
              <a:rPr lang="id-ID" sz="2000" dirty="0">
                <a:latin typeface="+mj-lt"/>
              </a:rPr>
              <a:t>tetapi banyak metode yang menggunakan citra </a:t>
            </a:r>
            <a:r>
              <a:rPr lang="id-ID" sz="2000" dirty="0" smtClean="0">
                <a:latin typeface="+mj-lt"/>
              </a:rPr>
              <a:t>asal, </a:t>
            </a:r>
            <a:r>
              <a:rPr lang="id-ID" sz="2000" dirty="0">
                <a:latin typeface="+mj-lt"/>
              </a:rPr>
              <a:t>dengan tujuan meningkatkan kinerja dan akurasi pada proses verifikasi watermark</a:t>
            </a:r>
            <a:r>
              <a:rPr lang="id-ID" sz="2000" dirty="0" smtClean="0">
                <a:latin typeface="+mj-lt"/>
              </a:rPr>
              <a:t>.</a:t>
            </a:r>
          </a:p>
          <a:p>
            <a:endParaRPr lang="en-US" sz="2000" dirty="0">
              <a:latin typeface="+mj-lt"/>
            </a:endParaRPr>
          </a:p>
          <a:p>
            <a:r>
              <a:rPr lang="id-ID" sz="2000" dirty="0">
                <a:latin typeface="+mj-lt"/>
              </a:rPr>
              <a:t>Pada sub-proses </a:t>
            </a:r>
            <a:r>
              <a:rPr lang="id-ID" sz="2000" b="1" dirty="0">
                <a:latin typeface="+mj-lt"/>
              </a:rPr>
              <a:t>pembandingan</a:t>
            </a:r>
            <a:r>
              <a:rPr lang="id-ID" sz="2000" dirty="0">
                <a:latin typeface="+mj-lt"/>
              </a:rPr>
              <a:t>, watermark hasil ekstraksi/decoding dibandingkan dengan watermark asli </a:t>
            </a:r>
            <a:r>
              <a:rPr lang="id-ID" sz="2000" dirty="0" smtClean="0">
                <a:latin typeface="+mj-lt"/>
              </a:rPr>
              <a:t>kemudian dicocokkan, </a:t>
            </a:r>
            <a:r>
              <a:rPr lang="id-ID" sz="2000" dirty="0">
                <a:latin typeface="+mj-lt"/>
              </a:rPr>
              <a:t>apakah terdapat kemiripan atau terdapat perbedaan yang signifikan</a:t>
            </a:r>
            <a:r>
              <a:rPr lang="id-ID" sz="2000" dirty="0" smtClean="0">
                <a:latin typeface="+mj-lt"/>
              </a:rPr>
              <a:t>.</a:t>
            </a:r>
          </a:p>
        </p:txBody>
      </p:sp>
    </p:spTree>
    <p:extLst>
      <p:ext uri="{BB962C8B-B14F-4D97-AF65-F5344CB8AC3E}">
        <p14:creationId xmlns:p14="http://schemas.microsoft.com/office/powerpoint/2010/main" val="4055913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736035"/>
            <a:ext cx="8568952" cy="800219"/>
          </a:xfrm>
          <a:prstGeom prst="rect">
            <a:avLst/>
          </a:prstGeom>
        </p:spPr>
        <p:txBody>
          <a:bodyPr wrap="square">
            <a:spAutoFit/>
          </a:bodyPr>
          <a:lstStyle/>
          <a:p>
            <a:r>
              <a:rPr lang="id-ID" sz="2800" b="1" i="1" dirty="0" smtClean="0"/>
              <a:t>Verifikasi Watermarking</a:t>
            </a:r>
            <a:endParaRPr lang="id-ID" sz="2800" b="1" i="1" dirty="0"/>
          </a:p>
          <a:p>
            <a:endParaRPr lang="id-ID" dirty="0" smtClean="0"/>
          </a:p>
        </p:txBody>
      </p:sp>
      <p:pic>
        <p:nvPicPr>
          <p:cNvPr id="3" name="Picture 4"/>
          <p:cNvPicPr>
            <a:picLocks noChangeAspect="1" noChangeArrowheads="1"/>
          </p:cNvPicPr>
          <p:nvPr/>
        </p:nvPicPr>
        <p:blipFill>
          <a:blip r:embed="rId2" cstate="print"/>
          <a:srcRect/>
          <a:stretch>
            <a:fillRect/>
          </a:stretch>
        </p:blipFill>
        <p:spPr bwMode="auto">
          <a:xfrm>
            <a:off x="530909" y="2348880"/>
            <a:ext cx="8010173" cy="3071834"/>
          </a:xfrm>
          <a:prstGeom prst="rect">
            <a:avLst/>
          </a:prstGeom>
          <a:noFill/>
          <a:ln w="9525">
            <a:noFill/>
            <a:miter lim="800000"/>
            <a:headEnd/>
            <a:tailEnd/>
          </a:ln>
        </p:spPr>
      </p:pic>
    </p:spTree>
    <p:extLst>
      <p:ext uri="{BB962C8B-B14F-4D97-AF65-F5344CB8AC3E}">
        <p14:creationId xmlns:p14="http://schemas.microsoft.com/office/powerpoint/2010/main" val="2271866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736035"/>
            <a:ext cx="8568952" cy="5170646"/>
          </a:xfrm>
          <a:prstGeom prst="rect">
            <a:avLst/>
          </a:prstGeom>
        </p:spPr>
        <p:txBody>
          <a:bodyPr wrap="square">
            <a:spAutoFit/>
          </a:bodyPr>
          <a:lstStyle/>
          <a:p>
            <a:r>
              <a:rPr lang="id-ID" sz="2800" b="1" i="1" dirty="0" smtClean="0"/>
              <a:t>Kasus Watermarking</a:t>
            </a:r>
            <a:endParaRPr lang="id-ID" sz="2800" b="1" i="1" dirty="0"/>
          </a:p>
          <a:p>
            <a:endParaRPr lang="id-ID" dirty="0" smtClean="0"/>
          </a:p>
          <a:p>
            <a:r>
              <a:rPr lang="id-ID" sz="2400" dirty="0" smtClean="0"/>
              <a:t>Jika </a:t>
            </a:r>
            <a:r>
              <a:rPr lang="id-ID" sz="2400" dirty="0"/>
              <a:t>ada orang lain yang mengklaim bahwa produk digital yang didapatkannya adalah miliknya, maka pemegang hak cipta atas karya multimedia tersebut dapat membantah </a:t>
            </a:r>
            <a:r>
              <a:rPr lang="id-ID" sz="2400" dirty="0" smtClean="0"/>
              <a:t>klaim tersebut </a:t>
            </a:r>
            <a:r>
              <a:rPr lang="id-ID" sz="2400" dirty="0"/>
              <a:t>dengan proses verifikasi. </a:t>
            </a:r>
            <a:endParaRPr lang="id-ID" sz="2400" dirty="0" smtClean="0"/>
          </a:p>
          <a:p>
            <a:endParaRPr lang="id-ID" sz="2400" b="1" dirty="0" smtClean="0"/>
          </a:p>
          <a:p>
            <a:r>
              <a:rPr lang="id-ID" sz="2400" b="1" dirty="0" smtClean="0"/>
              <a:t>Caranya:</a:t>
            </a:r>
          </a:p>
          <a:p>
            <a:pPr marL="457200" indent="-457200">
              <a:buFont typeface="+mj-lt"/>
              <a:buAutoNum type="arabicPeriod"/>
            </a:pPr>
            <a:r>
              <a:rPr lang="id-ID" sz="2400" dirty="0" smtClean="0"/>
              <a:t>watermark </a:t>
            </a:r>
            <a:r>
              <a:rPr lang="id-ID" sz="2400" dirty="0"/>
              <a:t>diekstraksi dari produk digital yang disengketakan.</a:t>
            </a:r>
          </a:p>
          <a:p>
            <a:pPr marL="457200" indent="-457200">
              <a:buFont typeface="+mj-lt"/>
              <a:buAutoNum type="arabicPeriod"/>
            </a:pPr>
            <a:r>
              <a:rPr lang="id-ID" sz="2400" dirty="0" smtClean="0"/>
              <a:t>Watermark </a:t>
            </a:r>
            <a:r>
              <a:rPr lang="id-ID" sz="2400" dirty="0"/>
              <a:t>yang diekstraksi tersebut dibandingkan dengan </a:t>
            </a:r>
            <a:r>
              <a:rPr lang="id-ID" sz="2400" dirty="0" smtClean="0"/>
              <a:t>watermark  pemegang </a:t>
            </a:r>
            <a:r>
              <a:rPr lang="id-ID" sz="2400" dirty="0"/>
              <a:t>hak cipta. </a:t>
            </a:r>
            <a:endParaRPr lang="id-ID" sz="2400" dirty="0" smtClean="0"/>
          </a:p>
          <a:p>
            <a:pPr marL="457200" indent="-457200">
              <a:buFont typeface="+mj-lt"/>
              <a:buAutoNum type="arabicPeriod"/>
            </a:pPr>
            <a:r>
              <a:rPr lang="id-ID" sz="2400" dirty="0" smtClean="0"/>
              <a:t>Jika </a:t>
            </a:r>
            <a:r>
              <a:rPr lang="id-ID" sz="2400" dirty="0"/>
              <a:t>sama, berarti memang </a:t>
            </a:r>
            <a:r>
              <a:rPr lang="nn-NO" sz="2400" dirty="0"/>
              <a:t>dialah pemegang hak cipta produk multimedia tersebut.</a:t>
            </a:r>
            <a:endParaRPr lang="nn-NO" sz="2000" dirty="0"/>
          </a:p>
          <a:p>
            <a:pPr marL="285750" indent="-285750">
              <a:buFont typeface="Arial" pitchFamily="34" charset="0"/>
              <a:buChar char="•"/>
            </a:pPr>
            <a:endParaRPr lang="id-ID" sz="2000" dirty="0"/>
          </a:p>
        </p:txBody>
      </p:sp>
    </p:spTree>
    <p:extLst>
      <p:ext uri="{BB962C8B-B14F-4D97-AF65-F5344CB8AC3E}">
        <p14:creationId xmlns:p14="http://schemas.microsoft.com/office/powerpoint/2010/main" val="1874780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80149"/>
            <a:ext cx="8568952" cy="5416868"/>
          </a:xfrm>
          <a:prstGeom prst="rect">
            <a:avLst/>
          </a:prstGeom>
        </p:spPr>
        <p:txBody>
          <a:bodyPr wrap="square">
            <a:spAutoFit/>
          </a:bodyPr>
          <a:lstStyle/>
          <a:p>
            <a:r>
              <a:rPr lang="id-ID" sz="2800" b="1" i="1" dirty="0" smtClean="0"/>
              <a:t>Kegunaan Watermarking</a:t>
            </a:r>
            <a:endParaRPr lang="id-ID" sz="2800" b="1" i="1" dirty="0"/>
          </a:p>
          <a:p>
            <a:endParaRPr lang="id-ID" dirty="0" smtClean="0"/>
          </a:p>
          <a:p>
            <a:r>
              <a:rPr lang="id-ID" sz="2000" dirty="0"/>
              <a:t>Watermarking dapat dimanfaatkan untuk berbagai tujuan seperti: </a:t>
            </a:r>
            <a:endParaRPr lang="id-ID" sz="2000" dirty="0" smtClean="0"/>
          </a:p>
          <a:p>
            <a:endParaRPr lang="en-US" sz="2000" dirty="0"/>
          </a:p>
          <a:p>
            <a:pPr marL="441325" lvl="0" indent="-441325">
              <a:buFont typeface="Wingdings" pitchFamily="2" charset="2"/>
              <a:buChar char="v"/>
            </a:pPr>
            <a:r>
              <a:rPr lang="id-ID" sz="2000" b="1" i="1" dirty="0" smtClean="0"/>
              <a:t>Tamper-proofing</a:t>
            </a:r>
            <a:r>
              <a:rPr lang="id-ID" sz="2000" b="1" dirty="0" smtClean="0"/>
              <a:t>: </a:t>
            </a:r>
            <a:r>
              <a:rPr lang="id-ID" sz="2000" dirty="0" smtClean="0"/>
              <a:t> </a:t>
            </a:r>
            <a:r>
              <a:rPr lang="id-ID" sz="2000" dirty="0"/>
              <a:t>watermarking digunakan sebagai alat untuk mengidentifikasikan atau alat indikator yang menunjukkan data digital (host) telah mengalami perubahan dari aslinya</a:t>
            </a:r>
            <a:r>
              <a:rPr lang="id-ID" sz="2000" dirty="0" smtClean="0"/>
              <a:t>.</a:t>
            </a:r>
          </a:p>
          <a:p>
            <a:pPr marL="441325" lvl="0" indent="-441325">
              <a:buFont typeface="Wingdings" pitchFamily="2" charset="2"/>
              <a:buChar char="v"/>
            </a:pPr>
            <a:endParaRPr lang="en-US" sz="2000" dirty="0"/>
          </a:p>
          <a:p>
            <a:pPr marL="441325" lvl="0" indent="-441325">
              <a:buFont typeface="Wingdings" pitchFamily="2" charset="2"/>
              <a:buChar char="v"/>
            </a:pPr>
            <a:r>
              <a:rPr lang="id-ID" sz="2000" b="1" i="1" dirty="0"/>
              <a:t>Feature </a:t>
            </a:r>
            <a:r>
              <a:rPr lang="id-ID" sz="2000" b="1" i="1" dirty="0" smtClean="0"/>
              <a:t>location</a:t>
            </a:r>
            <a:r>
              <a:rPr lang="id-ID" sz="2000" b="1" dirty="0" smtClean="0"/>
              <a:t>:</a:t>
            </a:r>
            <a:r>
              <a:rPr lang="id-ID" sz="2000" dirty="0" smtClean="0"/>
              <a:t> </a:t>
            </a:r>
            <a:r>
              <a:rPr lang="id-ID" sz="2000" dirty="0"/>
              <a:t>watermarking sebagai alat untuk identifikasikan isi dari data digital pada lokasi-lokasi tertentu, seperti contohnya penamaan objek tertentu dari beberapa objek yang lain pada suatu citra digital.</a:t>
            </a:r>
            <a:endParaRPr lang="en-US" sz="2000" dirty="0"/>
          </a:p>
          <a:p>
            <a:pPr marL="441325" lvl="0" indent="-441325">
              <a:buFont typeface="Wingdings" pitchFamily="2" charset="2"/>
              <a:buChar char="v"/>
            </a:pPr>
            <a:endParaRPr lang="id-ID" sz="2000" i="1" dirty="0" smtClean="0"/>
          </a:p>
          <a:p>
            <a:pPr marL="441325" lvl="0" indent="-441325">
              <a:buFont typeface="Wingdings" pitchFamily="2" charset="2"/>
              <a:buChar char="v"/>
            </a:pPr>
            <a:r>
              <a:rPr lang="id-ID" sz="2000" b="1" i="1" dirty="0" smtClean="0"/>
              <a:t>Annotation/caption</a:t>
            </a:r>
            <a:r>
              <a:rPr lang="id-ID" sz="2000" b="1" dirty="0" smtClean="0"/>
              <a:t>:</a:t>
            </a:r>
            <a:r>
              <a:rPr lang="id-ID" sz="2000" dirty="0" smtClean="0"/>
              <a:t> </a:t>
            </a:r>
            <a:r>
              <a:rPr lang="id-ID" sz="2000" dirty="0"/>
              <a:t>watermarking hanya digunakan sebagai keterangan tentang data digital itu sendiri.</a:t>
            </a:r>
            <a:endParaRPr lang="en-US" sz="2000" dirty="0"/>
          </a:p>
          <a:p>
            <a:pPr marL="441325" indent="-441325">
              <a:buFont typeface="Wingdings" pitchFamily="2" charset="2"/>
              <a:buChar char="v"/>
            </a:pPr>
            <a:endParaRPr lang="id-ID" sz="2000" i="1" dirty="0" smtClean="0"/>
          </a:p>
          <a:p>
            <a:pPr marL="441325" indent="-441325">
              <a:buFont typeface="Wingdings" pitchFamily="2" charset="2"/>
              <a:buChar char="v"/>
            </a:pPr>
            <a:r>
              <a:rPr lang="id-ID" sz="2000" b="1" i="1" dirty="0" smtClean="0"/>
              <a:t>Copyright-Labeling</a:t>
            </a:r>
            <a:r>
              <a:rPr lang="id-ID" sz="2000" b="1" dirty="0" smtClean="0"/>
              <a:t>:</a:t>
            </a:r>
            <a:r>
              <a:rPr lang="id-ID" sz="2000" dirty="0" smtClean="0"/>
              <a:t> </a:t>
            </a:r>
            <a:r>
              <a:rPr lang="id-ID" sz="2000" dirty="0"/>
              <a:t>watermarking dapat digunakan sebagai metoda untuk penyembunyikan label hak cipta.</a:t>
            </a:r>
            <a:endParaRPr lang="id-ID" sz="2000" dirty="0" smtClean="0"/>
          </a:p>
        </p:txBody>
      </p:sp>
    </p:spTree>
    <p:extLst>
      <p:ext uri="{BB962C8B-B14F-4D97-AF65-F5344CB8AC3E}">
        <p14:creationId xmlns:p14="http://schemas.microsoft.com/office/powerpoint/2010/main" val="3350998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80149"/>
            <a:ext cx="8568952" cy="4739759"/>
          </a:xfrm>
          <a:prstGeom prst="rect">
            <a:avLst/>
          </a:prstGeom>
        </p:spPr>
        <p:txBody>
          <a:bodyPr wrap="square">
            <a:spAutoFit/>
          </a:bodyPr>
          <a:lstStyle/>
          <a:p>
            <a:r>
              <a:rPr lang="id-ID" sz="2800" b="1" i="1" dirty="0" smtClean="0"/>
              <a:t>Jenis-Jenis Watermarking</a:t>
            </a:r>
            <a:endParaRPr lang="id-ID" sz="2800" b="1" i="1" dirty="0"/>
          </a:p>
          <a:p>
            <a:endParaRPr lang="id-ID" dirty="0" smtClean="0"/>
          </a:p>
          <a:p>
            <a:pPr marL="342900" indent="-342900">
              <a:buFont typeface="Arial" pitchFamily="34" charset="0"/>
              <a:buChar char="•"/>
            </a:pPr>
            <a:endParaRPr lang="id-ID" sz="3200" dirty="0" smtClean="0"/>
          </a:p>
          <a:p>
            <a:pPr marL="342900" indent="-342900">
              <a:buFont typeface="Arial" pitchFamily="34" charset="0"/>
              <a:buChar char="•"/>
            </a:pPr>
            <a:r>
              <a:rPr lang="id-ID" sz="3200" dirty="0" smtClean="0"/>
              <a:t>Image Watermarking</a:t>
            </a:r>
          </a:p>
          <a:p>
            <a:pPr marL="342900" indent="-342900">
              <a:buFont typeface="Arial" pitchFamily="34" charset="0"/>
              <a:buChar char="•"/>
            </a:pPr>
            <a:endParaRPr lang="id-ID" sz="3200" dirty="0" smtClean="0"/>
          </a:p>
          <a:p>
            <a:pPr marL="342900" indent="-342900">
              <a:buFont typeface="Arial" pitchFamily="34" charset="0"/>
              <a:buChar char="•"/>
            </a:pPr>
            <a:r>
              <a:rPr lang="id-ID" sz="3200" dirty="0" smtClean="0"/>
              <a:t>Video Watermarking</a:t>
            </a:r>
          </a:p>
          <a:p>
            <a:pPr marL="342900" indent="-342900">
              <a:buFont typeface="Arial" pitchFamily="34" charset="0"/>
              <a:buChar char="•"/>
            </a:pPr>
            <a:endParaRPr lang="id-ID" sz="3200" dirty="0" smtClean="0"/>
          </a:p>
          <a:p>
            <a:pPr marL="342900" indent="-342900">
              <a:buFont typeface="Arial" pitchFamily="34" charset="0"/>
              <a:buChar char="•"/>
            </a:pPr>
            <a:r>
              <a:rPr lang="id-ID" sz="3200" dirty="0" smtClean="0"/>
              <a:t>Audio Watermarking</a:t>
            </a:r>
          </a:p>
          <a:p>
            <a:pPr marL="342900" indent="-342900">
              <a:buFont typeface="Arial" pitchFamily="34" charset="0"/>
              <a:buChar char="•"/>
            </a:pPr>
            <a:endParaRPr lang="id-ID" sz="3200" dirty="0" smtClean="0"/>
          </a:p>
          <a:p>
            <a:pPr marL="342900" indent="-342900">
              <a:buFont typeface="Arial" pitchFamily="34" charset="0"/>
              <a:buChar char="•"/>
            </a:pPr>
            <a:r>
              <a:rPr lang="id-ID" sz="3200" dirty="0" smtClean="0"/>
              <a:t>Text Watermarking</a:t>
            </a:r>
          </a:p>
        </p:txBody>
      </p:sp>
    </p:spTree>
    <p:extLst>
      <p:ext uri="{BB962C8B-B14F-4D97-AF65-F5344CB8AC3E}">
        <p14:creationId xmlns:p14="http://schemas.microsoft.com/office/powerpoint/2010/main" val="3850820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80149"/>
            <a:ext cx="8568952" cy="5816977"/>
          </a:xfrm>
          <a:prstGeom prst="rect">
            <a:avLst/>
          </a:prstGeom>
        </p:spPr>
        <p:txBody>
          <a:bodyPr wrap="square">
            <a:spAutoFit/>
          </a:bodyPr>
          <a:lstStyle/>
          <a:p>
            <a:r>
              <a:rPr lang="id-ID" sz="2800" b="1" i="1" dirty="0" smtClean="0"/>
              <a:t>Watermarking Pada Citral Digital (Image Watermarking)</a:t>
            </a:r>
            <a:endParaRPr lang="id-ID" sz="2800" b="1" i="1" dirty="0"/>
          </a:p>
          <a:p>
            <a:endParaRPr lang="id-ID" sz="2800" b="1" i="1" dirty="0" smtClean="0">
              <a:latin typeface="+mj-lt"/>
            </a:endParaRPr>
          </a:p>
          <a:p>
            <a:endParaRPr lang="id-ID" sz="2800" b="1" i="1" dirty="0">
              <a:latin typeface="+mj-lt"/>
            </a:endParaRPr>
          </a:p>
          <a:p>
            <a:r>
              <a:rPr lang="id-ID" sz="2400" dirty="0" smtClean="0">
                <a:latin typeface="+mj-lt"/>
              </a:rPr>
              <a:t>Terdapat </a:t>
            </a:r>
            <a:r>
              <a:rPr lang="id-ID" sz="2400" dirty="0">
                <a:latin typeface="+mj-lt"/>
              </a:rPr>
              <a:t>banyak metoda  watermarking untuk citra digital yang sudah diteliti. </a:t>
            </a:r>
            <a:r>
              <a:rPr lang="id-ID" sz="2400" dirty="0" smtClean="0">
                <a:latin typeface="+mj-lt"/>
              </a:rPr>
              <a:t>Ada </a:t>
            </a:r>
            <a:r>
              <a:rPr lang="id-ID" sz="2400" dirty="0">
                <a:latin typeface="+mj-lt"/>
              </a:rPr>
              <a:t>yang bekerja pada domain spasial atau waktu, dan ada yang mengalami transformasi terlebih dahulu (seperti DCT, FFT, dsb) misalnya ke domain frekuensi. </a:t>
            </a:r>
            <a:r>
              <a:rPr lang="id-ID" sz="2400" dirty="0" smtClean="0">
                <a:latin typeface="+mj-lt"/>
              </a:rPr>
              <a:t>Bahkan </a:t>
            </a:r>
            <a:r>
              <a:rPr lang="id-ID" sz="2400" dirty="0">
                <a:latin typeface="+mj-lt"/>
              </a:rPr>
              <a:t>ada yang menerapkan teknologi-teknologi lain seperti fraktal, spread spectrum untuk telekomunikasi dan sebagianya.</a:t>
            </a:r>
            <a:r>
              <a:rPr lang="en-US" sz="2400" dirty="0">
                <a:latin typeface="+mj-lt"/>
              </a:rPr>
              <a:t> </a:t>
            </a:r>
            <a:endParaRPr lang="id-ID" sz="2400" dirty="0" smtClean="0">
              <a:latin typeface="+mj-lt"/>
            </a:endParaRPr>
          </a:p>
          <a:p>
            <a:endParaRPr lang="id-ID" sz="2400" dirty="0">
              <a:latin typeface="+mj-lt"/>
            </a:endParaRPr>
          </a:p>
          <a:p>
            <a:r>
              <a:rPr lang="id-ID" sz="2400" dirty="0" smtClean="0">
                <a:latin typeface="+mj-lt"/>
              </a:rPr>
              <a:t>Beberapa </a:t>
            </a:r>
            <a:r>
              <a:rPr lang="id-ID" sz="2400" dirty="0">
                <a:latin typeface="+mj-lt"/>
              </a:rPr>
              <a:t>metoda yang pernah diteliti, diantaranya adalah :</a:t>
            </a:r>
            <a:endParaRPr lang="en-US" sz="2400" dirty="0">
              <a:latin typeface="+mj-lt"/>
            </a:endParaRPr>
          </a:p>
          <a:p>
            <a:pPr marL="990600" lvl="0" indent="-441325">
              <a:buFont typeface="Wingdings" pitchFamily="2" charset="2"/>
              <a:buChar char="v"/>
            </a:pPr>
            <a:r>
              <a:rPr lang="id-ID" sz="2400" dirty="0">
                <a:latin typeface="+mj-lt"/>
              </a:rPr>
              <a:t>LSB (Least Significant Bit)</a:t>
            </a:r>
            <a:r>
              <a:rPr lang="en-US" sz="2400" dirty="0">
                <a:latin typeface="+mj-lt"/>
              </a:rPr>
              <a:t> Coding</a:t>
            </a:r>
          </a:p>
          <a:p>
            <a:pPr marL="990600" indent="-441325">
              <a:buFont typeface="Wingdings" pitchFamily="2" charset="2"/>
              <a:buChar char="v"/>
            </a:pPr>
            <a:r>
              <a:rPr lang="en-US" sz="2400" dirty="0" err="1">
                <a:latin typeface="+mj-lt"/>
              </a:rPr>
              <a:t>Metode</a:t>
            </a:r>
            <a:r>
              <a:rPr lang="en-US" sz="2400" dirty="0">
                <a:latin typeface="+mj-lt"/>
              </a:rPr>
              <a:t> Cox, </a:t>
            </a:r>
            <a:r>
              <a:rPr lang="en-US" sz="2400" dirty="0" err="1" smtClean="0">
                <a:latin typeface="+mj-lt"/>
              </a:rPr>
              <a:t>dll</a:t>
            </a:r>
            <a:endParaRPr lang="id-ID" sz="2400" dirty="0" smtClean="0">
              <a:latin typeface="+mj-lt"/>
            </a:endParaRPr>
          </a:p>
          <a:p>
            <a:pPr indent="12700"/>
            <a:endParaRPr lang="id-ID" sz="2400" dirty="0" smtClean="0">
              <a:latin typeface="+mj-lt"/>
            </a:endParaRPr>
          </a:p>
          <a:p>
            <a:pPr indent="12700"/>
            <a:r>
              <a:rPr lang="id-ID" sz="2400" dirty="0" smtClean="0">
                <a:latin typeface="+mj-lt"/>
              </a:rPr>
              <a:t>Disini hanya akan dibahas penggunaan metode LSB</a:t>
            </a:r>
            <a:endParaRPr lang="id-ID" sz="2400" dirty="0">
              <a:latin typeface="+mj-lt"/>
            </a:endParaRPr>
          </a:p>
        </p:txBody>
      </p:sp>
    </p:spTree>
    <p:extLst>
      <p:ext uri="{BB962C8B-B14F-4D97-AF65-F5344CB8AC3E}">
        <p14:creationId xmlns:p14="http://schemas.microsoft.com/office/powerpoint/2010/main" val="2983890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80149"/>
            <a:ext cx="8568952" cy="5090624"/>
          </a:xfrm>
          <a:prstGeom prst="rect">
            <a:avLst/>
          </a:prstGeom>
        </p:spPr>
        <p:txBody>
          <a:bodyPr wrap="square">
            <a:spAutoFit/>
          </a:bodyPr>
          <a:lstStyle/>
          <a:p>
            <a:r>
              <a:rPr lang="id-ID" sz="2800" b="1" i="1" dirty="0" smtClean="0"/>
              <a:t>Metode LSB</a:t>
            </a:r>
            <a:endParaRPr lang="id-ID" sz="2800" b="1" i="1" dirty="0"/>
          </a:p>
          <a:p>
            <a:endParaRPr lang="id-ID" sz="2800" b="1" i="1" dirty="0" smtClean="0">
              <a:latin typeface="+mj-lt"/>
            </a:endParaRPr>
          </a:p>
          <a:p>
            <a:r>
              <a:rPr lang="id-ID" sz="2400" dirty="0" smtClean="0">
                <a:latin typeface="+mj-lt"/>
              </a:rPr>
              <a:t>Teknik penggunaan metode LSB pada watermarking sama seperti penggunaannya pada steganografi, yaitu dengan mengganti bit paling kanan (LSB) pada tiap segmen pixel, dengan bit-bit pada data watermark.</a:t>
            </a:r>
          </a:p>
          <a:p>
            <a:pPr marL="342900" indent="-342900">
              <a:lnSpc>
                <a:spcPct val="90000"/>
              </a:lnSpc>
            </a:pPr>
            <a:endParaRPr lang="en-US" sz="2400" dirty="0">
              <a:solidFill>
                <a:srgbClr val="000000"/>
              </a:solidFill>
              <a:latin typeface="Footlight MT Light" pitchFamily="18" charset="0"/>
            </a:endParaRPr>
          </a:p>
          <a:p>
            <a:pPr marL="342900" indent="-342900">
              <a:lnSpc>
                <a:spcPct val="90000"/>
              </a:lnSpc>
            </a:pPr>
            <a:endParaRPr lang="en-US" sz="2400" dirty="0">
              <a:solidFill>
                <a:srgbClr val="000000"/>
              </a:solidFill>
              <a:latin typeface="Footlight MT Light" pitchFamily="18" charset="0"/>
            </a:endParaRPr>
          </a:p>
          <a:p>
            <a:pPr marL="342900" indent="-342900">
              <a:lnSpc>
                <a:spcPct val="90000"/>
              </a:lnSpc>
            </a:pPr>
            <a:r>
              <a:rPr lang="en-US" sz="2400" dirty="0">
                <a:solidFill>
                  <a:srgbClr val="000000"/>
                </a:solidFill>
                <a:latin typeface="Footlight MT Light" pitchFamily="18" charset="0"/>
              </a:rPr>
              <a:t>			</a:t>
            </a:r>
            <a:r>
              <a:rPr lang="en-US" sz="2400" u="sng" dirty="0">
                <a:solidFill>
                  <a:srgbClr val="000000"/>
                </a:solidFill>
                <a:latin typeface="Footlight MT Light" pitchFamily="18" charset="0"/>
              </a:rPr>
              <a:t>1</a:t>
            </a:r>
            <a:r>
              <a:rPr lang="en-US" sz="2400" dirty="0">
                <a:solidFill>
                  <a:srgbClr val="000000"/>
                </a:solidFill>
                <a:latin typeface="Footlight MT Light" pitchFamily="18" charset="0"/>
              </a:rPr>
              <a:t>101001</a:t>
            </a:r>
            <a:r>
              <a:rPr lang="en-US" sz="2400" u="sng" dirty="0">
                <a:solidFill>
                  <a:srgbClr val="000000"/>
                </a:solidFill>
                <a:latin typeface="Footlight MT Light" pitchFamily="18" charset="0"/>
              </a:rPr>
              <a:t>0</a:t>
            </a:r>
            <a:endParaRPr lang="en-US" sz="2400" dirty="0">
              <a:solidFill>
                <a:srgbClr val="000000"/>
              </a:solidFill>
              <a:latin typeface="Footlight MT Light" pitchFamily="18" charset="0"/>
            </a:endParaRPr>
          </a:p>
          <a:p>
            <a:pPr marL="342900" indent="-342900">
              <a:lnSpc>
                <a:spcPct val="90000"/>
              </a:lnSpc>
            </a:pPr>
            <a:endParaRPr lang="en-US" sz="2400" dirty="0">
              <a:solidFill>
                <a:srgbClr val="000000"/>
              </a:solidFill>
              <a:latin typeface="Footlight MT Light" pitchFamily="18" charset="0"/>
            </a:endParaRPr>
          </a:p>
          <a:p>
            <a:pPr marL="342900" indent="-342900">
              <a:lnSpc>
                <a:spcPct val="90000"/>
              </a:lnSpc>
            </a:pPr>
            <a:r>
              <a:rPr lang="en-US" sz="2400" dirty="0">
                <a:solidFill>
                  <a:srgbClr val="000000"/>
                </a:solidFill>
                <a:latin typeface="Footlight MT Light" pitchFamily="18" charset="0"/>
              </a:rPr>
              <a:t>		</a:t>
            </a:r>
            <a:r>
              <a:rPr lang="en-US" sz="2400" i="1" dirty="0">
                <a:solidFill>
                  <a:srgbClr val="000000"/>
                </a:solidFill>
                <a:latin typeface="+mj-lt"/>
              </a:rPr>
              <a:t>MSB</a:t>
            </a:r>
            <a:r>
              <a:rPr lang="en-US" sz="2400" dirty="0">
                <a:solidFill>
                  <a:srgbClr val="000000"/>
                </a:solidFill>
                <a:latin typeface="+mj-lt"/>
              </a:rPr>
              <a:t>		 </a:t>
            </a:r>
            <a:r>
              <a:rPr lang="id-ID" sz="2400" dirty="0" smtClean="0">
                <a:solidFill>
                  <a:srgbClr val="000000"/>
                </a:solidFill>
                <a:latin typeface="+mj-lt"/>
              </a:rPr>
              <a:t>   </a:t>
            </a:r>
            <a:r>
              <a:rPr lang="en-US" sz="2400" dirty="0" smtClean="0">
                <a:solidFill>
                  <a:srgbClr val="000000"/>
                </a:solidFill>
                <a:latin typeface="+mj-lt"/>
              </a:rPr>
              <a:t>       </a:t>
            </a:r>
            <a:r>
              <a:rPr lang="en-US" sz="2400" i="1" dirty="0">
                <a:solidFill>
                  <a:srgbClr val="000000"/>
                </a:solidFill>
                <a:latin typeface="+mj-lt"/>
              </a:rPr>
              <a:t>LSB</a:t>
            </a:r>
            <a:endParaRPr lang="en-US" sz="2400" dirty="0">
              <a:solidFill>
                <a:srgbClr val="000000"/>
              </a:solidFill>
              <a:latin typeface="+mj-lt"/>
            </a:endParaRPr>
          </a:p>
          <a:p>
            <a:pPr marL="342900" indent="-342900">
              <a:lnSpc>
                <a:spcPct val="90000"/>
              </a:lnSpc>
            </a:pPr>
            <a:r>
              <a:rPr lang="en-US" sz="2400" i="1" dirty="0">
                <a:solidFill>
                  <a:srgbClr val="000000"/>
                </a:solidFill>
                <a:latin typeface="+mj-lt"/>
              </a:rPr>
              <a:t>	</a:t>
            </a:r>
            <a:endParaRPr lang="id-ID" sz="2400" i="1" dirty="0" smtClean="0">
              <a:solidFill>
                <a:srgbClr val="000000"/>
              </a:solidFill>
              <a:latin typeface="+mj-lt"/>
            </a:endParaRPr>
          </a:p>
          <a:p>
            <a:pPr marL="342900" indent="-342900">
              <a:lnSpc>
                <a:spcPct val="90000"/>
              </a:lnSpc>
            </a:pPr>
            <a:r>
              <a:rPr lang="id-ID" sz="2400" i="1" dirty="0">
                <a:solidFill>
                  <a:srgbClr val="000000"/>
                </a:solidFill>
                <a:latin typeface="+mj-lt"/>
              </a:rPr>
              <a:t>	</a:t>
            </a:r>
            <a:r>
              <a:rPr lang="en-US" sz="2400" i="1" dirty="0" smtClean="0">
                <a:solidFill>
                  <a:srgbClr val="000000"/>
                </a:solidFill>
                <a:latin typeface="+mj-lt"/>
              </a:rPr>
              <a:t>LSB </a:t>
            </a:r>
            <a:r>
              <a:rPr lang="en-US" sz="2400" i="1" dirty="0">
                <a:solidFill>
                  <a:srgbClr val="000000"/>
                </a:solidFill>
                <a:latin typeface="+mj-lt"/>
              </a:rPr>
              <a:t>= Least Significant Bit</a:t>
            </a:r>
            <a:endParaRPr lang="en-US" sz="2400" dirty="0">
              <a:solidFill>
                <a:srgbClr val="000000"/>
              </a:solidFill>
              <a:latin typeface="+mj-lt"/>
            </a:endParaRPr>
          </a:p>
          <a:p>
            <a:pPr marL="342900" indent="-342900">
              <a:lnSpc>
                <a:spcPct val="90000"/>
              </a:lnSpc>
            </a:pPr>
            <a:r>
              <a:rPr lang="en-US" sz="2400" dirty="0">
                <a:solidFill>
                  <a:srgbClr val="000000"/>
                </a:solidFill>
                <a:latin typeface="+mj-lt"/>
              </a:rPr>
              <a:t>	</a:t>
            </a:r>
            <a:r>
              <a:rPr lang="en-US" sz="2400" i="1" dirty="0">
                <a:solidFill>
                  <a:srgbClr val="000000"/>
                </a:solidFill>
                <a:latin typeface="+mj-lt"/>
              </a:rPr>
              <a:t>MSB = Most </a:t>
            </a:r>
            <a:r>
              <a:rPr lang="en-US" sz="2400" i="1" dirty="0" err="1">
                <a:solidFill>
                  <a:srgbClr val="000000"/>
                </a:solidFill>
                <a:latin typeface="+mj-lt"/>
              </a:rPr>
              <a:t>Siginificant</a:t>
            </a:r>
            <a:r>
              <a:rPr lang="en-US" sz="2400" i="1" dirty="0">
                <a:solidFill>
                  <a:srgbClr val="000000"/>
                </a:solidFill>
                <a:latin typeface="+mj-lt"/>
              </a:rPr>
              <a:t> </a:t>
            </a:r>
            <a:r>
              <a:rPr lang="en-US" sz="2400" i="1" dirty="0" smtClean="0">
                <a:solidFill>
                  <a:srgbClr val="000000"/>
                </a:solidFill>
                <a:latin typeface="+mj-lt"/>
              </a:rPr>
              <a:t>Bit</a:t>
            </a:r>
            <a:endParaRPr lang="en-US" sz="2400" i="1" dirty="0">
              <a:solidFill>
                <a:srgbClr val="000000"/>
              </a:solidFill>
              <a:latin typeface="+mj-lt"/>
            </a:endParaRPr>
          </a:p>
        </p:txBody>
      </p:sp>
      <p:grpSp>
        <p:nvGrpSpPr>
          <p:cNvPr id="3" name="Group 2"/>
          <p:cNvGrpSpPr/>
          <p:nvPr/>
        </p:nvGrpSpPr>
        <p:grpSpPr>
          <a:xfrm>
            <a:off x="1581318" y="3839518"/>
            <a:ext cx="2324112" cy="309562"/>
            <a:chOff x="2390764" y="3000372"/>
            <a:chExt cx="2324112" cy="309562"/>
          </a:xfrm>
        </p:grpSpPr>
        <p:sp>
          <p:nvSpPr>
            <p:cNvPr id="5" name="Line 4"/>
            <p:cNvSpPr>
              <a:spLocks noChangeShapeType="1"/>
            </p:cNvSpPr>
            <p:nvPr/>
          </p:nvSpPr>
          <p:spPr bwMode="auto">
            <a:xfrm flipH="1">
              <a:off x="2390764" y="3005134"/>
              <a:ext cx="609600" cy="304800"/>
            </a:xfrm>
            <a:prstGeom prst="line">
              <a:avLst/>
            </a:prstGeom>
            <a:noFill/>
            <a:ln w="9525">
              <a:solidFill>
                <a:schemeClr val="tx1"/>
              </a:solidFill>
              <a:miter lim="800000"/>
              <a:headEnd/>
              <a:tailEnd type="triangle" w="med" len="med"/>
            </a:ln>
          </p:spPr>
          <p:txBody>
            <a:bodyPr wrap="none"/>
            <a:lstStyle/>
            <a:p>
              <a:endParaRPr lang="en-US"/>
            </a:p>
          </p:txBody>
        </p:sp>
        <p:sp>
          <p:nvSpPr>
            <p:cNvPr id="6" name="Line 5"/>
            <p:cNvSpPr>
              <a:spLocks noChangeShapeType="1"/>
            </p:cNvSpPr>
            <p:nvPr/>
          </p:nvSpPr>
          <p:spPr bwMode="auto">
            <a:xfrm>
              <a:off x="4329114" y="3000372"/>
              <a:ext cx="385762" cy="309562"/>
            </a:xfrm>
            <a:prstGeom prst="line">
              <a:avLst/>
            </a:prstGeom>
            <a:noFill/>
            <a:ln w="9525">
              <a:solidFill>
                <a:schemeClr val="tx1"/>
              </a:solidFill>
              <a:miter lim="800000"/>
              <a:headEnd/>
              <a:tailEnd type="triangle" w="med" len="med"/>
            </a:ln>
          </p:spPr>
          <p:txBody>
            <a:bodyPr wrap="none"/>
            <a:lstStyle/>
            <a:p>
              <a:endParaRPr lang="en-US"/>
            </a:p>
          </p:txBody>
        </p:sp>
      </p:grpSp>
    </p:spTree>
    <p:extLst>
      <p:ext uri="{BB962C8B-B14F-4D97-AF65-F5344CB8AC3E}">
        <p14:creationId xmlns:p14="http://schemas.microsoft.com/office/powerpoint/2010/main" val="1342189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80149"/>
            <a:ext cx="8568952" cy="6346353"/>
          </a:xfrm>
          <a:prstGeom prst="rect">
            <a:avLst/>
          </a:prstGeom>
        </p:spPr>
        <p:txBody>
          <a:bodyPr wrap="square">
            <a:spAutoFit/>
          </a:bodyPr>
          <a:lstStyle/>
          <a:p>
            <a:r>
              <a:rPr lang="id-ID" sz="2800" b="1" i="1" dirty="0" smtClean="0"/>
              <a:t>Metode LSB</a:t>
            </a:r>
            <a:endParaRPr lang="id-ID" sz="2800" b="1" i="1" dirty="0"/>
          </a:p>
          <a:p>
            <a:endParaRPr lang="id-ID" sz="2800" b="1" i="1" dirty="0" smtClean="0">
              <a:latin typeface="+mj-lt"/>
            </a:endParaRPr>
          </a:p>
          <a:p>
            <a:pPr marL="342900" indent="-342900">
              <a:lnSpc>
                <a:spcPct val="80000"/>
              </a:lnSpc>
              <a:buFont typeface="Arial" pitchFamily="34" charset="0"/>
              <a:buChar char="•"/>
            </a:pPr>
            <a:r>
              <a:rPr lang="en-US" sz="2400" dirty="0" err="1" smtClean="0">
                <a:solidFill>
                  <a:srgbClr val="000000"/>
                </a:solidFill>
                <a:latin typeface="+mj-lt"/>
              </a:rPr>
              <a:t>Misal</a:t>
            </a:r>
            <a:r>
              <a:rPr lang="id-ID" sz="2400" dirty="0" smtClean="0">
                <a:solidFill>
                  <a:srgbClr val="000000"/>
                </a:solidFill>
                <a:latin typeface="+mj-lt"/>
              </a:rPr>
              <a:t>: Berikut ini merupakan potongan pixel pada citra yang akan diberik watermark.</a:t>
            </a:r>
            <a:endParaRPr lang="en-US" sz="2400" dirty="0">
              <a:solidFill>
                <a:srgbClr val="000000"/>
              </a:solidFill>
              <a:latin typeface="+mj-lt"/>
            </a:endParaRPr>
          </a:p>
          <a:p>
            <a:pPr>
              <a:lnSpc>
                <a:spcPct val="80000"/>
              </a:lnSpc>
            </a:pPr>
            <a:endParaRPr lang="id-ID" sz="2400" dirty="0" smtClean="0">
              <a:solidFill>
                <a:srgbClr val="FF0000"/>
              </a:solidFill>
              <a:latin typeface="+mj-lt"/>
            </a:endParaRPr>
          </a:p>
          <a:p>
            <a:pPr>
              <a:lnSpc>
                <a:spcPct val="80000"/>
              </a:lnSpc>
            </a:pPr>
            <a:r>
              <a:rPr lang="en-US" sz="2400" dirty="0">
                <a:solidFill>
                  <a:srgbClr val="FF0000"/>
                </a:solidFill>
                <a:latin typeface="+mj-lt"/>
              </a:rPr>
              <a:t>	00110011	  10100010	11100010	01101111</a:t>
            </a:r>
          </a:p>
          <a:p>
            <a:pPr>
              <a:lnSpc>
                <a:spcPct val="80000"/>
              </a:lnSpc>
            </a:pPr>
            <a:endParaRPr lang="id-ID" sz="2400" dirty="0" smtClean="0">
              <a:latin typeface="+mj-lt"/>
            </a:endParaRPr>
          </a:p>
          <a:p>
            <a:pPr>
              <a:lnSpc>
                <a:spcPct val="80000"/>
              </a:lnSpc>
            </a:pPr>
            <a:r>
              <a:rPr lang="en-US" sz="2400" dirty="0">
                <a:latin typeface="+mj-lt"/>
              </a:rPr>
              <a:t>		</a:t>
            </a:r>
            <a:r>
              <a:rPr lang="en-US" sz="2400" dirty="0">
                <a:solidFill>
                  <a:srgbClr val="000000"/>
                </a:solidFill>
                <a:latin typeface="+mj-lt"/>
              </a:rPr>
              <a:t>( </a:t>
            </a:r>
            <a:r>
              <a:rPr lang="en-US" sz="2400" dirty="0" err="1">
                <a:solidFill>
                  <a:srgbClr val="000000"/>
                </a:solidFill>
                <a:latin typeface="+mj-lt"/>
              </a:rPr>
              <a:t>misal</a:t>
            </a:r>
            <a:r>
              <a:rPr lang="en-US" sz="2400" dirty="0">
                <a:solidFill>
                  <a:srgbClr val="000000"/>
                </a:solidFill>
                <a:latin typeface="+mj-lt"/>
              </a:rPr>
              <a:t> </a:t>
            </a:r>
            <a:r>
              <a:rPr lang="en-US" sz="2400" dirty="0" err="1">
                <a:solidFill>
                  <a:srgbClr val="000000"/>
                </a:solidFill>
                <a:latin typeface="+mj-lt"/>
              </a:rPr>
              <a:t>sekelompok</a:t>
            </a:r>
            <a:r>
              <a:rPr lang="en-US" sz="2400" dirty="0">
                <a:solidFill>
                  <a:srgbClr val="000000"/>
                </a:solidFill>
                <a:latin typeface="+mj-lt"/>
              </a:rPr>
              <a:t> </a:t>
            </a:r>
            <a:r>
              <a:rPr lang="en-US" sz="2400" i="1" dirty="0">
                <a:solidFill>
                  <a:srgbClr val="000000"/>
                </a:solidFill>
                <a:latin typeface="+mj-lt"/>
              </a:rPr>
              <a:t>pixel</a:t>
            </a:r>
            <a:r>
              <a:rPr lang="en-US" sz="2400" dirty="0">
                <a:solidFill>
                  <a:srgbClr val="000000"/>
                </a:solidFill>
                <a:latin typeface="+mj-lt"/>
              </a:rPr>
              <a:t>  </a:t>
            </a:r>
            <a:r>
              <a:rPr lang="en-US" sz="2400" dirty="0" err="1">
                <a:solidFill>
                  <a:srgbClr val="000000"/>
                </a:solidFill>
                <a:latin typeface="+mj-lt"/>
              </a:rPr>
              <a:t>berwarna</a:t>
            </a:r>
            <a:r>
              <a:rPr lang="en-US" sz="2400" dirty="0">
                <a:solidFill>
                  <a:srgbClr val="000000"/>
                </a:solidFill>
                <a:latin typeface="+mj-lt"/>
              </a:rPr>
              <a:t> </a:t>
            </a:r>
            <a:r>
              <a:rPr lang="en-US" sz="2400" dirty="0" err="1">
                <a:solidFill>
                  <a:srgbClr val="000000"/>
                </a:solidFill>
                <a:latin typeface="+mj-lt"/>
              </a:rPr>
              <a:t>merah</a:t>
            </a:r>
            <a:r>
              <a:rPr lang="en-US" sz="2400" dirty="0">
                <a:solidFill>
                  <a:srgbClr val="000000"/>
                </a:solidFill>
                <a:latin typeface="+mj-lt"/>
              </a:rPr>
              <a:t> )</a:t>
            </a:r>
          </a:p>
          <a:p>
            <a:pPr>
              <a:lnSpc>
                <a:spcPct val="80000"/>
              </a:lnSpc>
            </a:pPr>
            <a:endParaRPr lang="en-US" sz="2400" dirty="0">
              <a:solidFill>
                <a:srgbClr val="000000"/>
              </a:solidFill>
              <a:latin typeface="+mj-lt"/>
            </a:endParaRPr>
          </a:p>
          <a:p>
            <a:pPr>
              <a:lnSpc>
                <a:spcPct val="80000"/>
              </a:lnSpc>
              <a:buFont typeface="Wingdings" pitchFamily="2" charset="2"/>
              <a:buChar char="v"/>
            </a:pPr>
            <a:endParaRPr lang="id-ID" sz="2400" dirty="0" smtClean="0">
              <a:solidFill>
                <a:srgbClr val="000000"/>
              </a:solidFill>
              <a:latin typeface="+mj-lt"/>
            </a:endParaRPr>
          </a:p>
          <a:p>
            <a:pPr marL="342900" indent="-342900">
              <a:lnSpc>
                <a:spcPct val="80000"/>
              </a:lnSpc>
              <a:buFont typeface="Arial" pitchFamily="34" charset="0"/>
              <a:buChar char="•"/>
            </a:pPr>
            <a:r>
              <a:rPr lang="id-ID" sz="2400" dirty="0" smtClean="0">
                <a:solidFill>
                  <a:srgbClr val="000000"/>
                </a:solidFill>
                <a:latin typeface="+mj-lt"/>
              </a:rPr>
              <a:t>Jika</a:t>
            </a:r>
            <a:r>
              <a:rPr lang="en-US" sz="2400" dirty="0" smtClean="0">
                <a:solidFill>
                  <a:srgbClr val="000000"/>
                </a:solidFill>
                <a:latin typeface="+mj-lt"/>
              </a:rPr>
              <a:t> </a:t>
            </a:r>
            <a:r>
              <a:rPr lang="id-ID" sz="2400" dirty="0" smtClean="0">
                <a:solidFill>
                  <a:srgbClr val="000000"/>
                </a:solidFill>
                <a:latin typeface="+mj-lt"/>
              </a:rPr>
              <a:t>diberi </a:t>
            </a:r>
            <a:r>
              <a:rPr lang="en-US" sz="2400" i="1" dirty="0" smtClean="0">
                <a:solidFill>
                  <a:srgbClr val="000000"/>
                </a:solidFill>
                <a:latin typeface="+mj-lt"/>
              </a:rPr>
              <a:t>watermark</a:t>
            </a:r>
            <a:r>
              <a:rPr lang="id-ID" sz="2400" dirty="0">
                <a:solidFill>
                  <a:srgbClr val="000000"/>
                </a:solidFill>
                <a:latin typeface="+mj-lt"/>
              </a:rPr>
              <a:t>:</a:t>
            </a:r>
            <a:r>
              <a:rPr lang="en-US" sz="2400" dirty="0" smtClean="0">
                <a:latin typeface="+mj-lt"/>
              </a:rPr>
              <a:t>  </a:t>
            </a:r>
            <a:r>
              <a:rPr lang="en-US" sz="2400" dirty="0">
                <a:solidFill>
                  <a:srgbClr val="0000FF"/>
                </a:solidFill>
                <a:latin typeface="+mj-lt"/>
              </a:rPr>
              <a:t>0111</a:t>
            </a:r>
            <a:r>
              <a:rPr lang="en-US" sz="2400" dirty="0">
                <a:latin typeface="+mj-lt"/>
              </a:rPr>
              <a:t>  </a:t>
            </a:r>
          </a:p>
          <a:p>
            <a:pPr>
              <a:lnSpc>
                <a:spcPct val="80000"/>
              </a:lnSpc>
            </a:pPr>
            <a:endParaRPr lang="en-US" sz="2400" dirty="0">
              <a:latin typeface="+mj-lt"/>
            </a:endParaRPr>
          </a:p>
          <a:p>
            <a:pPr>
              <a:lnSpc>
                <a:spcPct val="80000"/>
              </a:lnSpc>
              <a:buFont typeface="Wingdings" pitchFamily="2" charset="2"/>
              <a:buChar char="v"/>
            </a:pPr>
            <a:endParaRPr lang="id-ID" sz="2400" i="1" dirty="0" smtClean="0">
              <a:solidFill>
                <a:srgbClr val="000000"/>
              </a:solidFill>
              <a:latin typeface="+mj-lt"/>
            </a:endParaRPr>
          </a:p>
          <a:p>
            <a:pPr marL="342900" indent="-342900">
              <a:lnSpc>
                <a:spcPct val="80000"/>
              </a:lnSpc>
              <a:buFont typeface="Arial" pitchFamily="34" charset="0"/>
              <a:buChar char="•"/>
            </a:pPr>
            <a:r>
              <a:rPr lang="id-ID" sz="2400" dirty="0" smtClean="0">
                <a:solidFill>
                  <a:srgbClr val="000000"/>
                </a:solidFill>
                <a:latin typeface="+mj-lt"/>
              </a:rPr>
              <a:t>Maka, hasilnya adalah:</a:t>
            </a:r>
          </a:p>
          <a:p>
            <a:pPr marL="342900" indent="-342900">
              <a:lnSpc>
                <a:spcPct val="80000"/>
              </a:lnSpc>
              <a:buFont typeface="Arial" pitchFamily="34" charset="0"/>
              <a:buChar char="•"/>
            </a:pPr>
            <a:endParaRPr lang="en-US" sz="2400" dirty="0">
              <a:solidFill>
                <a:srgbClr val="000000"/>
              </a:solidFill>
              <a:latin typeface="+mj-lt"/>
            </a:endParaRPr>
          </a:p>
          <a:p>
            <a:pPr>
              <a:lnSpc>
                <a:spcPct val="80000"/>
              </a:lnSpc>
            </a:pPr>
            <a:r>
              <a:rPr lang="en-US" sz="2400" dirty="0">
                <a:solidFill>
                  <a:srgbClr val="FF0000"/>
                </a:solidFill>
                <a:latin typeface="+mj-lt"/>
              </a:rPr>
              <a:t>   	0011001</a:t>
            </a:r>
            <a:r>
              <a:rPr lang="en-US" sz="2400" dirty="0">
                <a:solidFill>
                  <a:srgbClr val="0000FF"/>
                </a:solidFill>
                <a:latin typeface="+mj-lt"/>
              </a:rPr>
              <a:t>0</a:t>
            </a:r>
            <a:r>
              <a:rPr lang="en-US" sz="2400" dirty="0">
                <a:solidFill>
                  <a:srgbClr val="FF0000"/>
                </a:solidFill>
                <a:latin typeface="+mj-lt"/>
              </a:rPr>
              <a:t>	1010001</a:t>
            </a:r>
            <a:r>
              <a:rPr lang="en-US" sz="2400" dirty="0">
                <a:solidFill>
                  <a:srgbClr val="0000FF"/>
                </a:solidFill>
                <a:latin typeface="+mj-lt"/>
              </a:rPr>
              <a:t>1	</a:t>
            </a:r>
            <a:r>
              <a:rPr lang="en-US" sz="2400" dirty="0">
                <a:solidFill>
                  <a:srgbClr val="FF0000"/>
                </a:solidFill>
                <a:latin typeface="+mj-lt"/>
              </a:rPr>
              <a:t>1110001</a:t>
            </a:r>
            <a:r>
              <a:rPr lang="en-US" sz="2400" dirty="0">
                <a:solidFill>
                  <a:srgbClr val="0000FF"/>
                </a:solidFill>
                <a:latin typeface="+mj-lt"/>
              </a:rPr>
              <a:t>1</a:t>
            </a:r>
            <a:r>
              <a:rPr lang="en-US" sz="2400" dirty="0">
                <a:solidFill>
                  <a:srgbClr val="FF0000"/>
                </a:solidFill>
                <a:latin typeface="+mj-lt"/>
              </a:rPr>
              <a:t>	0110111</a:t>
            </a:r>
            <a:r>
              <a:rPr lang="en-US" sz="2400" dirty="0">
                <a:solidFill>
                  <a:srgbClr val="0000FF"/>
                </a:solidFill>
                <a:latin typeface="+mj-lt"/>
              </a:rPr>
              <a:t>1</a:t>
            </a:r>
          </a:p>
          <a:p>
            <a:pPr>
              <a:lnSpc>
                <a:spcPct val="80000"/>
              </a:lnSpc>
            </a:pPr>
            <a:r>
              <a:rPr lang="en-US" sz="2400" dirty="0">
                <a:solidFill>
                  <a:srgbClr val="0000FF"/>
                </a:solidFill>
                <a:latin typeface="+mj-lt"/>
              </a:rPr>
              <a:t>		</a:t>
            </a:r>
            <a:r>
              <a:rPr lang="en-US" sz="2400" dirty="0">
                <a:solidFill>
                  <a:srgbClr val="000000"/>
                </a:solidFill>
                <a:latin typeface="+mj-lt"/>
              </a:rPr>
              <a:t>( </a:t>
            </a:r>
            <a:r>
              <a:rPr lang="en-US" sz="2400" i="1" dirty="0">
                <a:solidFill>
                  <a:srgbClr val="000000"/>
                </a:solidFill>
                <a:latin typeface="+mj-lt"/>
              </a:rPr>
              <a:t>pixel</a:t>
            </a:r>
            <a:r>
              <a:rPr lang="en-US" sz="2400" dirty="0">
                <a:solidFill>
                  <a:srgbClr val="000000"/>
                </a:solidFill>
                <a:latin typeface="+mj-lt"/>
              </a:rPr>
              <a:t>  </a:t>
            </a:r>
            <a:r>
              <a:rPr lang="en-US" sz="2400" dirty="0" err="1">
                <a:solidFill>
                  <a:srgbClr val="000000"/>
                </a:solidFill>
                <a:latin typeface="+mj-lt"/>
              </a:rPr>
              <a:t>berwarna</a:t>
            </a:r>
            <a:r>
              <a:rPr lang="en-US" sz="2400" dirty="0">
                <a:solidFill>
                  <a:srgbClr val="000000"/>
                </a:solidFill>
                <a:latin typeface="+mj-lt"/>
              </a:rPr>
              <a:t> “</a:t>
            </a:r>
            <a:r>
              <a:rPr lang="en-US" sz="2400" dirty="0" err="1">
                <a:solidFill>
                  <a:srgbClr val="000000"/>
                </a:solidFill>
                <a:latin typeface="+mj-lt"/>
              </a:rPr>
              <a:t>merah</a:t>
            </a:r>
            <a:r>
              <a:rPr lang="en-US" sz="2400" dirty="0">
                <a:solidFill>
                  <a:srgbClr val="000000"/>
                </a:solidFill>
                <a:latin typeface="+mj-lt"/>
              </a:rPr>
              <a:t> </a:t>
            </a:r>
            <a:r>
              <a:rPr lang="en-US" sz="2400" dirty="0" err="1">
                <a:solidFill>
                  <a:srgbClr val="000000"/>
                </a:solidFill>
                <a:latin typeface="+mj-lt"/>
              </a:rPr>
              <a:t>berubah</a:t>
            </a:r>
            <a:r>
              <a:rPr lang="en-US" sz="2400" dirty="0">
                <a:solidFill>
                  <a:srgbClr val="000000"/>
                </a:solidFill>
                <a:latin typeface="+mj-lt"/>
              </a:rPr>
              <a:t> </a:t>
            </a:r>
            <a:r>
              <a:rPr lang="en-US" sz="2400" dirty="0" err="1">
                <a:solidFill>
                  <a:srgbClr val="000000"/>
                </a:solidFill>
                <a:latin typeface="+mj-lt"/>
              </a:rPr>
              <a:t>sedikit</a:t>
            </a:r>
            <a:r>
              <a:rPr lang="en-US" sz="2400" dirty="0">
                <a:latin typeface="+mj-lt"/>
              </a:rPr>
              <a:t>” ) </a:t>
            </a:r>
          </a:p>
          <a:p>
            <a:pPr>
              <a:lnSpc>
                <a:spcPct val="80000"/>
              </a:lnSpc>
            </a:pPr>
            <a:r>
              <a:rPr lang="en-US" sz="2400" dirty="0">
                <a:latin typeface="+mj-lt"/>
              </a:rPr>
              <a:t/>
            </a:r>
            <a:br>
              <a:rPr lang="en-US" sz="2400" dirty="0">
                <a:latin typeface="+mj-lt"/>
              </a:rPr>
            </a:br>
            <a:endParaRPr lang="en-US" sz="2400" dirty="0">
              <a:latin typeface="+mj-lt"/>
            </a:endParaRPr>
          </a:p>
          <a:p>
            <a:endParaRPr lang="en-US" sz="2400" i="1" dirty="0">
              <a:solidFill>
                <a:srgbClr val="000000"/>
              </a:solidFill>
              <a:latin typeface="+mj-lt"/>
            </a:endParaRPr>
          </a:p>
        </p:txBody>
      </p:sp>
      <p:grpSp>
        <p:nvGrpSpPr>
          <p:cNvPr id="25" name="Group 24"/>
          <p:cNvGrpSpPr/>
          <p:nvPr/>
        </p:nvGrpSpPr>
        <p:grpSpPr>
          <a:xfrm>
            <a:off x="2308220" y="2132856"/>
            <a:ext cx="5760640" cy="1672870"/>
            <a:chOff x="2308220" y="2132856"/>
            <a:chExt cx="5760640" cy="1672870"/>
          </a:xfrm>
        </p:grpSpPr>
        <p:cxnSp>
          <p:nvCxnSpPr>
            <p:cNvPr id="7" name="Straight Arrow Connector 6"/>
            <p:cNvCxnSpPr/>
            <p:nvPr/>
          </p:nvCxnSpPr>
          <p:spPr>
            <a:xfrm flipH="1" flipV="1">
              <a:off x="2555776" y="2564905"/>
              <a:ext cx="1080120" cy="1240821"/>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788296" y="2564905"/>
              <a:ext cx="567680" cy="1240821"/>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923928" y="2564905"/>
              <a:ext cx="2160240" cy="1240821"/>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072136" y="2589434"/>
              <a:ext cx="3708692" cy="1216292"/>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2308220" y="2148622"/>
              <a:ext cx="288032"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Oval 17"/>
            <p:cNvSpPr/>
            <p:nvPr/>
          </p:nvSpPr>
          <p:spPr>
            <a:xfrm>
              <a:off x="4253416" y="2148622"/>
              <a:ext cx="288032"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Oval 18"/>
            <p:cNvSpPr/>
            <p:nvPr/>
          </p:nvSpPr>
          <p:spPr>
            <a:xfrm>
              <a:off x="5962486" y="2157386"/>
              <a:ext cx="288032"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Oval 19"/>
            <p:cNvSpPr/>
            <p:nvPr/>
          </p:nvSpPr>
          <p:spPr>
            <a:xfrm>
              <a:off x="7780828" y="2132856"/>
              <a:ext cx="288032"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Tree>
    <p:extLst>
      <p:ext uri="{BB962C8B-B14F-4D97-AF65-F5344CB8AC3E}">
        <p14:creationId xmlns:p14="http://schemas.microsoft.com/office/powerpoint/2010/main" val="1700345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71480"/>
            <a:ext cx="8820472" cy="5786199"/>
          </a:xfrm>
          <a:prstGeom prst="rect">
            <a:avLst/>
          </a:prstGeom>
        </p:spPr>
        <p:txBody>
          <a:bodyPr wrap="square">
            <a:spAutoFit/>
          </a:bodyPr>
          <a:lstStyle/>
          <a:p>
            <a:r>
              <a:rPr lang="id-ID" sz="2800" b="1" i="1" dirty="0" smtClean="0"/>
              <a:t>Watermarking Pada Media Digital Lain</a:t>
            </a:r>
          </a:p>
          <a:p>
            <a:endParaRPr lang="id-ID" dirty="0" smtClean="0"/>
          </a:p>
          <a:p>
            <a:pPr marL="285750" indent="-285750">
              <a:buFont typeface="Arial" pitchFamily="34" charset="0"/>
              <a:buChar char="•"/>
            </a:pPr>
            <a:r>
              <a:rPr lang="id-ID" dirty="0" smtClean="0"/>
              <a:t>Watermarking pada video digital harus dibuat sedemikian rupa sehingga peralihan gambar dari satu frame ke frame lainnya tetap baik dan tidak terlihat bahwa telah dimodifikasi. Mengingat video digital ukurannya relatif besar daripada citra, maka watermark yang disisipkan dapat lebih banyak.</a:t>
            </a:r>
          </a:p>
          <a:p>
            <a:pPr marL="285750" indent="-285750">
              <a:buFont typeface="Arial" pitchFamily="34" charset="0"/>
              <a:buChar char="•"/>
            </a:pPr>
            <a:endParaRPr lang="id-ID" dirty="0"/>
          </a:p>
          <a:p>
            <a:pPr marL="285750" indent="-285750">
              <a:buFont typeface="Arial" pitchFamily="34" charset="0"/>
              <a:buChar char="•"/>
            </a:pPr>
            <a:r>
              <a:rPr lang="en-US" dirty="0" err="1" smtClean="0"/>
              <a:t>Khusus</a:t>
            </a:r>
            <a:r>
              <a:rPr lang="en-US" dirty="0" smtClean="0"/>
              <a:t> watermarking </a:t>
            </a:r>
            <a:r>
              <a:rPr lang="en-US" dirty="0" err="1" smtClean="0"/>
              <a:t>pada</a:t>
            </a:r>
            <a:r>
              <a:rPr lang="en-US" dirty="0" smtClean="0"/>
              <a:t> data audio, </a:t>
            </a:r>
            <a:r>
              <a:rPr lang="en-US" dirty="0" err="1" smtClean="0"/>
              <a:t>kehati-hatian</a:t>
            </a:r>
            <a:r>
              <a:rPr lang="en-US" dirty="0" smtClean="0"/>
              <a:t> </a:t>
            </a:r>
            <a:r>
              <a:rPr lang="en-US" dirty="0" err="1" smtClean="0"/>
              <a:t>perlu</a:t>
            </a:r>
            <a:r>
              <a:rPr lang="id-ID" dirty="0" smtClean="0"/>
              <a:t> dilakukan pada perancangan algoritma watermarking-nya, karena suara lebih sensitif daripada gambar. Hal ini berarti suara digital lebih mudah rusak bila ditambahkan watermarking.</a:t>
            </a:r>
          </a:p>
          <a:p>
            <a:pPr marL="285750" indent="-285750">
              <a:buFont typeface="Arial" pitchFamily="34" charset="0"/>
              <a:buChar char="•"/>
            </a:pPr>
            <a:endParaRPr lang="id-ID" dirty="0" smtClean="0"/>
          </a:p>
          <a:p>
            <a:pPr marL="285750" indent="-285750">
              <a:buFont typeface="Arial" pitchFamily="34" charset="0"/>
              <a:buChar char="•"/>
            </a:pPr>
            <a:r>
              <a:rPr lang="id-ID" dirty="0" smtClean="0"/>
              <a:t>Saat ini, Microsoft sedang meneliti untuk mengembangkan </a:t>
            </a:r>
            <a:r>
              <a:rPr lang="nn-NO" dirty="0" smtClean="0"/>
              <a:t>sistem watermarking untuk audio digital, yang akan</a:t>
            </a:r>
            <a:r>
              <a:rPr lang="id-ID" dirty="0" smtClean="0"/>
              <a:t> dimasukkan ke dalam media player Windows. Dengan sistem watermarking ini, data seperti informasi lisensi disisipkan ke dalam musik/lagu; Dengan begitu, media player tidak akan memainkan file audio yang memuat watermark yang salah.</a:t>
            </a:r>
          </a:p>
          <a:p>
            <a:pPr marL="285750" indent="-285750">
              <a:buFont typeface="Arial" pitchFamily="34" charset="0"/>
              <a:buChar char="•"/>
            </a:pPr>
            <a:endParaRPr lang="id-ID" dirty="0" smtClean="0"/>
          </a:p>
          <a:p>
            <a:pPr marL="285750" indent="-285750">
              <a:buFont typeface="Arial" pitchFamily="34" charset="0"/>
              <a:buChar char="•"/>
            </a:pPr>
            <a:r>
              <a:rPr lang="id-ID" dirty="0" smtClean="0"/>
              <a:t>Terakhir, watermarking pada dokumen teks menggunakan metode yang berbeda daripada 3 media lainnya. Salah satunya dengan menyisipkan spasi antara dua buah kata atau </a:t>
            </a:r>
            <a:r>
              <a:rPr lang="sv-SE" dirty="0" smtClean="0"/>
              <a:t>antara dua buah kalimat di dalam dokumen.</a:t>
            </a:r>
            <a:endParaRPr lang="id-ID" dirty="0"/>
          </a:p>
        </p:txBody>
      </p:sp>
    </p:spTree>
    <p:extLst>
      <p:ext uri="{BB962C8B-B14F-4D97-AF65-F5344CB8AC3E}">
        <p14:creationId xmlns:p14="http://schemas.microsoft.com/office/powerpoint/2010/main" val="1509817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56922"/>
            <a:ext cx="8280920" cy="6340197"/>
          </a:xfrm>
          <a:prstGeom prst="rect">
            <a:avLst/>
          </a:prstGeom>
        </p:spPr>
        <p:txBody>
          <a:bodyPr wrap="square">
            <a:spAutoFit/>
          </a:bodyPr>
          <a:lstStyle/>
          <a:p>
            <a:r>
              <a:rPr lang="id-ID" b="1" dirty="0" smtClean="0"/>
              <a:t> </a:t>
            </a:r>
            <a:r>
              <a:rPr lang="id-ID" sz="2800" b="1" dirty="0" smtClean="0"/>
              <a:t>Sejarah </a:t>
            </a:r>
            <a:r>
              <a:rPr lang="id-ID" sz="2800" b="1" i="1" dirty="0" smtClean="0"/>
              <a:t>Watermarking</a:t>
            </a:r>
          </a:p>
          <a:p>
            <a:endParaRPr lang="id-ID" dirty="0"/>
          </a:p>
          <a:p>
            <a:r>
              <a:rPr lang="id-ID" i="1" dirty="0" smtClean="0"/>
              <a:t>Watermarking </a:t>
            </a:r>
            <a:r>
              <a:rPr lang="id-ID" dirty="0" smtClean="0"/>
              <a:t>sudah ada sejak 700 tahun yang lalu</a:t>
            </a:r>
            <a:r>
              <a:rPr lang="id-ID" i="1" dirty="0" smtClean="0"/>
              <a:t>. Pada </a:t>
            </a:r>
            <a:r>
              <a:rPr lang="id-ID" dirty="0" smtClean="0"/>
              <a:t>akhir abad 13, pabrik kertas di Fabriano, Italia, membuat kertas yang diberi watermark atau tanda-air dengan cara</a:t>
            </a:r>
          </a:p>
          <a:p>
            <a:r>
              <a:rPr lang="fi-FI" dirty="0" smtClean="0"/>
              <a:t>menekan bentuk cetakan gambar atau tulisan pada kertas</a:t>
            </a:r>
            <a:r>
              <a:rPr lang="id-ID" dirty="0" smtClean="0"/>
              <a:t> yang baru setengah jadi. </a:t>
            </a:r>
          </a:p>
          <a:p>
            <a:endParaRPr lang="id-ID" dirty="0"/>
          </a:p>
          <a:p>
            <a:r>
              <a:rPr lang="id-ID" dirty="0" smtClean="0"/>
              <a:t>Ketika kertas dikeringkan terbentuklah suatu kertas yang ber-</a:t>
            </a:r>
            <a:r>
              <a:rPr lang="id-ID" i="1" dirty="0" smtClean="0"/>
              <a:t>watermark. </a:t>
            </a:r>
          </a:p>
          <a:p>
            <a:endParaRPr lang="id-ID" i="1" dirty="0"/>
          </a:p>
          <a:p>
            <a:r>
              <a:rPr lang="id-ID" i="1" dirty="0" smtClean="0"/>
              <a:t>Kertas ini </a:t>
            </a:r>
            <a:r>
              <a:rPr lang="id-ID" dirty="0" smtClean="0"/>
              <a:t>biasanya digunakan oleh seniman atau sastrawan untuk menulis karya mereka. </a:t>
            </a:r>
          </a:p>
          <a:p>
            <a:endParaRPr lang="id-ID" dirty="0"/>
          </a:p>
          <a:p>
            <a:r>
              <a:rPr lang="id-ID" dirty="0" smtClean="0">
                <a:solidFill>
                  <a:srgbClr val="C00000"/>
                </a:solidFill>
              </a:rPr>
              <a:t>Kertas yang sudah dibubuhi tanda-air tersebut sekalius dijadikan identifikasi bahwa karya seni di atasnya adalah milik mereka</a:t>
            </a:r>
            <a:r>
              <a:rPr lang="id-ID" dirty="0" smtClean="0"/>
              <a:t>.</a:t>
            </a:r>
          </a:p>
          <a:p>
            <a:endParaRPr lang="id-ID" dirty="0"/>
          </a:p>
          <a:p>
            <a:r>
              <a:rPr lang="nn-NO" dirty="0" smtClean="0"/>
              <a:t>Ide watermarking pada data digital </a:t>
            </a:r>
            <a:r>
              <a:rPr lang="nn-NO" i="1" dirty="0" smtClean="0"/>
              <a:t>(sehingga disebut digital</a:t>
            </a:r>
            <a:r>
              <a:rPr lang="id-ID" i="1" dirty="0" smtClean="0"/>
              <a:t> </a:t>
            </a:r>
            <a:r>
              <a:rPr lang="nl-NL" i="1" dirty="0" smtClean="0"/>
              <a:t>watermarking) </a:t>
            </a:r>
            <a:r>
              <a:rPr lang="nl-NL" dirty="0" smtClean="0"/>
              <a:t>dikembangkan di Jepang tahun 1990 dan di</a:t>
            </a:r>
            <a:r>
              <a:rPr lang="id-ID" dirty="0" smtClean="0"/>
              <a:t> Swiss tahun 1993. </a:t>
            </a:r>
          </a:p>
          <a:p>
            <a:endParaRPr lang="id-ID" i="1" dirty="0"/>
          </a:p>
          <a:p>
            <a:r>
              <a:rPr lang="id-ID" i="1" dirty="0" smtClean="0"/>
              <a:t>Digital watermarking </a:t>
            </a:r>
            <a:r>
              <a:rPr lang="id-ID" dirty="0" smtClean="0"/>
              <a:t>semakin berkembang seiring dengan semakin meluasnya penggunaan internet, objek digital seperti video, citra, dan suara yang </a:t>
            </a:r>
            <a:r>
              <a:rPr lang="sv-SE" dirty="0" smtClean="0"/>
              <a:t>dapat dengan mudah digandakan dan disebarluaskan.</a:t>
            </a:r>
          </a:p>
        </p:txBody>
      </p:sp>
    </p:spTree>
    <p:extLst>
      <p:ext uri="{BB962C8B-B14F-4D97-AF65-F5344CB8AC3E}">
        <p14:creationId xmlns:p14="http://schemas.microsoft.com/office/powerpoint/2010/main" val="3001046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208912" cy="5940088"/>
          </a:xfrm>
          <a:prstGeom prst="rect">
            <a:avLst/>
          </a:prstGeom>
        </p:spPr>
        <p:txBody>
          <a:bodyPr wrap="square">
            <a:spAutoFit/>
          </a:bodyPr>
          <a:lstStyle/>
          <a:p>
            <a:r>
              <a:rPr lang="nl-NL" b="1" dirty="0"/>
              <a:t> </a:t>
            </a:r>
            <a:r>
              <a:rPr lang="nl-NL" sz="2800" b="1" dirty="0"/>
              <a:t>Perbedaan Steganografi dengan </a:t>
            </a:r>
            <a:r>
              <a:rPr lang="nl-NL" sz="2800" b="1" i="1" dirty="0" smtClean="0"/>
              <a:t>Watermarking</a:t>
            </a:r>
            <a:endParaRPr lang="id-ID" sz="2800" b="1" i="1" dirty="0" smtClean="0"/>
          </a:p>
          <a:p>
            <a:endParaRPr lang="nl-NL" sz="2800" b="1" i="1" dirty="0"/>
          </a:p>
          <a:p>
            <a:r>
              <a:rPr lang="id-ID" i="1" dirty="0" smtClean="0"/>
              <a:t>Watermarking </a:t>
            </a:r>
            <a:r>
              <a:rPr lang="id-ID" dirty="0"/>
              <a:t>merupakan </a:t>
            </a:r>
            <a:r>
              <a:rPr lang="id-ID" dirty="0" smtClean="0"/>
              <a:t> salah satu bentuk penerapan dari steganografi</a:t>
            </a:r>
            <a:r>
              <a:rPr lang="id-ID" i="1" dirty="0" smtClean="0"/>
              <a:t>. </a:t>
            </a:r>
          </a:p>
          <a:p>
            <a:endParaRPr lang="id-ID" i="1" dirty="0" smtClean="0"/>
          </a:p>
          <a:p>
            <a:r>
              <a:rPr lang="id-ID" dirty="0" smtClean="0"/>
              <a:t>Namun tetap ada perbedaan diantara keduanya, yaitu:</a:t>
            </a:r>
            <a:endParaRPr lang="id-ID" dirty="0"/>
          </a:p>
          <a:p>
            <a:pPr marL="342900" indent="-342900"/>
            <a:endParaRPr lang="id-ID" b="1" dirty="0" smtClean="0">
              <a:solidFill>
                <a:srgbClr val="000000"/>
              </a:solidFill>
              <a:latin typeface="+mj-lt"/>
            </a:endParaRPr>
          </a:p>
          <a:p>
            <a:pPr marL="342900" indent="-342900"/>
            <a:r>
              <a:rPr lang="id-ID" b="1" u="sng" dirty="0" smtClean="0">
                <a:solidFill>
                  <a:srgbClr val="000000"/>
                </a:solidFill>
                <a:latin typeface="+mj-lt"/>
              </a:rPr>
              <a:t>STEGANOGRAFI</a:t>
            </a:r>
          </a:p>
          <a:p>
            <a:pPr marL="342900" indent="-342900">
              <a:buFont typeface="Arial" pitchFamily="34" charset="0"/>
              <a:buChar char="•"/>
            </a:pPr>
            <a:r>
              <a:rPr lang="en-US" b="1" dirty="0" err="1" smtClean="0">
                <a:solidFill>
                  <a:srgbClr val="000000"/>
                </a:solidFill>
                <a:latin typeface="+mj-lt"/>
              </a:rPr>
              <a:t>Tujuan</a:t>
            </a:r>
            <a:r>
              <a:rPr lang="id-ID" b="1" dirty="0" smtClean="0">
                <a:solidFill>
                  <a:srgbClr val="000000"/>
                </a:solidFill>
                <a:latin typeface="+mj-lt"/>
              </a:rPr>
              <a:t>:  </a:t>
            </a:r>
            <a:r>
              <a:rPr lang="en-US" dirty="0" err="1" smtClean="0">
                <a:solidFill>
                  <a:srgbClr val="000000"/>
                </a:solidFill>
                <a:latin typeface="+mj-lt"/>
              </a:rPr>
              <a:t>Mengirim</a:t>
            </a:r>
            <a:r>
              <a:rPr lang="en-US" dirty="0" smtClean="0">
                <a:solidFill>
                  <a:srgbClr val="000000"/>
                </a:solidFill>
                <a:latin typeface="+mj-lt"/>
              </a:rPr>
              <a:t> </a:t>
            </a:r>
            <a:r>
              <a:rPr lang="en-US" dirty="0" err="1">
                <a:solidFill>
                  <a:srgbClr val="000000"/>
                </a:solidFill>
                <a:latin typeface="+mj-lt"/>
              </a:rPr>
              <a:t>pesan</a:t>
            </a:r>
            <a:r>
              <a:rPr lang="en-US" dirty="0">
                <a:solidFill>
                  <a:srgbClr val="000000"/>
                </a:solidFill>
                <a:latin typeface="+mj-lt"/>
              </a:rPr>
              <a:t> </a:t>
            </a:r>
            <a:r>
              <a:rPr lang="en-US" dirty="0" err="1">
                <a:solidFill>
                  <a:srgbClr val="000000"/>
                </a:solidFill>
                <a:latin typeface="+mj-lt"/>
              </a:rPr>
              <a:t>rahasia</a:t>
            </a:r>
            <a:r>
              <a:rPr lang="en-US" dirty="0">
                <a:solidFill>
                  <a:srgbClr val="000000"/>
                </a:solidFill>
                <a:latin typeface="+mj-lt"/>
              </a:rPr>
              <a:t> </a:t>
            </a:r>
            <a:r>
              <a:rPr lang="en-US" dirty="0" err="1">
                <a:solidFill>
                  <a:srgbClr val="000000"/>
                </a:solidFill>
                <a:latin typeface="+mj-lt"/>
              </a:rPr>
              <a:t>apapun</a:t>
            </a:r>
            <a:r>
              <a:rPr lang="en-US" dirty="0">
                <a:solidFill>
                  <a:srgbClr val="000000"/>
                </a:solidFill>
                <a:latin typeface="+mj-lt"/>
              </a:rPr>
              <a:t> </a:t>
            </a:r>
            <a:r>
              <a:rPr lang="en-US" dirty="0" err="1">
                <a:solidFill>
                  <a:srgbClr val="000000"/>
                </a:solidFill>
                <a:latin typeface="+mj-lt"/>
              </a:rPr>
              <a:t>tanpa</a:t>
            </a:r>
            <a:r>
              <a:rPr lang="en-US" dirty="0">
                <a:solidFill>
                  <a:srgbClr val="000000"/>
                </a:solidFill>
                <a:latin typeface="+mj-lt"/>
              </a:rPr>
              <a:t> </a:t>
            </a:r>
            <a:r>
              <a:rPr lang="en-US" dirty="0" err="1">
                <a:solidFill>
                  <a:srgbClr val="000000"/>
                </a:solidFill>
                <a:latin typeface="+mj-lt"/>
              </a:rPr>
              <a:t>menimbulkan</a:t>
            </a:r>
            <a:r>
              <a:rPr lang="en-US" dirty="0">
                <a:solidFill>
                  <a:srgbClr val="000000"/>
                </a:solidFill>
                <a:latin typeface="+mj-lt"/>
              </a:rPr>
              <a:t> </a:t>
            </a:r>
            <a:r>
              <a:rPr lang="en-US" dirty="0" err="1">
                <a:solidFill>
                  <a:srgbClr val="000000"/>
                </a:solidFill>
                <a:latin typeface="+mj-lt"/>
              </a:rPr>
              <a:t>kecurigaan</a:t>
            </a:r>
            <a:endParaRPr lang="en-US" dirty="0">
              <a:solidFill>
                <a:srgbClr val="000000"/>
              </a:solidFill>
              <a:latin typeface="+mj-lt"/>
            </a:endParaRPr>
          </a:p>
          <a:p>
            <a:pPr marL="342900" indent="-342900">
              <a:buFont typeface="Arial" pitchFamily="34" charset="0"/>
              <a:buChar char="•"/>
            </a:pPr>
            <a:r>
              <a:rPr lang="en-US" b="1" dirty="0" err="1" smtClean="0">
                <a:solidFill>
                  <a:srgbClr val="000000"/>
                </a:solidFill>
                <a:latin typeface="+mj-lt"/>
              </a:rPr>
              <a:t>Persyaratan</a:t>
            </a:r>
            <a:r>
              <a:rPr lang="id-ID" b="1" dirty="0" smtClean="0">
                <a:solidFill>
                  <a:srgbClr val="000000"/>
                </a:solidFill>
                <a:latin typeface="+mj-lt"/>
              </a:rPr>
              <a:t>:</a:t>
            </a:r>
            <a:r>
              <a:rPr lang="id-ID" dirty="0" smtClean="0">
                <a:solidFill>
                  <a:srgbClr val="000000"/>
                </a:solidFill>
                <a:latin typeface="+mj-lt"/>
              </a:rPr>
              <a:t> </a:t>
            </a:r>
            <a:r>
              <a:rPr lang="en-US" dirty="0" err="1" smtClean="0">
                <a:solidFill>
                  <a:srgbClr val="000000"/>
                </a:solidFill>
                <a:latin typeface="+mj-lt"/>
              </a:rPr>
              <a:t>aman</a:t>
            </a:r>
            <a:r>
              <a:rPr lang="en-US" dirty="0">
                <a:solidFill>
                  <a:srgbClr val="000000"/>
                </a:solidFill>
                <a:latin typeface="+mj-lt"/>
              </a:rPr>
              <a:t>, </a:t>
            </a:r>
            <a:r>
              <a:rPr lang="en-US" dirty="0" err="1">
                <a:solidFill>
                  <a:srgbClr val="000000"/>
                </a:solidFill>
                <a:latin typeface="+mj-lt"/>
              </a:rPr>
              <a:t>sulit</a:t>
            </a:r>
            <a:r>
              <a:rPr lang="en-US" dirty="0">
                <a:solidFill>
                  <a:srgbClr val="000000"/>
                </a:solidFill>
                <a:latin typeface="+mj-lt"/>
              </a:rPr>
              <a:t> </a:t>
            </a:r>
            <a:r>
              <a:rPr lang="en-US" dirty="0" err="1">
                <a:solidFill>
                  <a:srgbClr val="000000"/>
                </a:solidFill>
                <a:latin typeface="+mj-lt"/>
              </a:rPr>
              <a:t>dideteksi</a:t>
            </a:r>
            <a:r>
              <a:rPr lang="en-US" dirty="0">
                <a:solidFill>
                  <a:srgbClr val="000000"/>
                </a:solidFill>
                <a:latin typeface="+mj-lt"/>
              </a:rPr>
              <a:t>, </a:t>
            </a:r>
            <a:r>
              <a:rPr lang="en-US" dirty="0" err="1">
                <a:solidFill>
                  <a:srgbClr val="000000"/>
                </a:solidFill>
                <a:latin typeface="+mj-lt"/>
              </a:rPr>
              <a:t>sebanyak</a:t>
            </a:r>
            <a:r>
              <a:rPr lang="en-US" dirty="0">
                <a:solidFill>
                  <a:srgbClr val="000000"/>
                </a:solidFill>
                <a:latin typeface="+mj-lt"/>
              </a:rPr>
              <a:t> </a:t>
            </a:r>
            <a:r>
              <a:rPr lang="en-US" dirty="0" err="1">
                <a:solidFill>
                  <a:srgbClr val="000000"/>
                </a:solidFill>
                <a:latin typeface="+mj-lt"/>
              </a:rPr>
              <a:t>mungkin</a:t>
            </a:r>
            <a:r>
              <a:rPr lang="en-US" dirty="0">
                <a:solidFill>
                  <a:srgbClr val="000000"/>
                </a:solidFill>
                <a:latin typeface="+mj-lt"/>
              </a:rPr>
              <a:t> </a:t>
            </a:r>
            <a:r>
              <a:rPr lang="en-US" dirty="0" err="1">
                <a:solidFill>
                  <a:srgbClr val="000000"/>
                </a:solidFill>
                <a:latin typeface="+mj-lt"/>
              </a:rPr>
              <a:t>menampung</a:t>
            </a:r>
            <a:r>
              <a:rPr lang="en-US" dirty="0">
                <a:solidFill>
                  <a:srgbClr val="000000"/>
                </a:solidFill>
                <a:latin typeface="+mj-lt"/>
              </a:rPr>
              <a:t> </a:t>
            </a:r>
            <a:r>
              <a:rPr lang="en-US" dirty="0" err="1">
                <a:solidFill>
                  <a:srgbClr val="000000"/>
                </a:solidFill>
                <a:latin typeface="+mj-lt"/>
              </a:rPr>
              <a:t>pesan</a:t>
            </a:r>
            <a:r>
              <a:rPr lang="en-US" dirty="0">
                <a:solidFill>
                  <a:srgbClr val="000000"/>
                </a:solidFill>
                <a:latin typeface="+mj-lt"/>
              </a:rPr>
              <a:t> (</a:t>
            </a:r>
            <a:r>
              <a:rPr lang="en-US" i="1" dirty="0">
                <a:solidFill>
                  <a:srgbClr val="000000"/>
                </a:solidFill>
                <a:latin typeface="+mj-lt"/>
              </a:rPr>
              <a:t>large capacity</a:t>
            </a:r>
            <a:r>
              <a:rPr lang="en-US" dirty="0">
                <a:solidFill>
                  <a:srgbClr val="000000"/>
                </a:solidFill>
                <a:latin typeface="+mj-lt"/>
              </a:rPr>
              <a:t>)</a:t>
            </a:r>
          </a:p>
          <a:p>
            <a:pPr marL="342900" indent="-342900">
              <a:buFont typeface="Arial" pitchFamily="34" charset="0"/>
              <a:buChar char="•"/>
            </a:pPr>
            <a:r>
              <a:rPr lang="en-US" b="1" dirty="0" err="1" smtClean="0">
                <a:solidFill>
                  <a:srgbClr val="000000"/>
                </a:solidFill>
                <a:latin typeface="+mj-lt"/>
              </a:rPr>
              <a:t>Komunikasi</a:t>
            </a:r>
            <a:r>
              <a:rPr lang="en-US" b="1" dirty="0" smtClean="0">
                <a:solidFill>
                  <a:srgbClr val="000000"/>
                </a:solidFill>
                <a:latin typeface="+mj-lt"/>
              </a:rPr>
              <a:t>:</a:t>
            </a:r>
            <a:r>
              <a:rPr lang="en-US" dirty="0" smtClean="0">
                <a:solidFill>
                  <a:srgbClr val="000000"/>
                </a:solidFill>
                <a:latin typeface="+mj-lt"/>
              </a:rPr>
              <a:t> </a:t>
            </a:r>
            <a:r>
              <a:rPr lang="en-US" i="1" dirty="0">
                <a:solidFill>
                  <a:srgbClr val="000000"/>
                </a:solidFill>
                <a:latin typeface="+mj-lt"/>
              </a:rPr>
              <a:t>point-to-point</a:t>
            </a:r>
          </a:p>
          <a:p>
            <a:pPr marL="342900" indent="-342900">
              <a:buFont typeface="Arial" pitchFamily="34" charset="0"/>
              <a:buChar char="•"/>
            </a:pPr>
            <a:r>
              <a:rPr lang="en-US" dirty="0">
                <a:solidFill>
                  <a:srgbClr val="C00000"/>
                </a:solidFill>
                <a:latin typeface="+mj-lt"/>
              </a:rPr>
              <a:t>Media </a:t>
            </a:r>
            <a:r>
              <a:rPr lang="en-US" dirty="0" err="1">
                <a:solidFill>
                  <a:srgbClr val="C00000"/>
                </a:solidFill>
                <a:latin typeface="+mj-lt"/>
              </a:rPr>
              <a:t>penampung</a:t>
            </a:r>
            <a:r>
              <a:rPr lang="en-US" dirty="0">
                <a:solidFill>
                  <a:srgbClr val="C00000"/>
                </a:solidFill>
                <a:latin typeface="+mj-lt"/>
              </a:rPr>
              <a:t> </a:t>
            </a:r>
            <a:r>
              <a:rPr lang="en-US" dirty="0" err="1">
                <a:solidFill>
                  <a:srgbClr val="C00000"/>
                </a:solidFill>
                <a:latin typeface="+mj-lt"/>
              </a:rPr>
              <a:t>tidak</a:t>
            </a:r>
            <a:r>
              <a:rPr lang="en-US" dirty="0">
                <a:solidFill>
                  <a:srgbClr val="C00000"/>
                </a:solidFill>
                <a:latin typeface="+mj-lt"/>
              </a:rPr>
              <a:t> </a:t>
            </a:r>
            <a:r>
              <a:rPr lang="en-US" dirty="0" err="1">
                <a:solidFill>
                  <a:srgbClr val="C00000"/>
                </a:solidFill>
                <a:latin typeface="+mj-lt"/>
              </a:rPr>
              <a:t>punya</a:t>
            </a:r>
            <a:r>
              <a:rPr lang="en-US" dirty="0">
                <a:solidFill>
                  <a:srgbClr val="C00000"/>
                </a:solidFill>
                <a:latin typeface="+mj-lt"/>
              </a:rPr>
              <a:t> </a:t>
            </a:r>
            <a:r>
              <a:rPr lang="en-US" dirty="0" err="1">
                <a:solidFill>
                  <a:srgbClr val="C00000"/>
                </a:solidFill>
                <a:latin typeface="+mj-lt"/>
              </a:rPr>
              <a:t>arti</a:t>
            </a:r>
            <a:r>
              <a:rPr lang="en-US" dirty="0">
                <a:solidFill>
                  <a:srgbClr val="C00000"/>
                </a:solidFill>
                <a:latin typeface="+mj-lt"/>
              </a:rPr>
              <a:t> </a:t>
            </a:r>
            <a:r>
              <a:rPr lang="en-US" dirty="0" err="1">
                <a:solidFill>
                  <a:srgbClr val="C00000"/>
                </a:solidFill>
                <a:latin typeface="+mj-lt"/>
              </a:rPr>
              <a:t>apa-apa</a:t>
            </a:r>
            <a:r>
              <a:rPr lang="en-US" dirty="0">
                <a:solidFill>
                  <a:srgbClr val="C00000"/>
                </a:solidFill>
                <a:latin typeface="+mj-lt"/>
              </a:rPr>
              <a:t> </a:t>
            </a:r>
            <a:r>
              <a:rPr lang="en-US" dirty="0">
                <a:solidFill>
                  <a:srgbClr val="000000"/>
                </a:solidFill>
                <a:latin typeface="+mj-lt"/>
              </a:rPr>
              <a:t>(</a:t>
            </a:r>
            <a:r>
              <a:rPr lang="en-US" i="1" dirty="0">
                <a:solidFill>
                  <a:srgbClr val="000000"/>
                </a:solidFill>
                <a:latin typeface="+mj-lt"/>
              </a:rPr>
              <a:t>meaningless</a:t>
            </a:r>
            <a:r>
              <a:rPr lang="en-US" dirty="0" smtClean="0">
                <a:solidFill>
                  <a:srgbClr val="000000"/>
                </a:solidFill>
                <a:latin typeface="+mj-lt"/>
              </a:rPr>
              <a:t>)</a:t>
            </a:r>
            <a:endParaRPr lang="id-ID" dirty="0" smtClean="0">
              <a:solidFill>
                <a:srgbClr val="000000"/>
              </a:solidFill>
              <a:latin typeface="+mj-lt"/>
            </a:endParaRPr>
          </a:p>
          <a:p>
            <a:pPr marL="342900" indent="-342900">
              <a:buFont typeface="Arial" pitchFamily="34" charset="0"/>
              <a:buChar char="•"/>
            </a:pPr>
            <a:endParaRPr lang="id-ID" dirty="0">
              <a:solidFill>
                <a:srgbClr val="000000"/>
              </a:solidFill>
              <a:latin typeface="+mj-lt"/>
            </a:endParaRPr>
          </a:p>
          <a:p>
            <a:r>
              <a:rPr lang="id-ID" b="1" u="sng" dirty="0" smtClean="0">
                <a:solidFill>
                  <a:srgbClr val="000000"/>
                </a:solidFill>
                <a:latin typeface="+mj-lt"/>
              </a:rPr>
              <a:t>WATERMARKING</a:t>
            </a:r>
          </a:p>
          <a:p>
            <a:pPr marL="342900" indent="-342900">
              <a:buClrTx/>
              <a:buFont typeface="Arial" pitchFamily="34" charset="0"/>
              <a:buChar char="•"/>
            </a:pPr>
            <a:r>
              <a:rPr lang="en-US" b="1" dirty="0" err="1" smtClean="0">
                <a:solidFill>
                  <a:srgbClr val="000000"/>
                </a:solidFill>
                <a:latin typeface="+mj-lt"/>
              </a:rPr>
              <a:t>Tujuan</a:t>
            </a:r>
            <a:r>
              <a:rPr lang="id-ID" b="1" dirty="0" smtClean="0">
                <a:solidFill>
                  <a:srgbClr val="000000"/>
                </a:solidFill>
                <a:latin typeface="+mj-lt"/>
              </a:rPr>
              <a:t>: </a:t>
            </a:r>
            <a:r>
              <a:rPr lang="en-US" dirty="0" err="1" smtClean="0">
                <a:solidFill>
                  <a:srgbClr val="000000"/>
                </a:solidFill>
                <a:latin typeface="+mj-lt"/>
              </a:rPr>
              <a:t>Perlindungan</a:t>
            </a:r>
            <a:r>
              <a:rPr lang="en-US" dirty="0" smtClean="0">
                <a:solidFill>
                  <a:srgbClr val="000000"/>
                </a:solidFill>
                <a:latin typeface="+mj-lt"/>
              </a:rPr>
              <a:t> </a:t>
            </a:r>
            <a:r>
              <a:rPr lang="en-US" i="1" dirty="0">
                <a:solidFill>
                  <a:srgbClr val="000000"/>
                </a:solidFill>
                <a:latin typeface="+mj-lt"/>
              </a:rPr>
              <a:t>copyright</a:t>
            </a:r>
            <a:r>
              <a:rPr lang="en-US" dirty="0">
                <a:solidFill>
                  <a:srgbClr val="000000"/>
                </a:solidFill>
                <a:latin typeface="+mj-lt"/>
              </a:rPr>
              <a:t>, </a:t>
            </a:r>
            <a:r>
              <a:rPr lang="en-US" dirty="0" err="1">
                <a:solidFill>
                  <a:srgbClr val="000000"/>
                </a:solidFill>
                <a:latin typeface="+mj-lt"/>
              </a:rPr>
              <a:t>pembuktian</a:t>
            </a:r>
            <a:r>
              <a:rPr lang="en-US" dirty="0">
                <a:solidFill>
                  <a:srgbClr val="000000"/>
                </a:solidFill>
                <a:latin typeface="+mj-lt"/>
              </a:rPr>
              <a:t> </a:t>
            </a:r>
            <a:r>
              <a:rPr lang="en-US" dirty="0" err="1">
                <a:solidFill>
                  <a:srgbClr val="000000"/>
                </a:solidFill>
                <a:latin typeface="+mj-lt"/>
              </a:rPr>
              <a:t>kepemilikan</a:t>
            </a:r>
            <a:r>
              <a:rPr lang="en-US" dirty="0">
                <a:solidFill>
                  <a:srgbClr val="000000"/>
                </a:solidFill>
                <a:latin typeface="+mj-lt"/>
              </a:rPr>
              <a:t> (</a:t>
            </a:r>
            <a:r>
              <a:rPr lang="en-US" i="1" dirty="0">
                <a:solidFill>
                  <a:srgbClr val="000000"/>
                </a:solidFill>
                <a:latin typeface="+mj-lt"/>
              </a:rPr>
              <a:t>ownership</a:t>
            </a:r>
            <a:r>
              <a:rPr lang="en-US" dirty="0">
                <a:solidFill>
                  <a:srgbClr val="000000"/>
                </a:solidFill>
                <a:latin typeface="+mj-lt"/>
              </a:rPr>
              <a:t>), </a:t>
            </a:r>
            <a:r>
              <a:rPr lang="en-US" i="1" dirty="0">
                <a:solidFill>
                  <a:srgbClr val="000000"/>
                </a:solidFill>
                <a:latin typeface="+mj-lt"/>
              </a:rPr>
              <a:t>fingerprinting</a:t>
            </a:r>
          </a:p>
          <a:p>
            <a:pPr marL="342900" indent="-342900">
              <a:buClrTx/>
              <a:buFont typeface="Arial" pitchFamily="34" charset="0"/>
              <a:buChar char="•"/>
            </a:pPr>
            <a:r>
              <a:rPr lang="en-US" b="1" dirty="0" err="1" smtClean="0">
                <a:solidFill>
                  <a:srgbClr val="000000"/>
                </a:solidFill>
                <a:latin typeface="+mj-lt"/>
              </a:rPr>
              <a:t>Persyaratan</a:t>
            </a:r>
            <a:r>
              <a:rPr lang="id-ID" b="1" dirty="0" smtClean="0">
                <a:solidFill>
                  <a:srgbClr val="000000"/>
                </a:solidFill>
                <a:latin typeface="+mj-lt"/>
              </a:rPr>
              <a:t>: </a:t>
            </a:r>
            <a:r>
              <a:rPr lang="en-US" i="1" dirty="0" smtClean="0">
                <a:solidFill>
                  <a:srgbClr val="000000"/>
                </a:solidFill>
                <a:latin typeface="+mj-lt"/>
              </a:rPr>
              <a:t>robustness</a:t>
            </a:r>
            <a:r>
              <a:rPr lang="en-US" dirty="0">
                <a:solidFill>
                  <a:srgbClr val="000000"/>
                </a:solidFill>
                <a:latin typeface="+mj-lt"/>
              </a:rPr>
              <a:t>, </a:t>
            </a:r>
            <a:r>
              <a:rPr lang="en-US" dirty="0" err="1">
                <a:solidFill>
                  <a:srgbClr val="000000"/>
                </a:solidFill>
                <a:latin typeface="+mj-lt"/>
              </a:rPr>
              <a:t>sulit</a:t>
            </a:r>
            <a:r>
              <a:rPr lang="en-US" dirty="0">
                <a:solidFill>
                  <a:srgbClr val="000000"/>
                </a:solidFill>
                <a:latin typeface="+mj-lt"/>
              </a:rPr>
              <a:t> </a:t>
            </a:r>
            <a:r>
              <a:rPr lang="en-US" dirty="0" err="1">
                <a:solidFill>
                  <a:srgbClr val="000000"/>
                </a:solidFill>
                <a:latin typeface="+mj-lt"/>
              </a:rPr>
              <a:t>dihapus</a:t>
            </a:r>
            <a:r>
              <a:rPr lang="en-US" dirty="0">
                <a:solidFill>
                  <a:srgbClr val="000000"/>
                </a:solidFill>
                <a:latin typeface="+mj-lt"/>
              </a:rPr>
              <a:t> (</a:t>
            </a:r>
            <a:r>
              <a:rPr lang="en-US" i="1" dirty="0">
                <a:solidFill>
                  <a:srgbClr val="000000"/>
                </a:solidFill>
                <a:latin typeface="+mj-lt"/>
              </a:rPr>
              <a:t>remove</a:t>
            </a:r>
            <a:r>
              <a:rPr lang="en-US" dirty="0">
                <a:solidFill>
                  <a:srgbClr val="000000"/>
                </a:solidFill>
                <a:latin typeface="+mj-lt"/>
              </a:rPr>
              <a:t>)</a:t>
            </a:r>
          </a:p>
          <a:p>
            <a:pPr marL="342900" indent="-342900">
              <a:buClrTx/>
              <a:buFont typeface="Arial" pitchFamily="34" charset="0"/>
              <a:buChar char="•"/>
            </a:pPr>
            <a:r>
              <a:rPr lang="en-US" b="1" dirty="0" err="1">
                <a:solidFill>
                  <a:srgbClr val="000000"/>
                </a:solidFill>
                <a:latin typeface="+mj-lt"/>
              </a:rPr>
              <a:t>Komunikasi</a:t>
            </a:r>
            <a:r>
              <a:rPr lang="en-US" b="1" dirty="0">
                <a:solidFill>
                  <a:srgbClr val="000000"/>
                </a:solidFill>
                <a:latin typeface="+mj-lt"/>
              </a:rPr>
              <a:t>:</a:t>
            </a:r>
            <a:r>
              <a:rPr lang="en-US" dirty="0">
                <a:solidFill>
                  <a:srgbClr val="000000"/>
                </a:solidFill>
                <a:latin typeface="+mj-lt"/>
              </a:rPr>
              <a:t> </a:t>
            </a:r>
            <a:r>
              <a:rPr lang="en-US" i="1" dirty="0">
                <a:solidFill>
                  <a:srgbClr val="000000"/>
                </a:solidFill>
                <a:latin typeface="+mj-lt"/>
              </a:rPr>
              <a:t>one-to-many</a:t>
            </a:r>
          </a:p>
          <a:p>
            <a:pPr marL="342900" indent="-342900">
              <a:buClrTx/>
              <a:buFont typeface="Arial" pitchFamily="34" charset="0"/>
              <a:buChar char="•"/>
            </a:pPr>
            <a:r>
              <a:rPr lang="en-US" dirty="0">
                <a:solidFill>
                  <a:srgbClr val="C00000"/>
                </a:solidFill>
                <a:latin typeface="+mj-lt"/>
              </a:rPr>
              <a:t>Media </a:t>
            </a:r>
            <a:r>
              <a:rPr lang="en-US" dirty="0" err="1">
                <a:solidFill>
                  <a:srgbClr val="C00000"/>
                </a:solidFill>
                <a:latin typeface="+mj-lt"/>
              </a:rPr>
              <a:t>penampung</a:t>
            </a:r>
            <a:r>
              <a:rPr lang="en-US" dirty="0">
                <a:solidFill>
                  <a:srgbClr val="C00000"/>
                </a:solidFill>
                <a:latin typeface="+mj-lt"/>
              </a:rPr>
              <a:t> </a:t>
            </a:r>
            <a:r>
              <a:rPr lang="en-US" dirty="0" err="1">
                <a:solidFill>
                  <a:srgbClr val="C00000"/>
                </a:solidFill>
                <a:latin typeface="+mj-lt"/>
              </a:rPr>
              <a:t>justru</a:t>
            </a:r>
            <a:r>
              <a:rPr lang="en-US" dirty="0">
                <a:solidFill>
                  <a:srgbClr val="C00000"/>
                </a:solidFill>
                <a:latin typeface="+mj-lt"/>
              </a:rPr>
              <a:t> yang </a:t>
            </a:r>
            <a:r>
              <a:rPr lang="en-US" dirty="0" err="1">
                <a:solidFill>
                  <a:srgbClr val="C00000"/>
                </a:solidFill>
                <a:latin typeface="+mj-lt"/>
              </a:rPr>
              <a:t>diberi</a:t>
            </a:r>
            <a:r>
              <a:rPr lang="en-US" dirty="0">
                <a:solidFill>
                  <a:srgbClr val="C00000"/>
                </a:solidFill>
                <a:latin typeface="+mj-lt"/>
              </a:rPr>
              <a:t> </a:t>
            </a:r>
            <a:r>
              <a:rPr lang="en-US" dirty="0" err="1">
                <a:solidFill>
                  <a:srgbClr val="C00000"/>
                </a:solidFill>
                <a:latin typeface="+mj-lt"/>
              </a:rPr>
              <a:t>proteksi</a:t>
            </a:r>
            <a:r>
              <a:rPr lang="en-US" dirty="0">
                <a:solidFill>
                  <a:srgbClr val="000000"/>
                </a:solidFill>
                <a:latin typeface="+mj-lt"/>
              </a:rPr>
              <a:t>, </a:t>
            </a:r>
            <a:r>
              <a:rPr lang="en-US" i="1" dirty="0">
                <a:solidFill>
                  <a:srgbClr val="000000"/>
                </a:solidFill>
                <a:latin typeface="+mj-lt"/>
              </a:rPr>
              <a:t>watermark</a:t>
            </a:r>
            <a:r>
              <a:rPr lang="en-US" dirty="0">
                <a:solidFill>
                  <a:srgbClr val="000000"/>
                </a:solidFill>
                <a:latin typeface="+mj-lt"/>
              </a:rPr>
              <a:t> </a:t>
            </a:r>
            <a:r>
              <a:rPr lang="en-US" dirty="0" err="1">
                <a:solidFill>
                  <a:srgbClr val="000000"/>
                </a:solidFill>
                <a:latin typeface="+mj-lt"/>
              </a:rPr>
              <a:t>tidak</a:t>
            </a:r>
            <a:r>
              <a:rPr lang="en-US" dirty="0">
                <a:solidFill>
                  <a:srgbClr val="000000"/>
                </a:solidFill>
                <a:latin typeface="+mj-lt"/>
              </a:rPr>
              <a:t> </a:t>
            </a:r>
            <a:r>
              <a:rPr lang="en-US" dirty="0" err="1">
                <a:solidFill>
                  <a:srgbClr val="000000"/>
                </a:solidFill>
                <a:latin typeface="+mj-lt"/>
              </a:rPr>
              <a:t>rahasia</a:t>
            </a:r>
            <a:r>
              <a:rPr lang="en-US" dirty="0">
                <a:solidFill>
                  <a:srgbClr val="000000"/>
                </a:solidFill>
                <a:latin typeface="+mj-lt"/>
              </a:rPr>
              <a:t>, </a:t>
            </a:r>
            <a:r>
              <a:rPr lang="en-US" dirty="0" err="1">
                <a:solidFill>
                  <a:srgbClr val="000000"/>
                </a:solidFill>
                <a:latin typeface="+mj-lt"/>
              </a:rPr>
              <a:t>tidak</a:t>
            </a:r>
            <a:r>
              <a:rPr lang="en-US" dirty="0">
                <a:solidFill>
                  <a:srgbClr val="000000"/>
                </a:solidFill>
                <a:latin typeface="+mj-lt"/>
              </a:rPr>
              <a:t> </a:t>
            </a:r>
            <a:r>
              <a:rPr lang="en-US" dirty="0" err="1">
                <a:solidFill>
                  <a:srgbClr val="000000"/>
                </a:solidFill>
                <a:latin typeface="+mj-lt"/>
              </a:rPr>
              <a:t>mementingkan</a:t>
            </a:r>
            <a:r>
              <a:rPr lang="en-US" dirty="0">
                <a:solidFill>
                  <a:srgbClr val="000000"/>
                </a:solidFill>
                <a:latin typeface="+mj-lt"/>
              </a:rPr>
              <a:t> </a:t>
            </a:r>
            <a:r>
              <a:rPr lang="en-US" dirty="0" err="1">
                <a:solidFill>
                  <a:srgbClr val="000000"/>
                </a:solidFill>
                <a:latin typeface="+mj-lt"/>
              </a:rPr>
              <a:t>kapasitas</a:t>
            </a:r>
            <a:r>
              <a:rPr lang="en-US" dirty="0">
                <a:solidFill>
                  <a:srgbClr val="000000"/>
                </a:solidFill>
                <a:latin typeface="+mj-lt"/>
              </a:rPr>
              <a:t> </a:t>
            </a:r>
            <a:r>
              <a:rPr lang="en-US" i="1" dirty="0">
                <a:solidFill>
                  <a:srgbClr val="000000"/>
                </a:solidFill>
                <a:latin typeface="+mj-lt"/>
              </a:rPr>
              <a:t>watermark</a:t>
            </a:r>
            <a:endParaRPr lang="id-ID" dirty="0">
              <a:latin typeface="+mj-lt"/>
            </a:endParaRPr>
          </a:p>
        </p:txBody>
      </p:sp>
    </p:spTree>
    <p:extLst>
      <p:ext uri="{BB962C8B-B14F-4D97-AF65-F5344CB8AC3E}">
        <p14:creationId xmlns:p14="http://schemas.microsoft.com/office/powerpoint/2010/main" val="2022387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304800"/>
            <a:ext cx="8568952" cy="5724644"/>
          </a:xfrm>
          <a:prstGeom prst="rect">
            <a:avLst/>
          </a:prstGeom>
        </p:spPr>
        <p:txBody>
          <a:bodyPr wrap="square">
            <a:spAutoFit/>
          </a:bodyPr>
          <a:lstStyle/>
          <a:p>
            <a:r>
              <a:rPr lang="id-ID" sz="2800" b="1" i="1" dirty="0" smtClean="0"/>
              <a:t>Watermarking</a:t>
            </a:r>
            <a:endParaRPr lang="id-ID" sz="2800" b="1" i="1" dirty="0"/>
          </a:p>
          <a:p>
            <a:endParaRPr lang="id-ID" dirty="0" smtClean="0"/>
          </a:p>
          <a:p>
            <a:pPr marL="285750" indent="-285750">
              <a:buFont typeface="Arial" pitchFamily="34" charset="0"/>
              <a:buChar char="•"/>
            </a:pPr>
            <a:r>
              <a:rPr lang="id-ID" sz="2000" dirty="0" smtClean="0"/>
              <a:t>Beberapa </a:t>
            </a:r>
            <a:r>
              <a:rPr lang="id-ID" sz="2000" dirty="0"/>
              <a:t>karya intelektual yang dilindungi adalah </a:t>
            </a:r>
            <a:r>
              <a:rPr lang="id-ID" sz="2000" dirty="0" smtClean="0"/>
              <a:t>produk dalam </a:t>
            </a:r>
            <a:r>
              <a:rPr lang="id-ID" sz="2000" dirty="0"/>
              <a:t>bentuk digital, seperti </a:t>
            </a:r>
            <a:r>
              <a:rPr lang="id-ID" sz="2000" i="1" dirty="0"/>
              <a:t>software dan produk </a:t>
            </a:r>
            <a:r>
              <a:rPr lang="id-ID" sz="2000" i="1" dirty="0" smtClean="0"/>
              <a:t>multimedia </a:t>
            </a:r>
            <a:r>
              <a:rPr lang="id-ID" sz="2000" dirty="0" smtClean="0"/>
              <a:t>seperti </a:t>
            </a:r>
            <a:r>
              <a:rPr lang="id-ID" sz="2000" dirty="0"/>
              <a:t>teks, musik (dalam format </a:t>
            </a:r>
            <a:r>
              <a:rPr lang="id-ID" sz="2000" i="1" dirty="0"/>
              <a:t>MP3 atau WAV</a:t>
            </a:r>
            <a:r>
              <a:rPr lang="id-ID" sz="2000" i="1" dirty="0" smtClean="0"/>
              <a:t>), </a:t>
            </a:r>
            <a:r>
              <a:rPr lang="es-ES" sz="2000" dirty="0" smtClean="0"/>
              <a:t>gambar/</a:t>
            </a:r>
            <a:r>
              <a:rPr lang="es-ES" sz="2000" dirty="0" err="1" smtClean="0"/>
              <a:t>citra</a:t>
            </a:r>
            <a:r>
              <a:rPr lang="es-ES" sz="2000" dirty="0" smtClean="0"/>
              <a:t> </a:t>
            </a:r>
            <a:r>
              <a:rPr lang="es-ES" sz="2000" dirty="0"/>
              <a:t>(</a:t>
            </a:r>
            <a:r>
              <a:rPr lang="es-ES" sz="2000" i="1" dirty="0" err="1"/>
              <a:t>image</a:t>
            </a:r>
            <a:r>
              <a:rPr lang="es-ES" sz="2000" i="1" dirty="0"/>
              <a:t>), dan video digital (VCD). </a:t>
            </a:r>
            <a:endParaRPr lang="id-ID" sz="2000" i="1" dirty="0" smtClean="0"/>
          </a:p>
          <a:p>
            <a:pPr marL="285750" indent="-285750">
              <a:buFont typeface="Arial" pitchFamily="34" charset="0"/>
              <a:buChar char="•"/>
            </a:pPr>
            <a:endParaRPr lang="id-ID" sz="2000" i="1" dirty="0" smtClean="0"/>
          </a:p>
          <a:p>
            <a:pPr marL="285750" indent="-285750">
              <a:buFont typeface="Arial" pitchFamily="34" charset="0"/>
              <a:buChar char="•"/>
            </a:pPr>
            <a:endParaRPr lang="id-ID" sz="2000" i="1" dirty="0"/>
          </a:p>
          <a:p>
            <a:pPr marL="285750" indent="-285750">
              <a:buFont typeface="Arial" pitchFamily="34" charset="0"/>
              <a:buChar char="•"/>
            </a:pPr>
            <a:r>
              <a:rPr lang="es-ES" sz="2000" i="1" dirty="0" err="1" smtClean="0"/>
              <a:t>Selama</a:t>
            </a:r>
            <a:r>
              <a:rPr lang="es-ES" sz="2000" i="1" dirty="0" smtClean="0"/>
              <a:t> </a:t>
            </a:r>
            <a:r>
              <a:rPr lang="es-ES" sz="2000" i="1" dirty="0" err="1" smtClean="0"/>
              <a:t>ini</a:t>
            </a:r>
            <a:r>
              <a:rPr lang="id-ID" sz="2000" i="1" dirty="0" smtClean="0"/>
              <a:t> </a:t>
            </a:r>
            <a:r>
              <a:rPr lang="id-ID" sz="2000" dirty="0" smtClean="0"/>
              <a:t>penggandaan </a:t>
            </a:r>
            <a:r>
              <a:rPr lang="id-ID" sz="2000" dirty="0"/>
              <a:t>atas produk </a:t>
            </a:r>
            <a:r>
              <a:rPr lang="id-ID" sz="2000" dirty="0" smtClean="0"/>
              <a:t>digital tersebut </a:t>
            </a:r>
            <a:r>
              <a:rPr lang="id-ID" sz="2000" dirty="0"/>
              <a:t>dilakukan </a:t>
            </a:r>
            <a:r>
              <a:rPr lang="id-ID" sz="2000" dirty="0" smtClean="0"/>
              <a:t>secara bebas </a:t>
            </a:r>
            <a:r>
              <a:rPr lang="id-ID" sz="2000" dirty="0"/>
              <a:t>dan leluasa. </a:t>
            </a:r>
            <a:endParaRPr lang="id-ID" sz="2000" dirty="0" smtClean="0"/>
          </a:p>
          <a:p>
            <a:pPr marL="285750" indent="-285750">
              <a:buFont typeface="Arial" pitchFamily="34" charset="0"/>
              <a:buChar char="•"/>
            </a:pPr>
            <a:endParaRPr lang="id-ID" sz="2000" dirty="0" smtClean="0"/>
          </a:p>
          <a:p>
            <a:pPr marL="285750" indent="-285750">
              <a:buFont typeface="Arial" pitchFamily="34" charset="0"/>
              <a:buChar char="•"/>
            </a:pPr>
            <a:endParaRPr lang="id-ID" sz="2000" dirty="0"/>
          </a:p>
          <a:p>
            <a:pPr marL="285750" indent="-285750">
              <a:buFont typeface="Arial" pitchFamily="34" charset="0"/>
              <a:buChar char="•"/>
            </a:pPr>
            <a:r>
              <a:rPr lang="id-ID" sz="2000" dirty="0" smtClean="0"/>
              <a:t>Pemegang </a:t>
            </a:r>
            <a:r>
              <a:rPr lang="id-ID" sz="2000" dirty="0"/>
              <a:t>hak cipta atas produk </a:t>
            </a:r>
            <a:r>
              <a:rPr lang="id-ID" sz="2000" dirty="0" smtClean="0"/>
              <a:t>digital tersebut </a:t>
            </a:r>
            <a:r>
              <a:rPr lang="id-ID" sz="2000" dirty="0"/>
              <a:t>tentu dirugikan karena ia tidak mendapat royalti </a:t>
            </a:r>
            <a:r>
              <a:rPr lang="id-ID" sz="2000" dirty="0" smtClean="0"/>
              <a:t>dari usaha </a:t>
            </a:r>
            <a:r>
              <a:rPr lang="id-ID" sz="2000" dirty="0"/>
              <a:t>penggandaan tersebut.</a:t>
            </a:r>
          </a:p>
          <a:p>
            <a:pPr marL="285750" indent="-285750">
              <a:buFont typeface="Arial" pitchFamily="34" charset="0"/>
              <a:buChar char="•"/>
            </a:pPr>
            <a:endParaRPr lang="id-ID" sz="2000" dirty="0" smtClean="0"/>
          </a:p>
          <a:p>
            <a:pPr marL="285750" indent="-285750">
              <a:buFont typeface="Arial" pitchFamily="34" charset="0"/>
              <a:buChar char="•"/>
            </a:pPr>
            <a:endParaRPr lang="id-ID" sz="2000" dirty="0" smtClean="0"/>
          </a:p>
          <a:p>
            <a:pPr marL="285750" indent="-285750">
              <a:buFont typeface="Arial" pitchFamily="34" charset="0"/>
              <a:buChar char="•"/>
            </a:pPr>
            <a:r>
              <a:rPr lang="id-ID" sz="2000" dirty="0" smtClean="0"/>
              <a:t>Salah </a:t>
            </a:r>
            <a:r>
              <a:rPr lang="id-ID" sz="2000" dirty="0"/>
              <a:t>satu cara untuk melindungi hak milik intelektual </a:t>
            </a:r>
            <a:r>
              <a:rPr lang="id-ID" sz="2000" dirty="0" smtClean="0"/>
              <a:t>atas produk </a:t>
            </a:r>
            <a:r>
              <a:rPr lang="id-ID" sz="2000" dirty="0"/>
              <a:t>multimedia (gambar/foto, audio, teks, video) </a:t>
            </a:r>
            <a:r>
              <a:rPr lang="id-ID" sz="2000" dirty="0" smtClean="0"/>
              <a:t>adalah dengan </a:t>
            </a:r>
            <a:r>
              <a:rPr lang="id-ID" sz="2000" dirty="0"/>
              <a:t>menyisipkan informasi ke dalam data </a:t>
            </a:r>
            <a:r>
              <a:rPr lang="id-ID" sz="2000" dirty="0" smtClean="0"/>
              <a:t>multimedia tersebut </a:t>
            </a:r>
            <a:r>
              <a:rPr lang="id-ID" sz="2000" dirty="0"/>
              <a:t>dengan teknik </a:t>
            </a:r>
            <a:r>
              <a:rPr lang="id-ID" sz="2000" b="1" i="1" dirty="0"/>
              <a:t>digital watermarking</a:t>
            </a:r>
            <a:r>
              <a:rPr lang="id-ID" sz="2000" i="1" dirty="0"/>
              <a:t>. </a:t>
            </a:r>
            <a:endParaRPr lang="id-ID" sz="2000" i="1" dirty="0" smtClean="0"/>
          </a:p>
        </p:txBody>
      </p:sp>
    </p:spTree>
    <p:extLst>
      <p:ext uri="{BB962C8B-B14F-4D97-AF65-F5344CB8AC3E}">
        <p14:creationId xmlns:p14="http://schemas.microsoft.com/office/powerpoint/2010/main" val="1575658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52400"/>
            <a:ext cx="8568952" cy="5724644"/>
          </a:xfrm>
          <a:prstGeom prst="rect">
            <a:avLst/>
          </a:prstGeom>
        </p:spPr>
        <p:txBody>
          <a:bodyPr wrap="square">
            <a:spAutoFit/>
          </a:bodyPr>
          <a:lstStyle/>
          <a:p>
            <a:r>
              <a:rPr lang="id-ID" sz="2800" b="1" i="1" dirty="0" smtClean="0"/>
              <a:t>Watermarking (Cont’d)</a:t>
            </a:r>
            <a:endParaRPr lang="id-ID" sz="2800" b="1" i="1" dirty="0"/>
          </a:p>
          <a:p>
            <a:endParaRPr lang="id-ID" dirty="0" smtClean="0"/>
          </a:p>
          <a:p>
            <a:pPr marL="285750" indent="-285750">
              <a:buFont typeface="Arial" pitchFamily="34" charset="0"/>
              <a:buChar char="•"/>
            </a:pPr>
            <a:r>
              <a:rPr lang="id-ID" sz="2000" dirty="0" smtClean="0"/>
              <a:t>Informasi </a:t>
            </a:r>
            <a:r>
              <a:rPr lang="id-ID" sz="2000" dirty="0"/>
              <a:t>yang </a:t>
            </a:r>
            <a:r>
              <a:rPr lang="en-US" sz="2000" dirty="0" err="1"/>
              <a:t>disisipkan</a:t>
            </a:r>
            <a:r>
              <a:rPr lang="en-US" sz="2000" dirty="0"/>
              <a:t> </a:t>
            </a:r>
            <a:r>
              <a:rPr lang="en-US" sz="2000" dirty="0" err="1"/>
              <a:t>ke</a:t>
            </a:r>
            <a:r>
              <a:rPr lang="en-US" sz="2000" dirty="0"/>
              <a:t> </a:t>
            </a:r>
            <a:r>
              <a:rPr lang="en-US" sz="2000" dirty="0" err="1"/>
              <a:t>dalam</a:t>
            </a:r>
            <a:r>
              <a:rPr lang="en-US" sz="2000" dirty="0"/>
              <a:t> data multimedia </a:t>
            </a:r>
            <a:r>
              <a:rPr lang="en-US" sz="2000" dirty="0" err="1"/>
              <a:t>disebut</a:t>
            </a:r>
            <a:r>
              <a:rPr lang="en-US" sz="2000" dirty="0"/>
              <a:t> watermark, </a:t>
            </a:r>
            <a:r>
              <a:rPr lang="en-US" sz="2000" dirty="0" err="1"/>
              <a:t>dan</a:t>
            </a:r>
            <a:r>
              <a:rPr lang="id-ID" sz="2000" dirty="0"/>
              <a:t> watermark dapat dianggap sebagai </a:t>
            </a:r>
            <a:r>
              <a:rPr lang="id-ID" sz="2000" b="1" dirty="0"/>
              <a:t>tanda tangan digital </a:t>
            </a:r>
            <a:r>
              <a:rPr lang="id-ID" sz="2000" dirty="0"/>
              <a:t>(digital signature) atau </a:t>
            </a:r>
            <a:r>
              <a:rPr lang="id-ID" sz="2000" b="1" dirty="0"/>
              <a:t>stempel digital </a:t>
            </a:r>
            <a:r>
              <a:rPr lang="id-ID" sz="2000" dirty="0"/>
              <a:t>dari pemilik yang sah atas produk multimedia tersebut.</a:t>
            </a:r>
          </a:p>
          <a:p>
            <a:pPr marL="285750" indent="-285750">
              <a:buFont typeface="Arial" pitchFamily="34" charset="0"/>
              <a:buChar char="•"/>
            </a:pPr>
            <a:endParaRPr lang="id-ID" sz="2000" dirty="0" smtClean="0"/>
          </a:p>
          <a:p>
            <a:pPr marL="285750" indent="-285750">
              <a:buFont typeface="Arial" pitchFamily="34" charset="0"/>
              <a:buChar char="•"/>
            </a:pPr>
            <a:endParaRPr lang="id-ID" sz="2000" dirty="0" smtClean="0"/>
          </a:p>
          <a:p>
            <a:pPr marL="285750" indent="-285750">
              <a:buFont typeface="Arial" pitchFamily="34" charset="0"/>
              <a:buChar char="•"/>
            </a:pPr>
            <a:r>
              <a:rPr lang="id-ID" sz="2000" dirty="0" smtClean="0"/>
              <a:t>Pemberian </a:t>
            </a:r>
            <a:r>
              <a:rPr lang="id-ID" sz="2000" dirty="0"/>
              <a:t>signature dengan teknik watermarking ini dilakukan sedemikian sehingga informasi yang disisipkan tidak merusak data digital yang dilindungi.</a:t>
            </a:r>
          </a:p>
          <a:p>
            <a:pPr marL="285750" indent="-285750">
              <a:buFont typeface="Arial" pitchFamily="34" charset="0"/>
              <a:buChar char="•"/>
            </a:pPr>
            <a:endParaRPr lang="id-ID" sz="2000" i="1" dirty="0" smtClean="0"/>
          </a:p>
          <a:p>
            <a:pPr marL="285750" indent="-285750">
              <a:buFont typeface="Arial" pitchFamily="34" charset="0"/>
              <a:buChar char="•"/>
            </a:pPr>
            <a:endParaRPr lang="id-ID" sz="2000" i="1" dirty="0" smtClean="0"/>
          </a:p>
          <a:p>
            <a:pPr marL="285750" indent="-285750">
              <a:buFont typeface="Arial" pitchFamily="34" charset="0"/>
              <a:buChar char="•"/>
            </a:pPr>
            <a:r>
              <a:rPr lang="id-ID" sz="2000" dirty="0" smtClean="0"/>
              <a:t>Watermark </a:t>
            </a:r>
            <a:r>
              <a:rPr lang="id-ID" sz="2000" dirty="0"/>
              <a:t>di dalam data digital tidak dapat dideteksi oleh orang yang tidak mengetahui rahasia skema penyisipan watermark, dan juga watermark tidak dapat diidentifikasi </a:t>
            </a:r>
            <a:r>
              <a:rPr lang="id-ID" sz="2000" dirty="0" smtClean="0"/>
              <a:t>dan dihilangkan</a:t>
            </a:r>
            <a:r>
              <a:rPr lang="id-ID" sz="2000" dirty="0"/>
              <a:t>.</a:t>
            </a:r>
          </a:p>
          <a:p>
            <a:pPr marL="285750" indent="-285750">
              <a:buFont typeface="Arial" pitchFamily="34" charset="0"/>
              <a:buChar char="•"/>
            </a:pPr>
            <a:endParaRPr lang="id-ID" sz="2000" dirty="0" smtClean="0"/>
          </a:p>
          <a:p>
            <a:pPr marL="285750" indent="-285750">
              <a:buFont typeface="Arial" pitchFamily="34" charset="0"/>
              <a:buChar char="•"/>
            </a:pPr>
            <a:endParaRPr lang="id-ID" sz="2000" dirty="0"/>
          </a:p>
          <a:p>
            <a:pPr marL="285750" indent="-285750">
              <a:buFont typeface="Arial" pitchFamily="34" charset="0"/>
              <a:buChar char="•"/>
            </a:pPr>
            <a:r>
              <a:rPr lang="id-ID" sz="2000" dirty="0" smtClean="0"/>
              <a:t>Watermark </a:t>
            </a:r>
            <a:r>
              <a:rPr lang="id-ID" sz="2000" dirty="0"/>
              <a:t>dapat digunakan sebagai bukti kepemilikan untuk membantu </a:t>
            </a:r>
            <a:r>
              <a:rPr lang="id-ID" sz="2000" i="1" dirty="0"/>
              <a:t>digital publisher melindungi materi yang </a:t>
            </a:r>
            <a:r>
              <a:rPr lang="id-ID" sz="2000" dirty="0"/>
              <a:t>mempunyai hak cipta (</a:t>
            </a:r>
            <a:r>
              <a:rPr lang="id-ID" sz="2000" i="1" dirty="0"/>
              <a:t>copyright).</a:t>
            </a:r>
            <a:endParaRPr lang="id-ID" sz="2000" dirty="0"/>
          </a:p>
        </p:txBody>
      </p:sp>
    </p:spTree>
    <p:extLst>
      <p:ext uri="{BB962C8B-B14F-4D97-AF65-F5344CB8AC3E}">
        <p14:creationId xmlns:p14="http://schemas.microsoft.com/office/powerpoint/2010/main" val="86867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736035"/>
            <a:ext cx="8568952" cy="2185214"/>
          </a:xfrm>
          <a:prstGeom prst="rect">
            <a:avLst/>
          </a:prstGeom>
        </p:spPr>
        <p:txBody>
          <a:bodyPr wrap="square">
            <a:spAutoFit/>
          </a:bodyPr>
          <a:lstStyle/>
          <a:p>
            <a:r>
              <a:rPr lang="id-ID" sz="2800" b="1" i="1" dirty="0" smtClean="0"/>
              <a:t>Klasifikasi Watermarking</a:t>
            </a:r>
            <a:endParaRPr lang="id-ID" sz="2800" b="1" i="1" dirty="0"/>
          </a:p>
          <a:p>
            <a:endParaRPr lang="id-ID" dirty="0" smtClean="0"/>
          </a:p>
          <a:p>
            <a:pPr marL="441325" lvl="0" indent="-441325">
              <a:buFont typeface="Wingdings" pitchFamily="2" charset="2"/>
              <a:buChar char="v"/>
            </a:pPr>
            <a:r>
              <a:rPr lang="id-ID" b="1" i="1" dirty="0">
                <a:latin typeface="+mj-lt"/>
              </a:rPr>
              <a:t>Visible watermarking</a:t>
            </a:r>
            <a:endParaRPr lang="en-US" b="1" dirty="0">
              <a:latin typeface="+mj-lt"/>
            </a:endParaRPr>
          </a:p>
          <a:p>
            <a:pPr marL="441325" lvl="0" indent="-441325"/>
            <a:r>
              <a:rPr lang="en-US" dirty="0">
                <a:latin typeface="+mj-lt"/>
              </a:rPr>
              <a:t>	D</a:t>
            </a:r>
            <a:r>
              <a:rPr lang="id-ID" dirty="0">
                <a:latin typeface="+mj-lt"/>
              </a:rPr>
              <a:t>apat terlihat/terdengar oleh indra manusia.</a:t>
            </a:r>
            <a:endParaRPr lang="en-US" dirty="0">
              <a:latin typeface="+mj-lt"/>
            </a:endParaRPr>
          </a:p>
          <a:p>
            <a:pPr marL="441325" lvl="0" indent="-441325"/>
            <a:endParaRPr lang="en-US" dirty="0">
              <a:latin typeface="Footlight MT Light" pitchFamily="18" charset="0"/>
            </a:endParaRPr>
          </a:p>
          <a:p>
            <a:endParaRPr lang="id-ID" dirty="0" smtClean="0"/>
          </a:p>
          <a:p>
            <a:endParaRPr lang="id-ID" dirty="0" smtClean="0"/>
          </a:p>
        </p:txBody>
      </p:sp>
      <p:pic>
        <p:nvPicPr>
          <p:cNvPr id="3" name="Picture 4" descr="muaro"/>
          <p:cNvPicPr>
            <a:picLocks noChangeAspect="1" noChangeArrowheads="1"/>
          </p:cNvPicPr>
          <p:nvPr/>
        </p:nvPicPr>
        <p:blipFill>
          <a:blip r:embed="rId2" cstate="print"/>
          <a:srcRect/>
          <a:stretch>
            <a:fillRect/>
          </a:stretch>
        </p:blipFill>
        <p:spPr bwMode="auto">
          <a:xfrm>
            <a:off x="1187624" y="2691803"/>
            <a:ext cx="4643470" cy="2880337"/>
          </a:xfrm>
          <a:prstGeom prst="rect">
            <a:avLst/>
          </a:prstGeom>
          <a:noFill/>
          <a:ln w="9525">
            <a:noFill/>
            <a:miter lim="800000"/>
            <a:headEnd/>
            <a:tailEnd/>
          </a:ln>
        </p:spPr>
      </p:pic>
      <p:pic>
        <p:nvPicPr>
          <p:cNvPr id="5" name="Picture 4" descr="muaro"/>
          <p:cNvPicPr>
            <a:picLocks noChangeAspect="1" noChangeArrowheads="1"/>
          </p:cNvPicPr>
          <p:nvPr/>
        </p:nvPicPr>
        <p:blipFill>
          <a:blip r:embed="rId2" cstate="print"/>
          <a:srcRect l="35179" t="86476" r="29436" b="-1357"/>
          <a:stretch>
            <a:fillRect/>
          </a:stretch>
        </p:blipFill>
        <p:spPr bwMode="auto">
          <a:xfrm>
            <a:off x="4830962" y="3477621"/>
            <a:ext cx="3286148" cy="857256"/>
          </a:xfrm>
          <a:prstGeom prst="rect">
            <a:avLst/>
          </a:prstGeom>
          <a:noFill/>
          <a:ln w="9525">
            <a:noFill/>
            <a:miter lim="800000"/>
            <a:headEnd/>
            <a:tailEnd/>
          </a:ln>
        </p:spPr>
      </p:pic>
      <p:cxnSp>
        <p:nvCxnSpPr>
          <p:cNvPr id="6" name="Straight Arrow Connector 5"/>
          <p:cNvCxnSpPr/>
          <p:nvPr/>
        </p:nvCxnSpPr>
        <p:spPr>
          <a:xfrm rot="5400000" flipH="1" flipV="1">
            <a:off x="4438053" y="4370596"/>
            <a:ext cx="928694" cy="857256"/>
          </a:xfrm>
          <a:prstGeom prst="straightConnector1">
            <a:avLst/>
          </a:prstGeom>
          <a:ln w="63500" cap="sq">
            <a:solidFill>
              <a:schemeClr val="bg1"/>
            </a:solidFill>
            <a:bevel/>
            <a:headEnd type="none"/>
            <a:tailEnd type="stealth" w="lg" len="lg"/>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2649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736035"/>
            <a:ext cx="8568952" cy="5509200"/>
          </a:xfrm>
          <a:prstGeom prst="rect">
            <a:avLst/>
          </a:prstGeom>
        </p:spPr>
        <p:txBody>
          <a:bodyPr wrap="square">
            <a:spAutoFit/>
          </a:bodyPr>
          <a:lstStyle/>
          <a:p>
            <a:r>
              <a:rPr lang="id-ID" sz="2800" b="1" i="1" dirty="0" smtClean="0"/>
              <a:t>Jenis-Jenis Watermarking</a:t>
            </a:r>
            <a:endParaRPr lang="id-ID" sz="2800" b="1" i="1" dirty="0"/>
          </a:p>
          <a:p>
            <a:endParaRPr lang="id-ID" dirty="0" smtClean="0">
              <a:latin typeface="+mj-lt"/>
            </a:endParaRPr>
          </a:p>
          <a:p>
            <a:pPr marL="441325" lvl="0" indent="-441325">
              <a:buFont typeface="Wingdings" pitchFamily="2" charset="2"/>
              <a:buChar char="v"/>
            </a:pPr>
            <a:r>
              <a:rPr lang="id-ID" b="1" i="1" dirty="0">
                <a:latin typeface="+mj-lt"/>
              </a:rPr>
              <a:t>Invisible </a:t>
            </a:r>
            <a:r>
              <a:rPr lang="id-ID" b="1" i="1" dirty="0" smtClean="0">
                <a:latin typeface="+mj-lt"/>
              </a:rPr>
              <a:t>watermarking:  </a:t>
            </a:r>
            <a:r>
              <a:rPr lang="en-US" dirty="0" smtClean="0">
                <a:latin typeface="+mj-lt"/>
              </a:rPr>
              <a:t>T</a:t>
            </a:r>
            <a:r>
              <a:rPr lang="id-ID" dirty="0">
                <a:latin typeface="+mj-lt"/>
              </a:rPr>
              <a:t>idak dapat terlihat/terdengar oleh indra manusia.</a:t>
            </a:r>
            <a:endParaRPr lang="en-US" dirty="0">
              <a:latin typeface="+mj-lt"/>
            </a:endParaRPr>
          </a:p>
          <a:p>
            <a:pPr marL="441325" lvl="0" indent="-441325"/>
            <a:endParaRPr lang="en-US" dirty="0">
              <a:latin typeface="+mj-lt"/>
            </a:endParaRPr>
          </a:p>
          <a:p>
            <a:pPr marL="441325" lvl="0" indent="-441325"/>
            <a:endParaRPr lang="en-US" dirty="0">
              <a:latin typeface="+mj-lt"/>
            </a:endParaRPr>
          </a:p>
          <a:p>
            <a:pPr marL="441325" lvl="0" indent="-441325"/>
            <a:endParaRPr lang="en-US" dirty="0">
              <a:latin typeface="+mj-lt"/>
            </a:endParaRPr>
          </a:p>
          <a:p>
            <a:pPr marL="441325" lvl="0" indent="-441325"/>
            <a:endParaRPr lang="en-US" dirty="0">
              <a:latin typeface="+mj-lt"/>
            </a:endParaRPr>
          </a:p>
          <a:p>
            <a:pPr marL="441325" lvl="0" indent="-441325"/>
            <a:endParaRPr lang="id-ID" dirty="0" smtClean="0">
              <a:latin typeface="+mj-lt"/>
            </a:endParaRPr>
          </a:p>
          <a:p>
            <a:pPr marL="441325" lvl="0" indent="-441325"/>
            <a:endParaRPr lang="id-ID" dirty="0">
              <a:latin typeface="+mj-lt"/>
            </a:endParaRPr>
          </a:p>
          <a:p>
            <a:pPr marL="441325" lvl="0" indent="-441325"/>
            <a:endParaRPr lang="id-ID" dirty="0" smtClean="0">
              <a:latin typeface="+mj-lt"/>
            </a:endParaRPr>
          </a:p>
          <a:p>
            <a:pPr marL="441325" lvl="0" indent="-441325"/>
            <a:endParaRPr lang="en-US" dirty="0">
              <a:latin typeface="+mj-lt"/>
            </a:endParaRPr>
          </a:p>
          <a:p>
            <a:pPr marL="441325" lvl="0" indent="-441325"/>
            <a:endParaRPr lang="en-US" dirty="0">
              <a:latin typeface="+mj-lt"/>
            </a:endParaRPr>
          </a:p>
          <a:p>
            <a:pPr marL="441325" lvl="0" indent="-441325">
              <a:buFont typeface="Wingdings" pitchFamily="2" charset="2"/>
              <a:buChar char="v"/>
            </a:pPr>
            <a:r>
              <a:rPr lang="id-ID" b="1" i="1" dirty="0">
                <a:latin typeface="+mj-lt"/>
              </a:rPr>
              <a:t>Blind </a:t>
            </a:r>
            <a:r>
              <a:rPr lang="id-ID" b="1" i="1" dirty="0" smtClean="0">
                <a:latin typeface="+mj-lt"/>
              </a:rPr>
              <a:t>watermarking:  </a:t>
            </a:r>
            <a:r>
              <a:rPr lang="en-US" dirty="0" smtClean="0">
                <a:latin typeface="+mj-lt"/>
              </a:rPr>
              <a:t>P</a:t>
            </a:r>
            <a:r>
              <a:rPr lang="id-ID" dirty="0">
                <a:latin typeface="+mj-lt"/>
              </a:rPr>
              <a:t>roses verifikasi watermark yang tidak membutuhkan citra asal.</a:t>
            </a:r>
            <a:endParaRPr lang="en-US" dirty="0">
              <a:latin typeface="+mj-lt"/>
            </a:endParaRPr>
          </a:p>
          <a:p>
            <a:pPr marL="441325" indent="-441325">
              <a:buFont typeface="Wingdings" pitchFamily="2" charset="2"/>
              <a:buChar char="v"/>
            </a:pPr>
            <a:r>
              <a:rPr lang="id-ID" b="1" i="1" dirty="0">
                <a:latin typeface="+mj-lt"/>
              </a:rPr>
              <a:t>Non-blind </a:t>
            </a:r>
            <a:r>
              <a:rPr lang="id-ID" b="1" i="1" dirty="0" smtClean="0">
                <a:latin typeface="+mj-lt"/>
              </a:rPr>
              <a:t>watermarking:  </a:t>
            </a:r>
            <a:r>
              <a:rPr lang="en-US" dirty="0" smtClean="0">
                <a:latin typeface="+mj-lt"/>
              </a:rPr>
              <a:t>P</a:t>
            </a:r>
            <a:r>
              <a:rPr lang="id-ID" dirty="0">
                <a:latin typeface="+mj-lt"/>
              </a:rPr>
              <a:t>roses verifikasi watermark yang membutuhkan citra asal</a:t>
            </a:r>
            <a:r>
              <a:rPr lang="id-ID" dirty="0" smtClean="0">
                <a:latin typeface="+mj-lt"/>
              </a:rPr>
              <a:t>.</a:t>
            </a:r>
          </a:p>
          <a:p>
            <a:pPr marL="441325" lvl="0" indent="-441325">
              <a:buFont typeface="Wingdings" pitchFamily="2" charset="2"/>
              <a:buChar char="v"/>
            </a:pPr>
            <a:r>
              <a:rPr lang="id-ID" b="1" i="1" dirty="0"/>
              <a:t>Fragile </a:t>
            </a:r>
            <a:r>
              <a:rPr lang="id-ID" b="1" i="1" dirty="0" smtClean="0"/>
              <a:t>watermarking:</a:t>
            </a:r>
            <a:r>
              <a:rPr lang="id-ID" dirty="0" smtClean="0"/>
              <a:t> Untuk </a:t>
            </a:r>
            <a:r>
              <a:rPr lang="id-ID" dirty="0"/>
              <a:t>menjaga integritas/keorisinilan data</a:t>
            </a:r>
          </a:p>
          <a:p>
            <a:pPr marL="441325" lvl="0" indent="-441325">
              <a:buFont typeface="Wingdings" pitchFamily="2" charset="2"/>
              <a:buChar char="v"/>
            </a:pPr>
            <a:r>
              <a:rPr lang="id-ID" b="1" i="1" dirty="0" smtClean="0"/>
              <a:t>Robust </a:t>
            </a:r>
            <a:r>
              <a:rPr lang="id-ID" b="1" i="1" dirty="0"/>
              <a:t>watermarking: </a:t>
            </a:r>
            <a:r>
              <a:rPr lang="id-ID" dirty="0"/>
              <a:t> </a:t>
            </a:r>
            <a:r>
              <a:rPr lang="id-ID" dirty="0" smtClean="0"/>
              <a:t>Untuk </a:t>
            </a:r>
            <a:r>
              <a:rPr lang="id-ID" dirty="0"/>
              <a:t>menyisipkan informasi kepemilikan.</a:t>
            </a:r>
            <a:endParaRPr lang="en-US" dirty="0"/>
          </a:p>
          <a:p>
            <a:pPr marL="441325" indent="-441325"/>
            <a:endParaRPr lang="id-ID" dirty="0">
              <a:latin typeface="+mj-lt"/>
            </a:endParaRPr>
          </a:p>
          <a:p>
            <a:pPr marL="441325" indent="-441325"/>
            <a:r>
              <a:rPr lang="id-ID" dirty="0" smtClean="0">
                <a:latin typeface="+mj-lt"/>
              </a:rPr>
              <a:t>*mengenai verivikasi watermark akan dibahas di bahasan berikutnya</a:t>
            </a:r>
            <a:endParaRPr lang="en-US" dirty="0">
              <a:latin typeface="+mj-lt"/>
            </a:endParaRPr>
          </a:p>
        </p:txBody>
      </p:sp>
      <p:pic>
        <p:nvPicPr>
          <p:cNvPr id="7" name="Picture 3"/>
          <p:cNvPicPr>
            <a:picLocks noChangeAspect="1" noChangeArrowheads="1"/>
          </p:cNvPicPr>
          <p:nvPr/>
        </p:nvPicPr>
        <p:blipFill>
          <a:blip r:embed="rId2" cstate="print"/>
          <a:stretch>
            <a:fillRect/>
          </a:stretch>
        </p:blipFill>
        <p:spPr>
          <a:xfrm>
            <a:off x="2972500" y="2276872"/>
            <a:ext cx="3126992" cy="2071702"/>
          </a:xfrm>
          <a:prstGeom prst="rect">
            <a:avLst/>
          </a:prstGeom>
        </p:spPr>
      </p:pic>
    </p:spTree>
    <p:extLst>
      <p:ext uri="{BB962C8B-B14F-4D97-AF65-F5344CB8AC3E}">
        <p14:creationId xmlns:p14="http://schemas.microsoft.com/office/powerpoint/2010/main" val="2332015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736035"/>
            <a:ext cx="8568952" cy="2646878"/>
          </a:xfrm>
          <a:prstGeom prst="rect">
            <a:avLst/>
          </a:prstGeom>
        </p:spPr>
        <p:txBody>
          <a:bodyPr wrap="square">
            <a:spAutoFit/>
          </a:bodyPr>
          <a:lstStyle/>
          <a:p>
            <a:r>
              <a:rPr lang="id-ID" sz="2800" b="1" i="1" dirty="0" smtClean="0"/>
              <a:t>Penyisipan Watermark</a:t>
            </a:r>
            <a:endParaRPr lang="id-ID" sz="2800" b="1" i="1" dirty="0"/>
          </a:p>
          <a:p>
            <a:endParaRPr lang="id-ID" dirty="0" smtClean="0"/>
          </a:p>
          <a:p>
            <a:pPr marL="342900" lvl="0" indent="-342900">
              <a:buFont typeface="Arial" pitchFamily="34" charset="0"/>
              <a:buChar char="•"/>
            </a:pPr>
            <a:r>
              <a:rPr lang="id-ID" sz="2000" dirty="0">
                <a:latin typeface="+mj-lt"/>
              </a:rPr>
              <a:t>Proses penyisipan watermark ke citra disebut </a:t>
            </a:r>
            <a:r>
              <a:rPr lang="id-ID" sz="2000" i="1" dirty="0">
                <a:latin typeface="+mj-lt"/>
              </a:rPr>
              <a:t>encoding</a:t>
            </a:r>
            <a:r>
              <a:rPr lang="id-ID" sz="2000" dirty="0">
                <a:latin typeface="+mj-lt"/>
              </a:rPr>
              <a:t>. </a:t>
            </a:r>
            <a:endParaRPr lang="id-ID" sz="2000" dirty="0" smtClean="0">
              <a:latin typeface="+mj-lt"/>
            </a:endParaRPr>
          </a:p>
          <a:p>
            <a:pPr marL="342900" lvl="0" indent="-342900">
              <a:buFont typeface="Arial" pitchFamily="34" charset="0"/>
              <a:buChar char="•"/>
            </a:pPr>
            <a:r>
              <a:rPr lang="id-ID" sz="2000" dirty="0" smtClean="0">
                <a:latin typeface="+mj-lt"/>
              </a:rPr>
              <a:t>Proses </a:t>
            </a:r>
            <a:r>
              <a:rPr lang="id-ID" sz="2000" dirty="0">
                <a:latin typeface="+mj-lt"/>
              </a:rPr>
              <a:t>encoding bisa saja membutuhkan sebuah kunci, bisa saja tidak. </a:t>
            </a:r>
            <a:endParaRPr lang="id-ID" sz="2000" dirty="0" smtClean="0">
              <a:latin typeface="+mj-lt"/>
            </a:endParaRPr>
          </a:p>
          <a:p>
            <a:pPr marL="342900" lvl="0" indent="-342900">
              <a:buFont typeface="Arial" pitchFamily="34" charset="0"/>
              <a:buChar char="•"/>
            </a:pPr>
            <a:r>
              <a:rPr lang="id-ID" sz="2000" dirty="0" smtClean="0">
                <a:latin typeface="+mj-lt"/>
              </a:rPr>
              <a:t>Kegunaan sebuah kunci </a:t>
            </a:r>
            <a:r>
              <a:rPr lang="id-ID" sz="2000" dirty="0">
                <a:latin typeface="+mj-lt"/>
              </a:rPr>
              <a:t>dalam proses watermarking adalah supaya watermark hanya dapat di ekstraksi oleh pihak yang </a:t>
            </a:r>
            <a:r>
              <a:rPr lang="id-ID" sz="2000" dirty="0" smtClean="0">
                <a:latin typeface="+mj-lt"/>
              </a:rPr>
              <a:t>sah. </a:t>
            </a:r>
          </a:p>
          <a:p>
            <a:pPr marL="342900" lvl="0" indent="-342900">
              <a:buFont typeface="Arial" pitchFamily="34" charset="0"/>
              <a:buChar char="•"/>
            </a:pPr>
            <a:r>
              <a:rPr lang="id-ID" sz="2000" dirty="0" smtClean="0">
                <a:latin typeface="+mj-lt"/>
              </a:rPr>
              <a:t>Selain itu, kunci juga dimaksudkan agar </a:t>
            </a:r>
            <a:r>
              <a:rPr lang="id-ID" sz="2000" dirty="0">
                <a:latin typeface="+mj-lt"/>
              </a:rPr>
              <a:t>watermark tidak dapat dihapus oleh pihak yang tidak berwenang.</a:t>
            </a:r>
            <a:endParaRPr lang="en-US" sz="2000" dirty="0">
              <a:latin typeface="+mj-lt"/>
            </a:endParaRPr>
          </a:p>
        </p:txBody>
      </p:sp>
      <p:pic>
        <p:nvPicPr>
          <p:cNvPr id="3" name="Picture 1"/>
          <p:cNvPicPr>
            <a:picLocks noChangeAspect="1" noChangeArrowheads="1"/>
          </p:cNvPicPr>
          <p:nvPr/>
        </p:nvPicPr>
        <p:blipFill>
          <a:blip r:embed="rId2" cstate="print"/>
          <a:srcRect/>
          <a:stretch>
            <a:fillRect/>
          </a:stretch>
        </p:blipFill>
        <p:spPr bwMode="auto">
          <a:xfrm>
            <a:off x="2028090" y="3717032"/>
            <a:ext cx="5015811" cy="2357454"/>
          </a:xfrm>
          <a:prstGeom prst="rect">
            <a:avLst/>
          </a:prstGeom>
          <a:noFill/>
          <a:ln w="9525">
            <a:noFill/>
            <a:miter lim="800000"/>
            <a:headEnd/>
            <a:tailEnd/>
          </a:ln>
        </p:spPr>
      </p:pic>
    </p:spTree>
    <p:extLst>
      <p:ext uri="{BB962C8B-B14F-4D97-AF65-F5344CB8AC3E}">
        <p14:creationId xmlns:p14="http://schemas.microsoft.com/office/powerpoint/2010/main" val="997109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srcRect l="15820" t="34155" r="15625" b="4962"/>
          <a:stretch/>
        </p:blipFill>
        <p:spPr bwMode="auto">
          <a:xfrm>
            <a:off x="401145" y="439080"/>
            <a:ext cx="8358246" cy="4214056"/>
          </a:xfrm>
          <a:prstGeom prst="rect">
            <a:avLst/>
          </a:prstGeom>
          <a:noFill/>
          <a:ln w="9525">
            <a:noFill/>
            <a:miter lim="800000"/>
            <a:headEnd/>
            <a:tailEnd/>
          </a:ln>
          <a:effectLst/>
        </p:spPr>
      </p:pic>
      <p:sp>
        <p:nvSpPr>
          <p:cNvPr id="2" name="Rectangle 1"/>
          <p:cNvSpPr/>
          <p:nvPr/>
        </p:nvSpPr>
        <p:spPr>
          <a:xfrm>
            <a:off x="401145" y="4781470"/>
            <a:ext cx="8064896" cy="2062103"/>
          </a:xfrm>
          <a:prstGeom prst="rect">
            <a:avLst/>
          </a:prstGeom>
        </p:spPr>
        <p:txBody>
          <a:bodyPr wrap="square">
            <a:spAutoFit/>
          </a:bodyPr>
          <a:lstStyle/>
          <a:p>
            <a:pPr marL="285750" indent="-285750">
              <a:buFont typeface="Arial" pitchFamily="34" charset="0"/>
              <a:buChar char="•"/>
            </a:pPr>
            <a:r>
              <a:rPr lang="id-ID" sz="1600" dirty="0" smtClean="0"/>
              <a:t>Tampak </a:t>
            </a:r>
            <a:r>
              <a:rPr lang="sv-SE" sz="1600" dirty="0" smtClean="0"/>
              <a:t>gambar </a:t>
            </a:r>
            <a:r>
              <a:rPr lang="sv-SE" sz="1600" dirty="0"/>
              <a:t>(</a:t>
            </a:r>
            <a:r>
              <a:rPr lang="sv-SE" sz="1600" i="1" dirty="0"/>
              <a:t>image) paprika</a:t>
            </a:r>
            <a:r>
              <a:rPr lang="id-ID" sz="1600" i="1" dirty="0"/>
              <a:t> </a:t>
            </a:r>
            <a:r>
              <a:rPr lang="id-ID" sz="1600" dirty="0"/>
              <a:t>yang </a:t>
            </a:r>
            <a:r>
              <a:rPr lang="id-ID" sz="1600" b="1" dirty="0"/>
              <a:t>disisipi dengan </a:t>
            </a:r>
            <a:r>
              <a:rPr lang="id-ID" sz="1600" b="1" i="1" dirty="0"/>
              <a:t>watermark </a:t>
            </a:r>
            <a:r>
              <a:rPr lang="id-ID" sz="1600" dirty="0"/>
              <a:t>berupa gambar hitam putih yang menyatakan identifikasi pemiliknya (Shanty). </a:t>
            </a:r>
            <a:endParaRPr lang="id-ID" sz="1600" dirty="0" smtClean="0"/>
          </a:p>
          <a:p>
            <a:pPr marL="285750" indent="-285750">
              <a:buFont typeface="Arial" pitchFamily="34" charset="0"/>
              <a:buChar char="•"/>
            </a:pPr>
            <a:r>
              <a:rPr lang="de-DE" sz="1600" dirty="0" smtClean="0"/>
              <a:t>Perhatikanlah </a:t>
            </a:r>
            <a:r>
              <a:rPr lang="de-DE" sz="1600" dirty="0"/>
              <a:t>bahwa setelah disisipi </a:t>
            </a:r>
            <a:r>
              <a:rPr lang="de-DE" sz="1600" i="1" dirty="0"/>
              <a:t>watermark, </a:t>
            </a:r>
            <a:r>
              <a:rPr lang="de-DE" sz="1600" b="1" dirty="0"/>
              <a:t>gambar</a:t>
            </a:r>
            <a:r>
              <a:rPr lang="id-ID" sz="1600" b="1" dirty="0"/>
              <a:t> paprika tetap kelihatan mulus</a:t>
            </a:r>
            <a:r>
              <a:rPr lang="id-ID" sz="1600" dirty="0"/>
              <a:t>, seolah-olah tidak pernah disisipi </a:t>
            </a:r>
            <a:r>
              <a:rPr lang="id-ID" sz="1600" i="1" dirty="0"/>
              <a:t>watermark </a:t>
            </a:r>
            <a:r>
              <a:rPr lang="id-ID" sz="1600" dirty="0"/>
              <a:t>sebelumnya</a:t>
            </a:r>
            <a:r>
              <a:rPr lang="id-ID" sz="1600" i="1" dirty="0"/>
              <a:t>. </a:t>
            </a:r>
            <a:endParaRPr lang="id-ID" sz="1600" i="1" dirty="0" smtClean="0"/>
          </a:p>
          <a:p>
            <a:pPr marL="285750" indent="-285750">
              <a:buFont typeface="Arial" pitchFamily="34" charset="0"/>
              <a:buChar char="•"/>
            </a:pPr>
            <a:r>
              <a:rPr lang="id-ID" sz="1600" b="1" dirty="0" smtClean="0"/>
              <a:t>Sebenarnya </a:t>
            </a:r>
            <a:r>
              <a:rPr lang="id-ID" sz="1600" b="1" dirty="0"/>
              <a:t>tidaklah </a:t>
            </a:r>
            <a:r>
              <a:rPr lang="sv-SE" sz="1600" b="1" dirty="0"/>
              <a:t>demikian</a:t>
            </a:r>
            <a:r>
              <a:rPr lang="sv-SE" sz="1600" dirty="0"/>
              <a:t>, gambar paprika tersebut mengalami </a:t>
            </a:r>
            <a:r>
              <a:rPr lang="sv-SE" sz="1600" i="1" dirty="0"/>
              <a:t>sedikit</a:t>
            </a:r>
            <a:r>
              <a:rPr lang="id-ID" sz="1600" i="1" dirty="0"/>
              <a:t> </a:t>
            </a:r>
            <a:r>
              <a:rPr lang="id-ID" sz="1600" dirty="0"/>
              <a:t>perubahan akibat </a:t>
            </a:r>
            <a:r>
              <a:rPr lang="id-ID" sz="1600" i="1" dirty="0"/>
              <a:t>watermarking, </a:t>
            </a:r>
            <a:r>
              <a:rPr lang="id-ID" sz="1600" dirty="0"/>
              <a:t>namun mata manusia </a:t>
            </a:r>
            <a:r>
              <a:rPr lang="sv-SE" sz="1600" dirty="0"/>
              <a:t>mempunyai sifat kurang peka terhadap perubahan kecil ini,</a:t>
            </a:r>
            <a:r>
              <a:rPr lang="id-ID" sz="1600" dirty="0"/>
              <a:t> sehingga manusia sukar membedakan mana gambar yang asli dan mana gambar yang sudah disisipi </a:t>
            </a:r>
            <a:r>
              <a:rPr lang="id-ID" sz="1600" i="1" dirty="0"/>
              <a:t>watermark.</a:t>
            </a:r>
            <a:endParaRPr lang="id-ID" sz="1600" dirty="0"/>
          </a:p>
        </p:txBody>
      </p:sp>
    </p:spTree>
    <p:extLst>
      <p:ext uri="{BB962C8B-B14F-4D97-AF65-F5344CB8AC3E}">
        <p14:creationId xmlns:p14="http://schemas.microsoft.com/office/powerpoint/2010/main" val="4209148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TotalTime>
  <Words>1222</Words>
  <Application>Microsoft Office PowerPoint</Application>
  <PresentationFormat>On-screen Show (4:3)</PresentationFormat>
  <Paragraphs>177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Slipstream</vt:lpstr>
      <vt:lpstr>WATERMARKING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WATERMARKING</dc:title>
  <dc:creator>karima</dc:creator>
  <cp:lastModifiedBy>karima</cp:lastModifiedBy>
  <cp:revision>2</cp:revision>
  <dcterms:created xsi:type="dcterms:W3CDTF">2013-06-17T04:19:44Z</dcterms:created>
  <dcterms:modified xsi:type="dcterms:W3CDTF">2013-06-17T04:24:34Z</dcterms:modified>
</cp:coreProperties>
</file>