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9"/>
  </p:notesMasterIdLst>
  <p:sldIdLst>
    <p:sldId id="256" r:id="rId2"/>
    <p:sldId id="262" r:id="rId3"/>
    <p:sldId id="264" r:id="rId4"/>
    <p:sldId id="265" r:id="rId5"/>
    <p:sldId id="270" r:id="rId6"/>
    <p:sldId id="271" r:id="rId7"/>
    <p:sldId id="272" r:id="rId8"/>
    <p:sldId id="273" r:id="rId9"/>
    <p:sldId id="274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F5D8D-26BB-4480-94FF-CFF16522259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DB05C-9D99-418D-99ED-835E4A15D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 =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DB05C-9D99-418D-99ED-835E4A15D9F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DB05C-9D99-418D-99ED-835E4A15D9F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DB05C-9D99-418D-99ED-835E4A15D9F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DB05C-9D99-418D-99ED-835E4A15D9F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deadlock,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menyatakan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state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menuju</a:t>
            </a:r>
            <a:r>
              <a:rPr lang="en-US" baseline="0" dirty="0" smtClean="0"/>
              <a:t> deadlock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DB05C-9D99-418D-99ED-835E4A15D9F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E0C712-EF2F-40A7-9471-D977DF3875E2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835AEA-5A63-4514-B0A8-B0E196569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teri%20Va%20-%20Deadlock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Konkurensi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Fakultas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Ilmu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Komputer</a:t>
            </a:r>
            <a:r>
              <a:rPr lang="en-US" dirty="0" smtClean="0">
                <a:solidFill>
                  <a:srgbClr val="7030A0"/>
                </a:solidFill>
              </a:rPr>
              <a:t> – TI </a:t>
            </a:r>
            <a:r>
              <a:rPr lang="en-US" dirty="0" err="1" smtClean="0">
                <a:solidFill>
                  <a:srgbClr val="7030A0"/>
                </a:solidFill>
              </a:rPr>
              <a:t>Udinus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Defri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Kurniawan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M.Kom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Pokok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Penyelesaian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Masalah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Kongkurensi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0" indent="-1588" eaLnBrk="1" hangingPunct="1">
              <a:buFont typeface="Wingdings 2" pitchFamily="18" charset="2"/>
              <a:buNone/>
            </a:pP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dasarnya</a:t>
            </a:r>
            <a:r>
              <a:rPr lang="en-US" b="1" dirty="0" smtClean="0"/>
              <a:t> </a:t>
            </a:r>
            <a:r>
              <a:rPr lang="en-US" b="1" dirty="0" err="1" smtClean="0"/>
              <a:t>penyelesaian</a:t>
            </a:r>
            <a:r>
              <a:rPr lang="en-US" b="1" dirty="0" smtClean="0"/>
              <a:t> </a:t>
            </a:r>
            <a:r>
              <a:rPr lang="en-US" b="1" dirty="0" err="1" smtClean="0"/>
              <a:t>masalah</a:t>
            </a:r>
            <a:r>
              <a:rPr lang="en-US" b="1" dirty="0" smtClean="0"/>
              <a:t> </a:t>
            </a:r>
            <a:r>
              <a:rPr lang="en-US" b="1" dirty="0" err="1" smtClean="0"/>
              <a:t>kongkurensi</a:t>
            </a:r>
            <a:r>
              <a:rPr lang="en-US" b="1" dirty="0" smtClean="0"/>
              <a:t> </a:t>
            </a:r>
            <a:r>
              <a:rPr lang="en-US" b="1" dirty="0" err="1" smtClean="0"/>
              <a:t>terbagi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2, </a:t>
            </a:r>
            <a:r>
              <a:rPr lang="en-US" b="1" dirty="0" err="1" smtClean="0"/>
              <a:t>yaitu</a:t>
            </a:r>
            <a:r>
              <a:rPr lang="en-US" b="1" dirty="0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 smtClean="0"/>
          </a:p>
          <a:p>
            <a:pPr eaLnBrk="1" hangingPunct="1"/>
            <a:r>
              <a:rPr lang="en-US" dirty="0" err="1" smtClean="0"/>
              <a:t>Mengasumsikan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 smtClean="0"/>
          </a:p>
          <a:p>
            <a:pPr eaLnBrk="1" hangingPunct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mengasumsikan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Masalah</a:t>
            </a:r>
            <a:r>
              <a:rPr lang="en-US" dirty="0" err="1" smtClean="0"/>
              <a:t>-masalah</a:t>
            </a:r>
            <a:r>
              <a:rPr lang="en-US" dirty="0" smtClean="0"/>
              <a:t> </a:t>
            </a:r>
            <a:r>
              <a:rPr lang="en-US" dirty="0" err="1" smtClean="0"/>
              <a:t>Konkurensi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:</a:t>
            </a:r>
          </a:p>
          <a:p>
            <a:pPr marL="854075" lvl="4" indent="-388938" algn="just"/>
            <a:r>
              <a:rPr sz="2800" b="1" i="1">
                <a:hlinkClick r:id="rId2" action="ppaction://hlinkpres?slideindex=1&amp;slidetitle="/>
              </a:rPr>
              <a:t>Deadlock</a:t>
            </a:r>
            <a:endParaRPr sz="2800" b="1" i="1" smtClean="0"/>
          </a:p>
          <a:p>
            <a:pPr marL="854075" lvl="4" indent="-388938" algn="just" eaLnBrk="1" hangingPunct="1"/>
            <a:r>
              <a:rPr sz="2800" b="1" i="1" smtClean="0"/>
              <a:t>Mutual Exclusion</a:t>
            </a:r>
          </a:p>
          <a:p>
            <a:pPr marL="854075" lvl="4" indent="-388938" algn="just"/>
            <a:r>
              <a:rPr sz="2800" b="1" i="1" smtClean="0"/>
              <a:t>Startvation</a:t>
            </a:r>
          </a:p>
          <a:p>
            <a:pPr marL="854075" lvl="4" indent="-388938" algn="just" eaLnBrk="1" hangingPunct="1"/>
            <a:r>
              <a:rPr sz="2800" b="1" i="1" smtClean="0"/>
              <a:t>Sinkronisasi</a:t>
            </a:r>
          </a:p>
          <a:p>
            <a:pPr marL="854075" lvl="4" indent="-388938" algn="just" eaLnBrk="1" hangingPunct="1"/>
            <a:endParaRPr sz="2800" b="1" i="1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i="1" dirty="0" smtClean="0"/>
              <a:t>Deadlock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Pengertian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Deadlock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ialah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suatu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kondisi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dimana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proses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tidak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berjalan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lagi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atau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tidak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komunikasi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lagi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antar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proses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Deadlock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dipegang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lain, </a:t>
            </a:r>
            <a:r>
              <a:rPr lang="en-US" dirty="0" err="1" smtClean="0"/>
              <a:t>proses</a:t>
            </a:r>
            <a:r>
              <a:rPr lang="en-US" dirty="0" smtClean="0"/>
              <a:t> lain </a:t>
            </a:r>
            <a:r>
              <a:rPr lang="en-US" dirty="0" err="1" smtClean="0"/>
              <a:t>itu</a:t>
            </a:r>
            <a:r>
              <a:rPr lang="en-US" dirty="0" smtClean="0"/>
              <a:t> pun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dipegang</a:t>
            </a:r>
            <a:r>
              <a:rPr lang="en-US" dirty="0" smtClean="0"/>
              <a:t> </a:t>
            </a:r>
            <a:r>
              <a:rPr lang="en-US" dirty="0" err="1" smtClean="0"/>
              <a:t>olehnya</a:t>
            </a:r>
            <a:r>
              <a:rPr lang="en-US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41" t="11458" r="29722" b="62500"/>
          <a:stretch>
            <a:fillRect/>
          </a:stretch>
        </p:blipFill>
        <p:spPr bwMode="auto">
          <a:xfrm>
            <a:off x="1143000" y="457200"/>
            <a:ext cx="670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3060" t="31250" r="35944" b="9375"/>
          <a:stretch>
            <a:fillRect/>
          </a:stretch>
        </p:blipFill>
        <p:spPr bwMode="auto">
          <a:xfrm>
            <a:off x="1981200" y="2667000"/>
            <a:ext cx="4724400" cy="384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Daya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i="1" dirty="0" smtClean="0"/>
              <a:t>Deadlock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berulang-ulang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habis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berulang-ulang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habis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pun.</a:t>
            </a:r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berakhir</a:t>
            </a:r>
            <a:r>
              <a:rPr lang="en-US" dirty="0" smtClean="0"/>
              <a:t>,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dikembalikan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lain yang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kebagian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r>
              <a:rPr lang="it-IT" dirty="0" smtClean="0"/>
              <a:t>Contohnya prosesor, </a:t>
            </a:r>
            <a:r>
              <a:rPr lang="it-IT" i="1" dirty="0" smtClean="0"/>
              <a:t>Channel I/O</a:t>
            </a:r>
            <a:r>
              <a:rPr lang="it-IT" dirty="0" smtClean="0"/>
              <a:t>, </a:t>
            </a:r>
            <a:r>
              <a:rPr lang="it-IT" i="1" dirty="0" smtClean="0"/>
              <a:t>disk</a:t>
            </a:r>
            <a:r>
              <a:rPr lang="it-IT" dirty="0" smtClean="0"/>
              <a:t>,dll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fi-FI" dirty="0" smtClean="0"/>
              <a:t>daya menjalankan urutan operasi sebagai berikut</a:t>
            </a:r>
          </a:p>
          <a:p>
            <a:pPr lvl="1"/>
            <a:r>
              <a:rPr lang="en-US" dirty="0" err="1" smtClean="0"/>
              <a:t>Meminta</a:t>
            </a:r>
            <a:r>
              <a:rPr lang="en-US" dirty="0" smtClean="0"/>
              <a:t> (</a:t>
            </a:r>
            <a:r>
              <a:rPr lang="en-US" i="1" dirty="0" smtClean="0"/>
              <a:t>request)</a:t>
            </a:r>
            <a:r>
              <a:rPr lang="en-US" dirty="0" smtClean="0"/>
              <a:t>: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pPr lvl="1"/>
            <a:r>
              <a:rPr lang="en-US" dirty="0" err="1" smtClean="0"/>
              <a:t>Memakai</a:t>
            </a:r>
            <a:r>
              <a:rPr lang="en-US" dirty="0" smtClean="0"/>
              <a:t> (</a:t>
            </a:r>
            <a:r>
              <a:rPr lang="en-US" i="1" dirty="0" smtClean="0"/>
              <a:t>use</a:t>
            </a:r>
            <a:r>
              <a:rPr lang="en-US" dirty="0" smtClean="0"/>
              <a:t>):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pPr lvl="1"/>
            <a:r>
              <a:rPr lang="en-US" dirty="0" err="1" smtClean="0"/>
              <a:t>Melepaskan</a:t>
            </a:r>
            <a:r>
              <a:rPr lang="en-US" dirty="0" smtClean="0"/>
              <a:t> (</a:t>
            </a:r>
            <a:r>
              <a:rPr lang="en-US" i="1" dirty="0" smtClean="0"/>
              <a:t>release</a:t>
            </a:r>
            <a:r>
              <a:rPr lang="en-US" dirty="0" smtClean="0"/>
              <a:t>)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Kondisi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Penyebab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Deadlock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i="1" dirty="0" smtClean="0"/>
              <a:t>deadlock*</a:t>
            </a:r>
            <a:r>
              <a:rPr lang="en-US" dirty="0" smtClean="0"/>
              <a:t>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b="1" i="1" dirty="0" smtClean="0"/>
              <a:t>Mutual exclusion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b="1" i="1" dirty="0" smtClean="0"/>
              <a:t>Hold &amp; Wait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b="1" i="1" dirty="0" smtClean="0"/>
              <a:t>No preemption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b="1" i="1" dirty="0" smtClean="0"/>
              <a:t>Circular wait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*   </a:t>
            </a:r>
            <a:r>
              <a:rPr lang="en-US" sz="2400" i="1" dirty="0" err="1" smtClean="0"/>
              <a:t>Ke-empat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kondisi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tidak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dapat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berdiri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sendiri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namun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saling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mendukung</a:t>
            </a:r>
            <a:endParaRPr lang="en-US" i="1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i="1" dirty="0" smtClean="0"/>
              <a:t>Mutual exclusion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proses</a:t>
            </a:r>
            <a:r>
              <a:rPr lang="en-US" dirty="0" smtClean="0"/>
              <a:t> lain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tadi</a:t>
            </a:r>
            <a:r>
              <a:rPr lang="en-US" dirty="0" smtClean="0"/>
              <a:t> </a:t>
            </a:r>
            <a:r>
              <a:rPr lang="en-US" dirty="0" err="1" smtClean="0"/>
              <a:t>dilepaskan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endParaRPr lang="en-US" dirty="0" smtClean="0"/>
          </a:p>
          <a:p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KONKURENSI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025775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Konkurensi</a:t>
            </a:r>
            <a:r>
              <a:rPr lang="en-US" sz="3600" dirty="0" smtClean="0"/>
              <a:t> </a:t>
            </a:r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landasan</a:t>
            </a:r>
            <a:r>
              <a:rPr lang="en-US" sz="3600" dirty="0" smtClean="0"/>
              <a:t> </a:t>
            </a:r>
            <a:r>
              <a:rPr lang="en-US" sz="3600" dirty="0" err="1" smtClean="0"/>
              <a:t>umum</a:t>
            </a:r>
            <a:r>
              <a:rPr lang="en-US" sz="3600" dirty="0" smtClean="0"/>
              <a:t> </a:t>
            </a:r>
            <a:r>
              <a:rPr lang="en-US" sz="3600" dirty="0" err="1" smtClean="0"/>
              <a:t>perancangan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operasi</a:t>
            </a:r>
            <a:r>
              <a:rPr lang="en-US" sz="3600" dirty="0" smtClean="0"/>
              <a:t>. </a:t>
            </a:r>
          </a:p>
          <a:p>
            <a:pPr eaLnBrk="1" hangingPunct="1"/>
            <a:r>
              <a:rPr lang="en-US" sz="3600" dirty="0" err="1" smtClean="0">
                <a:solidFill>
                  <a:srgbClr val="FF0000"/>
                </a:solidFill>
              </a:rPr>
              <a:t>Proses-proses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disebut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konkuren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jika</a:t>
            </a:r>
            <a:r>
              <a:rPr lang="en-US" sz="3600" dirty="0" smtClean="0"/>
              <a:t> </a:t>
            </a:r>
            <a:r>
              <a:rPr lang="en-US" sz="3600" dirty="0" err="1" smtClean="0"/>
              <a:t>proses-proses</a:t>
            </a:r>
            <a:r>
              <a:rPr lang="en-US" sz="3600" dirty="0" smtClean="0"/>
              <a:t> </a:t>
            </a:r>
            <a:r>
              <a:rPr lang="en-US" sz="3600" dirty="0" err="1" smtClean="0"/>
              <a:t>berada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saat</a:t>
            </a:r>
            <a:r>
              <a:rPr lang="en-US" sz="3600" dirty="0" smtClean="0"/>
              <a:t> yang </a:t>
            </a:r>
            <a:r>
              <a:rPr lang="en-US" sz="3600" dirty="0" err="1" smtClean="0"/>
              <a:t>sama</a:t>
            </a:r>
            <a:r>
              <a:rPr lang="en-US" dirty="0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i="1" dirty="0" smtClean="0"/>
              <a:t>Hold &amp; Wait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endParaRPr lang="en-US" dirty="0" smtClean="0"/>
          </a:p>
          <a:p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sv-SE" dirty="0" smtClean="0"/>
              <a:t>lain</a:t>
            </a:r>
          </a:p>
          <a:p>
            <a:r>
              <a:rPr lang="sv-SE" dirty="0" smtClean="0"/>
              <a:t>Hal ini dapat saja menyebabkan sebuah proses tidak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lama </a:t>
            </a:r>
          </a:p>
          <a:p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i="1" dirty="0" smtClean="0"/>
              <a:t>No preemption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boleh</a:t>
            </a:r>
            <a:r>
              <a:rPr lang="en-US" b="1" dirty="0" smtClean="0"/>
              <a:t> </a:t>
            </a:r>
            <a:r>
              <a:rPr lang="en-US" b="1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mempersilahkan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i="1" dirty="0" smtClean="0"/>
              <a:t>Circular wait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dipegang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Graf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sumber-daya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/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diwakilkan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endParaRPr lang="en-US" dirty="0" smtClean="0"/>
          </a:p>
          <a:p>
            <a:r>
              <a:rPr lang="en-US" dirty="0" smtClean="0"/>
              <a:t>Graf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berarah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Graf </a:t>
            </a:r>
            <a:r>
              <a:rPr lang="en-US" dirty="0" err="1" smtClean="0">
                <a:solidFill>
                  <a:srgbClr val="00B050"/>
                </a:solidFill>
              </a:rPr>
              <a:t>alokasi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sumber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visualisasi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i="1" dirty="0" smtClean="0"/>
              <a:t>deadlock</a:t>
            </a:r>
            <a:endParaRPr lang="en-US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Graf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vertex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err="1" smtClean="0"/>
              <a:t>Proses</a:t>
            </a:r>
            <a:r>
              <a:rPr lang="en-US" dirty="0" smtClean="0"/>
              <a:t> P= {P0, P1, P2, P3,..., Pi,..., Pm}.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, </a:t>
            </a:r>
            <a:r>
              <a:rPr lang="en-US" dirty="0" err="1" smtClean="0"/>
              <a:t>vertexnya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digambarkan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sebagai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lingkaran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nama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prosesnya</a:t>
            </a:r>
            <a:r>
              <a:rPr lang="en-US" dirty="0" smtClean="0"/>
              <a:t>.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R= {R0, R1, R2, R3,..., </a:t>
            </a:r>
            <a:r>
              <a:rPr lang="en-US" dirty="0" err="1" smtClean="0"/>
              <a:t>Rj</a:t>
            </a:r>
            <a:r>
              <a:rPr lang="en-US" dirty="0" smtClean="0"/>
              <a:t>,..., </a:t>
            </a:r>
            <a:r>
              <a:rPr lang="en-US" dirty="0" err="1" smtClean="0"/>
              <a:t>Rn</a:t>
            </a:r>
            <a:r>
              <a:rPr lang="en-US" dirty="0" smtClean="0"/>
              <a:t>}.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vertexnya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digambarkan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sebagai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segi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empat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instansi</a:t>
            </a:r>
            <a:r>
              <a:rPr lang="en-US" dirty="0" smtClean="0">
                <a:solidFill>
                  <a:srgbClr val="00B050"/>
                </a:solidFill>
              </a:rPr>
              <a:t> yang </a:t>
            </a:r>
            <a:r>
              <a:rPr lang="en-US" dirty="0" err="1" smtClean="0">
                <a:solidFill>
                  <a:srgbClr val="00B050"/>
                </a:solidFill>
              </a:rPr>
              <a:t>dapat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dialokasikan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serta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nama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sumber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dayanya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Sisi</a:t>
            </a:r>
            <a:r>
              <a:rPr lang="en-US" dirty="0" smtClean="0"/>
              <a:t>, E={Pi -&gt; </a:t>
            </a:r>
            <a:r>
              <a:rPr lang="en-US" dirty="0" err="1" smtClean="0"/>
              <a:t>Rj</a:t>
            </a:r>
            <a:r>
              <a:rPr lang="en-US" dirty="0" smtClean="0"/>
              <a:t>,…, </a:t>
            </a:r>
            <a:r>
              <a:rPr lang="en-US" dirty="0" err="1" smtClean="0"/>
              <a:t>Rj</a:t>
            </a:r>
            <a:r>
              <a:rPr lang="en-US" dirty="0" smtClean="0"/>
              <a:t> -&gt; Pi}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i-FI" b="1" dirty="0" smtClean="0"/>
              <a:t>Sisi permintaan</a:t>
            </a:r>
            <a:r>
              <a:rPr lang="fi-FI" dirty="0" smtClean="0"/>
              <a:t>: </a:t>
            </a:r>
            <a:r>
              <a:rPr lang="fi-FI" dirty="0" smtClean="0">
                <a:solidFill>
                  <a:srgbClr val="FF0000"/>
                </a:solidFill>
              </a:rPr>
              <a:t>Pi -&gt; Rj</a:t>
            </a:r>
            <a:r>
              <a:rPr lang="fi-FI" dirty="0" smtClean="0"/>
              <a:t> Sisi permintaan menggambarkan </a:t>
            </a:r>
            <a:r>
              <a:rPr lang="fi-FI" dirty="0" smtClean="0">
                <a:solidFill>
                  <a:srgbClr val="FF0000"/>
                </a:solidFill>
              </a:rPr>
              <a:t>adanya suatu proses Pi yang meminta </a:t>
            </a:r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Rj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err="1" smtClean="0"/>
              <a:t>Sisi</a:t>
            </a:r>
            <a:r>
              <a:rPr lang="en-US" b="1" dirty="0" smtClean="0"/>
              <a:t> </a:t>
            </a:r>
            <a:r>
              <a:rPr lang="en-US" b="1" dirty="0" err="1" smtClean="0"/>
              <a:t>alokasi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Rj</a:t>
            </a:r>
            <a:r>
              <a:rPr lang="en-US" dirty="0" smtClean="0">
                <a:solidFill>
                  <a:srgbClr val="00B050"/>
                </a:solidFill>
              </a:rPr>
              <a:t>-&gt;Pi</a:t>
            </a:r>
            <a:r>
              <a:rPr lang="en-US" dirty="0" smtClean="0"/>
              <a:t>.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suatu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sumber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Rj</a:t>
            </a:r>
            <a:r>
              <a:rPr lang="en-US" dirty="0" smtClean="0">
                <a:solidFill>
                  <a:srgbClr val="00B050"/>
                </a:solidFill>
              </a:rPr>
              <a:t> yang m</a:t>
            </a:r>
            <a:r>
              <a:rPr lang="fi-FI" dirty="0" smtClean="0">
                <a:solidFill>
                  <a:srgbClr val="00B050"/>
                </a:solidFill>
              </a:rPr>
              <a:t>engalokasikan salah satu instansi-nya pada proses Pi</a:t>
            </a:r>
            <a:r>
              <a:rPr lang="fi-FI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940" t="17708" r="23865" b="35417"/>
          <a:stretch>
            <a:fillRect/>
          </a:stretch>
        </p:blipFill>
        <p:spPr bwMode="auto">
          <a:xfrm>
            <a:off x="609600" y="1752600"/>
            <a:ext cx="7823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940" t="35417" r="25622" b="9375"/>
          <a:stretch>
            <a:fillRect/>
          </a:stretch>
        </p:blipFill>
        <p:spPr bwMode="auto">
          <a:xfrm>
            <a:off x="914400" y="1752600"/>
            <a:ext cx="6858000" cy="44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641" t="14583" r="10981" b="9375"/>
          <a:stretch>
            <a:fillRect/>
          </a:stretch>
        </p:blipFill>
        <p:spPr bwMode="auto">
          <a:xfrm>
            <a:off x="222337" y="1600200"/>
            <a:ext cx="86168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graph </a:t>
            </a:r>
            <a:r>
              <a:rPr lang="en-US" dirty="0" err="1" smtClean="0"/>
              <a:t>pengalokasian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Himpunan</a:t>
            </a:r>
            <a:r>
              <a:rPr lang="en-US" dirty="0" smtClean="0"/>
              <a:t> P,R </a:t>
            </a:r>
            <a:r>
              <a:rPr lang="en-US" dirty="0" err="1" smtClean="0"/>
              <a:t>dan</a:t>
            </a:r>
            <a:r>
              <a:rPr lang="en-US" dirty="0" smtClean="0"/>
              <a:t> E:</a:t>
            </a:r>
          </a:p>
          <a:p>
            <a:pPr>
              <a:buNone/>
            </a:pPr>
            <a:r>
              <a:rPr lang="en-US" dirty="0" smtClean="0"/>
              <a:t>	P={P1, P2, P3}</a:t>
            </a:r>
          </a:p>
          <a:p>
            <a:pPr>
              <a:buNone/>
            </a:pPr>
            <a:r>
              <a:rPr lang="pt-BR" dirty="0" smtClean="0"/>
              <a:t>	R={R1, R2, R3, R4}</a:t>
            </a:r>
          </a:p>
          <a:p>
            <a:pPr>
              <a:buNone/>
            </a:pPr>
            <a:r>
              <a:rPr lang="pt-BR" dirty="0" smtClean="0"/>
              <a:t>	E={P1-&gt;R1, P2-&gt;R3, R1-&gt;P3, R2-&gt;P2, R2-&gt;P1, R3-&gt;P3}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Gambarkan Graf Alokasi Sumber Dayanya!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Prinsip-prinsip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Konkurensi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b="1" i="1" u="sng" dirty="0" err="1" smtClean="0"/>
              <a:t>Konkurensi</a:t>
            </a:r>
            <a:r>
              <a:rPr lang="en-US" sz="3600" b="1" i="1" u="sng" dirty="0" smtClean="0"/>
              <a:t> </a:t>
            </a:r>
            <a:r>
              <a:rPr lang="en-US" sz="3600" b="1" i="1" u="sng" dirty="0" err="1" smtClean="0"/>
              <a:t>meliputi</a:t>
            </a:r>
            <a:r>
              <a:rPr lang="en-US" sz="3600" b="1" i="1" u="sng" dirty="0" smtClean="0"/>
              <a:t> </a:t>
            </a:r>
            <a:r>
              <a:rPr lang="en-US" sz="3600" b="1" i="1" u="sng" dirty="0" err="1" smtClean="0"/>
              <a:t>hal-hal</a:t>
            </a:r>
            <a:r>
              <a:rPr lang="en-US" sz="3600" b="1" i="1" u="sng" dirty="0" smtClean="0"/>
              <a:t> </a:t>
            </a:r>
            <a:r>
              <a:rPr lang="en-US" sz="3600" b="1" i="1" u="sng" dirty="0" err="1" smtClean="0"/>
              <a:t>sbb</a:t>
            </a:r>
            <a:r>
              <a:rPr lang="en-US" sz="3600" b="1" i="1" u="sng" dirty="0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pemroses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proses-proses</a:t>
            </a:r>
            <a:endParaRPr lang="en-US" dirty="0" smtClean="0"/>
          </a:p>
          <a:p>
            <a:pPr eaLnBrk="1" hangingPunct="1"/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antarproses</a:t>
            </a:r>
            <a:endParaRPr lang="en-US" dirty="0" smtClean="0"/>
          </a:p>
          <a:p>
            <a:pPr eaLnBrk="1" hangingPunct="1"/>
            <a:r>
              <a:rPr lang="en-US" dirty="0" err="1" smtClean="0"/>
              <a:t>Sinkronisasi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• R1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• R2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• R3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• R4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endParaRPr lang="en-US" dirty="0" smtClean="0"/>
          </a:p>
          <a:p>
            <a:r>
              <a:rPr lang="en-US" dirty="0" smtClean="0"/>
              <a:t>Status </a:t>
            </a:r>
            <a:r>
              <a:rPr lang="en-US" dirty="0" err="1" smtClean="0"/>
              <a:t>Proses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Proses</a:t>
            </a:r>
            <a:r>
              <a:rPr lang="en-US" dirty="0" smtClean="0"/>
              <a:t> P1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R2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R1.</a:t>
            </a:r>
          </a:p>
          <a:p>
            <a:pPr lvl="1"/>
            <a:r>
              <a:rPr lang="en-US" dirty="0" err="1" smtClean="0"/>
              <a:t>Proses</a:t>
            </a:r>
            <a:r>
              <a:rPr lang="en-US" dirty="0" smtClean="0"/>
              <a:t> P2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R1 </a:t>
            </a:r>
            <a:r>
              <a:rPr lang="en-US" dirty="0" err="1" smtClean="0"/>
              <a:t>dan</a:t>
            </a:r>
            <a:r>
              <a:rPr lang="en-US" dirty="0" smtClean="0"/>
              <a:t> R2,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R3</a:t>
            </a:r>
          </a:p>
          <a:p>
            <a:pPr lvl="1"/>
            <a:r>
              <a:rPr lang="en-US" dirty="0" err="1" smtClean="0"/>
              <a:t>Proses</a:t>
            </a:r>
            <a:r>
              <a:rPr lang="en-US" dirty="0" smtClean="0"/>
              <a:t> P3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R3.</a:t>
            </a:r>
            <a:endParaRPr lang="pt-B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4553" t="27083" r="29722" b="8333"/>
          <a:stretch>
            <a:fillRect/>
          </a:stretch>
        </p:blipFill>
        <p:spPr bwMode="auto">
          <a:xfrm>
            <a:off x="1066800" y="1436557"/>
            <a:ext cx="5334000" cy="542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3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(</a:t>
            </a:r>
            <a:r>
              <a:rPr lang="en-US" i="1" dirty="0" smtClean="0"/>
              <a:t>cycle</a:t>
            </a:r>
            <a:r>
              <a:rPr lang="en-US" dirty="0" smtClean="0"/>
              <a:t>),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i="1" dirty="0" smtClean="0"/>
              <a:t>deadlock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P3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(</a:t>
            </a:r>
            <a:r>
              <a:rPr lang="en-US" dirty="0" err="1" smtClean="0"/>
              <a:t>instansi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R2.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i="1" dirty="0" smtClean="0"/>
              <a:t>request edge</a:t>
            </a:r>
            <a:r>
              <a:rPr lang="en-US" dirty="0" smtClean="0"/>
              <a:t> P3 → R2 </a:t>
            </a:r>
            <a:r>
              <a:rPr lang="en-US" dirty="0" err="1" smtClean="0"/>
              <a:t>ditambahkan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i="1" dirty="0" smtClean="0"/>
              <a:t>graph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4.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(</a:t>
            </a:r>
            <a:r>
              <a:rPr lang="en-US" i="1" dirty="0" smtClean="0"/>
              <a:t>cycle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3340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Terdapat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dua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siklus</a:t>
            </a:r>
            <a:r>
              <a:rPr lang="en-US" sz="2800" u="sng" dirty="0" smtClean="0"/>
              <a:t> (cycle) </a:t>
            </a:r>
            <a:r>
              <a:rPr lang="en-US" sz="2800" u="sng" dirty="0" err="1" smtClean="0"/>
              <a:t>pada</a:t>
            </a:r>
            <a:r>
              <a:rPr lang="en-US" sz="2800" u="sng" dirty="0" smtClean="0"/>
              <a:t> graph </a:t>
            </a:r>
            <a:r>
              <a:rPr lang="en-US" sz="2800" u="sng" dirty="0" err="1" smtClean="0"/>
              <a:t>di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atas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yaitu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P1-&gt;R1-&gt;P2-&gt;R3-&gt;P3-&gt;R2-&gt;P1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P2-&gt;R3-&gt;P3-&gt;R2-&gt;P2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111" t="14583" r="20937" b="22917"/>
          <a:stretch>
            <a:fillRect/>
          </a:stretch>
        </p:blipFill>
        <p:spPr bwMode="auto">
          <a:xfrm>
            <a:off x="304800" y="304800"/>
            <a:ext cx="73914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762000"/>
            <a:ext cx="495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Proses</a:t>
            </a:r>
            <a:r>
              <a:rPr lang="en-US" sz="2800" dirty="0" smtClean="0"/>
              <a:t> P1, P2 </a:t>
            </a:r>
            <a:r>
              <a:rPr lang="en-US" sz="2800" dirty="0" err="1" smtClean="0"/>
              <a:t>dan</a:t>
            </a:r>
            <a:r>
              <a:rPr lang="en-US" sz="2800" dirty="0" smtClean="0"/>
              <a:t> P3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deadlock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b="1" dirty="0" err="1" smtClean="0"/>
              <a:t>Proses</a:t>
            </a:r>
            <a:r>
              <a:rPr lang="en-US" sz="2800" b="1" dirty="0" smtClean="0"/>
              <a:t> P2</a:t>
            </a:r>
            <a:r>
              <a:rPr lang="en-US" sz="2800" dirty="0" smtClean="0"/>
              <a:t> </a:t>
            </a:r>
            <a:r>
              <a:rPr lang="en-US" sz="2800" dirty="0" err="1" smtClean="0"/>
              <a:t>menunggu</a:t>
            </a:r>
            <a:r>
              <a:rPr lang="en-US" sz="2800" dirty="0" smtClean="0"/>
              <a:t> R3,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sedang</a:t>
            </a:r>
            <a:r>
              <a:rPr lang="en-US" sz="2800" dirty="0" smtClean="0"/>
              <a:t> </a:t>
            </a:r>
            <a:r>
              <a:rPr lang="en-US" sz="2800" dirty="0" err="1" smtClean="0"/>
              <a:t>dikendalikan</a:t>
            </a:r>
            <a:r>
              <a:rPr lang="en-US" sz="2800" dirty="0" smtClean="0"/>
              <a:t> (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) </a:t>
            </a:r>
            <a:r>
              <a:rPr lang="en-US" sz="2800" dirty="0" err="1" smtClean="0"/>
              <a:t>oleh</a:t>
            </a:r>
            <a:r>
              <a:rPr lang="en-US" sz="2800" dirty="0" smtClean="0"/>
              <a:t> P3. </a:t>
            </a:r>
          </a:p>
          <a:p>
            <a:endParaRPr lang="en-US" sz="2800" dirty="0" smtClean="0"/>
          </a:p>
          <a:p>
            <a:r>
              <a:rPr lang="en-US" sz="2800" b="1" dirty="0" err="1" smtClean="0"/>
              <a:t>Proses</a:t>
            </a:r>
            <a:r>
              <a:rPr lang="en-US" sz="2800" b="1" dirty="0" smtClean="0"/>
              <a:t> P3</a:t>
            </a:r>
            <a:r>
              <a:rPr lang="en-US" sz="2800" dirty="0" smtClean="0"/>
              <a:t> </a:t>
            </a:r>
            <a:r>
              <a:rPr lang="en-US" sz="2800" dirty="0" err="1" smtClean="0"/>
              <a:t>sedang</a:t>
            </a:r>
            <a:r>
              <a:rPr lang="en-US" sz="2800" dirty="0" smtClean="0"/>
              <a:t> </a:t>
            </a:r>
            <a:r>
              <a:rPr lang="en-US" sz="2800" dirty="0" err="1" smtClean="0"/>
              <a:t>menunggu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P1 </a:t>
            </a:r>
            <a:r>
              <a:rPr lang="en-US" sz="2800" dirty="0" err="1" smtClean="0"/>
              <a:t>atau</a:t>
            </a:r>
            <a:r>
              <a:rPr lang="en-US" sz="2800" dirty="0" smtClean="0"/>
              <a:t> P2 </a:t>
            </a:r>
            <a:r>
              <a:rPr lang="en-US" sz="2800" dirty="0" err="1" smtClean="0"/>
              <a:t>melepas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R2. </a:t>
            </a:r>
          </a:p>
          <a:p>
            <a:endParaRPr lang="en-US" sz="2800" dirty="0" smtClean="0"/>
          </a:p>
          <a:p>
            <a:r>
              <a:rPr lang="en-US" sz="2800" b="1" dirty="0" err="1" smtClean="0"/>
              <a:t>Proses</a:t>
            </a:r>
            <a:r>
              <a:rPr lang="en-US" sz="2800" b="1" dirty="0" smtClean="0"/>
              <a:t> P1</a:t>
            </a:r>
            <a:r>
              <a:rPr lang="en-US" sz="2800" dirty="0" smtClean="0"/>
              <a:t> </a:t>
            </a:r>
            <a:r>
              <a:rPr lang="en-US" sz="2800" dirty="0" err="1" smtClean="0"/>
              <a:t>menunggu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P2 </a:t>
            </a:r>
            <a:r>
              <a:rPr lang="en-US" sz="2800" dirty="0" err="1" smtClean="0"/>
              <a:t>melepas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R1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1698" t="14583" r="34785" b="29648"/>
          <a:stretch>
            <a:fillRect/>
          </a:stretch>
        </p:blipFill>
        <p:spPr bwMode="auto">
          <a:xfrm>
            <a:off x="0" y="762000"/>
            <a:ext cx="425669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697" t="20834" r="21523" b="18750"/>
          <a:stretch>
            <a:fillRect/>
          </a:stretch>
        </p:blipFill>
        <p:spPr bwMode="auto">
          <a:xfrm>
            <a:off x="0" y="1752600"/>
            <a:ext cx="70353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Graf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457200"/>
            <a:ext cx="2971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Walaupun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cycle </a:t>
            </a:r>
            <a:r>
              <a:rPr lang="en-US" sz="2800" dirty="0" err="1" smtClean="0"/>
              <a:t>namun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proses-proses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i="1" dirty="0" smtClean="0"/>
              <a:t>deadlock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Proses</a:t>
            </a:r>
            <a:r>
              <a:rPr lang="en-US" sz="2800" dirty="0" smtClean="0"/>
              <a:t> P4 </a:t>
            </a:r>
            <a:r>
              <a:rPr lang="en-US" sz="2800" dirty="0" err="1" smtClean="0"/>
              <a:t>akan</a:t>
            </a:r>
            <a:endParaRPr lang="en-US" sz="2800" dirty="0" smtClean="0"/>
          </a:p>
          <a:p>
            <a:r>
              <a:rPr lang="en-US" sz="2800" dirty="0" err="1" smtClean="0"/>
              <a:t>melepas</a:t>
            </a:r>
            <a:r>
              <a:rPr lang="en-US" sz="2800" dirty="0" smtClean="0"/>
              <a:t> </a:t>
            </a:r>
            <a:r>
              <a:rPr lang="en-US" sz="2800" dirty="0" err="1" smtClean="0"/>
              <a:t>instansi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R2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dialokasikan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P3</a:t>
            </a:r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Metode-metode</a:t>
            </a:r>
            <a:r>
              <a:rPr lang="en-US" i="1" dirty="0" smtClean="0"/>
              <a:t> </a:t>
            </a:r>
            <a:r>
              <a:rPr lang="en-US" i="1" dirty="0" err="1" smtClean="0"/>
              <a:t>mengatasi</a:t>
            </a:r>
            <a:r>
              <a:rPr lang="en-US" i="1" dirty="0" smtClean="0"/>
              <a:t> Deadlock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i="1" dirty="0" smtClean="0"/>
              <a:t>deadlock </a:t>
            </a:r>
            <a:r>
              <a:rPr lang="en-US" dirty="0" smtClean="0"/>
              <a:t>(</a:t>
            </a:r>
            <a:r>
              <a:rPr lang="en-US" b="1" i="1" dirty="0" smtClean="0"/>
              <a:t>deadlock prevention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penghindaran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i="1" dirty="0" smtClean="0"/>
              <a:t>deadlock </a:t>
            </a:r>
            <a:r>
              <a:rPr lang="en-US" dirty="0" smtClean="0"/>
              <a:t>(</a:t>
            </a:r>
            <a:r>
              <a:rPr lang="en-US" b="1" i="1" dirty="0" smtClean="0"/>
              <a:t>deadlock avoidance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deadlock </a:t>
            </a:r>
            <a:r>
              <a:rPr lang="en-US" dirty="0" smtClean="0"/>
              <a:t>(</a:t>
            </a:r>
            <a:r>
              <a:rPr lang="en-US" b="1" i="1" dirty="0" smtClean="0"/>
              <a:t>deadlock detection and recovery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deadlock prevention (</a:t>
            </a:r>
            <a:r>
              <a:rPr lang="en-US" i="1" dirty="0" err="1" smtClean="0"/>
              <a:t>pencegahan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prevention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keempat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i="1" dirty="0" smtClean="0"/>
              <a:t>deadlock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dipandang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tercegahnya</a:t>
            </a:r>
            <a:r>
              <a:rPr lang="en-US" dirty="0" smtClean="0"/>
              <a:t> </a:t>
            </a:r>
            <a:r>
              <a:rPr lang="en-US" i="1" dirty="0" smtClean="0"/>
              <a:t>deadlock.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deadlock avoidance (</a:t>
            </a:r>
            <a:r>
              <a:rPr lang="en-US" i="1" dirty="0" err="1" smtClean="0"/>
              <a:t>penghindaran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avoidance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perlunya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i="1" dirty="0" smtClean="0"/>
              <a:t>resource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endParaRPr lang="en-US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resource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safe state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i="1" dirty="0" smtClean="0"/>
              <a:t>safe </a:t>
            </a:r>
            <a:r>
              <a:rPr lang="en-US" i="1" smtClean="0"/>
              <a:t>state</a:t>
            </a:r>
            <a:r>
              <a:rPr lang="en-US" smtClean="0"/>
              <a:t> makan </a:t>
            </a:r>
            <a:r>
              <a:rPr lang="en-US" i="1" dirty="0" smtClean="0"/>
              <a:t>resource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deadlock avoidance (</a:t>
            </a:r>
            <a:r>
              <a:rPr lang="en-US" i="1" dirty="0" err="1" smtClean="0"/>
              <a:t>penghindaran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i="1" dirty="0" smtClean="0"/>
              <a:t>deadlock: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pun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i="1" dirty="0" smtClean="0"/>
              <a:t> deadlock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i="1" dirty="0" smtClean="0"/>
              <a:t>deadlock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KONKURENSI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0" indent="-1588" eaLnBrk="1" hangingPunct="1">
              <a:buFont typeface="Wingdings 2" pitchFamily="18" charset="2"/>
              <a:buNone/>
              <a:defRPr/>
            </a:pPr>
            <a:r>
              <a:rPr lang="en-US" sz="3600" dirty="0" err="1" smtClean="0"/>
              <a:t>Konkurensi</a:t>
            </a:r>
            <a:r>
              <a:rPr lang="en-US" sz="3600" dirty="0" smtClean="0"/>
              <a:t>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muncul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konteks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berbeda</a:t>
            </a:r>
            <a:r>
              <a:rPr lang="en-US" sz="3600" dirty="0" smtClean="0"/>
              <a:t>, </a:t>
            </a:r>
            <a:r>
              <a:rPr lang="en-US" sz="3600" dirty="0" err="1" smtClean="0"/>
              <a:t>antara</a:t>
            </a:r>
            <a:r>
              <a:rPr lang="en-US" sz="3600" dirty="0" smtClean="0"/>
              <a:t> lain: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z="3600" dirty="0" smtClean="0"/>
          </a:p>
          <a:p>
            <a:pPr eaLnBrk="1" hangingPunct="1">
              <a:defRPr/>
            </a:pP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aplikasi</a:t>
            </a:r>
            <a:r>
              <a:rPr lang="en-US" b="1" dirty="0" smtClean="0"/>
              <a:t> (</a:t>
            </a:r>
            <a:r>
              <a:rPr lang="en-US" b="1" i="1" dirty="0" smtClean="0"/>
              <a:t>multiple</a:t>
            </a:r>
            <a:r>
              <a:rPr lang="en-US" b="1" dirty="0" smtClean="0"/>
              <a:t> </a:t>
            </a:r>
            <a:r>
              <a:rPr lang="en-US" b="1" i="1" dirty="0" smtClean="0"/>
              <a:t>application</a:t>
            </a:r>
            <a:r>
              <a:rPr lang="en-US" b="1" dirty="0" smtClean="0"/>
              <a:t>).</a:t>
            </a:r>
          </a:p>
          <a:p>
            <a:pPr eaLnBrk="1" hangingPunct="1">
              <a:defRPr/>
            </a:pPr>
            <a:r>
              <a:rPr lang="en-US" b="1" dirty="0" err="1" smtClean="0"/>
              <a:t>Aplikasi</a:t>
            </a:r>
            <a:r>
              <a:rPr lang="en-US" b="1" dirty="0" smtClean="0"/>
              <a:t> </a:t>
            </a:r>
            <a:r>
              <a:rPr lang="en-US" b="1" dirty="0" err="1" smtClean="0"/>
              <a:t>terstruktur</a:t>
            </a:r>
            <a:r>
              <a:rPr lang="en-US" b="1" dirty="0" smtClean="0"/>
              <a:t>.</a:t>
            </a:r>
          </a:p>
          <a:p>
            <a:pPr>
              <a:defRPr/>
            </a:pPr>
            <a:r>
              <a:rPr lang="en-US" b="1" dirty="0" err="1" smtClean="0"/>
              <a:t>Strukturisasi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Proses</a:t>
            </a:r>
            <a:endParaRPr lang="en-US" b="1" dirty="0" smtClean="0"/>
          </a:p>
          <a:p>
            <a:pPr eaLnBrk="1" hangingPunct="1">
              <a:defRPr/>
            </a:pPr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operasi</a:t>
            </a:r>
            <a:endParaRPr lang="en-US" b="1" dirty="0" smtClean="0"/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Deadlock detection and recovery (</a:t>
            </a:r>
            <a:r>
              <a:rPr lang="en-US" i="1" dirty="0" err="1" smtClean="0"/>
              <a:t>deteksi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pemulihan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mengijinkan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i="1" dirty="0" smtClean="0"/>
              <a:t>deadlock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i="1" dirty="0" smtClean="0"/>
              <a:t>deadlock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sumberdaya-sumberdaya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i="1" dirty="0" smtClean="0"/>
              <a:t>deadlock </a:t>
            </a:r>
            <a:r>
              <a:rPr lang="en-US" dirty="0" smtClean="0"/>
              <a:t>(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dipulihkan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deadlock</a:t>
            </a:r>
            <a:r>
              <a:rPr lang="en-US" dirty="0" smtClean="0"/>
              <a:t> </a:t>
            </a:r>
            <a:r>
              <a:rPr lang="en-US" dirty="0" err="1" smtClean="0"/>
              <a:t>berupaya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deadlock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beropasi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.</a:t>
            </a:r>
          </a:p>
          <a:p>
            <a:endParaRPr lang="en-US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Deadlock detection and recovery (</a:t>
            </a:r>
            <a:r>
              <a:rPr lang="en-US" i="1" dirty="0" err="1" smtClean="0"/>
              <a:t>deteksi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pemulihan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Hal-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i="1" dirty="0" smtClean="0"/>
              <a:t>deadlock:</a:t>
            </a:r>
          </a:p>
          <a:p>
            <a:pPr lvl="1"/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dikabulkan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endParaRPr lang="en-US" dirty="0" smtClean="0"/>
          </a:p>
          <a:p>
            <a:pPr lvl="1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adakah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i="1" dirty="0" smtClean="0"/>
              <a:t>circular wait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endParaRPr lang="en-US" dirty="0" smtClean="0"/>
          </a:p>
          <a:p>
            <a:pPr lvl="1"/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 smtClean="0"/>
          </a:p>
          <a:p>
            <a:pPr lvl="1"/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State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Selamat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State </a:t>
            </a:r>
            <a:r>
              <a:rPr lang="en-US" dirty="0" err="1" smtClean="0">
                <a:solidFill>
                  <a:srgbClr val="00B050"/>
                </a:solidFill>
              </a:rPr>
              <a:t>dinyatakan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sbg</a:t>
            </a:r>
            <a:r>
              <a:rPr lang="en-US" dirty="0" smtClean="0">
                <a:solidFill>
                  <a:srgbClr val="00B050"/>
                </a:solidFill>
              </a:rPr>
              <a:t> State </a:t>
            </a:r>
            <a:r>
              <a:rPr lang="en-US" dirty="0" err="1" smtClean="0">
                <a:solidFill>
                  <a:srgbClr val="00B050"/>
                </a:solidFill>
              </a:rPr>
              <a:t>Selamat</a:t>
            </a:r>
            <a:r>
              <a:rPr lang="en-US" dirty="0" smtClean="0">
                <a:solidFill>
                  <a:srgbClr val="00B050"/>
                </a:solidFill>
              </a:rPr>
              <a:t> (</a:t>
            </a:r>
            <a:r>
              <a:rPr lang="en-US" i="1" dirty="0" smtClean="0">
                <a:solidFill>
                  <a:srgbClr val="00B050"/>
                </a:solidFill>
              </a:rPr>
              <a:t>safe state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err="1" smtClean="0">
                <a:solidFill>
                  <a:srgbClr val="00B050"/>
                </a:solidFill>
              </a:rPr>
              <a:t>jika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tidak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deadlock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terdapat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cara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untuk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memenuhi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semua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permintaan</a:t>
            </a:r>
            <a:r>
              <a:rPr lang="en-US" dirty="0" smtClean="0">
                <a:solidFill>
                  <a:srgbClr val="7030A0"/>
                </a:solidFill>
              </a:rPr>
              <a:t> yang </a:t>
            </a:r>
            <a:r>
              <a:rPr lang="en-US" dirty="0" err="1" smtClean="0">
                <a:solidFill>
                  <a:srgbClr val="7030A0"/>
                </a:solidFill>
              </a:rPr>
              <a:t>ditunda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tanpa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menghasilkan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i="1" dirty="0" smtClean="0">
                <a:solidFill>
                  <a:srgbClr val="7030A0"/>
                </a:solidFill>
              </a:rPr>
              <a:t>deadlock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Jadi</a:t>
            </a:r>
            <a:r>
              <a:rPr lang="en-US" dirty="0" smtClean="0"/>
              <a:t> status </a:t>
            </a:r>
            <a:r>
              <a:rPr lang="sv-SE" i="1" dirty="0" smtClean="0"/>
              <a:t>deadlock</a:t>
            </a:r>
            <a:r>
              <a:rPr lang="sv-SE" dirty="0" smtClean="0"/>
              <a:t> merupakan status tidak aman,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selamanya</a:t>
            </a:r>
            <a:r>
              <a:rPr lang="en-US" dirty="0" smtClean="0"/>
              <a:t> status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status </a:t>
            </a:r>
            <a:r>
              <a:rPr lang="en-US" i="1" dirty="0" smtClean="0"/>
              <a:t>deadlock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State </a:t>
            </a:r>
            <a:r>
              <a:rPr lang="en-US" dirty="0" err="1" smtClean="0"/>
              <a:t>Selamat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10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digenggam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dibutuhkan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Sisa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Kekurangan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Tersedia</a:t>
                      </a:r>
                      <a:r>
                        <a:rPr lang="en-US" b="1" dirty="0" smtClean="0"/>
                        <a:t>  4 </a:t>
                      </a:r>
                      <a:r>
                        <a:rPr lang="en-US" b="1" dirty="0" err="1" smtClean="0"/>
                        <a:t>sumber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daya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038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Proses</a:t>
            </a:r>
            <a:r>
              <a:rPr lang="en-US" sz="2400" dirty="0" smtClean="0"/>
              <a:t> A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10,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menggenggam</a:t>
            </a:r>
            <a:r>
              <a:rPr lang="en-US" sz="2400" dirty="0" smtClean="0"/>
              <a:t> 2. </a:t>
            </a:r>
          </a:p>
          <a:p>
            <a:r>
              <a:rPr lang="en-US" sz="2400" dirty="0" err="1" smtClean="0"/>
              <a:t>Proses</a:t>
            </a:r>
            <a:r>
              <a:rPr lang="en-US" sz="2400" dirty="0" smtClean="0"/>
              <a:t> B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3,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mengenggam</a:t>
            </a:r>
            <a:r>
              <a:rPr lang="en-US" sz="2400" dirty="0" smtClean="0"/>
              <a:t> 1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Proses</a:t>
            </a:r>
            <a:r>
              <a:rPr lang="en-US" sz="2400" dirty="0" smtClean="0"/>
              <a:t> C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7,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mengenggam</a:t>
            </a:r>
            <a:r>
              <a:rPr lang="en-US" sz="2400" dirty="0" smtClean="0"/>
              <a:t> 3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tersedia</a:t>
            </a:r>
            <a:r>
              <a:rPr lang="en-US" sz="2400" dirty="0" smtClean="0"/>
              <a:t> 4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313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digenggam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dibutuhkan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Sisa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Kekurangan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+ 4 =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Tersedia</a:t>
                      </a:r>
                      <a:r>
                        <a:rPr lang="en-US" b="1" dirty="0" smtClean="0"/>
                        <a:t>  0 </a:t>
                      </a:r>
                      <a:r>
                        <a:rPr lang="en-US" b="1" dirty="0" err="1" smtClean="0"/>
                        <a:t>sumber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daya</a:t>
                      </a:r>
                      <a:r>
                        <a:rPr lang="en-US" b="1" dirty="0" smtClean="0"/>
                        <a:t> ( 4 – 4)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4368800"/>
          <a:ext cx="82296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digenggam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dibutuhkan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Sisa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Kekurangan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Tersedia</a:t>
                      </a:r>
                      <a:r>
                        <a:rPr lang="en-US" b="1" dirty="0" smtClean="0"/>
                        <a:t>  7 </a:t>
                      </a:r>
                      <a:r>
                        <a:rPr lang="en-US" b="1" dirty="0" err="1" smtClean="0"/>
                        <a:t>sumber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daya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381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Langkah</a:t>
            </a:r>
            <a:r>
              <a:rPr lang="en-US" sz="2000" b="1" dirty="0" smtClean="0"/>
              <a:t> 1:</a:t>
            </a:r>
            <a:r>
              <a:rPr lang="en-US" sz="2000" dirty="0" smtClean="0"/>
              <a:t> </a:t>
            </a:r>
            <a:r>
              <a:rPr lang="en-US" sz="2000" dirty="0" err="1" smtClean="0"/>
              <a:t>Alokasikan</a:t>
            </a:r>
            <a:r>
              <a:rPr lang="en-US" sz="2000" dirty="0" smtClean="0"/>
              <a:t> 4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C, </a:t>
            </a:r>
            <a:r>
              <a:rPr lang="en-US" sz="2000" dirty="0" err="1" smtClean="0"/>
              <a:t>nantikan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berakhir</a:t>
            </a:r>
            <a:r>
              <a:rPr lang="en-US" sz="2000" dirty="0" smtClean="0"/>
              <a:t>,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 (</a:t>
            </a:r>
            <a:r>
              <a:rPr lang="en-US" sz="2000" dirty="0" err="1" smtClean="0"/>
              <a:t>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886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C </a:t>
            </a:r>
            <a:r>
              <a:rPr lang="en-US" sz="2000" dirty="0" err="1" smtClean="0"/>
              <a:t>selesai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313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digenggam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dibutuhkan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Sisa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Kekurangan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+ 2 =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Tersedia</a:t>
                      </a:r>
                      <a:r>
                        <a:rPr lang="en-US" b="1" dirty="0" smtClean="0"/>
                        <a:t>  5 </a:t>
                      </a:r>
                      <a:r>
                        <a:rPr lang="en-US" b="1" dirty="0" err="1" smtClean="0"/>
                        <a:t>sumber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daya</a:t>
                      </a:r>
                      <a:r>
                        <a:rPr lang="en-US" b="1" dirty="0" smtClean="0"/>
                        <a:t> ( 7 – 2 )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4368800"/>
          <a:ext cx="82296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digenggam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dibutuhkan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Sisa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Kekurangan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Tersedia</a:t>
                      </a:r>
                      <a:r>
                        <a:rPr lang="en-US" b="1" dirty="0" smtClean="0"/>
                        <a:t>  8 </a:t>
                      </a:r>
                      <a:r>
                        <a:rPr lang="en-US" b="1" dirty="0" err="1" smtClean="0"/>
                        <a:t>sumber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daya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381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Langkah</a:t>
            </a:r>
            <a:r>
              <a:rPr lang="en-US" sz="2000" b="1" dirty="0" smtClean="0"/>
              <a:t> 2:</a:t>
            </a:r>
            <a:r>
              <a:rPr lang="en-US" sz="2000" dirty="0" smtClean="0"/>
              <a:t> </a:t>
            </a:r>
            <a:r>
              <a:rPr lang="en-US" sz="2000" dirty="0" err="1" smtClean="0"/>
              <a:t>Alokasikan</a:t>
            </a:r>
            <a:r>
              <a:rPr lang="en-US" sz="2000" dirty="0" smtClean="0"/>
              <a:t> 2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B, </a:t>
            </a:r>
            <a:r>
              <a:rPr lang="en-US" sz="2000" dirty="0" err="1" smtClean="0"/>
              <a:t>nantikan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berakhir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886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C </a:t>
            </a:r>
            <a:r>
              <a:rPr lang="en-US" sz="2000" dirty="0" err="1" smtClean="0"/>
              <a:t>selesai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313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digenggam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dibutuhkan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Sisa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Kekurangan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+ 8</a:t>
                      </a:r>
                      <a:r>
                        <a:rPr lang="en-US" baseline="0" dirty="0" smtClean="0"/>
                        <a:t> =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Tersedia</a:t>
                      </a:r>
                      <a:r>
                        <a:rPr lang="en-US" b="1" dirty="0" smtClean="0"/>
                        <a:t>  0 </a:t>
                      </a:r>
                      <a:r>
                        <a:rPr lang="en-US" b="1" dirty="0" err="1" smtClean="0"/>
                        <a:t>sumber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daya</a:t>
                      </a:r>
                      <a:r>
                        <a:rPr lang="en-US" b="1" dirty="0" smtClean="0"/>
                        <a:t> ( 8 – 8 )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4368800"/>
          <a:ext cx="82296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digenggam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dibutuhkan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Sisa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Kekurangan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381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Langkah</a:t>
            </a:r>
            <a:r>
              <a:rPr lang="en-US" sz="2000" b="1" dirty="0" smtClean="0"/>
              <a:t> 3:</a:t>
            </a:r>
            <a:r>
              <a:rPr lang="en-US" sz="2000" dirty="0" smtClean="0"/>
              <a:t> </a:t>
            </a:r>
            <a:r>
              <a:rPr lang="en-US" sz="2000" dirty="0" err="1" smtClean="0"/>
              <a:t>Alokasikan</a:t>
            </a:r>
            <a:r>
              <a:rPr lang="en-US" sz="2000" dirty="0" smtClean="0"/>
              <a:t> 8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A, </a:t>
            </a:r>
            <a:r>
              <a:rPr lang="en-US" sz="2000" dirty="0" err="1" smtClean="0"/>
              <a:t>nantikan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berakhir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886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A </a:t>
            </a:r>
            <a:r>
              <a:rPr lang="en-US" sz="2000" dirty="0" err="1" smtClean="0"/>
              <a:t>selesai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i="1" dirty="0" smtClean="0"/>
              <a:t>deadlock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state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(</a:t>
            </a:r>
            <a:r>
              <a:rPr lang="en-US" i="1" dirty="0" smtClean="0"/>
              <a:t>unsafe state</a:t>
            </a:r>
            <a:r>
              <a:rPr lang="en-US" dirty="0" smtClean="0"/>
              <a:t>) 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yang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ditunda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2296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digenggam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dibutuhkan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Sisa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Kekurangan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Tersedia</a:t>
                      </a:r>
                      <a:r>
                        <a:rPr lang="en-US" b="1" dirty="0" smtClean="0"/>
                        <a:t>  4 </a:t>
                      </a:r>
                      <a:r>
                        <a:rPr lang="en-US" b="1" dirty="0" err="1" smtClean="0"/>
                        <a:t>sumber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daya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743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State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state </a:t>
            </a:r>
            <a:r>
              <a:rPr lang="en-US" sz="2400" dirty="0" err="1" smtClean="0"/>
              <a:t>selamat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selamat</a:t>
            </a:r>
            <a:r>
              <a:rPr lang="en-US" sz="2400" dirty="0" smtClean="0"/>
              <a:t>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2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A </a:t>
            </a:r>
            <a:r>
              <a:rPr lang="en-US" sz="2400" dirty="0" err="1" smtClean="0"/>
              <a:t>dilayani</a:t>
            </a:r>
            <a:r>
              <a:rPr lang="en-US" sz="2400" dirty="0" smtClean="0"/>
              <a:t>, </a:t>
            </a:r>
            <a:r>
              <a:rPr lang="en-US" sz="2400" dirty="0" err="1" smtClean="0"/>
              <a:t>kemudian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1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B </a:t>
            </a:r>
            <a:r>
              <a:rPr lang="en-US" sz="2400" dirty="0" err="1" smtClean="0"/>
              <a:t>dilayani</a:t>
            </a:r>
            <a:endParaRPr lang="en-US" sz="24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4368800"/>
          <a:ext cx="82296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digenggam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dibutuhkan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Sisa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Kekurangan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Tersedia</a:t>
                      </a:r>
                      <a:r>
                        <a:rPr lang="en-US" b="1" dirty="0" smtClean="0"/>
                        <a:t>  1 </a:t>
                      </a:r>
                      <a:r>
                        <a:rPr lang="en-US" b="1" dirty="0" err="1" smtClean="0"/>
                        <a:t>sumber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daya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313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digenggam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dibutuhkan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Sisa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Kekurangan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+ 1 =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Tersedia</a:t>
                      </a:r>
                      <a:r>
                        <a:rPr lang="en-US" b="1" dirty="0" smtClean="0"/>
                        <a:t>  0 </a:t>
                      </a:r>
                      <a:r>
                        <a:rPr lang="en-US" b="1" dirty="0" err="1" smtClean="0"/>
                        <a:t>sumber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daya</a:t>
                      </a:r>
                      <a:r>
                        <a:rPr lang="en-US" b="1" dirty="0" smtClean="0"/>
                        <a:t> ( 1 –1 )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381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Langkah</a:t>
            </a:r>
            <a:r>
              <a:rPr lang="en-US" sz="2000" b="1" dirty="0" smtClean="0"/>
              <a:t> 1:</a:t>
            </a:r>
            <a:r>
              <a:rPr lang="en-US" sz="2000" dirty="0" smtClean="0"/>
              <a:t> </a:t>
            </a:r>
            <a:r>
              <a:rPr lang="en-US" sz="2000" dirty="0" err="1" smtClean="0"/>
              <a:t>Alokasikan</a:t>
            </a:r>
            <a:r>
              <a:rPr lang="en-US" sz="2000" dirty="0" smtClean="0"/>
              <a:t> 1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B, </a:t>
            </a:r>
            <a:r>
              <a:rPr lang="en-US" sz="2000" dirty="0" err="1" smtClean="0"/>
              <a:t>nantikan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berakhir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886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B </a:t>
            </a:r>
            <a:r>
              <a:rPr lang="en-US" sz="2000" dirty="0" err="1" smtClean="0"/>
              <a:t>selesai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endParaRPr lang="en-US" sz="2000" i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381000" y="4389120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313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digenggam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dibutuhkan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Sisa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Kekurangan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0651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Tersedia</a:t>
                      </a:r>
                      <a:r>
                        <a:rPr lang="en-US" b="1" dirty="0" smtClean="0"/>
                        <a:t>  3 </a:t>
                      </a:r>
                      <a:r>
                        <a:rPr lang="en-US" b="1" dirty="0" err="1" smtClean="0"/>
                        <a:t>sumber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daya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Interaksi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Antar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Proses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325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banyak</a:t>
            </a:r>
            <a:r>
              <a:rPr lang="en-US" sz="3600" dirty="0" smtClean="0"/>
              <a:t> </a:t>
            </a:r>
            <a:r>
              <a:rPr lang="en-US" sz="3600" dirty="0" err="1" smtClean="0"/>
              <a:t>proses</a:t>
            </a:r>
            <a:r>
              <a:rPr lang="en-US" sz="3600" dirty="0" smtClean="0"/>
              <a:t>, </a:t>
            </a:r>
            <a:r>
              <a:rPr lang="en-US" sz="3600" dirty="0" err="1" smtClean="0"/>
              <a:t>terdapat</a:t>
            </a:r>
            <a:r>
              <a:rPr lang="en-US" sz="3600" dirty="0" smtClean="0"/>
              <a:t> 2 </a:t>
            </a:r>
            <a:r>
              <a:rPr lang="en-US" sz="3600" dirty="0" err="1" smtClean="0"/>
              <a:t>katagori</a:t>
            </a:r>
            <a:r>
              <a:rPr lang="en-US" sz="3600" dirty="0" smtClean="0"/>
              <a:t> </a:t>
            </a:r>
            <a:r>
              <a:rPr lang="en-US" sz="3600" dirty="0" err="1" smtClean="0"/>
              <a:t>interaksi</a:t>
            </a:r>
            <a:r>
              <a:rPr lang="en-US" sz="3600" dirty="0" smtClean="0"/>
              <a:t>, </a:t>
            </a:r>
            <a:r>
              <a:rPr lang="en-US" sz="3600" dirty="0" err="1" smtClean="0"/>
              <a:t>yaitu</a:t>
            </a:r>
            <a:r>
              <a:rPr lang="en-US" sz="3600" dirty="0" smtClean="0"/>
              <a:t>: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600" dirty="0" smtClean="0"/>
          </a:p>
          <a:p>
            <a:pPr marL="633222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Proses</a:t>
            </a:r>
            <a:r>
              <a:rPr lang="en-US" dirty="0" smtClean="0"/>
              <a:t>-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Peduli</a:t>
            </a:r>
            <a:r>
              <a:rPr lang="en-US" dirty="0" smtClean="0"/>
              <a:t> (</a:t>
            </a:r>
            <a:r>
              <a:rPr lang="en-US" dirty="0" err="1" smtClean="0"/>
              <a:t>Independen</a:t>
            </a:r>
            <a:r>
              <a:rPr lang="en-US" dirty="0" smtClean="0"/>
              <a:t>).</a:t>
            </a:r>
          </a:p>
          <a:p>
            <a:pPr marL="633222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Proses</a:t>
            </a:r>
            <a:r>
              <a:rPr lang="en-US" dirty="0" smtClean="0"/>
              <a:t>-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Mempedulikan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Bankir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Autofit/>
          </a:bodyPr>
          <a:lstStyle/>
          <a:p>
            <a:r>
              <a:rPr lang="sv-SE" sz="2800" dirty="0" smtClean="0"/>
              <a:t>Algoritma ini dapat digambarkan sebagai seorang bankir </a:t>
            </a:r>
            <a:r>
              <a:rPr lang="sv-SE" sz="2800" i="1" dirty="0" smtClean="0"/>
              <a:t>(resource) </a:t>
            </a:r>
            <a:r>
              <a:rPr lang="sv-SE" sz="2800" dirty="0" smtClean="0"/>
              <a:t>di</a:t>
            </a:r>
            <a:r>
              <a:rPr lang="sv-SE" sz="2800" i="1" dirty="0" smtClean="0"/>
              <a:t> </a:t>
            </a:r>
            <a:r>
              <a:rPr lang="sv-SE" sz="2800" dirty="0" smtClean="0"/>
              <a:t>kota kecil</a:t>
            </a:r>
            <a:r>
              <a:rPr lang="sv-SE" sz="2800" i="1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berurusan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meminta</a:t>
            </a:r>
            <a:r>
              <a:rPr lang="en-US" sz="2800" dirty="0" smtClean="0"/>
              <a:t> </a:t>
            </a:r>
            <a:r>
              <a:rPr lang="en-US" sz="2800" dirty="0" err="1" smtClean="0"/>
              <a:t>pinjaman</a:t>
            </a:r>
            <a:r>
              <a:rPr lang="en-US" sz="2800" dirty="0" smtClean="0"/>
              <a:t> (</a:t>
            </a:r>
            <a:r>
              <a:rPr lang="en-US" sz="2800" i="1" dirty="0" smtClean="0"/>
              <a:t>processes)</a:t>
            </a:r>
            <a:endParaRPr lang="en-US" sz="2800" dirty="0" smtClean="0"/>
          </a:p>
          <a:p>
            <a:r>
              <a:rPr lang="sv-SE" sz="2800" dirty="0" smtClean="0"/>
              <a:t>Algoritma bankir ini mempertimbangkan apakah permintaan para peminjam dana itu sesuai dengan jumlah dana </a:t>
            </a:r>
            <a:r>
              <a:rPr lang="en-US" sz="2800" dirty="0" smtClean="0"/>
              <a:t>yang </a:t>
            </a:r>
            <a:r>
              <a:rPr lang="en-US" sz="2800" dirty="0" err="1" smtClean="0"/>
              <a:t>bankir</a:t>
            </a:r>
            <a:r>
              <a:rPr lang="en-US" sz="2800" dirty="0" smtClean="0"/>
              <a:t> </a:t>
            </a:r>
            <a:r>
              <a:rPr lang="en-US" sz="2800" dirty="0" err="1" smtClean="0"/>
              <a:t>miliki</a:t>
            </a:r>
            <a:r>
              <a:rPr lang="en-US" sz="2800" dirty="0" smtClean="0"/>
              <a:t>, </a:t>
            </a:r>
            <a:r>
              <a:rPr lang="en-US" sz="2800" dirty="0" err="1" smtClean="0"/>
              <a:t>sekaligus</a:t>
            </a:r>
            <a:r>
              <a:rPr lang="en-US" sz="2800" dirty="0" smtClean="0"/>
              <a:t> </a:t>
            </a:r>
            <a:r>
              <a:rPr lang="en-US" sz="2800" dirty="0" err="1" smtClean="0"/>
              <a:t>memperkirakan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dana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 </a:t>
            </a:r>
            <a:r>
              <a:rPr lang="en-US" sz="2800" dirty="0" err="1" smtClean="0"/>
              <a:t>diminta</a:t>
            </a:r>
            <a:r>
              <a:rPr lang="en-US" sz="2800" dirty="0" smtClean="0"/>
              <a:t> </a:t>
            </a:r>
            <a:r>
              <a:rPr lang="en-US" sz="2800" dirty="0" err="1" smtClean="0"/>
              <a:t>lagi</a:t>
            </a:r>
            <a:r>
              <a:rPr lang="en-US" sz="2800" dirty="0" smtClean="0"/>
              <a:t>. </a:t>
            </a:r>
            <a:r>
              <a:rPr lang="en-US" sz="2800" dirty="0" err="1" smtClean="0"/>
              <a:t>Jangan</a:t>
            </a:r>
            <a:r>
              <a:rPr lang="en-US" sz="2800" dirty="0" smtClean="0"/>
              <a:t>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dananya</a:t>
            </a:r>
            <a:r>
              <a:rPr lang="en-US" sz="2800" dirty="0" smtClean="0"/>
              <a:t> </a:t>
            </a:r>
            <a:r>
              <a:rPr lang="en-US" sz="2800" dirty="0" err="1" smtClean="0"/>
              <a:t>habis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meminjamkan</a:t>
            </a:r>
            <a:r>
              <a:rPr lang="en-US" sz="2800" dirty="0" smtClean="0"/>
              <a:t> </a:t>
            </a:r>
            <a:r>
              <a:rPr lang="en-US" sz="2800" dirty="0" err="1" smtClean="0"/>
              <a:t>uang</a:t>
            </a:r>
            <a:r>
              <a:rPr lang="en-US" sz="2800" dirty="0" smtClean="0"/>
              <a:t> </a:t>
            </a:r>
            <a:r>
              <a:rPr lang="en-US" sz="2800" dirty="0" err="1" smtClean="0"/>
              <a:t>lagi</a:t>
            </a:r>
            <a:endParaRPr lang="en-US" sz="2800" dirty="0" smtClean="0"/>
          </a:p>
          <a:p>
            <a:r>
              <a:rPr lang="en-US" sz="2800" dirty="0" smtClean="0"/>
              <a:t>Agar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aman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asumsi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pinjaman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dikembalikan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tepat</a:t>
            </a:r>
            <a:endParaRPr 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Resource-Request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984" t="19230" r="9224" b="25000"/>
          <a:stretch>
            <a:fillRect/>
          </a:stretch>
        </p:blipFill>
        <p:spPr bwMode="auto">
          <a:xfrm>
            <a:off x="-23647" y="1524000"/>
            <a:ext cx="916764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Resource-Request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984" t="10417" r="9810" b="43750"/>
          <a:stretch>
            <a:fillRect/>
          </a:stretch>
        </p:blipFill>
        <p:spPr bwMode="auto">
          <a:xfrm>
            <a:off x="0" y="1447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Resource-Request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569" t="31250" r="9810" b="10417"/>
          <a:stretch>
            <a:fillRect/>
          </a:stretch>
        </p:blipFill>
        <p:spPr bwMode="auto">
          <a:xfrm>
            <a:off x="0" y="1447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Resource-Request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613" t="26042" r="19180" b="15625"/>
          <a:stretch>
            <a:fillRect/>
          </a:stretch>
        </p:blipFill>
        <p:spPr bwMode="auto">
          <a:xfrm>
            <a:off x="1" y="15240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Wait for (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instans</a:t>
            </a:r>
            <a:r>
              <a:rPr lang="en-US" dirty="0" smtClean="0"/>
              <a:t>, </a:t>
            </a:r>
            <a:r>
              <a:rPr lang="en-US" i="1" dirty="0" smtClean="0"/>
              <a:t>deadlock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dideteksi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r>
              <a:rPr lang="en-US" dirty="0" smtClean="0"/>
              <a:t>. </a:t>
            </a:r>
            <a:endParaRPr lang="en-US" i="1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i="1" dirty="0" smtClean="0"/>
              <a:t>graph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i="1" dirty="0" smtClean="0"/>
              <a:t>resource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melipat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(</a:t>
            </a:r>
            <a:r>
              <a:rPr lang="en-US" i="1" dirty="0" smtClean="0"/>
              <a:t>edge</a:t>
            </a:r>
            <a:r>
              <a:rPr lang="en-US" dirty="0" smtClean="0"/>
              <a:t>) yang </a:t>
            </a:r>
            <a:r>
              <a:rPr lang="en-US" dirty="0" err="1" smtClean="0"/>
              <a:t>tepat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4056" t="31250" r="25622" b="9375"/>
          <a:stretch>
            <a:fillRect/>
          </a:stretch>
        </p:blipFill>
        <p:spPr bwMode="auto">
          <a:xfrm>
            <a:off x="457200" y="0"/>
            <a:ext cx="812399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45720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Tepian</a:t>
            </a:r>
            <a:r>
              <a:rPr lang="en-US" sz="2400" dirty="0" smtClean="0"/>
              <a:t> (edge) </a:t>
            </a:r>
            <a:r>
              <a:rPr lang="en-US" sz="2400" dirty="0" err="1" smtClean="0"/>
              <a:t>dari</a:t>
            </a:r>
            <a:r>
              <a:rPr lang="en-US" sz="2400" dirty="0" smtClean="0"/>
              <a:t> Pi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Pj</a:t>
            </a:r>
            <a:r>
              <a:rPr lang="en-US" sz="2400" dirty="0" smtClean="0"/>
              <a:t> </a:t>
            </a:r>
            <a:r>
              <a:rPr lang="en-US" sz="2400" dirty="0" err="1" smtClean="0"/>
              <a:t>dalan</a:t>
            </a:r>
            <a:r>
              <a:rPr lang="en-US" sz="2400" dirty="0" smtClean="0"/>
              <a:t> graph wait-for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Pi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menunggu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Pj</a:t>
            </a:r>
            <a:r>
              <a:rPr lang="en-US" sz="2400" dirty="0" smtClean="0"/>
              <a:t> </a:t>
            </a:r>
            <a:r>
              <a:rPr lang="en-US" sz="2400" dirty="0" err="1" smtClean="0"/>
              <a:t>melepas</a:t>
            </a:r>
            <a:r>
              <a:rPr lang="en-US" sz="2400" dirty="0" smtClean="0"/>
              <a:t> resource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Pi. </a:t>
            </a:r>
            <a:r>
              <a:rPr lang="en-US" sz="2400" dirty="0" err="1" smtClean="0"/>
              <a:t>Tepian</a:t>
            </a:r>
            <a:r>
              <a:rPr lang="en-US" sz="2400" dirty="0" smtClean="0"/>
              <a:t> Pi-&gt;</a:t>
            </a:r>
            <a:r>
              <a:rPr lang="en-US" sz="2400" dirty="0" err="1" smtClean="0"/>
              <a:t>Pj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korespondansi</a:t>
            </a:r>
            <a:r>
              <a:rPr lang="en-US" sz="2400" dirty="0" smtClean="0"/>
              <a:t> (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) graph </a:t>
            </a:r>
            <a:r>
              <a:rPr lang="en-US" sz="2400" dirty="0" err="1" smtClean="0"/>
              <a:t>pengalokasian</a:t>
            </a:r>
            <a:r>
              <a:rPr lang="en-US" sz="2400" dirty="0" smtClean="0"/>
              <a:t> resource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tepi</a:t>
            </a:r>
            <a:r>
              <a:rPr lang="en-US" sz="2400" dirty="0" smtClean="0"/>
              <a:t> Pi-&gt;</a:t>
            </a:r>
            <a:r>
              <a:rPr lang="en-US" sz="2400" dirty="0" err="1" smtClean="0"/>
              <a:t>Rq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Rq</a:t>
            </a:r>
            <a:r>
              <a:rPr lang="en-US" sz="2400" dirty="0" smtClean="0"/>
              <a:t>-&gt;</a:t>
            </a:r>
            <a:r>
              <a:rPr lang="en-US" sz="2400" dirty="0" err="1" smtClean="0"/>
              <a:t>Pj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endParaRPr lang="en-US" sz="2400" dirty="0" smtClean="0"/>
          </a:p>
          <a:p>
            <a:r>
              <a:rPr lang="en-US" sz="2400" dirty="0" smtClean="0"/>
              <a:t>resource </a:t>
            </a:r>
            <a:r>
              <a:rPr lang="en-US" sz="2400" dirty="0" err="1" smtClean="0"/>
              <a:t>Rq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Wait for (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i="1" dirty="0" smtClean="0"/>
              <a:t>deadlock,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perputaran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it-IT" dirty="0" smtClean="0"/>
              <a:t>perputaran diperlukan operasi sebanyak n², dimana n adalah jumlah simpul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KONKURENSI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Kecepatan</a:t>
            </a:r>
            <a:r>
              <a:rPr lang="en-US" sz="3600" dirty="0" smtClean="0"/>
              <a:t> </a:t>
            </a:r>
            <a:r>
              <a:rPr lang="en-US" sz="3600" dirty="0" err="1" smtClean="0"/>
              <a:t>eksekusi</a:t>
            </a:r>
            <a:r>
              <a:rPr lang="en-US" sz="3600" dirty="0" smtClean="0"/>
              <a:t> </a:t>
            </a:r>
            <a:r>
              <a:rPr lang="en-US" sz="3600" dirty="0" err="1" smtClean="0"/>
              <a:t>proses-proses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diprediksi</a:t>
            </a:r>
            <a:r>
              <a:rPr lang="en-US" sz="3600" dirty="0" smtClean="0"/>
              <a:t>. </a:t>
            </a: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985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KONKURENSI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200" dirty="0" err="1">
                <a:solidFill>
                  <a:srgbClr val="FF0000"/>
                </a:solidFill>
                <a:latin typeface="+mn-lt"/>
              </a:rPr>
              <a:t>Kecepatan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eksekusi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proses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pada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sistem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tergantung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pada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beberapa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hal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antara</a:t>
            </a:r>
            <a:r>
              <a:rPr lang="en-US" sz="3200" dirty="0">
                <a:latin typeface="+mn-lt"/>
              </a:rPr>
              <a:t> lain: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err="1">
                <a:latin typeface="+mn-lt"/>
              </a:rPr>
              <a:t>Aktivitas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proses-proses</a:t>
            </a:r>
            <a:r>
              <a:rPr lang="en-US" sz="3200" dirty="0">
                <a:latin typeface="+mn-lt"/>
              </a:rPr>
              <a:t> lain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</a:rPr>
              <a:t>Cara </a:t>
            </a:r>
            <a:r>
              <a:rPr lang="en-US" sz="3200" dirty="0" err="1">
                <a:latin typeface="+mn-lt"/>
              </a:rPr>
              <a:t>sistem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operasi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menangani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interupsi</a:t>
            </a:r>
            <a:endParaRPr lang="en-US" sz="3200" dirty="0">
              <a:latin typeface="+mn-lt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err="1">
                <a:latin typeface="+mn-lt"/>
              </a:rPr>
              <a:t>Kebijaksanaan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penjadwalan</a:t>
            </a:r>
            <a:r>
              <a:rPr lang="en-US" sz="3200" dirty="0">
                <a:latin typeface="+mn-lt"/>
              </a:rPr>
              <a:t> yang </a:t>
            </a:r>
            <a:r>
              <a:rPr lang="en-US" sz="3200" dirty="0" err="1">
                <a:latin typeface="+mn-lt"/>
              </a:rPr>
              <a:t>dilakukan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oleh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sistem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operasi</a:t>
            </a:r>
            <a:r>
              <a:rPr lang="en-US" sz="3200" dirty="0">
                <a:latin typeface="+mn-lt"/>
              </a:rPr>
              <a:t>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Beberapa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kesulitan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muncul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antaranya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Pemakaian bersama sumber daya global.</a:t>
            </a:r>
          </a:p>
          <a:p>
            <a:pPr eaLnBrk="1" hangingPunct="1"/>
            <a:r>
              <a:rPr lang="en-US" sz="3600" smtClean="0"/>
              <a:t>Pengelolaan alokasi sumber daya agar optimal</a:t>
            </a:r>
          </a:p>
          <a:p>
            <a:pPr eaLnBrk="1" hangingPunct="1"/>
            <a:r>
              <a:rPr lang="en-US" sz="3600" smtClean="0"/>
              <a:t>Pencarian kesalahan pemrograman.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 err="1" smtClean="0"/>
              <a:t>Beberapa</a:t>
            </a:r>
            <a:r>
              <a:rPr lang="en-US" sz="4800" dirty="0" smtClean="0"/>
              <a:t> </a:t>
            </a:r>
            <a:r>
              <a:rPr lang="en-US" sz="4800" dirty="0" err="1" smtClean="0"/>
              <a:t>hal</a:t>
            </a:r>
            <a:r>
              <a:rPr lang="en-US" sz="4800" dirty="0" smtClean="0"/>
              <a:t> yang </a:t>
            </a:r>
            <a:r>
              <a:rPr lang="en-US" sz="4800" dirty="0" err="1" smtClean="0"/>
              <a:t>harus</a:t>
            </a:r>
            <a:r>
              <a:rPr lang="en-US" sz="4800" dirty="0" smtClean="0"/>
              <a:t> </a:t>
            </a:r>
            <a:r>
              <a:rPr lang="en-US" sz="4800" dirty="0" err="1" smtClean="0"/>
              <a:t>ditangani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proses-proses</a:t>
            </a:r>
            <a:r>
              <a:rPr lang="en-US" sz="4800" dirty="0" smtClean="0"/>
              <a:t> </a:t>
            </a:r>
            <a:r>
              <a:rPr lang="en-US" sz="4800" dirty="0" err="1" smtClean="0"/>
              <a:t>konkuren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mengetahui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proses-proses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aktif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mengalokasikan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mendealokasikan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beragam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sumber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untuk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tiap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proses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aktif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memproteksi</a:t>
            </a:r>
            <a:r>
              <a:rPr lang="en-US" dirty="0" smtClean="0">
                <a:solidFill>
                  <a:srgbClr val="7030A0"/>
                </a:solidFill>
              </a:rPr>
              <a:t> data </a:t>
            </a:r>
            <a:r>
              <a:rPr lang="en-US" dirty="0" err="1" smtClean="0">
                <a:solidFill>
                  <a:srgbClr val="7030A0"/>
                </a:solidFill>
              </a:rPr>
              <a:t>dan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sumber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daya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fisik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masing-masing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proses-proses</a:t>
            </a:r>
            <a:r>
              <a:rPr lang="en-US" dirty="0" smtClean="0"/>
              <a:t> lain.</a:t>
            </a:r>
          </a:p>
          <a:p>
            <a:pPr lvl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Hasil-hasil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proses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harus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proses-proses</a:t>
            </a:r>
            <a:r>
              <a:rPr lang="en-US" dirty="0" smtClean="0"/>
              <a:t> lain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2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1486</TotalTime>
  <Words>2136</Words>
  <Application>Microsoft Office PowerPoint</Application>
  <PresentationFormat>On-screen Show (4:3)</PresentationFormat>
  <Paragraphs>410</Paragraphs>
  <Slides>57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Module</vt:lpstr>
      <vt:lpstr>Konkurensi</vt:lpstr>
      <vt:lpstr>KONKURENSI </vt:lpstr>
      <vt:lpstr>Prinsip-prinsip Konkurensi </vt:lpstr>
      <vt:lpstr>KONKURENSI</vt:lpstr>
      <vt:lpstr>Interaksi Antar Proses.</vt:lpstr>
      <vt:lpstr>KONKURENSI</vt:lpstr>
      <vt:lpstr>KONKURENSI</vt:lpstr>
      <vt:lpstr>Beberapa kesulitan yang dapat muncul, di antaranya adalah: </vt:lpstr>
      <vt:lpstr>Beberapa hal yang harus ditangani pada proses-proses konkuren</vt:lpstr>
      <vt:lpstr>Pokok Penyelesaian Masalah Kongkurensi </vt:lpstr>
      <vt:lpstr>Masalah-masalah Konkurensi</vt:lpstr>
      <vt:lpstr>Deadlock</vt:lpstr>
      <vt:lpstr>Pengertian </vt:lpstr>
      <vt:lpstr>Slide 14</vt:lpstr>
      <vt:lpstr>Sumber Daya</vt:lpstr>
      <vt:lpstr>sumber daya yang dapat digunakan lagi berulang-ulang</vt:lpstr>
      <vt:lpstr>Sumber Daya</vt:lpstr>
      <vt:lpstr>Kondisi Penyebab Deadlock</vt:lpstr>
      <vt:lpstr>Mutual exclusion</vt:lpstr>
      <vt:lpstr>Hold &amp; Wait</vt:lpstr>
      <vt:lpstr>No preemption</vt:lpstr>
      <vt:lpstr>Circular wait</vt:lpstr>
      <vt:lpstr>Diagram Graf</vt:lpstr>
      <vt:lpstr>Graf alokasi sumber daya</vt:lpstr>
      <vt:lpstr>Graf alokasi sumber daya</vt:lpstr>
      <vt:lpstr>Graf alokasi sumber daya</vt:lpstr>
      <vt:lpstr>Graf alokasi sumber daya</vt:lpstr>
      <vt:lpstr>Graf alokasi sumber daya</vt:lpstr>
      <vt:lpstr>Graf alokasi sumber daya</vt:lpstr>
      <vt:lpstr>Graf alokasi sumber daya</vt:lpstr>
      <vt:lpstr>Graf alokasi sumber daya</vt:lpstr>
      <vt:lpstr>Graf alokasi sumber daya</vt:lpstr>
      <vt:lpstr>Slide 33</vt:lpstr>
      <vt:lpstr>Slide 34</vt:lpstr>
      <vt:lpstr>Diagram Graf </vt:lpstr>
      <vt:lpstr>Metode-metode mengatasi Deadlock</vt:lpstr>
      <vt:lpstr>deadlock prevention (pencegahan)</vt:lpstr>
      <vt:lpstr>deadlock avoidance (penghindaran)</vt:lpstr>
      <vt:lpstr>deadlock avoidance (penghindaran)</vt:lpstr>
      <vt:lpstr>Deadlock detection and recovery (deteksi dan pemulihan)</vt:lpstr>
      <vt:lpstr>Deadlock detection and recovery (deteksi dan pemulihan)</vt:lpstr>
      <vt:lpstr>State Selamat dan State tak Selamat</vt:lpstr>
      <vt:lpstr>Contoh State Selamat (Pada sistem dengan 10 sumber daya)</vt:lpstr>
      <vt:lpstr>Slide 44</vt:lpstr>
      <vt:lpstr>Slide 45</vt:lpstr>
      <vt:lpstr>Slide 46</vt:lpstr>
      <vt:lpstr>State tidak selamat</vt:lpstr>
      <vt:lpstr>Slide 48</vt:lpstr>
      <vt:lpstr>Slide 49</vt:lpstr>
      <vt:lpstr>Algoritma Bankir</vt:lpstr>
      <vt:lpstr>Algoritma Resource-Request</vt:lpstr>
      <vt:lpstr>Algoritma Resource-Request</vt:lpstr>
      <vt:lpstr>Algoritma Resource-Request</vt:lpstr>
      <vt:lpstr>Algoritma Resource-Request</vt:lpstr>
      <vt:lpstr>Graph Wait for (graf tunggu)</vt:lpstr>
      <vt:lpstr>Slide 56</vt:lpstr>
      <vt:lpstr>Graph Wait for (graf tunggu)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126</cp:revision>
  <dcterms:created xsi:type="dcterms:W3CDTF">2013-04-11T16:14:36Z</dcterms:created>
  <dcterms:modified xsi:type="dcterms:W3CDTF">2013-06-30T15:46:29Z</dcterms:modified>
</cp:coreProperties>
</file>