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3E58D-EBC8-4C8B-B09B-D2EAE6A7632F}" type="datetimeFigureOut">
              <a:rPr lang="id-ID" smtClean="0"/>
              <a:t>04/03/2013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9C5AC-819F-454F-AE35-A52E3AE28CD7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PASAR MODAL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Bab I,  Pendahuluan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9825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Surat Berharga Derivatif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Turunan dari efek yg “utama”</a:t>
            </a:r>
          </a:p>
          <a:p>
            <a:r>
              <a:rPr lang="id-ID" dirty="0" smtClean="0"/>
              <a:t>Seperti opsi, waran, right, futures, forward, swap, dan lainnya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059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Surat Berharga lain-lain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termasuk penyertaan, utang maupun turunannya</a:t>
            </a:r>
          </a:p>
          <a:p>
            <a:r>
              <a:rPr lang="id-ID" dirty="0" smtClean="0"/>
              <a:t>Reksa dana, sertifikat Penitipan efek Indonesia dst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7515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Efek / Surat Berharga di BEI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Saham biasa dan saham preferen</a:t>
            </a:r>
          </a:p>
          <a:p>
            <a:r>
              <a:rPr lang="id-ID" dirty="0" smtClean="0"/>
              <a:t>Obligasi, Obligasi Konversi</a:t>
            </a:r>
          </a:p>
          <a:p>
            <a:r>
              <a:rPr lang="id-ID" dirty="0" smtClean="0"/>
              <a:t>Right</a:t>
            </a:r>
          </a:p>
          <a:p>
            <a:r>
              <a:rPr lang="id-ID" dirty="0" smtClean="0"/>
              <a:t>Waran</a:t>
            </a:r>
          </a:p>
          <a:p>
            <a:r>
              <a:rPr lang="id-ID" dirty="0" smtClean="0"/>
              <a:t>Reksa Dana</a:t>
            </a:r>
          </a:p>
          <a:p>
            <a:r>
              <a:rPr lang="id-ID" dirty="0" smtClean="0"/>
              <a:t>Kontrak Index Futures</a:t>
            </a:r>
          </a:p>
          <a:p>
            <a:r>
              <a:rPr lang="id-ID" dirty="0" smtClean="0"/>
              <a:t>Kontrak Opsi saham</a:t>
            </a:r>
          </a:p>
          <a:p>
            <a:r>
              <a:rPr lang="id-ID" dirty="0" smtClean="0"/>
              <a:t>SUN</a:t>
            </a:r>
          </a:p>
          <a:p>
            <a:r>
              <a:rPr lang="id-ID" dirty="0" smtClean="0"/>
              <a:t>Obligasi dan reksa dana Syariah</a:t>
            </a:r>
          </a:p>
        </p:txBody>
      </p:sp>
    </p:spTree>
    <p:extLst>
      <p:ext uri="{BB962C8B-B14F-4D97-AF65-F5344CB8AC3E}">
        <p14:creationId xmlns:p14="http://schemas.microsoft.com/office/powerpoint/2010/main" val="33252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Surat berharga penyertaan, menunjukan kepemilikan pada kekayaan dan atau potensi</a:t>
            </a:r>
          </a:p>
          <a:p>
            <a:r>
              <a:rPr lang="id-ID" dirty="0" smtClean="0"/>
              <a:t>Besar kepemilikan didasarkan kepada seberapa besar kepemilikan saham diperusahaan itu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465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Karateristik pemegang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Resiko terbatas sampai jumlah saham yang dimilikinya</a:t>
            </a:r>
          </a:p>
          <a:p>
            <a:r>
              <a:rPr lang="id-ID" dirty="0" smtClean="0"/>
              <a:t>Pengendali utama, secara kolektif, pemegang saham akan menentukan arah perusahaan</a:t>
            </a:r>
          </a:p>
          <a:p>
            <a:r>
              <a:rPr lang="id-ID" dirty="0" smtClean="0"/>
              <a:t>Klaim sisa, artinya pemegang saham mendapatkan hak terakhir baik berbentuk deviden, maupun sisa liquidasi.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817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Ditinjau dari kemampuan dalam hak tagih atau klaim</a:t>
            </a:r>
          </a:p>
          <a:p>
            <a:pPr marL="514350" indent="-514350">
              <a:buAutoNum type="arabicPeriod"/>
            </a:pPr>
            <a:r>
              <a:rPr lang="id-ID" dirty="0" smtClean="0"/>
              <a:t>Saham Biasasaham yg tempatkan pemiliknya menjadi paling terakhir terutama dalam pembagian kesejahterannya</a:t>
            </a:r>
          </a:p>
          <a:p>
            <a:pPr marL="514350" indent="-514350">
              <a:buAutoNum type="arabicPeriod"/>
            </a:pPr>
            <a:r>
              <a:rPr lang="id-ID" dirty="0" smtClean="0"/>
              <a:t>Saham Preferen, merupakan gabungan antara obligasi dengan saham biasa, sehingga dapat memperoleh penghasilan tetap.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12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Persamaan saham biasa dgn preferen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Keduanya tidak ada tanggal jatuh tempo</a:t>
            </a:r>
          </a:p>
          <a:p>
            <a:r>
              <a:rPr lang="id-ID" dirty="0" smtClean="0"/>
              <a:t>Menunjukan kepemilikan</a:t>
            </a:r>
          </a:p>
          <a:p>
            <a:r>
              <a:rPr lang="id-ID" dirty="0" smtClean="0"/>
              <a:t>Menerima deviden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4638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Obligasi dengan saham preferen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 klaim atas laba</a:t>
            </a:r>
          </a:p>
          <a:p>
            <a:r>
              <a:rPr lang="id-ID" dirty="0" smtClean="0"/>
              <a:t>Deviden tetap selama waktu saham berlaku</a:t>
            </a:r>
          </a:p>
          <a:p>
            <a:r>
              <a:rPr lang="id-ID" dirty="0" smtClean="0"/>
              <a:t>Memiliki hak tebus, dipertukarkan / kovertible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9513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Saham dilihat dari Peralihannya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Saham atas unjuk</a:t>
            </a:r>
          </a:p>
          <a:p>
            <a:r>
              <a:rPr lang="id-ID" dirty="0" smtClean="0"/>
              <a:t>Saham atas nama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6650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Saham dilihat dari kinerjanya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Saham unggulan</a:t>
            </a:r>
          </a:p>
          <a:p>
            <a:r>
              <a:rPr lang="id-ID" dirty="0" smtClean="0"/>
              <a:t>Saham pendapatan</a:t>
            </a:r>
          </a:p>
          <a:p>
            <a:r>
              <a:rPr lang="id-ID" dirty="0" smtClean="0"/>
              <a:t>Saham pertumbuhan</a:t>
            </a:r>
          </a:p>
          <a:p>
            <a:r>
              <a:rPr lang="id-ID" dirty="0" smtClean="0"/>
              <a:t>Saham spekulatif</a:t>
            </a:r>
          </a:p>
          <a:p>
            <a:r>
              <a:rPr lang="id-ID" dirty="0" smtClean="0"/>
              <a:t>Saham siklikal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626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Pasar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Pasar untuk berbagai instrumen jangka panjang yang dapat diperjual belikan baik dalam bentuk utang, ekuitas, instrumen derivatif, atau instrumen lainnya</a:t>
            </a:r>
          </a:p>
          <a:p>
            <a:r>
              <a:rPr lang="id-ID" dirty="0" smtClean="0"/>
              <a:t>Instrumen jangka panjang = lebih dari satu tahun (saham, bond, waran, right, reksadana, opsi, future)</a:t>
            </a:r>
          </a:p>
          <a:p>
            <a:r>
              <a:rPr lang="id-ID" dirty="0" smtClean="0"/>
              <a:t>Sarana pendanaan bagi perusahaan maupun institusi lainnya misal pemerintah</a:t>
            </a:r>
          </a:p>
          <a:p>
            <a:r>
              <a:rPr lang="id-ID" dirty="0" smtClean="0"/>
              <a:t>Sarana berinvestasi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4477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Saham Biasa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Deviden dibayarkan selama perusahaan laba</a:t>
            </a:r>
          </a:p>
          <a:p>
            <a:r>
              <a:rPr lang="id-ID" dirty="0" smtClean="0"/>
              <a:t>Memiliki hak suara</a:t>
            </a:r>
          </a:p>
          <a:p>
            <a:r>
              <a:rPr lang="id-ID" dirty="0" smtClean="0"/>
              <a:t>Memiliki hak terakhir</a:t>
            </a:r>
          </a:p>
          <a:p>
            <a:r>
              <a:rPr lang="id-ID" dirty="0" smtClean="0"/>
              <a:t>Memiliki tanggung jawab terbatas</a:t>
            </a:r>
          </a:p>
          <a:p>
            <a:r>
              <a:rPr lang="id-ID" dirty="0" smtClean="0"/>
              <a:t>Memiliki hak untuk memiliki saham baru yg diterbitkan oleh perusahaan / preemtive right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5813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Saham Preferen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Memiliki hak didahulukan dalam menerima deviden</a:t>
            </a:r>
          </a:p>
          <a:p>
            <a:r>
              <a:rPr lang="id-ID" dirty="0" smtClean="0"/>
              <a:t>Memiliki hak dibayar terlebih dahulu setelah kreditor</a:t>
            </a:r>
          </a:p>
          <a:p>
            <a:r>
              <a:rPr lang="id-ID" dirty="0" smtClean="0"/>
              <a:t>Kemungkinan dapat memperoleh pembagian laba lebih, selain penghasilan tetapnya’</a:t>
            </a:r>
          </a:p>
          <a:p>
            <a:r>
              <a:rPr lang="id-ID" dirty="0" smtClean="0"/>
              <a:t>Dalam memperoleh liquidasi, saham preferen lebih diutamakan daripada pemegang saham biasa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360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membeli saham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Memperoleh deviden, baik dalam bentuk tunai maupun saham</a:t>
            </a:r>
          </a:p>
          <a:p>
            <a:r>
              <a:rPr lang="id-ID" dirty="0" smtClean="0"/>
              <a:t>Memperoleh capital gain, dalam waktu yang tepat, pemilik dapat menerima kapital gain</a:t>
            </a:r>
          </a:p>
          <a:p>
            <a:r>
              <a:rPr lang="id-ID" dirty="0" smtClean="0"/>
              <a:t>Dimungkinkan jika ada, akan dapat memperoleh saham bonus</a:t>
            </a:r>
          </a:p>
        </p:txBody>
      </p:sp>
    </p:spTree>
    <p:extLst>
      <p:ext uri="{BB962C8B-B14F-4D97-AF65-F5344CB8AC3E}">
        <p14:creationId xmlns:p14="http://schemas.microsoft.com/office/powerpoint/2010/main" val="3651409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Resiko Investasi pada saham biasa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mendapat deviden</a:t>
            </a:r>
          </a:p>
          <a:p>
            <a:r>
              <a:rPr lang="id-ID" dirty="0" smtClean="0"/>
              <a:t>Capital loss</a:t>
            </a:r>
          </a:p>
          <a:p>
            <a:pPr marL="0" indent="0">
              <a:buNone/>
            </a:pPr>
            <a:r>
              <a:rPr lang="id-ID" dirty="0" smtClean="0"/>
              <a:t>Dalam kasus tertentu bisa terjadi</a:t>
            </a:r>
            <a:endParaRPr lang="id-ID" dirty="0"/>
          </a:p>
          <a:p>
            <a:r>
              <a:rPr lang="id-ID" dirty="0" smtClean="0"/>
              <a:t>Perusahaan diliquidasi</a:t>
            </a:r>
          </a:p>
          <a:p>
            <a:r>
              <a:rPr lang="id-ID" dirty="0" smtClean="0"/>
              <a:t>Saham dikeluarkan</a:t>
            </a:r>
          </a:p>
          <a:p>
            <a:r>
              <a:rPr lang="id-ID" dirty="0" smtClean="0"/>
              <a:t>Saham disuspend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016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Surat Berharga Utang/Obligasi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Penerbit meminjam uang (pada pemegang surat berharga utang tersebut)</a:t>
            </a:r>
          </a:p>
          <a:p>
            <a:r>
              <a:rPr lang="id-ID" dirty="0" smtClean="0"/>
              <a:t>Pemilik surat hutang memiliki pendapatan tetap, baik kupon maupun jangka waktgu sudah ditentukan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5667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Karateristik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Memiliki masa jatuh tempo</a:t>
            </a:r>
          </a:p>
          <a:p>
            <a:r>
              <a:rPr lang="id-ID" dirty="0" smtClean="0"/>
              <a:t>Menunjukan nilai pokok utang</a:t>
            </a:r>
          </a:p>
          <a:p>
            <a:r>
              <a:rPr lang="id-ID" dirty="0" smtClean="0"/>
              <a:t>Menunjukan kupon obligasi (baik bunga tetap maupun bunga mengambang atau kombinasi)</a:t>
            </a:r>
          </a:p>
          <a:p>
            <a:r>
              <a:rPr lang="id-ID" dirty="0" smtClean="0"/>
              <a:t>Peringkat Obligasi</a:t>
            </a:r>
          </a:p>
          <a:p>
            <a:r>
              <a:rPr lang="id-ID" dirty="0" smtClean="0"/>
              <a:t>Dapat diperjual belikan.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7666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terimaksih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111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Pasar Uang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Pasar untuk surat berharga jangka pendek</a:t>
            </a:r>
          </a:p>
          <a:p>
            <a:r>
              <a:rPr lang="id-ID" dirty="0" smtClean="0"/>
              <a:t>Bagian dari pasar keuangan, seperti pasar modal.</a:t>
            </a:r>
          </a:p>
          <a:p>
            <a:r>
              <a:rPr lang="id-ID" dirty="0" smtClean="0"/>
              <a:t>Instrumen Jangka pendek = kurang dari satu tahun (SBI, SBPU, Comersial paper, promes, call money, dst)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64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Mengapa Pasar Modal penting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Ditemukan dibanyak negara</a:t>
            </a:r>
          </a:p>
          <a:p>
            <a:r>
              <a:rPr lang="id-ID" dirty="0" smtClean="0"/>
              <a:t>Fungsi ekonomi, menyediakan fasilitas untuk mempertemukan pihak yang memiliki keuangangan lebih (investor, dgn harapan return) dengan yang membutuhkan (issuer, dengan harapan mendapat dana murah)</a:t>
            </a:r>
          </a:p>
          <a:p>
            <a:r>
              <a:rPr lang="id-ID" dirty="0" smtClean="0"/>
              <a:t>Fungsi keuangan memiliki kemampuan agar investor dapat memperoleh imbal hasil sesuai dengan karateristik investasi yang dipilih.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050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Pasar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Menyediakan pembiayaan atau pendanaan</a:t>
            </a:r>
          </a:p>
          <a:p>
            <a:r>
              <a:rPr lang="id-ID" dirty="0" smtClean="0"/>
              <a:t>Menyediakan tempat untuk berinvestasi</a:t>
            </a:r>
          </a:p>
          <a:p>
            <a:r>
              <a:rPr lang="id-ID" dirty="0" smtClean="0"/>
              <a:t>Memberikan wahana untuk diversifikasi</a:t>
            </a:r>
          </a:p>
          <a:p>
            <a:r>
              <a:rPr lang="id-ID" dirty="0" smtClean="0"/>
              <a:t>Menyediakan instrumen untuk mengukur ekonomi negara</a:t>
            </a:r>
          </a:p>
          <a:p>
            <a:r>
              <a:rPr lang="id-ID" dirty="0" smtClean="0"/>
              <a:t>Mendorong kepemilikan sampai pada masyarakat luas</a:t>
            </a:r>
          </a:p>
          <a:p>
            <a:r>
              <a:rPr lang="id-ID" dirty="0" smtClean="0"/>
              <a:t>Lapangan kerja /profesional baru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199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Pasar Modal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Kesempatan untuk memiliki perush yang baik dan atau potensi baik</a:t>
            </a:r>
          </a:p>
          <a:p>
            <a:r>
              <a:rPr lang="id-ID" dirty="0" smtClean="0"/>
              <a:t>Alternatif investasi dengan resiko yg bisa diperhitungkan</a:t>
            </a:r>
          </a:p>
          <a:p>
            <a:r>
              <a:rPr lang="id-ID" dirty="0" smtClean="0"/>
              <a:t>Diversifikasi usaha</a:t>
            </a:r>
          </a:p>
          <a:p>
            <a:r>
              <a:rPr lang="id-ID" dirty="0" smtClean="0"/>
              <a:t>Memelihara iklim usaha yg sehat dan terbuka /transparan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940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Surat Berharga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Secarik kertas</a:t>
            </a:r>
            <a:r>
              <a:rPr lang="id-ID" dirty="0"/>
              <a:t> </a:t>
            </a:r>
            <a:r>
              <a:rPr lang="id-ID" dirty="0" smtClean="0"/>
              <a:t>yang berharga</a:t>
            </a:r>
          </a:p>
          <a:p>
            <a:r>
              <a:rPr lang="id-ID" dirty="0" smtClean="0"/>
              <a:t>Yg menunjukkan sebuah hak atas sebagian atau jumlah tertentu pada kekayaan atau prospek perusahaan yg menerbitkan </a:t>
            </a:r>
          </a:p>
          <a:p>
            <a:r>
              <a:rPr lang="id-ID" dirty="0" smtClean="0"/>
              <a:t>Disebut efek atau sekuritas</a:t>
            </a:r>
          </a:p>
          <a:p>
            <a:r>
              <a:rPr lang="id-ID" dirty="0" smtClean="0"/>
              <a:t>Efek dipasar modal dapat berbentuk penyertaan, utang, derivatif , atau lainnya</a:t>
            </a:r>
          </a:p>
        </p:txBody>
      </p:sp>
    </p:spTree>
    <p:extLst>
      <p:ext uri="{BB962C8B-B14F-4D97-AF65-F5344CB8AC3E}">
        <p14:creationId xmlns:p14="http://schemas.microsoft.com/office/powerpoint/2010/main" val="376653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Surat Berharga Penyertaan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Memberikan hak kepada pemegangnya pada kekayaan perusahaan yg menerbitkan</a:t>
            </a:r>
          </a:p>
          <a:p>
            <a:r>
              <a:rPr lang="id-ID" dirty="0" smtClean="0"/>
              <a:t>Saham biasa dan saham preferen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14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Surat Berharga Utang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Penerbitnya menyatakan hutang, dan wajib membayar kebali atas surat yg telah dijualnya, sesuai kesepakatan</a:t>
            </a:r>
          </a:p>
          <a:p>
            <a:r>
              <a:rPr lang="id-ID" dirty="0" smtClean="0"/>
              <a:t>Pembelinya Mendapatkan kupon atau bunga</a:t>
            </a:r>
          </a:p>
          <a:p>
            <a:r>
              <a:rPr lang="id-ID" dirty="0" smtClean="0"/>
              <a:t>Surat berharga utang; bond dan utang jangka menengah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7620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728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PASAR MODAL</vt:lpstr>
      <vt:lpstr>Pasar Modal</vt:lpstr>
      <vt:lpstr>Pasar Uang</vt:lpstr>
      <vt:lpstr>Mengapa Pasar Modal penting</vt:lpstr>
      <vt:lpstr>Manfaat Pasar Modal</vt:lpstr>
      <vt:lpstr>Manfaat Pasar Modal</vt:lpstr>
      <vt:lpstr>Surat Berharga</vt:lpstr>
      <vt:lpstr>Surat Berharga Penyertaan</vt:lpstr>
      <vt:lpstr>Surat Berharga Utang</vt:lpstr>
      <vt:lpstr>Surat Berharga Derivatif</vt:lpstr>
      <vt:lpstr>Surat Berharga lain-lain</vt:lpstr>
      <vt:lpstr>Efek / Surat Berharga di BEI</vt:lpstr>
      <vt:lpstr>Saham</vt:lpstr>
      <vt:lpstr>Karateristik pemegang saham</vt:lpstr>
      <vt:lpstr>Jenis-Jenis Saham</vt:lpstr>
      <vt:lpstr>Persamaan saham biasa dgn preferen</vt:lpstr>
      <vt:lpstr>Obligasi dengan saham preferen</vt:lpstr>
      <vt:lpstr>Saham dilihat dari Peralihannya</vt:lpstr>
      <vt:lpstr>Saham dilihat dari kinerjanya</vt:lpstr>
      <vt:lpstr>Saham Biasa</vt:lpstr>
      <vt:lpstr>Saham Preferen</vt:lpstr>
      <vt:lpstr>Kelebihan membeli saham</vt:lpstr>
      <vt:lpstr>Resiko Investasi pada saham biasa</vt:lpstr>
      <vt:lpstr>Surat Berharga Utang/Obligasi</vt:lpstr>
      <vt:lpstr>Karateristik obligasi</vt:lpstr>
      <vt:lpstr>terimaksih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PASAR MODAL</dc:title>
  <dc:creator>ismail - [2010]</dc:creator>
  <cp:lastModifiedBy>ismail - [2010]</cp:lastModifiedBy>
  <cp:revision>14</cp:revision>
  <dcterms:created xsi:type="dcterms:W3CDTF">2013-03-04T15:05:33Z</dcterms:created>
  <dcterms:modified xsi:type="dcterms:W3CDTF">2013-03-04T16:39:15Z</dcterms:modified>
</cp:coreProperties>
</file>