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8CE7A-6415-44C0-A7D9-308B0D9D591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94F090-9488-40D5-BC8D-838EE2A48EB2}">
      <dgm:prSet phldrT="[Text]"/>
      <dgm:spPr/>
      <dgm:t>
        <a:bodyPr/>
        <a:lstStyle/>
        <a:p>
          <a:r>
            <a:rPr lang="en-US" dirty="0" smtClean="0"/>
            <a:t>Rata-rata </a:t>
          </a:r>
          <a:r>
            <a:rPr lang="en-US" dirty="0" err="1" smtClean="0"/>
            <a:t>hitung</a:t>
          </a:r>
          <a:endParaRPr lang="en-US" dirty="0"/>
        </a:p>
      </dgm:t>
    </dgm:pt>
    <dgm:pt modelId="{7FEFD8A2-7A05-4808-A4F9-2A291834D321}" type="parTrans" cxnId="{FBBDCDB7-FB40-4AF4-BA54-97C476AF8906}">
      <dgm:prSet/>
      <dgm:spPr/>
      <dgm:t>
        <a:bodyPr/>
        <a:lstStyle/>
        <a:p>
          <a:endParaRPr lang="en-US"/>
        </a:p>
      </dgm:t>
    </dgm:pt>
    <dgm:pt modelId="{91BD9989-48DF-4EFA-98B4-2E657C3BA0BE}" type="sibTrans" cxnId="{FBBDCDB7-FB40-4AF4-BA54-97C476AF8906}">
      <dgm:prSet/>
      <dgm:spPr/>
      <dgm:t>
        <a:bodyPr/>
        <a:lstStyle/>
        <a:p>
          <a:endParaRPr lang="en-US"/>
        </a:p>
      </dgm:t>
    </dgm:pt>
    <dgm:pt modelId="{B3C23A08-AC5C-46B2-B3A8-C75A2B64D763}">
      <dgm:prSet phldrT="[Text]"/>
      <dgm:spPr/>
      <dgm:t>
        <a:bodyPr/>
        <a:lstStyle/>
        <a:p>
          <a:r>
            <a:rPr lang="en-US" dirty="0" smtClean="0"/>
            <a:t>Rata-rata yang </a:t>
          </a:r>
          <a:r>
            <a:rPr lang="en-US" dirty="0" err="1" smtClean="0"/>
            <a:t>ditimbang</a:t>
          </a:r>
          <a:endParaRPr lang="en-US" dirty="0"/>
        </a:p>
      </dgm:t>
    </dgm:pt>
    <dgm:pt modelId="{116C04F9-9C52-43AC-A8F1-59C56647569C}" type="parTrans" cxnId="{FAA27200-66D3-4A78-8B41-7A8A81B8027C}">
      <dgm:prSet/>
      <dgm:spPr/>
      <dgm:t>
        <a:bodyPr/>
        <a:lstStyle/>
        <a:p>
          <a:endParaRPr lang="en-US"/>
        </a:p>
      </dgm:t>
    </dgm:pt>
    <dgm:pt modelId="{1AB8FEFC-DE49-49E3-9CBE-286E7D3D3C20}" type="sibTrans" cxnId="{FAA27200-66D3-4A78-8B41-7A8A81B8027C}">
      <dgm:prSet/>
      <dgm:spPr/>
      <dgm:t>
        <a:bodyPr/>
        <a:lstStyle/>
        <a:p>
          <a:endParaRPr lang="en-US"/>
        </a:p>
      </dgm:t>
    </dgm:pt>
    <dgm:pt modelId="{E63D7D3D-4C7B-426C-A110-ADA880EA59A0}" type="pres">
      <dgm:prSet presAssocID="{1588CE7A-6415-44C0-A7D9-308B0D9D59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B69FC7-7A6E-4F5F-9112-6AEE48E384A5}" type="pres">
      <dgm:prSet presAssocID="{B994F090-9488-40D5-BC8D-838EE2A48EB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ED810-5460-41F9-8F28-72B93693DEAE}" type="pres">
      <dgm:prSet presAssocID="{91BD9989-48DF-4EFA-98B4-2E657C3BA0BE}" presName="sibTrans" presStyleCnt="0"/>
      <dgm:spPr/>
    </dgm:pt>
    <dgm:pt modelId="{82DE6F2A-7A80-481D-9684-944FB4C2BB00}" type="pres">
      <dgm:prSet presAssocID="{B3C23A08-AC5C-46B2-B3A8-C75A2B64D76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BDCDB7-FB40-4AF4-BA54-97C476AF8906}" srcId="{1588CE7A-6415-44C0-A7D9-308B0D9D5910}" destId="{B994F090-9488-40D5-BC8D-838EE2A48EB2}" srcOrd="0" destOrd="0" parTransId="{7FEFD8A2-7A05-4808-A4F9-2A291834D321}" sibTransId="{91BD9989-48DF-4EFA-98B4-2E657C3BA0BE}"/>
    <dgm:cxn modelId="{53D3E683-BB5E-4FDC-9098-6C52427012DF}" type="presOf" srcId="{1588CE7A-6415-44C0-A7D9-308B0D9D5910}" destId="{E63D7D3D-4C7B-426C-A110-ADA880EA59A0}" srcOrd="0" destOrd="0" presId="urn:microsoft.com/office/officeart/2005/8/layout/default"/>
    <dgm:cxn modelId="{FAA27200-66D3-4A78-8B41-7A8A81B8027C}" srcId="{1588CE7A-6415-44C0-A7D9-308B0D9D5910}" destId="{B3C23A08-AC5C-46B2-B3A8-C75A2B64D763}" srcOrd="1" destOrd="0" parTransId="{116C04F9-9C52-43AC-A8F1-59C56647569C}" sibTransId="{1AB8FEFC-DE49-49E3-9CBE-286E7D3D3C20}"/>
    <dgm:cxn modelId="{0334EA1F-14A5-41A0-BFDE-3CD0B3ED0E40}" type="presOf" srcId="{B3C23A08-AC5C-46B2-B3A8-C75A2B64D763}" destId="{82DE6F2A-7A80-481D-9684-944FB4C2BB00}" srcOrd="0" destOrd="0" presId="urn:microsoft.com/office/officeart/2005/8/layout/default"/>
    <dgm:cxn modelId="{FD460684-86F9-4042-AC73-EEA83394D834}" type="presOf" srcId="{B994F090-9488-40D5-BC8D-838EE2A48EB2}" destId="{D9B69FC7-7A6E-4F5F-9112-6AEE48E384A5}" srcOrd="0" destOrd="0" presId="urn:microsoft.com/office/officeart/2005/8/layout/default"/>
    <dgm:cxn modelId="{6C872876-0690-46FE-AA7E-CD6755210D55}" type="presParOf" srcId="{E63D7D3D-4C7B-426C-A110-ADA880EA59A0}" destId="{D9B69FC7-7A6E-4F5F-9112-6AEE48E384A5}" srcOrd="0" destOrd="0" presId="urn:microsoft.com/office/officeart/2005/8/layout/default"/>
    <dgm:cxn modelId="{3623506B-3753-4DD9-869C-F4705660F476}" type="presParOf" srcId="{E63D7D3D-4C7B-426C-A110-ADA880EA59A0}" destId="{9A2ED810-5460-41F9-8F28-72B93693DEAE}" srcOrd="1" destOrd="0" presId="urn:microsoft.com/office/officeart/2005/8/layout/default"/>
    <dgm:cxn modelId="{78FABEA7-9B6B-4F7A-AD4D-FB26587951EE}" type="presParOf" srcId="{E63D7D3D-4C7B-426C-A110-ADA880EA59A0}" destId="{82DE6F2A-7A80-481D-9684-944FB4C2BB0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88CE7A-6415-44C0-A7D9-308B0D9D591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994F090-9488-40D5-BC8D-838EE2A48EB2}">
      <dgm:prSet phldrT="[Text]" custT="1"/>
      <dgm:spPr/>
      <dgm:t>
        <a:bodyPr/>
        <a:lstStyle/>
        <a:p>
          <a:pPr algn="l"/>
          <a:r>
            <a:rPr lang="en-US" sz="5400" dirty="0" smtClean="0"/>
            <a:t>Rata-rata </a:t>
          </a:r>
          <a:r>
            <a:rPr lang="en-US" sz="5400" dirty="0" err="1" smtClean="0"/>
            <a:t>hitung</a:t>
          </a:r>
          <a:endParaRPr lang="en-US" sz="5400" dirty="0"/>
        </a:p>
      </dgm:t>
    </dgm:pt>
    <dgm:pt modelId="{7FEFD8A2-7A05-4808-A4F9-2A291834D321}" type="parTrans" cxnId="{FBBDCDB7-FB40-4AF4-BA54-97C476AF8906}">
      <dgm:prSet/>
      <dgm:spPr/>
      <dgm:t>
        <a:bodyPr/>
        <a:lstStyle/>
        <a:p>
          <a:endParaRPr lang="en-US"/>
        </a:p>
      </dgm:t>
    </dgm:pt>
    <dgm:pt modelId="{91BD9989-48DF-4EFA-98B4-2E657C3BA0BE}" type="sibTrans" cxnId="{FBBDCDB7-FB40-4AF4-BA54-97C476AF8906}">
      <dgm:prSet/>
      <dgm:spPr/>
      <dgm:t>
        <a:bodyPr/>
        <a:lstStyle/>
        <a:p>
          <a:endParaRPr lang="en-US"/>
        </a:p>
      </dgm:t>
    </dgm:pt>
    <dgm:pt modelId="{E63D7D3D-4C7B-426C-A110-ADA880EA59A0}" type="pres">
      <dgm:prSet presAssocID="{1588CE7A-6415-44C0-A7D9-308B0D9D59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B69FC7-7A6E-4F5F-9112-6AEE48E384A5}" type="pres">
      <dgm:prSet presAssocID="{B994F090-9488-40D5-BC8D-838EE2A48EB2}" presName="node" presStyleLbl="node1" presStyleIdx="0" presStyleCnt="1" custScaleY="16677" custLinFactNeighborY="-54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BDCDB7-FB40-4AF4-BA54-97C476AF8906}" srcId="{1588CE7A-6415-44C0-A7D9-308B0D9D5910}" destId="{B994F090-9488-40D5-BC8D-838EE2A48EB2}" srcOrd="0" destOrd="0" parTransId="{7FEFD8A2-7A05-4808-A4F9-2A291834D321}" sibTransId="{91BD9989-48DF-4EFA-98B4-2E657C3BA0BE}"/>
    <dgm:cxn modelId="{28B38836-1B39-4321-BB08-0A1E73E3539C}" type="presOf" srcId="{B994F090-9488-40D5-BC8D-838EE2A48EB2}" destId="{D9B69FC7-7A6E-4F5F-9112-6AEE48E384A5}" srcOrd="0" destOrd="0" presId="urn:microsoft.com/office/officeart/2005/8/layout/default"/>
    <dgm:cxn modelId="{EC40F35E-E9B7-4188-ABD4-3346B4A4E3E1}" type="presOf" srcId="{1588CE7A-6415-44C0-A7D9-308B0D9D5910}" destId="{E63D7D3D-4C7B-426C-A110-ADA880EA59A0}" srcOrd="0" destOrd="0" presId="urn:microsoft.com/office/officeart/2005/8/layout/default"/>
    <dgm:cxn modelId="{522107CE-D696-4A02-8B18-E9CCAFD792BE}" type="presParOf" srcId="{E63D7D3D-4C7B-426C-A110-ADA880EA59A0}" destId="{D9B69FC7-7A6E-4F5F-9112-6AEE48E384A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88CE7A-6415-44C0-A7D9-308B0D9D591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C23A08-AC5C-46B2-B3A8-C75A2B64D763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Rata-rata yang </a:t>
          </a:r>
          <a:r>
            <a:rPr lang="en-US" dirty="0" err="1" smtClean="0"/>
            <a:t>ditimbang</a:t>
          </a:r>
          <a:endParaRPr lang="en-US" dirty="0"/>
        </a:p>
      </dgm:t>
    </dgm:pt>
    <dgm:pt modelId="{116C04F9-9C52-43AC-A8F1-59C56647569C}" type="parTrans" cxnId="{FAA27200-66D3-4A78-8B41-7A8A81B8027C}">
      <dgm:prSet/>
      <dgm:spPr/>
      <dgm:t>
        <a:bodyPr/>
        <a:lstStyle/>
        <a:p>
          <a:endParaRPr lang="en-US"/>
        </a:p>
      </dgm:t>
    </dgm:pt>
    <dgm:pt modelId="{1AB8FEFC-DE49-49E3-9CBE-286E7D3D3C20}" type="sibTrans" cxnId="{FAA27200-66D3-4A78-8B41-7A8A81B8027C}">
      <dgm:prSet/>
      <dgm:spPr/>
      <dgm:t>
        <a:bodyPr/>
        <a:lstStyle/>
        <a:p>
          <a:endParaRPr lang="en-US"/>
        </a:p>
      </dgm:t>
    </dgm:pt>
    <dgm:pt modelId="{E63D7D3D-4C7B-426C-A110-ADA880EA59A0}" type="pres">
      <dgm:prSet presAssocID="{1588CE7A-6415-44C0-A7D9-308B0D9D59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DE6F2A-7A80-481D-9684-944FB4C2BB00}" type="pres">
      <dgm:prSet presAssocID="{B3C23A08-AC5C-46B2-B3A8-C75A2B64D763}" presName="node" presStyleLbl="node1" presStyleIdx="0" presStyleCnt="1" custFlipVert="0" custScaleY="21351" custLinFactNeighborY="-50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51E7D6-C6B9-42E5-8FEA-2797C9BA431E}" type="presOf" srcId="{B3C23A08-AC5C-46B2-B3A8-C75A2B64D763}" destId="{82DE6F2A-7A80-481D-9684-944FB4C2BB00}" srcOrd="0" destOrd="0" presId="urn:microsoft.com/office/officeart/2005/8/layout/default"/>
    <dgm:cxn modelId="{FAA27200-66D3-4A78-8B41-7A8A81B8027C}" srcId="{1588CE7A-6415-44C0-A7D9-308B0D9D5910}" destId="{B3C23A08-AC5C-46B2-B3A8-C75A2B64D763}" srcOrd="0" destOrd="0" parTransId="{116C04F9-9C52-43AC-A8F1-59C56647569C}" sibTransId="{1AB8FEFC-DE49-49E3-9CBE-286E7D3D3C20}"/>
    <dgm:cxn modelId="{3D0E3995-BF90-4357-91C7-872AB9F89CB2}" type="presOf" srcId="{1588CE7A-6415-44C0-A7D9-308B0D9D5910}" destId="{E63D7D3D-4C7B-426C-A110-ADA880EA59A0}" srcOrd="0" destOrd="0" presId="urn:microsoft.com/office/officeart/2005/8/layout/default"/>
    <dgm:cxn modelId="{25A362B9-5FC0-4A02-9C6A-A9AC4CED76FC}" type="presParOf" srcId="{E63D7D3D-4C7B-426C-A110-ADA880EA59A0}" destId="{82DE6F2A-7A80-481D-9684-944FB4C2BB0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B69FC7-7A6E-4F5F-9112-6AEE48E384A5}">
      <dsp:nvSpPr>
        <dsp:cNvPr id="0" name=""/>
        <dsp:cNvSpPr/>
      </dsp:nvSpPr>
      <dsp:spPr>
        <a:xfrm>
          <a:off x="1840855" y="273"/>
          <a:ext cx="5005089" cy="30030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Rata-rata </a:t>
          </a:r>
          <a:r>
            <a:rPr lang="en-US" sz="6100" kern="1200" dirty="0" err="1" smtClean="0"/>
            <a:t>hitung</a:t>
          </a:r>
          <a:endParaRPr lang="en-US" sz="6100" kern="1200" dirty="0"/>
        </a:p>
      </dsp:txBody>
      <dsp:txXfrm>
        <a:off x="1840855" y="273"/>
        <a:ext cx="5005089" cy="3003053"/>
      </dsp:txXfrm>
    </dsp:sp>
    <dsp:sp modelId="{82DE6F2A-7A80-481D-9684-944FB4C2BB00}">
      <dsp:nvSpPr>
        <dsp:cNvPr id="0" name=""/>
        <dsp:cNvSpPr/>
      </dsp:nvSpPr>
      <dsp:spPr>
        <a:xfrm>
          <a:off x="1840855" y="3503835"/>
          <a:ext cx="5005089" cy="30030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Rata-rata yang </a:t>
          </a:r>
          <a:r>
            <a:rPr lang="en-US" sz="6100" kern="1200" dirty="0" err="1" smtClean="0"/>
            <a:t>ditimbang</a:t>
          </a:r>
          <a:endParaRPr lang="en-US" sz="6100" kern="1200" dirty="0"/>
        </a:p>
      </dsp:txBody>
      <dsp:txXfrm>
        <a:off x="1840855" y="3503835"/>
        <a:ext cx="5005089" cy="30030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B69FC7-7A6E-4F5F-9112-6AEE48E384A5}">
      <dsp:nvSpPr>
        <dsp:cNvPr id="0" name=""/>
        <dsp:cNvSpPr/>
      </dsp:nvSpPr>
      <dsp:spPr>
        <a:xfrm>
          <a:off x="4241" y="19"/>
          <a:ext cx="8678316" cy="8683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Rata-rata </a:t>
          </a:r>
          <a:r>
            <a:rPr lang="en-US" sz="5400" kern="1200" dirty="0" err="1" smtClean="0"/>
            <a:t>hitung</a:t>
          </a:r>
          <a:endParaRPr lang="en-US" sz="5400" kern="1200" dirty="0"/>
        </a:p>
      </dsp:txBody>
      <dsp:txXfrm>
        <a:off x="4241" y="19"/>
        <a:ext cx="8678316" cy="8683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DE6F2A-7A80-481D-9684-944FB4C2BB00}">
      <dsp:nvSpPr>
        <dsp:cNvPr id="0" name=""/>
        <dsp:cNvSpPr/>
      </dsp:nvSpPr>
      <dsp:spPr>
        <a:xfrm>
          <a:off x="0" y="76219"/>
          <a:ext cx="8686800" cy="111283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Rata-rata yang </a:t>
          </a:r>
          <a:r>
            <a:rPr lang="en-US" sz="5100" kern="1200" dirty="0" err="1" smtClean="0"/>
            <a:t>ditimbang</a:t>
          </a:r>
          <a:endParaRPr lang="en-US" sz="5100" kern="1200" dirty="0"/>
        </a:p>
      </dsp:txBody>
      <dsp:txXfrm>
        <a:off x="0" y="76219"/>
        <a:ext cx="8686800" cy="1112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11F52-E531-4955-B054-68B67CF6A44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4A8CD-C653-4767-A153-8CEB17D22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9937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UKURAN TENDENSI SENTRAL DAN POSISI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3505200"/>
          </a:xfrm>
          <a:solidFill>
            <a:schemeClr val="accent2"/>
          </a:solidFill>
        </p:spPr>
        <p:txBody>
          <a:bodyPr/>
          <a:lstStyle/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endParaRPr lang="en-US" dirty="0">
              <a:solidFill>
                <a:srgbClr val="FFFF00"/>
              </a:solidFill>
            </a:endParaRP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endParaRPr lang="en-US" dirty="0">
              <a:solidFill>
                <a:srgbClr val="FFFF00"/>
              </a:solidFill>
            </a:endParaRP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r"/>
            <a:r>
              <a:rPr lang="en-US" dirty="0" smtClean="0">
                <a:solidFill>
                  <a:srgbClr val="FFFF00"/>
                </a:solidFill>
              </a:rPr>
              <a:t>0k@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696200" y="-304800"/>
            <a:ext cx="1752600" cy="1676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-381000" y="5562600"/>
            <a:ext cx="1752600" cy="1676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Mean, Me,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Mean, Median, Modus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2530" name="Picture 2" descr="https://encrypted-tbn3.google.com/images?q=tbn:ANd9GcSVWbMORPmvsSLVA6HZyLFzg2L46Nc95dPDuPL_2ut6RSMsKXOM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199732"/>
            <a:ext cx="8915400" cy="4429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menceng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(</a:t>
            </a:r>
            <a:r>
              <a:rPr lang="en-US" dirty="0" err="1" smtClean="0"/>
              <a:t>Skewness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ekstreem</a:t>
            </a:r>
            <a:endParaRPr lang="en-US" dirty="0" smtClean="0"/>
          </a:p>
          <a:p>
            <a:r>
              <a:rPr lang="en-US" dirty="0" smtClean="0"/>
              <a:t>Mo&lt;Me&lt;Mean</a:t>
            </a:r>
            <a:endParaRPr lang="en-US" dirty="0"/>
          </a:p>
        </p:txBody>
      </p:sp>
      <p:pic>
        <p:nvPicPr>
          <p:cNvPr id="24578" name="Picture 2" descr="https://encrypted-tbn1.google.com/images?q=tbn:ANd9GcS3_BHquRj-TPQQCrXFMKMnJlEpsNFepY9zhD9_7LIu10WuQQHT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57" y="2639820"/>
            <a:ext cx="8078143" cy="4141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menceng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Mean&lt;Me&lt;Mo</a:t>
            </a:r>
            <a:endParaRPr lang="en-US" dirty="0"/>
          </a:p>
        </p:txBody>
      </p:sp>
      <p:pic>
        <p:nvPicPr>
          <p:cNvPr id="23554" name="Picture 2" descr="https://encrypted-tbn1.google.com/images?q=tbn:ANd9GcRDsLwCUReFTNEm7reSQZ8c3wqTv5fQR2r4FPJWHZjncnK26mfT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2362200"/>
            <a:ext cx="8715375" cy="4426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mean, median , modus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 smtClean="0"/>
              <a:t>Tambahan</a:t>
            </a:r>
            <a:r>
              <a:rPr lang="en-US" i="1" dirty="0" smtClean="0"/>
              <a:t> </a:t>
            </a:r>
            <a:r>
              <a:rPr lang="en-US" i="1" dirty="0" err="1" smtClean="0"/>
              <a:t>modul</a:t>
            </a:r>
            <a:endParaRPr lang="en-US" i="1" dirty="0" smtClean="0"/>
          </a:p>
          <a:p>
            <a:r>
              <a:rPr lang="en-US" dirty="0" smtClean="0"/>
              <a:t>Mean :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normal/ </a:t>
            </a:r>
            <a:r>
              <a:rPr lang="en-US" dirty="0" err="1" smtClean="0"/>
              <a:t>simetris</a:t>
            </a:r>
            <a:endParaRPr lang="en-US" dirty="0" smtClean="0"/>
          </a:p>
          <a:p>
            <a:r>
              <a:rPr lang="en-US" dirty="0" smtClean="0"/>
              <a:t>Median :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normal</a:t>
            </a:r>
            <a:r>
              <a:rPr lang="en-US" dirty="0" smtClean="0"/>
              <a:t>/ </a:t>
            </a:r>
            <a:r>
              <a:rPr lang="en-US" dirty="0" err="1" smtClean="0"/>
              <a:t>asimetris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Modus :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UKURAN LETAK /POSISI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Median :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membagi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/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endParaRPr lang="en-US" dirty="0" smtClean="0"/>
          </a:p>
          <a:p>
            <a:r>
              <a:rPr lang="en-US" dirty="0" err="1" smtClean="0"/>
              <a:t>Kuartil</a:t>
            </a:r>
            <a:r>
              <a:rPr lang="en-US" dirty="0" smtClean="0"/>
              <a:t>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pembagi</a:t>
            </a:r>
            <a:r>
              <a:rPr lang="en-US" dirty="0" smtClean="0"/>
              <a:t> 4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(K1, K2,K3)</a:t>
            </a:r>
          </a:p>
          <a:p>
            <a:r>
              <a:rPr lang="en-US" dirty="0" err="1" smtClean="0"/>
              <a:t>Desil</a:t>
            </a:r>
            <a:r>
              <a:rPr lang="en-US" dirty="0" smtClean="0"/>
              <a:t>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pembagi</a:t>
            </a:r>
            <a:r>
              <a:rPr lang="en-US" dirty="0" smtClean="0"/>
              <a:t> 10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/>
              <a:t>D1, D2,… D9)</a:t>
            </a:r>
            <a:endParaRPr lang="en-US" dirty="0" smtClean="0"/>
          </a:p>
          <a:p>
            <a:r>
              <a:rPr lang="en-US" dirty="0" err="1" smtClean="0"/>
              <a:t>Persentil</a:t>
            </a:r>
            <a:r>
              <a:rPr lang="en-US" dirty="0" smtClean="0"/>
              <a:t>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pembagi</a:t>
            </a:r>
            <a:r>
              <a:rPr lang="en-US" dirty="0" smtClean="0"/>
              <a:t> 100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(P1,P2, … P99)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/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…</a:t>
            </a:r>
          </a:p>
          <a:p>
            <a:r>
              <a:rPr lang="en-US" i="1" smtClean="0"/>
              <a:t>Lets practice </a:t>
            </a:r>
            <a:r>
              <a:rPr lang="en-US" smtClean="0"/>
              <a:t>….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/>
              <a:t>TENDENSI SENTRAL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bg1"/>
                </a:solidFill>
              </a:rPr>
              <a:t>Ukuran pemusatan</a:t>
            </a:r>
          </a:p>
          <a:p>
            <a:r>
              <a:rPr lang="id-ID" sz="4000" dirty="0" smtClean="0">
                <a:solidFill>
                  <a:schemeClr val="bg1"/>
                </a:solidFill>
              </a:rPr>
              <a:t>Nilai yang mewakili serangkaian data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Rata-rata (MEAN)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Median (</a:t>
            </a:r>
            <a:r>
              <a:rPr lang="en-US" sz="3600" dirty="0" err="1" smtClean="0">
                <a:solidFill>
                  <a:schemeClr val="bg1"/>
                </a:solidFill>
              </a:rPr>
              <a:t>Md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Modus (Mo)</a:t>
            </a:r>
            <a:endParaRPr lang="id-ID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/>
              <a:t>RATA-RATA (MEAN)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1295399"/>
          </a:xfr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data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650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650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295400"/>
            <a:ext cx="8458200" cy="5410200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belum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berkelompok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3200" dirty="0" smtClean="0"/>
              <a:t>		x</a:t>
            </a:r>
            <a:r>
              <a:rPr lang="id-ID" sz="3200" noProof="0" dirty="0" smtClean="0"/>
              <a:t> = </a:t>
            </a:r>
            <a:r>
              <a:rPr lang="id-ID" sz="3200" noProof="0" dirty="0" smtClean="0">
                <a:latin typeface="Arial"/>
                <a:cs typeface="Arial"/>
              </a:rPr>
              <a:t>Σ</a:t>
            </a:r>
            <a:r>
              <a:rPr lang="id-ID" sz="3200" noProof="0" dirty="0" smtClean="0"/>
              <a:t>xi/N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 dirty="0" smtClean="0"/>
              <a:t>Data berkelompok</a:t>
            </a:r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		  x</a:t>
            </a:r>
            <a:r>
              <a:rPr lang="id-ID" sz="3200" noProof="0" dirty="0" smtClean="0"/>
              <a:t> = </a:t>
            </a:r>
            <a:r>
              <a:rPr lang="id-ID" sz="3200" noProof="0" dirty="0" smtClean="0">
                <a:latin typeface="Arial"/>
                <a:cs typeface="Arial"/>
              </a:rPr>
              <a:t>Σfi.</a:t>
            </a:r>
            <a:r>
              <a:rPr lang="id-ID" sz="3200" noProof="0" dirty="0" smtClean="0"/>
              <a:t>xi          atau   </a:t>
            </a:r>
            <a:r>
              <a:rPr lang="id-ID" sz="3200" dirty="0" smtClean="0"/>
              <a:t> x</a:t>
            </a:r>
            <a:r>
              <a:rPr lang="id-ID" sz="3200" noProof="0" dirty="0" smtClean="0"/>
              <a:t> = </a:t>
            </a:r>
            <a:r>
              <a:rPr lang="id-ID" sz="3200" noProof="0" dirty="0" smtClean="0">
                <a:latin typeface="Arial"/>
                <a:cs typeface="Arial"/>
              </a:rPr>
              <a:t>Σfi.</a:t>
            </a:r>
            <a:r>
              <a:rPr lang="id-ID" sz="3200" noProof="0" dirty="0" smtClean="0"/>
              <a:t>xi</a:t>
            </a:r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			 N 		                  </a:t>
            </a:r>
            <a:r>
              <a:rPr lang="id-ID" sz="3200" noProof="0" dirty="0" smtClean="0">
                <a:latin typeface="Arial"/>
                <a:cs typeface="Arial"/>
              </a:rPr>
              <a:t>Σfi</a:t>
            </a:r>
            <a:endParaRPr lang="en-US" sz="3200" noProof="0" dirty="0" smtClean="0">
              <a:latin typeface="Arial"/>
              <a:cs typeface="Arial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 smtClean="0">
              <a:latin typeface="Arial"/>
              <a:cs typeface="Arial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err="1" smtClean="0">
                <a:latin typeface="Arial"/>
                <a:cs typeface="Arial"/>
              </a:rPr>
              <a:t>Atau</a:t>
            </a:r>
            <a:r>
              <a:rPr lang="en-US" sz="3200" dirty="0" smtClean="0">
                <a:latin typeface="Arial"/>
                <a:cs typeface="Arial"/>
              </a:rPr>
              <a:t>  </a:t>
            </a:r>
            <a:r>
              <a:rPr lang="id-ID" sz="3200" dirty="0" smtClean="0"/>
              <a:t> x</a:t>
            </a:r>
            <a:r>
              <a:rPr lang="id-ID" sz="3200" noProof="0" dirty="0" smtClean="0"/>
              <a:t> = </a:t>
            </a:r>
            <a:r>
              <a:rPr lang="en-US" sz="3200" noProof="0" dirty="0" smtClean="0"/>
              <a:t>GM + </a:t>
            </a:r>
            <a:r>
              <a:rPr lang="id-ID" sz="3200" noProof="0" dirty="0" smtClean="0">
                <a:latin typeface="Arial"/>
                <a:cs typeface="Arial"/>
              </a:rPr>
              <a:t>Σfi.</a:t>
            </a:r>
            <a:r>
              <a:rPr lang="en-US" sz="3200" dirty="0"/>
              <a:t>d</a:t>
            </a:r>
            <a:r>
              <a:rPr lang="id-ID" sz="3200" noProof="0" dirty="0" smtClean="0"/>
              <a:t>i</a:t>
            </a:r>
            <a:r>
              <a:rPr lang="en-US" sz="3200" noProof="0" dirty="0" smtClean="0"/>
              <a:t>     x  I		</a:t>
            </a:r>
            <a:r>
              <a:rPr lang="en-US" sz="3200" i="1" noProof="0" dirty="0" smtClean="0"/>
              <a:t>guessed mean</a:t>
            </a:r>
            <a:endParaRPr lang="id-ID" sz="3200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				   N</a:t>
            </a:r>
            <a:endParaRPr lang="id-ID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9812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37338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0574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4864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76800" y="37338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47446" y="54102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048000" y="59436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71600" y="5334000"/>
            <a:ext cx="4191000" cy="1219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650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1524000"/>
            <a:ext cx="8458200" cy="5181600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/>
              <a:t>Sampel</a:t>
            </a:r>
            <a:r>
              <a:rPr lang="en-US" sz="3200" dirty="0"/>
              <a:t> </a:t>
            </a:r>
            <a:r>
              <a:rPr lang="en-US" sz="3200" dirty="0" smtClean="0"/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/>
              <a:t>Sampel</a:t>
            </a:r>
            <a:r>
              <a:rPr lang="en-US" sz="3200" dirty="0" smtClean="0"/>
              <a:t> 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/>
              <a:t>Sampel</a:t>
            </a:r>
            <a:r>
              <a:rPr lang="en-US" sz="3200" dirty="0" smtClean="0"/>
              <a:t> C</a:t>
            </a:r>
            <a:r>
              <a:rPr lang="id-ID" sz="3200" dirty="0" smtClean="0"/>
              <a:t>		</a:t>
            </a: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    </a:t>
            </a:r>
            <a:r>
              <a:rPr lang="id-ID" sz="3200" dirty="0" smtClean="0"/>
              <a:t>x</a:t>
            </a:r>
            <a:r>
              <a:rPr lang="id-ID" sz="3200" noProof="0" dirty="0" smtClean="0"/>
              <a:t> </a:t>
            </a:r>
            <a:r>
              <a:rPr lang="en-US" sz="3200" noProof="0" dirty="0" smtClean="0"/>
              <a:t> ABC </a:t>
            </a:r>
            <a:r>
              <a:rPr lang="id-ID" sz="3200" noProof="0" dirty="0" smtClean="0"/>
              <a:t>= </a:t>
            </a:r>
            <a:r>
              <a:rPr lang="en-US" sz="3200" noProof="0" dirty="0" err="1" smtClean="0"/>
              <a:t>NA.xA</a:t>
            </a:r>
            <a:r>
              <a:rPr lang="en-US" sz="3200" noProof="0" dirty="0" smtClean="0"/>
              <a:t> + </a:t>
            </a:r>
            <a:r>
              <a:rPr lang="en-US" sz="3200" noProof="0" dirty="0" err="1" smtClean="0"/>
              <a:t>NB.xB</a:t>
            </a:r>
            <a:r>
              <a:rPr lang="en-US" sz="3200" noProof="0" dirty="0" smtClean="0"/>
              <a:t> + </a:t>
            </a:r>
            <a:r>
              <a:rPr lang="en-US" sz="3200" noProof="0" dirty="0" err="1" smtClean="0"/>
              <a:t>NC.xC</a:t>
            </a:r>
            <a:endParaRPr lang="en-US" sz="3200" noProof="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				NA+ NB+ NC</a:t>
            </a:r>
            <a:r>
              <a:rPr lang="en-US" sz="3200" noProof="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d-ID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39624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81200" y="4419600"/>
            <a:ext cx="4191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3400" y="3733800"/>
            <a:ext cx="6019800" cy="1219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434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MEDIAN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SUATU UKURAN </a:t>
            </a:r>
            <a:r>
              <a:rPr lang="en-US" dirty="0" smtClean="0"/>
              <a:t>GEJALA PUSAT YANG MENUNJUKKAN LETAK DAN MEMBAGI SEKUMPULAN BILANGAN MENJADI 2 SEHINGGA SEPARO BILANGAN &gt;= MEDIAN DAN SEPARO BILANGAN &lt; MEDIAN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434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MEDIAN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UNGROUPED DATA</a:t>
            </a:r>
          </a:p>
          <a:p>
            <a:pPr>
              <a:buNone/>
            </a:pPr>
            <a:r>
              <a:rPr lang="en-US" dirty="0" smtClean="0"/>
              <a:t>POSISI Me = N x ½ (data </a:t>
            </a:r>
            <a:r>
              <a:rPr lang="en-US" dirty="0" err="1" smtClean="0"/>
              <a:t>harus</a:t>
            </a:r>
            <a:r>
              <a:rPr lang="en-US" dirty="0" smtClean="0"/>
              <a:t> array, </a:t>
            </a:r>
            <a:r>
              <a:rPr lang="en-US" dirty="0" err="1" smtClean="0"/>
              <a:t>berurutan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GROUPED DATA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			b :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median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			p :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median</a:t>
            </a:r>
          </a:p>
          <a:p>
            <a:pPr>
              <a:buNone/>
            </a:pPr>
            <a:r>
              <a:rPr lang="en-US" dirty="0" smtClean="0"/>
              <a:t>						n: </a:t>
            </a:r>
            <a:r>
              <a:rPr lang="en-US" dirty="0" err="1" smtClean="0"/>
              <a:t>jumlah</a:t>
            </a:r>
            <a:r>
              <a:rPr lang="en-US" dirty="0" smtClean="0"/>
              <a:t> data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F: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    </a:t>
            </a:r>
            <a:r>
              <a:rPr lang="en-US" dirty="0" err="1" smtClean="0"/>
              <a:t>frekuensi</a:t>
            </a:r>
            <a:r>
              <a:rPr lang="en-US" dirty="0" smtClean="0"/>
              <a:t> 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		    </a:t>
            </a:r>
            <a:r>
              <a:rPr lang="en-US" dirty="0" err="1" smtClean="0"/>
              <a:t>kelas</a:t>
            </a:r>
            <a:r>
              <a:rPr lang="en-US" dirty="0" smtClean="0"/>
              <a:t> median</a:t>
            </a:r>
          </a:p>
          <a:p>
            <a:pPr>
              <a:buNone/>
            </a:pPr>
            <a:r>
              <a:rPr lang="en-US" dirty="0" smtClean="0"/>
              <a:t>						f: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					   median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s://encrypted-tbn2.google.com/images?q=tbn:ANd9GcS5hVJrlDEMXGmasNir2HgYW8WWjQfCAdxEwiA5NtpVMFrMHN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267200"/>
            <a:ext cx="3793951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0" y="152400"/>
            <a:ext cx="2133600" cy="63976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MODUS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NILAI YANG PALING BANYAK TERDAPAT DALAM SEKUMPULAN BILANGAN</a:t>
            </a:r>
          </a:p>
          <a:p>
            <a:pPr lvl="1"/>
            <a:r>
              <a:rPr lang="en-US" dirty="0" smtClean="0"/>
              <a:t>UNGROUPED DATA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GROUPED DATA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10400" y="503238"/>
            <a:ext cx="2133600" cy="639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AutoShape 2" descr="data:image/jpeg;base64,/9j/4AAQSkZJRgABAQAAAQABAAD/2wCEAAkGBhIQERUUExMVEhAVFhQUFBgSExUYFhIVGBYYFhUWFhkcHCceGyUjJR4eHy8sJicpLC0uFx8xNTIqNzIrLSwBCQoKBQUFDQUFDSkYEhgpKSkpKSkpKSkpKSkpKSkpKSkpKSkpKSkpKSkpKSkpKSkpKSkpKSkpKSkpKSkpKSkpKf/AABEIAD8AlAMBIgACEQEDEQH/xAAbAAEAAgMBAQAAAAAAAAAAAAAAAQUDBAYCB//EADgQAAICAgECAwQHBQkAAAAAAAECAAMREgQFIQYTMRQiUWEjMkFUcZTUQkR0gcIkJWKCg5GhtNH/xAAUAQEAAAAAAAAAAAAAAAAAAAAA/8QAFBEBAAAAAAAAAAAAAAAAAAAAAP/aAAwDAQACEQMRAD8A+4xEQEREBERAREQERIYwGZMrOMvnWs7Z0rYpWp7AkfXs+Zz2HwC9sEmWQgTGZrdT5gppssJAFaO5LEhQFUsSxAJA7dyAfwPpNfofVl5NQYaCwAC6tLFsNFuoL0uV7bKTg+npAsYiIEZkyrC+TcoGfKtyMAdq7ACwI+AYA5/xAY9TLSAiIgDK3g+IaLrrKUfN1OPMQq6soJIBwyjIOOxGQe3xEsWnzi/qFa9Qu5FLrbdTyEqtrqdWsfj20UU2e6Dn3LQh+RQjtA7WnxFQ/IfjK+3IrANiqlhFeRsuzBdRkemT3xLLM+V19SZOV1kcWyqznHjcbygjqWe9Ev8AO0XJLFCfTvj3QZ1Hhy4nl2ezubOnmitiTYz68o22B1BYkg643XtqdewyYHWyCZy3VOkct7XZM6E5X+8b6+2B+wvHYL/ImXvS6XSlFs+uBg/SNZ3yf22VS381ECeH1NbWtRQdqXCPsMdyi2Aj4jDCbW04PoxS61HpctyW5Vtt4S0lePTs40srBxWXAX3XG+zN6atra+KuTy1egVJV5Z5FOC19qMxO2UZVqYan8T+EDqCZ5zMXFewoPMCrZj3gjFlB+TFVJ/2E4bw9cvIeuyq1nubk2WuFstK8fiFnNavWzHQWDVlBAJ8wlQFB1DqfCdpbjZY5Pm8kd/gOTaB/wBLic/4WZhxDoAW83mahiQC3tN2ASASBn7QD+BmX2rqP3fi/m7v0sD14qpezjOiozhyiuq4JaouPOXBIzsmy/wCaVvGtai0XeT5aXvxuHXWxCNVSgtKNqoYZ2dhrkDUL6EEHf9o6h934n5u79LNTqPE5t/l70cceXYtq6c7kLllzjbHG7jv6HtA6YGTKMcrqH3fi/m7v0sn2rqP3fi/m7v0sCfETlfZsHGeVSD8wdsiXUpPE/wC7fxdH9Uu4CIiAkYkxAjEmIgIiIDEREDX5/GNlbItj1FhgPXrunzXZSM/iDMfS+AKKkqBJWtQikhB7qjCjCAKMDA7Aek3JDCBS+ED/AGb/AFuX/wBq6V/T+uut9u62NRZyjTU5ZSiMFVNU77FSysScYUlh3xLjp76O9LEbBmsr7Y2rc5OO5zqxIPwyvpkZrOP4c8pfp7waKjbYmqmkqX3NltrmwgsNmI1FaqSTr2XQOkLCaXTeqpd5mOxrseo5I7lcZIx9neaHhl15fTuObdb/ADOPSbNwrixtF32Hofezn5gz30Xwlx+KzulVIdnd1ZKK0ZFbHuAgZx/7Arusdeejl2OFtfjcfjbX6Mui5Y2FiCRh0RM6jJZbxnXC7dVtKC/w07227Wr7Pc6WWp5Z3coqKENnma6HQAjy8kZBJyZp9G6vXZz7a6uSbgqW+cj2B/pFsrA8tVGK1rDMh7DYsPrFWICy8Tfu38XR/VLuVlzGy9EX0rJstyPQ6kVrnPYnO329l7+oMs4CIiAiIgIiICIiAiIgIiIGOyhWIJAJU5X5H0yJ6KT1ECAsmIgQVzI0nqIGOnjqn1QBkknH2k+pPxmSIgIi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IQERUUExMVEhAVFhQUFBgSExUYFhIVGBYYFhUWFhkcHCceGyUjJR4eHy8sJicpLC0uFx8xNTIqNzIrLSwBCQoKBQUFDQUFDSkYEhgpKSkpKSkpKSkpKSkpKSkpKSkpKSkpKSkpKSkpKSkpKSkpKSkpKSkpKSkpKSkpKSkpKf/AABEIAD8AlAMBIgACEQEDEQH/xAAbAAEAAgMBAQAAAAAAAAAAAAAAAQUDBAYCB//EADgQAAICAgECAwQHBQkAAAAAAAECAAMREgQFIQYTMRQiUWEjMkFUcZTUQkR0gcIkJWKCg5GhtNH/xAAUAQEAAAAAAAAAAAAAAAAAAAAA/8QAFBEBAAAAAAAAAAAAAAAAAAAAAP/aAAwDAQACEQMRAD8A+4xEQEREBERAREQERIYwGZMrOMvnWs7Z0rYpWp7AkfXs+Zz2HwC9sEmWQgTGZrdT5gppssJAFaO5LEhQFUsSxAJA7dyAfwPpNfofVl5NQYaCwAC6tLFsNFuoL0uV7bKTg+npAsYiIEZkyrC+TcoGfKtyMAdq7ACwI+AYA5/xAY9TLSAiIgDK3g+IaLrrKUfN1OPMQq6soJIBwyjIOOxGQe3xEsWnzi/qFa9Qu5FLrbdTyEqtrqdWsfj20UU2e6Dn3LQh+RQjtA7WnxFQ/IfjK+3IrANiqlhFeRsuzBdRkemT3xLLM+V19SZOV1kcWyqznHjcbygjqWe9Ev8AO0XJLFCfTvj3QZ1Hhy4nl2ezubOnmitiTYz68o22B1BYkg643XtqdewyYHWyCZy3VOkct7XZM6E5X+8b6+2B+wvHYL/ImXvS6XSlFs+uBg/SNZ3yf22VS381ECeH1NbWtRQdqXCPsMdyi2Aj4jDCbW04PoxS61HpctyW5Vtt4S0lePTs40srBxWXAX3XG+zN6atra+KuTy1egVJV5Z5FOC19qMxO2UZVqYan8T+EDqCZ5zMXFewoPMCrZj3gjFlB+TFVJ/2E4bw9cvIeuyq1nubk2WuFstK8fiFnNavWzHQWDVlBAJ8wlQFB1DqfCdpbjZY5Pm8kd/gOTaB/wBLic/4WZhxDoAW83mahiQC3tN2ASASBn7QD+BmX2rqP3fi/m7v0sD14qpezjOiozhyiuq4JaouPOXBIzsmy/wCaVvGtai0XeT5aXvxuHXWxCNVSgtKNqoYZ2dhrkDUL6EEHf9o6h934n5u79LNTqPE5t/l70cceXYtq6c7kLllzjbHG7jv6HtA6YGTKMcrqH3fi/m7v0sn2rqP3fi/m7v0sCfETlfZsHGeVSD8wdsiXUpPE/wC7fxdH9Uu4CIiAkYkxAjEmIgIiIDEREDX5/GNlbItj1FhgPXrunzXZSM/iDMfS+AKKkqBJWtQikhB7qjCjCAKMDA7Aek3JDCBS+ED/AGb/AFuX/wBq6V/T+uut9u62NRZyjTU5ZSiMFVNU77FSysScYUlh3xLjp76O9LEbBmsr7Y2rc5OO5zqxIPwyvpkZrOP4c8pfp7waKjbYmqmkqX3NltrmwgsNmI1FaqSTr2XQOkLCaXTeqpd5mOxrseo5I7lcZIx9neaHhl15fTuObdb/ADOPSbNwrixtF32Hofezn5gz30Xwlx+KzulVIdnd1ZKK0ZFbHuAgZx/7Arusdeejl2OFtfjcfjbX6Mui5Y2FiCRh0RM6jJZbxnXC7dVtKC/w07227Wr7Pc6WWp5Z3coqKENnma6HQAjy8kZBJyZp9G6vXZz7a6uSbgqW+cj2B/pFsrA8tVGK1rDMh7DYsPrFWICy8Tfu38XR/VLuVlzGy9EX0rJstyPQ6kVrnPYnO329l7+oMs4CIiAiIgIiICIiAiIgIiIGOyhWIJAJU5X5H0yJ6KT1ECAsmIgQVzI0nqIGOnjqn1QBkknH2k+pPxmSIgIi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hIQERUUExMVEhAVFhQUFBgSExUYFhIVGBYYFhUWFhkcHCceGyUjJR4eHy8sJicpLC0uFx8xNTIqNzIrLSwBCQoKBQUFDQUFDSkYEhgpKSkpKSkpKSkpKSkpKSkpKSkpKSkpKSkpKSkpKSkpKSkpKSkpKSkpKSkpKSkpKSkpKf/AABEIAD8AlAMBIgACEQEDEQH/xAAbAAEAAgMBAQAAAAAAAAAAAAAAAQUDBAYCB//EADgQAAICAgECAwQHBQkAAAAAAAECAAMREgQFIQYTMRQiUWEjMkFUcZTUQkR0gcIkJWKCg5GhtNH/xAAUAQEAAAAAAAAAAAAAAAAAAAAA/8QAFBEBAAAAAAAAAAAAAAAAAAAAAP/aAAwDAQACEQMRAD8A+4xEQEREBERAREQERIYwGZMrOMvnWs7Z0rYpWp7AkfXs+Zz2HwC9sEmWQgTGZrdT5gppssJAFaO5LEhQFUsSxAJA7dyAfwPpNfofVl5NQYaCwAC6tLFsNFuoL0uV7bKTg+npAsYiIEZkyrC+TcoGfKtyMAdq7ACwI+AYA5/xAY9TLSAiIgDK3g+IaLrrKUfN1OPMQq6soJIBwyjIOOxGQe3xEsWnzi/qFa9Qu5FLrbdTyEqtrqdWsfj20UU2e6Dn3LQh+RQjtA7WnxFQ/IfjK+3IrANiqlhFeRsuzBdRkemT3xLLM+V19SZOV1kcWyqznHjcbygjqWe9Ev8AO0XJLFCfTvj3QZ1Hhy4nl2ezubOnmitiTYz68o22B1BYkg643XtqdewyYHWyCZy3VOkct7XZM6E5X+8b6+2B+wvHYL/ImXvS6XSlFs+uBg/SNZ3yf22VS381ECeH1NbWtRQdqXCPsMdyi2Aj4jDCbW04PoxS61HpctyW5Vtt4S0lePTs40srBxWXAX3XG+zN6atra+KuTy1egVJV5Z5FOC19qMxO2UZVqYan8T+EDqCZ5zMXFewoPMCrZj3gjFlB+TFVJ/2E4bw9cvIeuyq1nubk2WuFstK8fiFnNavWzHQWDVlBAJ8wlQFB1DqfCdpbjZY5Pm8kd/gOTaB/wBLic/4WZhxDoAW83mahiQC3tN2ASASBn7QD+BmX2rqP3fi/m7v0sD14qpezjOiozhyiuq4JaouPOXBIzsmy/wCaVvGtai0XeT5aXvxuHXWxCNVSgtKNqoYZ2dhrkDUL6EEHf9o6h934n5u79LNTqPE5t/l70cceXYtq6c7kLllzjbHG7jv6HtA6YGTKMcrqH3fi/m7v0sn2rqP3fi/m7v0sCfETlfZsHGeVSD8wdsiXUpPE/wC7fxdH9Uu4CIiAkYkxAjEmIgIiIDEREDX5/GNlbItj1FhgPXrunzXZSM/iDMfS+AKKkqBJWtQikhB7qjCjCAKMDA7Aek3JDCBS+ED/AGb/AFuX/wBq6V/T+uut9u62NRZyjTU5ZSiMFVNU77FSysScYUlh3xLjp76O9LEbBmsr7Y2rc5OO5zqxIPwyvpkZrOP4c8pfp7waKjbYmqmkqX3NltrmwgsNmI1FaqSTr2XQOkLCaXTeqpd5mOxrseo5I7lcZIx9neaHhl15fTuObdb/ADOPSbNwrixtF32Hofezn5gz30Xwlx+KzulVIdnd1ZKK0ZFbHuAgZx/7Arusdeejl2OFtfjcfjbX6Mui5Y2FiCRh0RM6jJZbxnXC7dVtKC/w07227Wr7Pc6WWp5Z3coqKENnma6HQAjy8kZBJyZp9G6vXZz7a6uSbgqW+cj2B/pFsrA8tVGK1rDMh7DYsPrFWICy8Tfu38XR/VLuVlzGy9EX0rJstyPQ6kVrnPYnO329l7+oMs4CIiAiIgIiICIiAiIgIiIGOyhWIJAJU5X5H0yJ6KT1ECAsmIgQVzI0nqIGOnjqn1QBkknH2k+pPxmSIgIi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data:image/jpeg;base64,/9j/4AAQSkZJRgABAQAAAQABAAD/2wCEAAkGBhIQERUUExMVEhAVFhQUFBgSExUYFhIVGBYYFhUWFhkcHCceGyUjJR4eHy8sJicpLC0uFx8xNTIqNzIrLSwBCQoKBQUFDQUFDSkYEhgpKSkpKSkpKSkpKSkpKSkpKSkpKSkpKSkpKSkpKSkpKSkpKSkpKSkpKSkpKSkpKSkpKf/AABEIAD8AlAMBIgACEQEDEQH/xAAbAAEAAgMBAQAAAAAAAAAAAAAAAQUDBAYCB//EADgQAAICAgECAwQHBQkAAAAAAAECAAMREgQFIQYTMRQiUWEjMkFUcZTUQkR0gcIkJWKCg5GhtNH/xAAUAQEAAAAAAAAAAAAAAAAAAAAA/8QAFBEBAAAAAAAAAAAAAAAAAAAAAP/aAAwDAQACEQMRAD8A+4xEQEREBERAREQERIYwGZMrOMvnWs7Z0rYpWp7AkfXs+Zz2HwC9sEmWQgTGZrdT5gppssJAFaO5LEhQFUsSxAJA7dyAfwPpNfofVl5NQYaCwAC6tLFsNFuoL0uV7bKTg+npAsYiIEZkyrC+TcoGfKtyMAdq7ACwI+AYA5/xAY9TLSAiIgDK3g+IaLrrKUfN1OPMQq6soJIBwyjIOOxGQe3xEsWnzi/qFa9Qu5FLrbdTyEqtrqdWsfj20UU2e6Dn3LQh+RQjtA7WnxFQ/IfjK+3IrANiqlhFeRsuzBdRkemT3xLLM+V19SZOV1kcWyqznHjcbygjqWe9Ev8AO0XJLFCfTvj3QZ1Hhy4nl2ezubOnmitiTYz68o22B1BYkg643XtqdewyYHWyCZy3VOkct7XZM6E5X+8b6+2B+wvHYL/ImXvS6XSlFs+uBg/SNZ3yf22VS381ECeH1NbWtRQdqXCPsMdyi2Aj4jDCbW04PoxS61HpctyW5Vtt4S0lePTs40srBxWXAX3XG+zN6atra+KuTy1egVJV5Z5FOC19qMxO2UZVqYan8T+EDqCZ5zMXFewoPMCrZj3gjFlB+TFVJ/2E4bw9cvIeuyq1nubk2WuFstK8fiFnNavWzHQWDVlBAJ8wlQFB1DqfCdpbjZY5Pm8kd/gOTaB/wBLic/4WZhxDoAW83mahiQC3tN2ASASBn7QD+BmX2rqP3fi/m7v0sD14qpezjOiozhyiuq4JaouPOXBIzsmy/wCaVvGtai0XeT5aXvxuHXWxCNVSgtKNqoYZ2dhrkDUL6EEHf9o6h934n5u79LNTqPE5t/l70cceXYtq6c7kLllzjbHG7jv6HtA6YGTKMcrqH3fi/m7v0sn2rqP3fi/m7v0sCfETlfZsHGeVSD8wdsiXUpPE/wC7fxdH9Uu4CIiAkYkxAjEmIgIiIDEREDX5/GNlbItj1FhgPXrunzXZSM/iDMfS+AKKkqBJWtQikhB7qjCjCAKMDA7Aek3JDCBS+ED/AGb/AFuX/wBq6V/T+uut9u62NRZyjTU5ZSiMFVNU77FSysScYUlh3xLjp76O9LEbBmsr7Y2rc5OO5zqxIPwyvpkZrOP4c8pfp7waKjbYmqmkqX3NltrmwgsNmI1FaqSTr2XQOkLCaXTeqpd5mOxrseo5I7lcZIx9neaHhl15fTuObdb/ADOPSbNwrixtF32Hofezn5gz30Xwlx+KzulVIdnd1ZKK0ZFbHuAgZx/7Arusdeejl2OFtfjcfjbX6Mui5Y2FiCRh0RM6jJZbxnXC7dVtKC/w07227Wr7Pc6WWp5Z3coqKENnma6HQAjy8kZBJyZp9G6vXZz7a6uSbgqW+cj2B/pFsrA8tVGK1rDMh7DYsPrFWICy8Tfu38XR/VLuVlzGy9EX0rJstyPQ6kVrnPYnO329l7+oMs4CIiAiIgIiICIiAiIgIiIGOyhWIJAJU5X5H0yJ6KT1ECAsmIgQVzI0nqIGOnjqn1QBkknH2k+pPxmSIgIi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data:image/jpeg;base64,/9j/4AAQSkZJRgABAQAAAQABAAD/2wCEAAkGBhIQERUUExMVEhAVFhQUFBgSExUYFhIVGBYYFhUWFhkcHCceGyUjJR4eHy8sJicpLC0uFx8xNTIqNzIrLSwBCQoKBQUFDQUFDSkYEhgpKSkpKSkpKSkpKSkpKSkpKSkpKSkpKSkpKSkpKSkpKSkpKSkpKSkpKSkpKSkpKSkpKf/AABEIAD8AlAMBIgACEQEDEQH/xAAbAAEAAgMBAQAAAAAAAAAAAAAAAQUDBAYCB//EADgQAAICAgECAwQHBQkAAAAAAAECAAMREgQFIQYTMRQiUWEjMkFUcZTUQkR0gcIkJWKCg5GhtNH/xAAUAQEAAAAAAAAAAAAAAAAAAAAA/8QAFBEBAAAAAAAAAAAAAAAAAAAAAP/aAAwDAQACEQMRAD8A+4xEQEREBERAREQERIYwGZMrOMvnWs7Z0rYpWp7AkfXs+Zz2HwC9sEmWQgTGZrdT5gppssJAFaO5LEhQFUsSxAJA7dyAfwPpNfofVl5NQYaCwAC6tLFsNFuoL0uV7bKTg+npAsYiIEZkyrC+TcoGfKtyMAdq7ACwI+AYA5/xAY9TLSAiIgDK3g+IaLrrKUfN1OPMQq6soJIBwyjIOOxGQe3xEsWnzi/qFa9Qu5FLrbdTyEqtrqdWsfj20UU2e6Dn3LQh+RQjtA7WnxFQ/IfjK+3IrANiqlhFeRsuzBdRkemT3xLLM+V19SZOV1kcWyqznHjcbygjqWe9Ev8AO0XJLFCfTvj3QZ1Hhy4nl2ezubOnmitiTYz68o22B1BYkg643XtqdewyYHWyCZy3VOkct7XZM6E5X+8b6+2B+wvHYL/ImXvS6XSlFs+uBg/SNZ3yf22VS381ECeH1NbWtRQdqXCPsMdyi2Aj4jDCbW04PoxS61HpctyW5Vtt4S0lePTs40srBxWXAX3XG+zN6atra+KuTy1egVJV5Z5FOC19qMxO2UZVqYan8T+EDqCZ5zMXFewoPMCrZj3gjFlB+TFVJ/2E4bw9cvIeuyq1nubk2WuFstK8fiFnNavWzHQWDVlBAJ8wlQFB1DqfCdpbjZY5Pm8kd/gOTaB/wBLic/4WZhxDoAW83mahiQC3tN2ASASBn7QD+BmX2rqP3fi/m7v0sD14qpezjOiozhyiuq4JaouPOXBIzsmy/wCaVvGtai0XeT5aXvxuHXWxCNVSgtKNqoYZ2dhrkDUL6EEHf9o6h934n5u79LNTqPE5t/l70cceXYtq6c7kLllzjbHG7jv6HtA6YGTKMcrqH3fi/m7v0sn2rqP3fi/m7v0sCfETlfZsHGeVSD8wdsiXUpPE/wC7fxdH9Uu4CIiAkYkxAjEmIgIiIDEREDX5/GNlbItj1FhgPXrunzXZSM/iDMfS+AKKkqBJWtQikhB7qjCjCAKMDA7Aek3JDCBS+ED/AGb/AFuX/wBq6V/T+uut9u62NRZyjTU5ZSiMFVNU77FSysScYUlh3xLjp76O9LEbBmsr7Y2rc5OO5zqxIPwyvpkZrOP4c8pfp7waKjbYmqmkqX3NltrmwgsNmI1FaqSTr2XQOkLCaXTeqpd5mOxrseo5I7lcZIx9neaHhl15fTuObdb/ADOPSbNwrixtF32Hofezn5gz30Xwlx+KzulVIdnd1ZKK0ZFbHuAgZx/7Arusdeejl2OFtfjcfjbX6Mui5Y2FiCRh0RM6jJZbxnXC7dVtKC/w07227Wr7Pc6WWp5Z3coqKENnma6HQAjy8kZBJyZp9G6vXZz7a6uSbgqW+cj2B/pFsrA8tVGK1rDMh7DYsPrFWICy8Tfu38XR/VLuVlzGy9EX0rJstyPQ6kVrnPYnO329l7+oMs4CIiAiIgIiICIiAiIgIiIGOyhWIJAJU5X5H0yJ6KT1ECAsmIgQVzI0nqIGOnjqn1QBkknH2k+pPxmSIgIi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AutoShape 12" descr="data:image/jpeg;base64,/9j/4AAQSkZJRgABAQAAAQABAAD/2wCEAAkGBhIQERUUExMVEhAVFhQUFBgSExUYFhIVGBYYFhUWFhkcHCceGyUjJR4eHy8sJicpLC0uFx8xNTIqNzIrLSwBCQoKBQUFDQUFDSkYEhgpKSkpKSkpKSkpKSkpKSkpKSkpKSkpKSkpKSkpKSkpKSkpKSkpKSkpKSkpKSkpKSkpKf/AABEIAD8AlAMBIgACEQEDEQH/xAAbAAEAAgMBAQAAAAAAAAAAAAAAAQUDBAYCB//EADgQAAICAgECAwQHBQkAAAAAAAECAAMREgQFIQYTMRQiUWEjMkFUcZTUQkR0gcIkJWKCg5GhtNH/xAAUAQEAAAAAAAAAAAAAAAAAAAAA/8QAFBEBAAAAAAAAAAAAAAAAAAAAAP/aAAwDAQACEQMRAD8A+4xEQEREBERAREQERIYwGZMrOMvnWs7Z0rYpWp7AkfXs+Zz2HwC9sEmWQgTGZrdT5gppssJAFaO5LEhQFUsSxAJA7dyAfwPpNfofVl5NQYaCwAC6tLFsNFuoL0uV7bKTg+npAsYiIEZkyrC+TcoGfKtyMAdq7ACwI+AYA5/xAY9TLSAiIgDK3g+IaLrrKUfN1OPMQq6soJIBwyjIOOxGQe3xEsWnzi/qFa9Qu5FLrbdTyEqtrqdWsfj20UU2e6Dn3LQh+RQjtA7WnxFQ/IfjK+3IrANiqlhFeRsuzBdRkemT3xLLM+V19SZOV1kcWyqznHjcbygjqWe9Ev8AO0XJLFCfTvj3QZ1Hhy4nl2ezubOnmitiTYz68o22B1BYkg643XtqdewyYHWyCZy3VOkct7XZM6E5X+8b6+2B+wvHYL/ImXvS6XSlFs+uBg/SNZ3yf22VS381ECeH1NbWtRQdqXCPsMdyi2Aj4jDCbW04PoxS61HpctyW5Vtt4S0lePTs40srBxWXAX3XG+zN6atra+KuTy1egVJV5Z5FOC19qMxO2UZVqYan8T+EDqCZ5zMXFewoPMCrZj3gjFlB+TFVJ/2E4bw9cvIeuyq1nubk2WuFstK8fiFnNavWzHQWDVlBAJ8wlQFB1DqfCdpbjZY5Pm8kd/gOTaB/wBLic/4WZhxDoAW83mahiQC3tN2ASASBn7QD+BmX2rqP3fi/m7v0sD14qpezjOiozhyiuq4JaouPOXBIzsmy/wCaVvGtai0XeT5aXvxuHXWxCNVSgtKNqoYZ2dhrkDUL6EEHf9o6h934n5u79LNTqPE5t/l70cceXYtq6c7kLllzjbHG7jv6HtA6YGTKMcrqH3fi/m7v0sn2rqP3fi/m7v0sCfETlfZsHGeVSD8wdsiXUpPE/wC7fxdH9Uu4CIiAkYkxAjEmIgIiIDEREDX5/GNlbItj1FhgPXrunzXZSM/iDMfS+AKKkqBJWtQikhB7qjCjCAKMDA7Aek3JDCBS+ED/AGb/AFuX/wBq6V/T+uut9u62NRZyjTU5ZSiMFVNU77FSysScYUlh3xLjp76O9LEbBmsr7Y2rc5OO5zqxIPwyvpkZrOP4c8pfp7waKjbYmqmkqX3NltrmwgsNmI1FaqSTr2XQOkLCaXTeqpd5mOxrseo5I7lcZIx9neaHhl15fTuObdb/ADOPSbNwrixtF32Hofezn5gz30Xwlx+KzulVIdnd1ZKK0ZFbHuAgZx/7Arusdeejl2OFtfjcfjbX6Mui5Y2FiCRh0RM6jJZbxnXC7dVtKC/w07227Wr7Pc6WWp5Z3coqKENnma6HQAjy8kZBJyZp9G6vXZz7a6uSbgqW+cj2B/pFsrA8tVGK1rDMh7DYsPrFWICy8Tfu38XR/VLuVlzGy9EX0rJstyPQ6kVrnPYnO329l7+oMs4CIiAiIgIiICIiAiIgIiIGOyhWIJAJU5X5H0yJ6KT1ECAsmIgQVzI0nqIGOnjqn1QBkknH2k+pPxmSIgIi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https://encrypted-tbn1.google.com/images?q=tbn:ANd9GcR2EMg_Azl9h8IRwovldlUVsgI0iY3Nwn_wwmbpkCTrShMMS2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https://encrypted-tbn1.google.com/images?q=tbn:ANd9GcR2EMg_Azl9h8IRwovldlUVsgI0iY3Nwn_wwmbpkCTrShMMS2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14800"/>
            <a:ext cx="3222166" cy="1371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191000" y="3200400"/>
            <a:ext cx="5257800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   : </a:t>
            </a:r>
            <a:r>
              <a:rPr lang="en-US" sz="2800" dirty="0" err="1" smtClean="0"/>
              <a:t>batas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modus</a:t>
            </a:r>
          </a:p>
          <a:p>
            <a:r>
              <a:rPr lang="en-US" sz="2800" dirty="0" smtClean="0"/>
              <a:t>p   :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modus</a:t>
            </a:r>
          </a:p>
          <a:p>
            <a:r>
              <a:rPr lang="en-US" sz="2800" dirty="0" smtClean="0"/>
              <a:t>b1 : 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modus –  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  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terdekat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   </a:t>
            </a:r>
            <a:r>
              <a:rPr lang="en-US" sz="2800" dirty="0" err="1" smtClean="0"/>
              <a:t>sesudahya</a:t>
            </a:r>
            <a:endParaRPr lang="en-US" sz="2800" dirty="0" smtClean="0"/>
          </a:p>
          <a:p>
            <a:r>
              <a:rPr lang="en-US" sz="2800" dirty="0" smtClean="0"/>
              <a:t>b</a:t>
            </a:r>
            <a:r>
              <a:rPr lang="en-US" sz="2800" dirty="0" smtClean="0"/>
              <a:t>2 :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modus – </a:t>
            </a:r>
            <a:endParaRPr lang="en-US" sz="2800" dirty="0" smtClean="0"/>
          </a:p>
          <a:p>
            <a:r>
              <a:rPr lang="en-US" sz="2800" dirty="0" smtClean="0"/>
              <a:t>       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smtClean="0"/>
              <a:t>interval </a:t>
            </a:r>
          </a:p>
          <a:p>
            <a:r>
              <a:rPr lang="en-US" sz="2800" dirty="0" smtClean="0"/>
              <a:t>        </a:t>
            </a:r>
            <a:r>
              <a:rPr lang="en-US" sz="2800" dirty="0" err="1" smtClean="0"/>
              <a:t>terdekat</a:t>
            </a:r>
            <a:r>
              <a:rPr lang="en-US" sz="2800" dirty="0" smtClean="0"/>
              <a:t> </a:t>
            </a:r>
            <a:r>
              <a:rPr lang="en-US" sz="2800" dirty="0" err="1" smtClean="0"/>
              <a:t>sesudahya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276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UKURAN TENDENSI SENTRAL DAN POSISI</vt:lpstr>
      <vt:lpstr>TENDENSI SENTRAL</vt:lpstr>
      <vt:lpstr>RATA-RATA (MEAN)</vt:lpstr>
      <vt:lpstr>Slide 4</vt:lpstr>
      <vt:lpstr>Slide 5</vt:lpstr>
      <vt:lpstr>Slide 6</vt:lpstr>
      <vt:lpstr>MEDIAN</vt:lpstr>
      <vt:lpstr>MEDIAN</vt:lpstr>
      <vt:lpstr>MODUS</vt:lpstr>
      <vt:lpstr>Hubungan antara Mean, Me, Mo</vt:lpstr>
      <vt:lpstr>Kurva menceng kanan (Skewness)</vt:lpstr>
      <vt:lpstr>Kurva menceng ke kiri</vt:lpstr>
      <vt:lpstr>Penggunaan mean, median , modus</vt:lpstr>
      <vt:lpstr>UKURAN LETAK /POSISI</vt:lpstr>
      <vt:lpstr>Rumus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TENDENSI SENTRAL DAN POSISI</dc:title>
  <dc:creator>toshiba</dc:creator>
  <cp:lastModifiedBy>toshiba</cp:lastModifiedBy>
  <cp:revision>23</cp:revision>
  <dcterms:created xsi:type="dcterms:W3CDTF">2012-04-09T03:44:41Z</dcterms:created>
  <dcterms:modified xsi:type="dcterms:W3CDTF">2012-04-09T08:03:06Z</dcterms:modified>
</cp:coreProperties>
</file>