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58" r:id="rId4"/>
    <p:sldId id="259" r:id="rId5"/>
    <p:sldId id="260" r:id="rId6"/>
    <p:sldId id="261" r:id="rId7"/>
    <p:sldId id="262" r:id="rId8"/>
    <p:sldId id="263" r:id="rId9"/>
    <p:sldId id="280" r:id="rId10"/>
    <p:sldId id="281" r:id="rId11"/>
    <p:sldId id="282" r:id="rId12"/>
    <p:sldId id="28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914400" y="685800"/>
            <a:ext cx="7721600" cy="1143000"/>
          </a:xfrm>
        </p:spPr>
        <p:txBody>
          <a:bodyPr/>
          <a:lstStyle>
            <a:lvl1pPr>
              <a:defRPr/>
            </a:lvl1pPr>
          </a:lstStyle>
          <a:p>
            <a:r>
              <a:rPr lang="en-US"/>
              <a:t>Click to edit Master title style</a:t>
            </a:r>
          </a:p>
        </p:txBody>
      </p:sp>
      <p:sp>
        <p:nvSpPr>
          <p:cNvPr id="37891" name="Rectangle 3"/>
          <p:cNvSpPr>
            <a:spLocks noGrp="1" noChangeArrowheads="1"/>
          </p:cNvSpPr>
          <p:nvPr>
            <p:ph type="subTitle" idx="1"/>
          </p:nvPr>
        </p:nvSpPr>
        <p:spPr>
          <a:xfrm>
            <a:off x="2133600" y="3886200"/>
            <a:ext cx="6400800" cy="1771650"/>
          </a:xfrm>
        </p:spPr>
        <p:txBody>
          <a:bodyPr/>
          <a:lstStyle>
            <a:lvl1pPr marL="0" indent="0">
              <a:buFontTx/>
              <a:buNone/>
              <a:defRPr>
                <a:latin typeface="Arial Black" pitchFamily="34" charset="0"/>
              </a:defRPr>
            </a:lvl1pPr>
          </a:lstStyle>
          <a:p>
            <a:r>
              <a:rPr lang="en-US"/>
              <a:t>Click to edit Master subtitle style</a:t>
            </a:r>
          </a:p>
        </p:txBody>
      </p:sp>
      <p:sp>
        <p:nvSpPr>
          <p:cNvPr id="37892"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p>
        </p:txBody>
      </p:sp>
      <p:sp>
        <p:nvSpPr>
          <p:cNvPr id="37893"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p>
        </p:txBody>
      </p:sp>
      <p:sp>
        <p:nvSpPr>
          <p:cNvPr id="37894"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481D538C-4991-48D9-AB2A-FD4887A22819}" type="slidenum">
              <a:rPr lang="en-US"/>
              <a:pPr/>
              <a:t>‹#›</a:t>
            </a:fld>
            <a:endParaRPr lang="en-US"/>
          </a:p>
        </p:txBody>
      </p:sp>
      <p:pic>
        <p:nvPicPr>
          <p:cNvPr id="37895" name="Picture 7" descr="paint"/>
          <p:cNvPicPr>
            <a:picLocks noChangeAspect="1" noChangeArrowheads="1"/>
          </p:cNvPicPr>
          <p:nvPr/>
        </p:nvPicPr>
        <p:blipFill>
          <a:blip r:embed="rId2">
            <a:clrChange>
              <a:clrFrom>
                <a:srgbClr val="C0C0C0"/>
              </a:clrFrom>
              <a:clrTo>
                <a:srgbClr val="C0C0C0">
                  <a:alpha val="0"/>
                </a:srgbClr>
              </a:clrTo>
            </a:clrChange>
          </a:blip>
          <a:srcRect/>
          <a:stretch>
            <a:fillRect/>
          </a:stretch>
        </p:blipFill>
        <p:spPr bwMode="auto">
          <a:xfrm>
            <a:off x="914400" y="1828800"/>
            <a:ext cx="8229600" cy="3841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E5B04D-07DA-49E1-BD70-97869ACCE24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3E47D8-3A7B-4A08-901C-9BC6E8FF3AC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8595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8595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31800" y="622935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2935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31000" y="6229350"/>
            <a:ext cx="1905000" cy="457200"/>
          </a:xfrm>
        </p:spPr>
        <p:txBody>
          <a:bodyPr/>
          <a:lstStyle>
            <a:lvl1pPr>
              <a:defRPr/>
            </a:lvl1pPr>
          </a:lstStyle>
          <a:p>
            <a:fld id="{B2A75554-3756-4320-9363-8F7FCBCA025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EBC3BE-ABA1-412F-8960-8485DA4C205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A6266D-AFFE-4414-B95A-5CCB3EA6DE8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412DDD-1F4B-4398-BAFA-68E0F3145D5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88C41FD-C693-4CDC-BC47-80D50C0783D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BBDE986-C484-45B0-B5C7-79C78068A28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84D6C1-022A-4E84-A921-D1E357C3682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3D9A13-DD74-47DB-9D2E-5A702E9D75A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55BA1E-E74F-409D-88D2-FDD584860EB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6867"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68"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endParaRPr lang="en-US"/>
          </a:p>
        </p:txBody>
      </p:sp>
      <p:sp>
        <p:nvSpPr>
          <p:cNvPr id="36869"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defRPr>
            </a:lvl1pPr>
          </a:lstStyle>
          <a:p>
            <a:endParaRPr lang="en-US"/>
          </a:p>
        </p:txBody>
      </p:sp>
      <p:sp>
        <p:nvSpPr>
          <p:cNvPr id="36870"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97F7FD30-8993-43BB-A9FE-8F475191B71B}" type="slidenum">
              <a:rPr lang="en-US"/>
              <a:pPr/>
              <a:t>‹#›</a:t>
            </a:fld>
            <a:endParaRPr lang="en-US"/>
          </a:p>
        </p:txBody>
      </p:sp>
      <p:pic>
        <p:nvPicPr>
          <p:cNvPr id="36871" name="Picture 7" descr="paint"/>
          <p:cNvPicPr>
            <a:picLocks noChangeAspect="1" noChangeArrowheads="1"/>
          </p:cNvPicPr>
          <p:nvPr/>
        </p:nvPicPr>
        <p:blipFill>
          <a:blip r:embed="rId14">
            <a:clrChange>
              <a:clrFrom>
                <a:srgbClr val="C0C0C0"/>
              </a:clrFrom>
              <a:clrTo>
                <a:srgbClr val="C0C0C0">
                  <a:alpha val="0"/>
                </a:srgbClr>
              </a:clrTo>
            </a:clrChange>
          </a:blip>
          <a:srcRect/>
          <a:stretch>
            <a:fillRect/>
          </a:stretch>
        </p:blipFill>
        <p:spPr bwMode="auto">
          <a:xfrm>
            <a:off x="914400" y="1314450"/>
            <a:ext cx="8229600" cy="384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b="1"/>
              <a:t>STRUKTUR DATA (2)</a:t>
            </a:r>
            <a:br>
              <a:rPr lang="en-US" sz="3600" b="1"/>
            </a:br>
            <a:r>
              <a:rPr lang="en-US" sz="2400" b="1"/>
              <a:t>searching array</a:t>
            </a:r>
            <a:r>
              <a:rPr lang="en-US" sz="3600"/>
              <a:t>	</a:t>
            </a:r>
          </a:p>
        </p:txBody>
      </p:sp>
      <p:sp>
        <p:nvSpPr>
          <p:cNvPr id="2052" name="Rectangle 4"/>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Penambahan elemen array</a:t>
            </a:r>
          </a:p>
        </p:txBody>
      </p:sp>
      <p:sp>
        <p:nvSpPr>
          <p:cNvPr id="41987" name="Rectangle 3"/>
          <p:cNvSpPr>
            <a:spLocks noGrp="1" noChangeArrowheads="1"/>
          </p:cNvSpPr>
          <p:nvPr>
            <p:ph type="body" idx="1"/>
          </p:nvPr>
        </p:nvSpPr>
        <p:spPr/>
        <p:txBody>
          <a:bodyPr/>
          <a:lstStyle/>
          <a:p>
            <a:r>
              <a:rPr lang="en-US"/>
              <a:t>Increment counter indeks array</a:t>
            </a:r>
          </a:p>
          <a:p>
            <a:r>
              <a:rPr lang="en-US">
                <a:latin typeface="Courier New" pitchFamily="49" charset="0"/>
              </a:rPr>
              <a:t>Counter++;</a:t>
            </a:r>
          </a:p>
          <a:p>
            <a:r>
              <a:rPr lang="en-US">
                <a:latin typeface="Courier" pitchFamily="49" charset="0"/>
              </a:rPr>
              <a:t>array[counter] = data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Menampilkan elemen array</a:t>
            </a:r>
          </a:p>
        </p:txBody>
      </p:sp>
      <p:sp>
        <p:nvSpPr>
          <p:cNvPr id="43011" name="Rectangle 3"/>
          <p:cNvSpPr>
            <a:spLocks noGrp="1" noChangeArrowheads="1"/>
          </p:cNvSpPr>
          <p:nvPr>
            <p:ph type="body" idx="1"/>
          </p:nvPr>
        </p:nvSpPr>
        <p:spPr/>
        <p:txBody>
          <a:bodyPr/>
          <a:lstStyle/>
          <a:p>
            <a:r>
              <a:rPr lang="en-US"/>
              <a:t>Lakukan looping terhadap semua elemen array yang ada berdasarkan indeksnya.</a:t>
            </a:r>
          </a:p>
          <a:p>
            <a:r>
              <a:rPr lang="en-US"/>
              <a:t>Printout!</a:t>
            </a:r>
          </a:p>
          <a:p>
            <a:r>
              <a:rPr lang="en-US"/>
              <a:t>Misalnya:</a:t>
            </a:r>
          </a:p>
          <a:p>
            <a:pPr>
              <a:buFontTx/>
              <a:buNone/>
            </a:pPr>
            <a:r>
              <a:rPr lang="en-US">
                <a:latin typeface="Courier" pitchFamily="49" charset="0"/>
              </a:rPr>
              <a:t>	for(int i=0;i&lt;n;i++){</a:t>
            </a:r>
          </a:p>
          <a:p>
            <a:pPr lvl="1">
              <a:buFontTx/>
              <a:buNone/>
            </a:pPr>
            <a:r>
              <a:rPr lang="en-US">
                <a:latin typeface="Courier" pitchFamily="49" charset="0"/>
              </a:rPr>
              <a:t>	cout&lt;&lt;array[i];</a:t>
            </a:r>
          </a:p>
          <a:p>
            <a:pPr>
              <a:buFontTx/>
              <a:buNone/>
            </a:pPr>
            <a:r>
              <a:rPr lang="en-US">
                <a:latin typeface="Courier" pitchFamily="49"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Soal Array</a:t>
            </a:r>
          </a:p>
        </p:txBody>
      </p:sp>
      <p:sp>
        <p:nvSpPr>
          <p:cNvPr id="44035" name="Rectangle 3"/>
          <p:cNvSpPr>
            <a:spLocks noGrp="1" noChangeArrowheads="1"/>
          </p:cNvSpPr>
          <p:nvPr>
            <p:ph type="body" idx="1"/>
          </p:nvPr>
        </p:nvSpPr>
        <p:spPr/>
        <p:txBody>
          <a:bodyPr/>
          <a:lstStyle/>
          <a:p>
            <a:pPr marL="609600" indent="-609600">
              <a:lnSpc>
                <a:spcPct val="80000"/>
              </a:lnSpc>
            </a:pPr>
            <a:r>
              <a:rPr lang="de-DE" sz="1200"/>
              <a:t>Buatlah program untuk menyalin isi array A ke array B yang kosong dengan jumlah elemen sama.</a:t>
            </a:r>
            <a:endParaRPr lang="en-US" sz="1200"/>
          </a:p>
          <a:p>
            <a:pPr marL="609600" indent="-609600">
              <a:lnSpc>
                <a:spcPct val="80000"/>
              </a:lnSpc>
              <a:buFontTx/>
              <a:buNone/>
            </a:pPr>
            <a:r>
              <a:rPr lang="de-DE" sz="1200"/>
              <a:t>	</a:t>
            </a:r>
            <a:r>
              <a:rPr lang="de-DE" sz="1200" u="sng"/>
              <a:t>Ilustrasinya:</a:t>
            </a:r>
            <a:endParaRPr lang="de-DE" sz="1200"/>
          </a:p>
          <a:p>
            <a:pPr marL="609600" indent="-609600">
              <a:lnSpc>
                <a:spcPct val="80000"/>
              </a:lnSpc>
              <a:buFontTx/>
              <a:buNone/>
            </a:pPr>
            <a:r>
              <a:rPr lang="de-DE" sz="1200"/>
              <a:t>	Array: int A[5];</a:t>
            </a:r>
          </a:p>
          <a:p>
            <a:pPr marL="609600" indent="-609600">
              <a:lnSpc>
                <a:spcPct val="80000"/>
              </a:lnSpc>
              <a:buFontTx/>
              <a:buNone/>
            </a:pPr>
            <a:r>
              <a:rPr lang="de-DE" sz="1200"/>
              <a:t>	Indeks		0 1   2 3 4</a:t>
            </a:r>
          </a:p>
          <a:p>
            <a:pPr marL="609600" indent="-609600">
              <a:lnSpc>
                <a:spcPct val="80000"/>
              </a:lnSpc>
              <a:buFontTx/>
              <a:buNone/>
            </a:pPr>
            <a:r>
              <a:rPr lang="de-DE" sz="1200"/>
              <a:t>	Nilai			5 10 6 0 4</a:t>
            </a:r>
          </a:p>
          <a:p>
            <a:pPr marL="609600" indent="-609600">
              <a:lnSpc>
                <a:spcPct val="80000"/>
              </a:lnSpc>
              <a:buFontTx/>
              <a:buNone/>
            </a:pPr>
            <a:r>
              <a:rPr lang="de-DE" sz="1200"/>
              <a:t>	Array: int B[5];</a:t>
            </a:r>
          </a:p>
          <a:p>
            <a:pPr marL="609600" indent="-609600">
              <a:lnSpc>
                <a:spcPct val="80000"/>
              </a:lnSpc>
              <a:buFontTx/>
              <a:buNone/>
            </a:pPr>
            <a:r>
              <a:rPr lang="de-DE" sz="1200"/>
              <a:t>	Indeks		0 1   2 3 4</a:t>
            </a:r>
          </a:p>
          <a:p>
            <a:pPr marL="609600" indent="-609600">
              <a:lnSpc>
                <a:spcPct val="80000"/>
              </a:lnSpc>
              <a:buFontTx/>
              <a:buNone/>
            </a:pPr>
            <a:r>
              <a:rPr lang="de-DE" sz="1200"/>
              <a:t>	Nilai			_ _   _ _ _</a:t>
            </a:r>
          </a:p>
          <a:p>
            <a:pPr marL="609600" indent="-609600">
              <a:lnSpc>
                <a:spcPct val="80000"/>
              </a:lnSpc>
              <a:buFontTx/>
              <a:buNone/>
            </a:pPr>
            <a:r>
              <a:rPr lang="de-DE" sz="1200"/>
              <a:t>	Kemudian array B akan berisi sama dengan isi array A:</a:t>
            </a:r>
          </a:p>
          <a:p>
            <a:pPr marL="609600" indent="-609600">
              <a:lnSpc>
                <a:spcPct val="80000"/>
              </a:lnSpc>
              <a:buFontTx/>
              <a:buNone/>
            </a:pPr>
            <a:r>
              <a:rPr lang="de-DE" sz="1200"/>
              <a:t>	Array: int B[5];</a:t>
            </a:r>
          </a:p>
          <a:p>
            <a:pPr marL="609600" indent="-609600">
              <a:lnSpc>
                <a:spcPct val="80000"/>
              </a:lnSpc>
              <a:buFontTx/>
              <a:buNone/>
            </a:pPr>
            <a:r>
              <a:rPr lang="de-DE" sz="1200"/>
              <a:t>	Indeks		0 1   2 3 4</a:t>
            </a:r>
          </a:p>
          <a:p>
            <a:pPr marL="609600" indent="-609600">
              <a:lnSpc>
                <a:spcPct val="80000"/>
              </a:lnSpc>
              <a:buFontTx/>
              <a:buNone/>
            </a:pPr>
            <a:r>
              <a:rPr lang="de-DE" sz="1200"/>
              <a:t>	Nilai			5 10 6 0 4</a:t>
            </a:r>
            <a:endParaRPr lang="en-US" sz="1200"/>
          </a:p>
          <a:p>
            <a:pPr marL="609600" indent="-609600">
              <a:lnSpc>
                <a:spcPct val="80000"/>
              </a:lnSpc>
            </a:pPr>
            <a:r>
              <a:rPr lang="de-DE" sz="1200"/>
              <a:t>Kembangkan, dimana array B akan berisi elemen-elemen array A tapi dengan posisi terbalik, data pertama di array A akan berada di data terakhir di array B!</a:t>
            </a:r>
            <a:endParaRPr lang="en-US" sz="1200"/>
          </a:p>
          <a:p>
            <a:pPr marL="609600" indent="-609600">
              <a:lnSpc>
                <a:spcPct val="80000"/>
              </a:lnSpc>
              <a:buFontTx/>
              <a:buNone/>
            </a:pPr>
            <a:r>
              <a:rPr lang="de-DE" sz="1200"/>
              <a:t>	Array: int B[5];</a:t>
            </a:r>
          </a:p>
          <a:p>
            <a:pPr marL="609600" indent="-609600">
              <a:lnSpc>
                <a:spcPct val="80000"/>
              </a:lnSpc>
              <a:buFontTx/>
              <a:buNone/>
            </a:pPr>
            <a:r>
              <a:rPr lang="de-DE" sz="1200"/>
              <a:t>	Indeks		0 1 2   3 4</a:t>
            </a:r>
          </a:p>
          <a:p>
            <a:pPr marL="609600" indent="-609600">
              <a:lnSpc>
                <a:spcPct val="80000"/>
              </a:lnSpc>
              <a:buFontTx/>
              <a:buNone/>
            </a:pPr>
            <a:r>
              <a:rPr lang="de-DE" sz="1200"/>
              <a:t>	Nilai			4 0 6 10 5</a:t>
            </a:r>
            <a:endParaRPr lang="en-US" sz="1200"/>
          </a:p>
          <a:p>
            <a:pPr marL="609600" indent="-609600">
              <a:lnSpc>
                <a:spcPct val="80000"/>
              </a:lnSpc>
            </a:pPr>
            <a:r>
              <a:rPr lang="de-DE" sz="1200"/>
              <a:t>Kembangkan lagi, elemen B diisi dengan data yang dari array A yang nilainya berupa bilangan genap dan lebih besar dari nol pada indeks yang sama dengan array A!</a:t>
            </a:r>
            <a:endParaRPr lang="en-US" sz="1200"/>
          </a:p>
          <a:p>
            <a:pPr marL="609600" indent="-609600">
              <a:lnSpc>
                <a:spcPct val="80000"/>
              </a:lnSpc>
              <a:buFontTx/>
              <a:buNone/>
            </a:pPr>
            <a:r>
              <a:rPr lang="de-DE" sz="1200"/>
              <a:t>	Array: 		int B[5];</a:t>
            </a:r>
          </a:p>
          <a:p>
            <a:pPr marL="609600" indent="-609600">
              <a:lnSpc>
                <a:spcPct val="80000"/>
              </a:lnSpc>
              <a:buFontTx/>
              <a:buNone/>
            </a:pPr>
            <a:r>
              <a:rPr lang="de-DE" sz="1200"/>
              <a:t>	Indeks		0 1   2 3 4</a:t>
            </a:r>
          </a:p>
          <a:p>
            <a:pPr marL="609600" indent="-609600">
              <a:lnSpc>
                <a:spcPct val="80000"/>
              </a:lnSpc>
              <a:buFontTx/>
              <a:buNone/>
            </a:pPr>
            <a:r>
              <a:rPr lang="de-DE" sz="1200"/>
              <a:t>	Nilai			_ 10 6 _ 4</a:t>
            </a:r>
            <a:endParaRPr lang="en-US"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Searching</a:t>
            </a:r>
          </a:p>
        </p:txBody>
      </p:sp>
      <p:sp>
        <p:nvSpPr>
          <p:cNvPr id="10243" name="Rectangle 3"/>
          <p:cNvSpPr>
            <a:spLocks noGrp="1" noChangeArrowheads="1"/>
          </p:cNvSpPr>
          <p:nvPr>
            <p:ph type="body" idx="1"/>
          </p:nvPr>
        </p:nvSpPr>
        <p:spPr/>
        <p:txBody>
          <a:bodyPr/>
          <a:lstStyle/>
          <a:p>
            <a:pPr>
              <a:lnSpc>
                <a:spcPct val="90000"/>
              </a:lnSpc>
            </a:pPr>
            <a:r>
              <a:rPr lang="en-US"/>
              <a:t>Pada suatu data seringkali dibutuhkan pembacaan kembali informasi (retrieval information) dengan cara searching.</a:t>
            </a:r>
          </a:p>
          <a:p>
            <a:pPr>
              <a:lnSpc>
                <a:spcPct val="90000"/>
              </a:lnSpc>
            </a:pPr>
            <a:r>
              <a:rPr lang="en-US"/>
              <a:t>Searching adalah pencarian data dengan cara menelusuri data-data tersebut.  </a:t>
            </a:r>
          </a:p>
          <a:p>
            <a:pPr>
              <a:lnSpc>
                <a:spcPct val="90000"/>
              </a:lnSpc>
            </a:pPr>
            <a:r>
              <a:rPr lang="en-US"/>
              <a:t>Tempat pencarian data dapat berupa array dalam memori, bisa juga pada file pada external storage.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a:t>Sequential Search</a:t>
            </a:r>
            <a:r>
              <a:rPr lang="en-US"/>
              <a:t> </a:t>
            </a:r>
          </a:p>
        </p:txBody>
      </p:sp>
      <p:sp>
        <p:nvSpPr>
          <p:cNvPr id="11267" name="Rectangle 3"/>
          <p:cNvSpPr>
            <a:spLocks noGrp="1" noChangeArrowheads="1"/>
          </p:cNvSpPr>
          <p:nvPr>
            <p:ph type="body" idx="1"/>
          </p:nvPr>
        </p:nvSpPr>
        <p:spPr/>
        <p:txBody>
          <a:bodyPr/>
          <a:lstStyle/>
          <a:p>
            <a:pPr>
              <a:lnSpc>
                <a:spcPct val="80000"/>
              </a:lnSpc>
            </a:pPr>
            <a:r>
              <a:rPr lang="en-US" sz="2400"/>
              <a:t>Adalah suatu teknik pencarian data dalam array ( 1 dimensi ) yang akan menelusuri semua elemen-elemen array dari awal sampai akhir, dimana data-data </a:t>
            </a:r>
            <a:r>
              <a:rPr lang="en-US" sz="2400" b="1"/>
              <a:t>tidak perlu</a:t>
            </a:r>
            <a:r>
              <a:rPr lang="en-US" sz="2400"/>
              <a:t> diurutkan terlebih dahulu.</a:t>
            </a:r>
          </a:p>
          <a:p>
            <a:pPr>
              <a:lnSpc>
                <a:spcPct val="80000"/>
              </a:lnSpc>
            </a:pPr>
            <a:r>
              <a:rPr lang="en-US" sz="2400"/>
              <a:t>Kemungkinan terbaik (best case) adalah jika data yang dicari terletak di indeks array terdepan (elemen array pertama) sehingga waktu yang dibutuhkan untuk pencarian data sangat sebentar (minimal).</a:t>
            </a:r>
          </a:p>
          <a:p>
            <a:pPr>
              <a:lnSpc>
                <a:spcPct val="80000"/>
              </a:lnSpc>
            </a:pPr>
            <a:r>
              <a:rPr lang="en-US" sz="2400"/>
              <a:t>Kemungkinan terburuk (worst case) adalah jika data yang dicari terletak di indeks array terakhir (elemen array terakhir) sehingga waktu yang dibutuhkan untuk pencarian data sangat lama (maksimal).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Sequential Search (2)</a:t>
            </a:r>
          </a:p>
        </p:txBody>
      </p:sp>
      <p:sp>
        <p:nvSpPr>
          <p:cNvPr id="12293" name="Rectangle 5"/>
          <p:cNvSpPr>
            <a:spLocks noGrp="1" noChangeArrowheads="1"/>
          </p:cNvSpPr>
          <p:nvPr>
            <p:ph type="body" idx="1"/>
          </p:nvPr>
        </p:nvSpPr>
        <p:spPr/>
        <p:txBody>
          <a:bodyPr/>
          <a:lstStyle/>
          <a:p>
            <a:pPr>
              <a:lnSpc>
                <a:spcPct val="80000"/>
              </a:lnSpc>
            </a:pPr>
            <a:r>
              <a:rPr lang="en-US" sz="2400"/>
              <a:t>Misalnya terdapat array satu dimensi sebagai berikut: </a:t>
            </a:r>
          </a:p>
          <a:p>
            <a:pPr>
              <a:lnSpc>
                <a:spcPct val="80000"/>
              </a:lnSpc>
            </a:pPr>
            <a:endParaRPr lang="en-US" sz="2400"/>
          </a:p>
          <a:p>
            <a:pPr>
              <a:lnSpc>
                <a:spcPct val="80000"/>
              </a:lnSpc>
            </a:pPr>
            <a:endParaRPr lang="en-US" sz="2400"/>
          </a:p>
          <a:p>
            <a:pPr>
              <a:lnSpc>
                <a:spcPct val="80000"/>
              </a:lnSpc>
            </a:pPr>
            <a:endParaRPr lang="en-US" sz="2400"/>
          </a:p>
          <a:p>
            <a:pPr>
              <a:lnSpc>
                <a:spcPct val="80000"/>
              </a:lnSpc>
            </a:pPr>
            <a:endParaRPr lang="en-US" sz="2400"/>
          </a:p>
          <a:p>
            <a:pPr>
              <a:lnSpc>
                <a:spcPct val="80000"/>
              </a:lnSpc>
            </a:pPr>
            <a:endParaRPr lang="en-US" sz="2400"/>
          </a:p>
          <a:p>
            <a:pPr>
              <a:lnSpc>
                <a:spcPct val="80000"/>
              </a:lnSpc>
            </a:pPr>
            <a:r>
              <a:rPr lang="en-US" sz="2400"/>
              <a:t>Kemudian program akan meminta data yang akan dicari, misalnya 6.</a:t>
            </a:r>
          </a:p>
          <a:p>
            <a:pPr>
              <a:lnSpc>
                <a:spcPct val="80000"/>
              </a:lnSpc>
            </a:pPr>
            <a:r>
              <a:rPr lang="en-US" sz="2400"/>
              <a:t>Jika ada maka akan ditampilkan tulisan “ADA”, sedangkan jika tidak ada maka akan ditampilkan tulisan “TIDAK ADA”.</a:t>
            </a:r>
          </a:p>
          <a:p>
            <a:pPr>
              <a:lnSpc>
                <a:spcPct val="80000"/>
              </a:lnSpc>
            </a:pPr>
            <a:endParaRPr lang="en-US" sz="2400"/>
          </a:p>
        </p:txBody>
      </p:sp>
      <p:grpSp>
        <p:nvGrpSpPr>
          <p:cNvPr id="12294" name="Group 6"/>
          <p:cNvGrpSpPr>
            <a:grpSpLocks noChangeAspect="1"/>
          </p:cNvGrpSpPr>
          <p:nvPr/>
        </p:nvGrpSpPr>
        <p:grpSpPr bwMode="auto">
          <a:xfrm>
            <a:off x="900113" y="2492375"/>
            <a:ext cx="5473700" cy="1655763"/>
            <a:chOff x="1134" y="12546"/>
            <a:chExt cx="8640" cy="1620"/>
          </a:xfrm>
        </p:grpSpPr>
        <p:sp>
          <p:nvSpPr>
            <p:cNvPr id="12295" name="AutoShape 7"/>
            <p:cNvSpPr>
              <a:spLocks noChangeAspect="1" noChangeArrowheads="1"/>
            </p:cNvSpPr>
            <p:nvPr/>
          </p:nvSpPr>
          <p:spPr bwMode="auto">
            <a:xfrm>
              <a:off x="1134" y="12546"/>
              <a:ext cx="8640" cy="1620"/>
            </a:xfrm>
            <a:prstGeom prst="rect">
              <a:avLst/>
            </a:prstGeom>
            <a:noFill/>
            <a:ln w="9525">
              <a:noFill/>
              <a:miter lim="800000"/>
              <a:headEnd/>
              <a:tailEnd/>
            </a:ln>
          </p:spPr>
          <p:txBody>
            <a:bodyPr/>
            <a:lstStyle/>
            <a:p>
              <a:endParaRPr lang="en-US"/>
            </a:p>
          </p:txBody>
        </p:sp>
        <p:sp>
          <p:nvSpPr>
            <p:cNvPr id="12296" name="Rectangle 8"/>
            <p:cNvSpPr>
              <a:spLocks noChangeArrowheads="1"/>
            </p:cNvSpPr>
            <p:nvPr/>
          </p:nvSpPr>
          <p:spPr bwMode="auto">
            <a:xfrm>
              <a:off x="1314" y="13086"/>
              <a:ext cx="7020" cy="540"/>
            </a:xfrm>
            <a:prstGeom prst="rect">
              <a:avLst/>
            </a:prstGeom>
            <a:solidFill>
              <a:srgbClr val="FFFFFF"/>
            </a:solidFill>
            <a:ln w="9525">
              <a:solidFill>
                <a:srgbClr val="000000"/>
              </a:solidFill>
              <a:miter lim="800000"/>
              <a:headEnd/>
              <a:tailEnd/>
            </a:ln>
          </p:spPr>
          <p:txBody>
            <a:bodyPr/>
            <a:lstStyle/>
            <a:p>
              <a:r>
                <a:rPr lang="en-US" sz="1200" b="1"/>
                <a:t>8           10             6           -2              11          7             1           100</a:t>
              </a:r>
              <a:endParaRPr lang="en-US"/>
            </a:p>
          </p:txBody>
        </p:sp>
        <p:sp>
          <p:nvSpPr>
            <p:cNvPr id="12297" name="Line 9"/>
            <p:cNvSpPr>
              <a:spLocks noChangeShapeType="1"/>
            </p:cNvSpPr>
            <p:nvPr/>
          </p:nvSpPr>
          <p:spPr bwMode="auto">
            <a:xfrm flipH="1">
              <a:off x="2035" y="13086"/>
              <a:ext cx="1" cy="540"/>
            </a:xfrm>
            <a:prstGeom prst="line">
              <a:avLst/>
            </a:prstGeom>
            <a:noFill/>
            <a:ln w="9525">
              <a:solidFill>
                <a:srgbClr val="000000"/>
              </a:solidFill>
              <a:round/>
              <a:headEnd/>
              <a:tailEnd/>
            </a:ln>
          </p:spPr>
          <p:txBody>
            <a:bodyPr/>
            <a:lstStyle/>
            <a:p>
              <a:endParaRPr lang="en-US"/>
            </a:p>
          </p:txBody>
        </p:sp>
        <p:sp>
          <p:nvSpPr>
            <p:cNvPr id="12298" name="Line 10"/>
            <p:cNvSpPr>
              <a:spLocks noChangeShapeType="1"/>
            </p:cNvSpPr>
            <p:nvPr/>
          </p:nvSpPr>
          <p:spPr bwMode="auto">
            <a:xfrm>
              <a:off x="2934" y="13086"/>
              <a:ext cx="1" cy="540"/>
            </a:xfrm>
            <a:prstGeom prst="line">
              <a:avLst/>
            </a:prstGeom>
            <a:noFill/>
            <a:ln w="9525">
              <a:solidFill>
                <a:srgbClr val="000000"/>
              </a:solidFill>
              <a:round/>
              <a:headEnd/>
              <a:tailEnd/>
            </a:ln>
          </p:spPr>
          <p:txBody>
            <a:bodyPr/>
            <a:lstStyle/>
            <a:p>
              <a:endParaRPr lang="en-US"/>
            </a:p>
          </p:txBody>
        </p:sp>
        <p:sp>
          <p:nvSpPr>
            <p:cNvPr id="12299" name="Line 11"/>
            <p:cNvSpPr>
              <a:spLocks noChangeShapeType="1"/>
            </p:cNvSpPr>
            <p:nvPr/>
          </p:nvSpPr>
          <p:spPr bwMode="auto">
            <a:xfrm flipH="1">
              <a:off x="3835" y="13086"/>
              <a:ext cx="1" cy="540"/>
            </a:xfrm>
            <a:prstGeom prst="line">
              <a:avLst/>
            </a:prstGeom>
            <a:noFill/>
            <a:ln w="9525">
              <a:solidFill>
                <a:srgbClr val="000000"/>
              </a:solidFill>
              <a:round/>
              <a:headEnd/>
              <a:tailEnd/>
            </a:ln>
          </p:spPr>
          <p:txBody>
            <a:bodyPr/>
            <a:lstStyle/>
            <a:p>
              <a:endParaRPr lang="en-US"/>
            </a:p>
          </p:txBody>
        </p:sp>
        <p:sp>
          <p:nvSpPr>
            <p:cNvPr id="12300" name="Line 12"/>
            <p:cNvSpPr>
              <a:spLocks noChangeShapeType="1"/>
            </p:cNvSpPr>
            <p:nvPr/>
          </p:nvSpPr>
          <p:spPr bwMode="auto">
            <a:xfrm>
              <a:off x="4734" y="13086"/>
              <a:ext cx="1" cy="540"/>
            </a:xfrm>
            <a:prstGeom prst="line">
              <a:avLst/>
            </a:prstGeom>
            <a:noFill/>
            <a:ln w="9525">
              <a:solidFill>
                <a:srgbClr val="000000"/>
              </a:solidFill>
              <a:round/>
              <a:headEnd/>
              <a:tailEnd/>
            </a:ln>
          </p:spPr>
          <p:txBody>
            <a:bodyPr/>
            <a:lstStyle/>
            <a:p>
              <a:endParaRPr lang="en-US"/>
            </a:p>
          </p:txBody>
        </p:sp>
        <p:sp>
          <p:nvSpPr>
            <p:cNvPr id="12301" name="Line 13"/>
            <p:cNvSpPr>
              <a:spLocks noChangeShapeType="1"/>
            </p:cNvSpPr>
            <p:nvPr/>
          </p:nvSpPr>
          <p:spPr bwMode="auto">
            <a:xfrm>
              <a:off x="5635" y="13086"/>
              <a:ext cx="1" cy="540"/>
            </a:xfrm>
            <a:prstGeom prst="line">
              <a:avLst/>
            </a:prstGeom>
            <a:noFill/>
            <a:ln w="9525">
              <a:solidFill>
                <a:srgbClr val="000000"/>
              </a:solidFill>
              <a:round/>
              <a:headEnd/>
              <a:tailEnd/>
            </a:ln>
          </p:spPr>
          <p:txBody>
            <a:bodyPr/>
            <a:lstStyle/>
            <a:p>
              <a:endParaRPr lang="en-US"/>
            </a:p>
          </p:txBody>
        </p:sp>
        <p:sp>
          <p:nvSpPr>
            <p:cNvPr id="12302" name="Line 14"/>
            <p:cNvSpPr>
              <a:spLocks noChangeShapeType="1"/>
            </p:cNvSpPr>
            <p:nvPr/>
          </p:nvSpPr>
          <p:spPr bwMode="auto">
            <a:xfrm>
              <a:off x="6534" y="13086"/>
              <a:ext cx="1" cy="540"/>
            </a:xfrm>
            <a:prstGeom prst="line">
              <a:avLst/>
            </a:prstGeom>
            <a:noFill/>
            <a:ln w="9525">
              <a:solidFill>
                <a:srgbClr val="000000"/>
              </a:solidFill>
              <a:round/>
              <a:headEnd/>
              <a:tailEnd/>
            </a:ln>
          </p:spPr>
          <p:txBody>
            <a:bodyPr/>
            <a:lstStyle/>
            <a:p>
              <a:endParaRPr lang="en-US"/>
            </a:p>
          </p:txBody>
        </p:sp>
        <p:sp>
          <p:nvSpPr>
            <p:cNvPr id="12303" name="Line 15"/>
            <p:cNvSpPr>
              <a:spLocks noChangeShapeType="1"/>
            </p:cNvSpPr>
            <p:nvPr/>
          </p:nvSpPr>
          <p:spPr bwMode="auto">
            <a:xfrm>
              <a:off x="7435" y="13086"/>
              <a:ext cx="1" cy="540"/>
            </a:xfrm>
            <a:prstGeom prst="line">
              <a:avLst/>
            </a:prstGeom>
            <a:noFill/>
            <a:ln w="9525">
              <a:solidFill>
                <a:srgbClr val="000000"/>
              </a:solidFill>
              <a:round/>
              <a:headEnd/>
              <a:tailEnd/>
            </a:ln>
          </p:spPr>
          <p:txBody>
            <a:bodyPr/>
            <a:lstStyle/>
            <a:p>
              <a:endParaRPr lang="en-US"/>
            </a:p>
          </p:txBody>
        </p:sp>
        <p:sp>
          <p:nvSpPr>
            <p:cNvPr id="12304" name="Text Box 16"/>
            <p:cNvSpPr txBox="1">
              <a:spLocks noChangeArrowheads="1"/>
            </p:cNvSpPr>
            <p:nvPr/>
          </p:nvSpPr>
          <p:spPr bwMode="auto">
            <a:xfrm>
              <a:off x="1494" y="12546"/>
              <a:ext cx="6840" cy="360"/>
            </a:xfrm>
            <a:prstGeom prst="rect">
              <a:avLst/>
            </a:prstGeom>
            <a:solidFill>
              <a:srgbClr val="FFFFFF"/>
            </a:solidFill>
            <a:ln w="9525">
              <a:noFill/>
              <a:miter lim="800000"/>
              <a:headEnd/>
              <a:tailEnd/>
            </a:ln>
          </p:spPr>
          <p:txBody>
            <a:bodyPr/>
            <a:lstStyle/>
            <a:p>
              <a:r>
                <a:rPr lang="en-US" sz="1200" b="1"/>
                <a:t>0        1              2             3              4            5             6             7</a:t>
              </a:r>
              <a:endParaRPr lang="en-US"/>
            </a:p>
          </p:txBody>
        </p:sp>
        <p:sp>
          <p:nvSpPr>
            <p:cNvPr id="12305" name="Text Box 17"/>
            <p:cNvSpPr txBox="1">
              <a:spLocks noChangeArrowheads="1"/>
            </p:cNvSpPr>
            <p:nvPr/>
          </p:nvSpPr>
          <p:spPr bwMode="auto">
            <a:xfrm>
              <a:off x="1314" y="13806"/>
              <a:ext cx="6840" cy="360"/>
            </a:xfrm>
            <a:prstGeom prst="rect">
              <a:avLst/>
            </a:prstGeom>
            <a:solidFill>
              <a:srgbClr val="FFFFFF"/>
            </a:solidFill>
            <a:ln w="9525">
              <a:noFill/>
              <a:miter lim="800000"/>
              <a:headEnd/>
              <a:tailEnd/>
            </a:ln>
          </p:spPr>
          <p:txBody>
            <a:bodyPr/>
            <a:lstStyle/>
            <a:p>
              <a:r>
                <a:rPr lang="en-US" sz="1200" b="1"/>
                <a:t>ffea        ffeb         ffec         ffed        ffef        fffa          fffb      fffc        </a:t>
              </a:r>
              <a:endParaRPr lang="en-US"/>
            </a:p>
          </p:txBody>
        </p:sp>
        <p:sp>
          <p:nvSpPr>
            <p:cNvPr id="12306" name="Text Box 18"/>
            <p:cNvSpPr txBox="1">
              <a:spLocks noChangeArrowheads="1"/>
            </p:cNvSpPr>
            <p:nvPr/>
          </p:nvSpPr>
          <p:spPr bwMode="auto">
            <a:xfrm>
              <a:off x="8514" y="12666"/>
              <a:ext cx="1260" cy="360"/>
            </a:xfrm>
            <a:prstGeom prst="rect">
              <a:avLst/>
            </a:prstGeom>
            <a:solidFill>
              <a:srgbClr val="FFFFFF"/>
            </a:solidFill>
            <a:ln w="9525">
              <a:noFill/>
              <a:miter lim="800000"/>
              <a:headEnd/>
              <a:tailEnd/>
            </a:ln>
          </p:spPr>
          <p:txBody>
            <a:bodyPr/>
            <a:lstStyle/>
            <a:p>
              <a:r>
                <a:rPr lang="en-US" sz="1000" b="1"/>
                <a:t>indeks</a:t>
              </a:r>
              <a:endParaRPr lang="en-US"/>
            </a:p>
          </p:txBody>
        </p:sp>
        <p:sp>
          <p:nvSpPr>
            <p:cNvPr id="12307" name="Text Box 19"/>
            <p:cNvSpPr txBox="1">
              <a:spLocks noChangeArrowheads="1"/>
            </p:cNvSpPr>
            <p:nvPr/>
          </p:nvSpPr>
          <p:spPr bwMode="auto">
            <a:xfrm>
              <a:off x="8514" y="13162"/>
              <a:ext cx="1260" cy="359"/>
            </a:xfrm>
            <a:prstGeom prst="rect">
              <a:avLst/>
            </a:prstGeom>
            <a:solidFill>
              <a:srgbClr val="FFFFFF"/>
            </a:solidFill>
            <a:ln w="9525">
              <a:noFill/>
              <a:miter lim="800000"/>
              <a:headEnd/>
              <a:tailEnd/>
            </a:ln>
          </p:spPr>
          <p:txBody>
            <a:bodyPr/>
            <a:lstStyle/>
            <a:p>
              <a:r>
                <a:rPr lang="en-US" sz="1000" b="1"/>
                <a:t>value</a:t>
              </a:r>
              <a:endParaRPr lang="en-US"/>
            </a:p>
          </p:txBody>
        </p:sp>
        <p:sp>
          <p:nvSpPr>
            <p:cNvPr id="12308" name="Text Box 20"/>
            <p:cNvSpPr txBox="1">
              <a:spLocks noChangeArrowheads="1"/>
            </p:cNvSpPr>
            <p:nvPr/>
          </p:nvSpPr>
          <p:spPr bwMode="auto">
            <a:xfrm>
              <a:off x="8514" y="13701"/>
              <a:ext cx="1260" cy="360"/>
            </a:xfrm>
            <a:prstGeom prst="rect">
              <a:avLst/>
            </a:prstGeom>
            <a:solidFill>
              <a:srgbClr val="FFFFFF"/>
            </a:solidFill>
            <a:ln w="9525">
              <a:noFill/>
              <a:miter lim="800000"/>
              <a:headEnd/>
              <a:tailEnd/>
            </a:ln>
          </p:spPr>
          <p:txBody>
            <a:bodyPr/>
            <a:lstStyle/>
            <a:p>
              <a:r>
                <a:rPr lang="en-US" sz="1000" b="1"/>
                <a:t>alamat</a:t>
              </a:r>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Detail Program</a:t>
            </a:r>
          </a:p>
        </p:txBody>
      </p:sp>
      <p:sp>
        <p:nvSpPr>
          <p:cNvPr id="13315" name="Rectangle 3"/>
          <p:cNvSpPr>
            <a:spLocks noGrp="1" noChangeArrowheads="1"/>
          </p:cNvSpPr>
          <p:nvPr>
            <p:ph type="body" idx="1"/>
          </p:nvPr>
        </p:nvSpPr>
        <p:spPr/>
        <p:txBody>
          <a:bodyPr/>
          <a:lstStyle/>
          <a:p>
            <a:pPr>
              <a:lnSpc>
                <a:spcPct val="80000"/>
              </a:lnSpc>
            </a:pPr>
            <a:r>
              <a:rPr lang="en-US" sz="1800">
                <a:latin typeface="Courier" pitchFamily="49" charset="0"/>
              </a:rPr>
              <a:t>#include &lt;stdio.h&gt;</a:t>
            </a:r>
          </a:p>
          <a:p>
            <a:pPr>
              <a:lnSpc>
                <a:spcPct val="80000"/>
              </a:lnSpc>
            </a:pPr>
            <a:r>
              <a:rPr lang="en-US" sz="1800">
                <a:latin typeface="Courier" pitchFamily="49" charset="0"/>
              </a:rPr>
              <a:t>#include &lt;conio.h&gt;</a:t>
            </a:r>
          </a:p>
          <a:p>
            <a:pPr>
              <a:lnSpc>
                <a:spcPct val="80000"/>
              </a:lnSpc>
            </a:pPr>
            <a:r>
              <a:rPr lang="en-US" sz="1800">
                <a:latin typeface="Courier" pitchFamily="49" charset="0"/>
              </a:rPr>
              <a:t>void main(){</a:t>
            </a:r>
          </a:p>
          <a:p>
            <a:pPr>
              <a:lnSpc>
                <a:spcPct val="80000"/>
              </a:lnSpc>
            </a:pPr>
            <a:r>
              <a:rPr lang="en-US" sz="1800">
                <a:latin typeface="Courier" pitchFamily="49" charset="0"/>
              </a:rPr>
              <a:t>	clrscr();</a:t>
            </a:r>
          </a:p>
          <a:p>
            <a:pPr>
              <a:lnSpc>
                <a:spcPct val="80000"/>
              </a:lnSpc>
            </a:pPr>
            <a:r>
              <a:rPr lang="en-US" sz="1800">
                <a:latin typeface="Courier" pitchFamily="49" charset="0"/>
              </a:rPr>
              <a:t>	int data[8] = {8,10,6,-2,11,7,1,100};</a:t>
            </a:r>
          </a:p>
          <a:p>
            <a:pPr>
              <a:lnSpc>
                <a:spcPct val="80000"/>
              </a:lnSpc>
            </a:pPr>
            <a:r>
              <a:rPr lang="en-US" sz="1800">
                <a:latin typeface="Courier" pitchFamily="49" charset="0"/>
              </a:rPr>
              <a:t>	int cari;</a:t>
            </a:r>
          </a:p>
          <a:p>
            <a:pPr>
              <a:lnSpc>
                <a:spcPct val="80000"/>
              </a:lnSpc>
            </a:pPr>
            <a:r>
              <a:rPr lang="en-US" sz="1800">
                <a:latin typeface="Courier" pitchFamily="49" charset="0"/>
              </a:rPr>
              <a:t>	int flag=0;</a:t>
            </a:r>
          </a:p>
          <a:p>
            <a:pPr>
              <a:lnSpc>
                <a:spcPct val="80000"/>
              </a:lnSpc>
            </a:pPr>
            <a:r>
              <a:rPr lang="en-US" sz="1800">
                <a:latin typeface="Courier" pitchFamily="49" charset="0"/>
              </a:rPr>
              <a:t>	printf("masukkan data yang ingin dicari = "); 	scanf("%d",&amp;cari);</a:t>
            </a:r>
          </a:p>
          <a:p>
            <a:pPr>
              <a:lnSpc>
                <a:spcPct val="80000"/>
              </a:lnSpc>
            </a:pPr>
            <a:r>
              <a:rPr lang="en-US" sz="1800">
                <a:latin typeface="Courier" pitchFamily="49" charset="0"/>
              </a:rPr>
              <a:t>	for(int i=0;i&lt;8;i++){</a:t>
            </a:r>
          </a:p>
          <a:p>
            <a:pPr>
              <a:lnSpc>
                <a:spcPct val="80000"/>
              </a:lnSpc>
            </a:pPr>
            <a:r>
              <a:rPr lang="en-US" sz="1800">
                <a:latin typeface="Courier" pitchFamily="49" charset="0"/>
              </a:rPr>
              <a:t>		if(data[i] == cari) flag=1;</a:t>
            </a:r>
          </a:p>
          <a:p>
            <a:pPr>
              <a:lnSpc>
                <a:spcPct val="80000"/>
              </a:lnSpc>
            </a:pPr>
            <a:r>
              <a:rPr lang="en-US" sz="1800">
                <a:latin typeface="Courier" pitchFamily="49" charset="0"/>
              </a:rPr>
              <a:t>	}</a:t>
            </a:r>
          </a:p>
          <a:p>
            <a:pPr>
              <a:lnSpc>
                <a:spcPct val="80000"/>
              </a:lnSpc>
            </a:pPr>
            <a:r>
              <a:rPr lang="en-US" sz="1800">
                <a:latin typeface="Courier" pitchFamily="49" charset="0"/>
              </a:rPr>
              <a:t>	if(flag==1) printf("Data ada!\n"); </a:t>
            </a:r>
          </a:p>
          <a:p>
            <a:pPr>
              <a:lnSpc>
                <a:spcPct val="80000"/>
              </a:lnSpc>
            </a:pPr>
            <a:r>
              <a:rPr lang="en-US" sz="1800">
                <a:latin typeface="Courier" pitchFamily="49" charset="0"/>
              </a:rPr>
              <a:t>         else printf("Data tidak ada!\n");</a:t>
            </a:r>
          </a:p>
          <a:p>
            <a:pPr>
              <a:lnSpc>
                <a:spcPct val="80000"/>
              </a:lnSpc>
            </a:pPr>
            <a:r>
              <a:rPr lang="en-US" sz="1800">
                <a:latin typeface="Courier" pitchFamily="49"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Pembahasan Program</a:t>
            </a:r>
          </a:p>
        </p:txBody>
      </p:sp>
      <p:sp>
        <p:nvSpPr>
          <p:cNvPr id="14343" name="Rectangle 7"/>
          <p:cNvSpPr>
            <a:spLocks noGrp="1" noChangeArrowheads="1"/>
          </p:cNvSpPr>
          <p:nvPr>
            <p:ph type="body" idx="1"/>
          </p:nvPr>
        </p:nvSpPr>
        <p:spPr/>
        <p:txBody>
          <a:bodyPr/>
          <a:lstStyle/>
          <a:p>
            <a:pPr>
              <a:lnSpc>
                <a:spcPct val="80000"/>
              </a:lnSpc>
            </a:pPr>
            <a:endParaRPr lang="de-DE" sz="1800"/>
          </a:p>
          <a:p>
            <a:pPr>
              <a:lnSpc>
                <a:spcPct val="80000"/>
              </a:lnSpc>
            </a:pPr>
            <a:endParaRPr lang="de-DE" sz="1800"/>
          </a:p>
          <a:p>
            <a:pPr>
              <a:lnSpc>
                <a:spcPct val="80000"/>
              </a:lnSpc>
            </a:pPr>
            <a:endParaRPr lang="de-DE" sz="1800"/>
          </a:p>
          <a:p>
            <a:pPr>
              <a:lnSpc>
                <a:spcPct val="80000"/>
              </a:lnSpc>
            </a:pPr>
            <a:endParaRPr lang="de-DE" sz="1800"/>
          </a:p>
          <a:p>
            <a:pPr>
              <a:lnSpc>
                <a:spcPct val="80000"/>
              </a:lnSpc>
            </a:pPr>
            <a:r>
              <a:rPr lang="de-DE" sz="1800"/>
              <a:t>Dari program diatas, terlihat bahwa dilakukan perulangan untuk mengakses semua elemen array data satu persatu berdasarkan indeksnya.</a:t>
            </a:r>
          </a:p>
          <a:p>
            <a:pPr>
              <a:lnSpc>
                <a:spcPct val="80000"/>
              </a:lnSpc>
            </a:pPr>
            <a:r>
              <a:rPr lang="de-DE" sz="1800"/>
              <a:t>Program menggunakan sebuah variabel flag yang berguna untuk menadai ada atau tidaknya data yang dicari dalam array data.  Hanya bernilai 0 atau 1.</a:t>
            </a:r>
          </a:p>
          <a:p>
            <a:pPr>
              <a:lnSpc>
                <a:spcPct val="80000"/>
              </a:lnSpc>
            </a:pPr>
            <a:r>
              <a:rPr lang="de-DE" sz="1800"/>
              <a:t>Flag pertama kali diinisialiasasi dengan nilai 0.</a:t>
            </a:r>
          </a:p>
          <a:p>
            <a:pPr>
              <a:lnSpc>
                <a:spcPct val="80000"/>
              </a:lnSpc>
            </a:pPr>
            <a:r>
              <a:rPr lang="de-DE" sz="1800"/>
              <a:t>Jika ditemukan, maka flag akan diset menjadi 1, jika tidak ada maka flag akan tetap bernilai 0.</a:t>
            </a:r>
          </a:p>
          <a:p>
            <a:pPr>
              <a:lnSpc>
                <a:spcPct val="80000"/>
              </a:lnSpc>
            </a:pPr>
            <a:r>
              <a:rPr lang="de-DE" sz="1800"/>
              <a:t>Semua elemen array data akan dibandingkan satu persatu dengan data yang dicari dan diinputkan oleh user.</a:t>
            </a:r>
            <a:r>
              <a:rPr lang="en-US" sz="1800"/>
              <a:t> </a:t>
            </a:r>
          </a:p>
          <a:p>
            <a:pPr>
              <a:lnSpc>
                <a:spcPct val="80000"/>
              </a:lnSpc>
            </a:pPr>
            <a:r>
              <a:rPr lang="de-DE" sz="1800" b="1"/>
              <a:t>Question</a:t>
            </a:r>
            <a:r>
              <a:rPr lang="de-DE" sz="1800"/>
              <a:t>: Bagaimana jika data yang dicari ditemukan dan ditanyakan terletak di indeks ke berapa?</a:t>
            </a:r>
            <a:endParaRPr lang="en-US" sz="1800"/>
          </a:p>
        </p:txBody>
      </p:sp>
      <p:pic>
        <p:nvPicPr>
          <p:cNvPr id="14344" name="Picture 8"/>
          <p:cNvPicPr>
            <a:picLocks noChangeAspect="1" noChangeArrowheads="1"/>
          </p:cNvPicPr>
          <p:nvPr/>
        </p:nvPicPr>
        <p:blipFill>
          <a:blip r:embed="rId2"/>
          <a:srcRect/>
          <a:stretch>
            <a:fillRect/>
          </a:stretch>
        </p:blipFill>
        <p:spPr bwMode="auto">
          <a:xfrm>
            <a:off x="539750" y="1844675"/>
            <a:ext cx="3038475" cy="1028700"/>
          </a:xfrm>
          <a:prstGeom prst="rect">
            <a:avLst/>
          </a:prstGeom>
          <a:noFill/>
          <a:ln w="9525">
            <a:noFill/>
            <a:miter lim="800000"/>
            <a:headEnd/>
            <a:tailEnd/>
          </a:ln>
        </p:spPr>
      </p:pic>
      <p:pic>
        <p:nvPicPr>
          <p:cNvPr id="14345" name="Picture 9"/>
          <p:cNvPicPr>
            <a:picLocks noChangeAspect="1" noChangeArrowheads="1"/>
          </p:cNvPicPr>
          <p:nvPr/>
        </p:nvPicPr>
        <p:blipFill>
          <a:blip r:embed="rId3"/>
          <a:srcRect/>
          <a:stretch>
            <a:fillRect/>
          </a:stretch>
        </p:blipFill>
        <p:spPr bwMode="auto">
          <a:xfrm>
            <a:off x="3851275" y="1844675"/>
            <a:ext cx="3219450"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de-DE" sz="2800" b="1"/>
              <a:t/>
            </a:r>
            <a:br>
              <a:rPr lang="de-DE" sz="2800" b="1"/>
            </a:br>
            <a:r>
              <a:rPr lang="de-DE" sz="3600" b="1"/>
              <a:t>Problems</a:t>
            </a:r>
            <a:endParaRPr lang="en-US" sz="3600" b="1"/>
          </a:p>
        </p:txBody>
      </p:sp>
      <p:sp>
        <p:nvSpPr>
          <p:cNvPr id="15363" name="Rectangle 3"/>
          <p:cNvSpPr>
            <a:spLocks noGrp="1" noChangeArrowheads="1"/>
          </p:cNvSpPr>
          <p:nvPr>
            <p:ph type="body" idx="1"/>
          </p:nvPr>
        </p:nvSpPr>
        <p:spPr/>
        <p:txBody>
          <a:bodyPr/>
          <a:lstStyle/>
          <a:p>
            <a:pPr>
              <a:lnSpc>
                <a:spcPct val="90000"/>
              </a:lnSpc>
            </a:pPr>
            <a:r>
              <a:rPr lang="de-DE" sz="2400" b="1"/>
              <a:t>Problem: </a:t>
            </a:r>
            <a:r>
              <a:rPr lang="de-DE" sz="2400"/>
              <a:t>Apakah cara di atas efisien?  </a:t>
            </a:r>
            <a:r>
              <a:rPr lang="en-US" sz="2400"/>
              <a:t>Jika datanya ada 10000?</a:t>
            </a:r>
            <a:endParaRPr lang="en-US" sz="2400" b="1"/>
          </a:p>
          <a:p>
            <a:pPr>
              <a:lnSpc>
                <a:spcPct val="90000"/>
              </a:lnSpc>
            </a:pPr>
            <a:r>
              <a:rPr lang="en-US" sz="2400" b="1"/>
              <a:t>Solution</a:t>
            </a:r>
            <a:r>
              <a:rPr lang="en-US" sz="2400"/>
              <a:t>: Untuk meningkatkan efisiensi, seharusnya jika data yang dicari sudah ditemukan maka perulangan harus dihentikan!</a:t>
            </a:r>
            <a:endParaRPr lang="en-US" sz="2400" b="1"/>
          </a:p>
          <a:p>
            <a:pPr>
              <a:lnSpc>
                <a:spcPct val="90000"/>
              </a:lnSpc>
            </a:pPr>
            <a:r>
              <a:rPr lang="en-US" sz="2400" b="1"/>
              <a:t>Hint</a:t>
            </a:r>
            <a:r>
              <a:rPr lang="en-US" sz="2400"/>
              <a:t>: Gunakan </a:t>
            </a:r>
            <a:r>
              <a:rPr lang="en-US" sz="2400" b="1"/>
              <a:t>break</a:t>
            </a:r>
            <a:r>
              <a:rPr lang="en-US" sz="2400"/>
              <a:t>!</a:t>
            </a:r>
            <a:endParaRPr lang="en-US" sz="2400" b="1"/>
          </a:p>
          <a:p>
            <a:pPr>
              <a:lnSpc>
                <a:spcPct val="90000"/>
              </a:lnSpc>
            </a:pPr>
            <a:r>
              <a:rPr lang="en-US" sz="2400" b="1"/>
              <a:t>Question</a:t>
            </a:r>
            <a:r>
              <a:rPr lang="en-US" sz="2400"/>
              <a:t>: Bagaimana cara menghitung ada berapa data dalam array yang nilainya sama dengan data yang dicari oleh user?</a:t>
            </a:r>
            <a:endParaRPr lang="en-US" sz="2400" b="1"/>
          </a:p>
          <a:p>
            <a:pPr>
              <a:lnSpc>
                <a:spcPct val="90000"/>
              </a:lnSpc>
            </a:pPr>
            <a:r>
              <a:rPr lang="en-US" sz="2400" b="1"/>
              <a:t>Hint</a:t>
            </a:r>
            <a:r>
              <a:rPr lang="en-US" sz="2400"/>
              <a:t>: Gunakan variabel counter yang nilainya akan selalu bertambah jika ada data yang ditemukan!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2800" b="1"/>
              <a:t>Sequential Search with Sentinel</a:t>
            </a:r>
          </a:p>
        </p:txBody>
      </p:sp>
      <p:sp>
        <p:nvSpPr>
          <p:cNvPr id="16387" name="Rectangle 3"/>
          <p:cNvSpPr>
            <a:spLocks noGrp="1" noChangeArrowheads="1"/>
          </p:cNvSpPr>
          <p:nvPr>
            <p:ph type="body" idx="1"/>
          </p:nvPr>
        </p:nvSpPr>
        <p:spPr/>
        <p:txBody>
          <a:bodyPr/>
          <a:lstStyle/>
          <a:p>
            <a:pPr>
              <a:lnSpc>
                <a:spcPct val="80000"/>
              </a:lnSpc>
            </a:pPr>
            <a:r>
              <a:rPr lang="en-US" sz="2000"/>
              <a:t>Perhatikan array data berikut ini: </a:t>
            </a:r>
          </a:p>
          <a:p>
            <a:pPr>
              <a:lnSpc>
                <a:spcPct val="80000"/>
              </a:lnSpc>
            </a:pPr>
            <a:endParaRPr lang="en-US" sz="2000"/>
          </a:p>
          <a:p>
            <a:pPr>
              <a:lnSpc>
                <a:spcPct val="80000"/>
              </a:lnSpc>
            </a:pPr>
            <a:endParaRPr lang="en-US" sz="2000"/>
          </a:p>
          <a:p>
            <a:pPr>
              <a:lnSpc>
                <a:spcPct val="80000"/>
              </a:lnSpc>
            </a:pPr>
            <a:endParaRPr lang="en-US" sz="2000"/>
          </a:p>
          <a:p>
            <a:pPr>
              <a:lnSpc>
                <a:spcPct val="80000"/>
              </a:lnSpc>
            </a:pPr>
            <a:endParaRPr lang="en-US" sz="2000"/>
          </a:p>
          <a:p>
            <a:pPr>
              <a:lnSpc>
                <a:spcPct val="80000"/>
              </a:lnSpc>
            </a:pPr>
            <a:r>
              <a:rPr lang="en-US" sz="2000"/>
              <a:t>Terdapat 6 buah data dalam array (dari indeks 0 s/d 5) dan terdapat 1 indeks array tambahan (indeks ke 6) yang belum berisi data (disebut sentinel)</a:t>
            </a:r>
          </a:p>
          <a:p>
            <a:pPr>
              <a:lnSpc>
                <a:spcPct val="80000"/>
              </a:lnSpc>
            </a:pPr>
            <a:r>
              <a:rPr lang="en-US" sz="2000"/>
              <a:t>Array pada indeks ke 6 berguna untuk menjaga agar indeks data berada pada indeks 0 s/d 5 saja.  Bila pencarian data sudah mencapai array indeks yang ke-6 maka berarti data TIDAK ADA, sedangkan jika pencarian tidak mencapai indeks ke-6, maka data ADA.</a:t>
            </a:r>
            <a:endParaRPr lang="de-DE" sz="2000"/>
          </a:p>
        </p:txBody>
      </p:sp>
      <p:grpSp>
        <p:nvGrpSpPr>
          <p:cNvPr id="16388" name="Group 4"/>
          <p:cNvGrpSpPr>
            <a:grpSpLocks noChangeAspect="1"/>
          </p:cNvGrpSpPr>
          <p:nvPr/>
        </p:nvGrpSpPr>
        <p:grpSpPr bwMode="auto">
          <a:xfrm>
            <a:off x="900113" y="2276475"/>
            <a:ext cx="5486400" cy="1028700"/>
            <a:chOff x="1134" y="12546"/>
            <a:chExt cx="8640" cy="1620"/>
          </a:xfrm>
        </p:grpSpPr>
        <p:sp>
          <p:nvSpPr>
            <p:cNvPr id="16389" name="AutoShape 5"/>
            <p:cNvSpPr>
              <a:spLocks noChangeAspect="1" noChangeArrowheads="1"/>
            </p:cNvSpPr>
            <p:nvPr/>
          </p:nvSpPr>
          <p:spPr bwMode="auto">
            <a:xfrm>
              <a:off x="1134" y="12546"/>
              <a:ext cx="8640" cy="1620"/>
            </a:xfrm>
            <a:prstGeom prst="rect">
              <a:avLst/>
            </a:prstGeom>
            <a:noFill/>
            <a:ln w="9525">
              <a:noFill/>
              <a:miter lim="800000"/>
              <a:headEnd/>
              <a:tailEnd/>
            </a:ln>
          </p:spPr>
          <p:txBody>
            <a:bodyPr/>
            <a:lstStyle/>
            <a:p>
              <a:endParaRPr lang="en-US"/>
            </a:p>
          </p:txBody>
        </p:sp>
        <p:sp>
          <p:nvSpPr>
            <p:cNvPr id="16390" name="Rectangle 6"/>
            <p:cNvSpPr>
              <a:spLocks noChangeArrowheads="1"/>
            </p:cNvSpPr>
            <p:nvPr/>
          </p:nvSpPr>
          <p:spPr bwMode="auto">
            <a:xfrm>
              <a:off x="1314" y="13086"/>
              <a:ext cx="5940" cy="540"/>
            </a:xfrm>
            <a:prstGeom prst="rect">
              <a:avLst/>
            </a:prstGeom>
            <a:solidFill>
              <a:srgbClr val="FFFFFF"/>
            </a:solidFill>
            <a:ln w="9525">
              <a:solidFill>
                <a:srgbClr val="000000"/>
              </a:solidFill>
              <a:miter lim="800000"/>
              <a:headEnd/>
              <a:tailEnd/>
            </a:ln>
          </p:spPr>
          <p:txBody>
            <a:bodyPr/>
            <a:lstStyle/>
            <a:p>
              <a:r>
                <a:rPr lang="en-US" sz="1200" b="1"/>
                <a:t>3           12             9           -4              21          6             </a:t>
              </a:r>
              <a:endParaRPr lang="en-US"/>
            </a:p>
          </p:txBody>
        </p:sp>
        <p:sp>
          <p:nvSpPr>
            <p:cNvPr id="16391" name="Line 7"/>
            <p:cNvSpPr>
              <a:spLocks noChangeShapeType="1"/>
            </p:cNvSpPr>
            <p:nvPr/>
          </p:nvSpPr>
          <p:spPr bwMode="auto">
            <a:xfrm flipH="1">
              <a:off x="2035" y="13086"/>
              <a:ext cx="1" cy="540"/>
            </a:xfrm>
            <a:prstGeom prst="line">
              <a:avLst/>
            </a:prstGeom>
            <a:noFill/>
            <a:ln w="9525">
              <a:solidFill>
                <a:srgbClr val="000000"/>
              </a:solidFill>
              <a:round/>
              <a:headEnd/>
              <a:tailEnd/>
            </a:ln>
          </p:spPr>
          <p:txBody>
            <a:bodyPr/>
            <a:lstStyle/>
            <a:p>
              <a:endParaRPr lang="en-US"/>
            </a:p>
          </p:txBody>
        </p:sp>
        <p:sp>
          <p:nvSpPr>
            <p:cNvPr id="16392" name="Line 8"/>
            <p:cNvSpPr>
              <a:spLocks noChangeShapeType="1"/>
            </p:cNvSpPr>
            <p:nvPr/>
          </p:nvSpPr>
          <p:spPr bwMode="auto">
            <a:xfrm>
              <a:off x="2934" y="13086"/>
              <a:ext cx="1" cy="540"/>
            </a:xfrm>
            <a:prstGeom prst="line">
              <a:avLst/>
            </a:prstGeom>
            <a:noFill/>
            <a:ln w="9525">
              <a:solidFill>
                <a:srgbClr val="000000"/>
              </a:solidFill>
              <a:round/>
              <a:headEnd/>
              <a:tailEnd/>
            </a:ln>
          </p:spPr>
          <p:txBody>
            <a:bodyPr/>
            <a:lstStyle/>
            <a:p>
              <a:endParaRPr lang="en-US"/>
            </a:p>
          </p:txBody>
        </p:sp>
        <p:sp>
          <p:nvSpPr>
            <p:cNvPr id="16393" name="Line 9"/>
            <p:cNvSpPr>
              <a:spLocks noChangeShapeType="1"/>
            </p:cNvSpPr>
            <p:nvPr/>
          </p:nvSpPr>
          <p:spPr bwMode="auto">
            <a:xfrm flipH="1">
              <a:off x="3835" y="13086"/>
              <a:ext cx="1" cy="540"/>
            </a:xfrm>
            <a:prstGeom prst="line">
              <a:avLst/>
            </a:prstGeom>
            <a:noFill/>
            <a:ln w="9525">
              <a:solidFill>
                <a:srgbClr val="000000"/>
              </a:solidFill>
              <a:round/>
              <a:headEnd/>
              <a:tailEnd/>
            </a:ln>
          </p:spPr>
          <p:txBody>
            <a:bodyPr/>
            <a:lstStyle/>
            <a:p>
              <a:endParaRPr lang="en-US"/>
            </a:p>
          </p:txBody>
        </p:sp>
        <p:sp>
          <p:nvSpPr>
            <p:cNvPr id="16394" name="Line 10"/>
            <p:cNvSpPr>
              <a:spLocks noChangeShapeType="1"/>
            </p:cNvSpPr>
            <p:nvPr/>
          </p:nvSpPr>
          <p:spPr bwMode="auto">
            <a:xfrm>
              <a:off x="4734" y="13086"/>
              <a:ext cx="1" cy="540"/>
            </a:xfrm>
            <a:prstGeom prst="line">
              <a:avLst/>
            </a:prstGeom>
            <a:noFill/>
            <a:ln w="9525">
              <a:solidFill>
                <a:srgbClr val="000000"/>
              </a:solidFill>
              <a:round/>
              <a:headEnd/>
              <a:tailEnd/>
            </a:ln>
          </p:spPr>
          <p:txBody>
            <a:bodyPr/>
            <a:lstStyle/>
            <a:p>
              <a:endParaRPr lang="en-US"/>
            </a:p>
          </p:txBody>
        </p:sp>
        <p:sp>
          <p:nvSpPr>
            <p:cNvPr id="16395" name="Line 11"/>
            <p:cNvSpPr>
              <a:spLocks noChangeShapeType="1"/>
            </p:cNvSpPr>
            <p:nvPr/>
          </p:nvSpPr>
          <p:spPr bwMode="auto">
            <a:xfrm>
              <a:off x="5635" y="13086"/>
              <a:ext cx="1" cy="540"/>
            </a:xfrm>
            <a:prstGeom prst="line">
              <a:avLst/>
            </a:prstGeom>
            <a:noFill/>
            <a:ln w="9525">
              <a:solidFill>
                <a:srgbClr val="000000"/>
              </a:solidFill>
              <a:round/>
              <a:headEnd/>
              <a:tailEnd/>
            </a:ln>
          </p:spPr>
          <p:txBody>
            <a:bodyPr/>
            <a:lstStyle/>
            <a:p>
              <a:endParaRPr lang="en-US"/>
            </a:p>
          </p:txBody>
        </p:sp>
        <p:sp>
          <p:nvSpPr>
            <p:cNvPr id="16396" name="Text Box 12"/>
            <p:cNvSpPr txBox="1">
              <a:spLocks noChangeArrowheads="1"/>
            </p:cNvSpPr>
            <p:nvPr/>
          </p:nvSpPr>
          <p:spPr bwMode="auto">
            <a:xfrm>
              <a:off x="1494" y="12546"/>
              <a:ext cx="5760" cy="360"/>
            </a:xfrm>
            <a:prstGeom prst="rect">
              <a:avLst/>
            </a:prstGeom>
            <a:solidFill>
              <a:srgbClr val="FFFFFF"/>
            </a:solidFill>
            <a:ln w="9525">
              <a:noFill/>
              <a:miter lim="800000"/>
              <a:headEnd/>
              <a:tailEnd/>
            </a:ln>
          </p:spPr>
          <p:txBody>
            <a:bodyPr/>
            <a:lstStyle/>
            <a:p>
              <a:r>
                <a:rPr lang="en-US" sz="1200" b="1"/>
                <a:t>0        1              2             3              4            5             6</a:t>
              </a:r>
              <a:endParaRPr lang="en-US"/>
            </a:p>
          </p:txBody>
        </p:sp>
        <p:sp>
          <p:nvSpPr>
            <p:cNvPr id="16397" name="Text Box 13"/>
            <p:cNvSpPr txBox="1">
              <a:spLocks noChangeArrowheads="1"/>
            </p:cNvSpPr>
            <p:nvPr/>
          </p:nvSpPr>
          <p:spPr bwMode="auto">
            <a:xfrm>
              <a:off x="1314" y="13806"/>
              <a:ext cx="6120" cy="360"/>
            </a:xfrm>
            <a:prstGeom prst="rect">
              <a:avLst/>
            </a:prstGeom>
            <a:solidFill>
              <a:srgbClr val="FFFFFF"/>
            </a:solidFill>
            <a:ln w="9525">
              <a:noFill/>
              <a:miter lim="800000"/>
              <a:headEnd/>
              <a:tailEnd/>
            </a:ln>
          </p:spPr>
          <p:txBody>
            <a:bodyPr/>
            <a:lstStyle/>
            <a:p>
              <a:r>
                <a:rPr lang="en-US" sz="1200" b="1"/>
                <a:t>ffea        ffeb         ffec         ffed        ffef        fffa          fffb        </a:t>
              </a:r>
              <a:endParaRPr lang="en-US"/>
            </a:p>
          </p:txBody>
        </p:sp>
        <p:sp>
          <p:nvSpPr>
            <p:cNvPr id="16398" name="Text Box 14"/>
            <p:cNvSpPr txBox="1">
              <a:spLocks noChangeArrowheads="1"/>
            </p:cNvSpPr>
            <p:nvPr/>
          </p:nvSpPr>
          <p:spPr bwMode="auto">
            <a:xfrm>
              <a:off x="7434" y="12546"/>
              <a:ext cx="1260" cy="360"/>
            </a:xfrm>
            <a:prstGeom prst="rect">
              <a:avLst/>
            </a:prstGeom>
            <a:solidFill>
              <a:srgbClr val="FFFFFF"/>
            </a:solidFill>
            <a:ln w="9525">
              <a:noFill/>
              <a:miter lim="800000"/>
              <a:headEnd/>
              <a:tailEnd/>
            </a:ln>
          </p:spPr>
          <p:txBody>
            <a:bodyPr/>
            <a:lstStyle/>
            <a:p>
              <a:r>
                <a:rPr lang="en-US" sz="1000" b="1"/>
                <a:t>indeks</a:t>
              </a:r>
              <a:endParaRPr lang="en-US"/>
            </a:p>
          </p:txBody>
        </p:sp>
        <p:sp>
          <p:nvSpPr>
            <p:cNvPr id="16399" name="Text Box 15"/>
            <p:cNvSpPr txBox="1">
              <a:spLocks noChangeArrowheads="1"/>
            </p:cNvSpPr>
            <p:nvPr/>
          </p:nvSpPr>
          <p:spPr bwMode="auto">
            <a:xfrm>
              <a:off x="7434" y="13086"/>
              <a:ext cx="1260" cy="359"/>
            </a:xfrm>
            <a:prstGeom prst="rect">
              <a:avLst/>
            </a:prstGeom>
            <a:solidFill>
              <a:srgbClr val="FFFFFF"/>
            </a:solidFill>
            <a:ln w="9525">
              <a:noFill/>
              <a:miter lim="800000"/>
              <a:headEnd/>
              <a:tailEnd/>
            </a:ln>
          </p:spPr>
          <p:txBody>
            <a:bodyPr/>
            <a:lstStyle/>
            <a:p>
              <a:r>
                <a:rPr lang="en-US" sz="1000" b="1"/>
                <a:t>value</a:t>
              </a:r>
              <a:endParaRPr lang="en-US"/>
            </a:p>
          </p:txBody>
        </p:sp>
        <p:sp>
          <p:nvSpPr>
            <p:cNvPr id="16400" name="Text Box 16"/>
            <p:cNvSpPr txBox="1">
              <a:spLocks noChangeArrowheads="1"/>
            </p:cNvSpPr>
            <p:nvPr/>
          </p:nvSpPr>
          <p:spPr bwMode="auto">
            <a:xfrm>
              <a:off x="7434" y="13626"/>
              <a:ext cx="1260" cy="360"/>
            </a:xfrm>
            <a:prstGeom prst="rect">
              <a:avLst/>
            </a:prstGeom>
            <a:solidFill>
              <a:srgbClr val="FFFFFF"/>
            </a:solidFill>
            <a:ln w="9525">
              <a:noFill/>
              <a:miter lim="800000"/>
              <a:headEnd/>
              <a:tailEnd/>
            </a:ln>
          </p:spPr>
          <p:txBody>
            <a:bodyPr/>
            <a:lstStyle/>
            <a:p>
              <a:r>
                <a:rPr lang="en-US" sz="1000" b="1"/>
                <a:t>alamat</a:t>
              </a:r>
              <a:endParaRPr lang="en-US"/>
            </a:p>
          </p:txBody>
        </p:sp>
        <p:sp>
          <p:nvSpPr>
            <p:cNvPr id="16401" name="Line 17"/>
            <p:cNvSpPr>
              <a:spLocks noChangeShapeType="1"/>
            </p:cNvSpPr>
            <p:nvPr/>
          </p:nvSpPr>
          <p:spPr bwMode="auto">
            <a:xfrm>
              <a:off x="6534" y="13086"/>
              <a:ext cx="0" cy="540"/>
            </a:xfrm>
            <a:prstGeom prst="line">
              <a:avLst/>
            </a:prstGeom>
            <a:noFill/>
            <a:ln w="9525">
              <a:solidFill>
                <a:srgbClr val="00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a:t>Refresh Array</a:t>
            </a:r>
          </a:p>
        </p:txBody>
      </p:sp>
      <p:sp>
        <p:nvSpPr>
          <p:cNvPr id="3075" name="Rectangle 3"/>
          <p:cNvSpPr>
            <a:spLocks noGrp="1" noChangeArrowheads="1"/>
          </p:cNvSpPr>
          <p:nvPr>
            <p:ph type="body" idx="1"/>
          </p:nvPr>
        </p:nvSpPr>
        <p:spPr/>
        <p:txBody>
          <a:bodyPr/>
          <a:lstStyle/>
          <a:p>
            <a:pPr>
              <a:lnSpc>
                <a:spcPct val="80000"/>
              </a:lnSpc>
            </a:pPr>
            <a:r>
              <a:rPr lang="de-DE" sz="2000"/>
              <a:t>Satu variabel untuk menyimpan 1 buah nilai dengan tipe data tertentu.</a:t>
            </a:r>
            <a:r>
              <a:rPr lang="en-US" sz="2000"/>
              <a:t> </a:t>
            </a:r>
          </a:p>
          <a:p>
            <a:pPr>
              <a:lnSpc>
                <a:spcPct val="80000"/>
              </a:lnSpc>
            </a:pPr>
            <a:r>
              <a:rPr lang="de-DE" sz="2000"/>
              <a:t>Misalnya : </a:t>
            </a:r>
            <a:endParaRPr lang="de-DE" sz="2000" b="1"/>
          </a:p>
          <a:p>
            <a:pPr>
              <a:lnSpc>
                <a:spcPct val="80000"/>
              </a:lnSpc>
              <a:buFontTx/>
              <a:buNone/>
            </a:pPr>
            <a:r>
              <a:rPr lang="de-DE" sz="1400" b="1">
                <a:latin typeface="Courier" pitchFamily="49" charset="0"/>
              </a:rPr>
              <a:t>	int a1, a2, a3, a4, a5;</a:t>
            </a:r>
            <a:r>
              <a:rPr lang="de-DE" sz="1400" b="1"/>
              <a:t> </a:t>
            </a:r>
            <a:endParaRPr lang="de-DE" sz="1400"/>
          </a:p>
          <a:p>
            <a:pPr>
              <a:lnSpc>
                <a:spcPct val="80000"/>
              </a:lnSpc>
            </a:pPr>
            <a:r>
              <a:rPr lang="de-DE" sz="2000"/>
              <a:t>Deklarasi variabel diatas digunakan untuk menyimpan 5 data integer dimana masing-masing variabel diberi nama a1, a2, a3, a4, dan a5.</a:t>
            </a:r>
          </a:p>
          <a:p>
            <a:pPr>
              <a:lnSpc>
                <a:spcPct val="80000"/>
              </a:lnSpc>
            </a:pPr>
            <a:r>
              <a:rPr lang="de-DE" sz="2000"/>
              <a:t>Jika kita memiliki 10 data, 100 data integer bahkan mungkin data yang ingin kita proses tidak kita ketahui atau bersifat dinamis?  Kita tidak mungkin menggunakan variabel seperti diatas.</a:t>
            </a:r>
          </a:p>
          <a:p>
            <a:pPr>
              <a:lnSpc>
                <a:spcPct val="80000"/>
              </a:lnSpc>
            </a:pPr>
            <a:r>
              <a:rPr lang="de-DE" sz="2000"/>
              <a:t>Di dalam C dan pemrograman yang lain, terdapat suatu fasilitas untuk menyimpan data-data yang bertipe data sama dengan suatu nama tertentu.</a:t>
            </a:r>
            <a:endParaRPr lang="en-US" sz="2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600" b="1"/>
              <a:t>Program</a:t>
            </a:r>
          </a:p>
        </p:txBody>
      </p:sp>
      <p:sp>
        <p:nvSpPr>
          <p:cNvPr id="17411" name="Rectangle 3"/>
          <p:cNvSpPr>
            <a:spLocks noGrp="1" noChangeArrowheads="1"/>
          </p:cNvSpPr>
          <p:nvPr>
            <p:ph type="body" idx="1"/>
          </p:nvPr>
        </p:nvSpPr>
        <p:spPr/>
        <p:txBody>
          <a:bodyPr/>
          <a:lstStyle/>
          <a:p>
            <a:pPr>
              <a:lnSpc>
                <a:spcPct val="80000"/>
              </a:lnSpc>
            </a:pPr>
            <a:r>
              <a:rPr lang="en-US" sz="1400">
                <a:latin typeface="Courier" pitchFamily="49" charset="0"/>
              </a:rPr>
              <a:t>#include &lt;stdio.h&gt;</a:t>
            </a:r>
          </a:p>
          <a:p>
            <a:pPr>
              <a:lnSpc>
                <a:spcPct val="80000"/>
              </a:lnSpc>
            </a:pPr>
            <a:r>
              <a:rPr lang="en-US" sz="1400">
                <a:latin typeface="Courier" pitchFamily="49" charset="0"/>
              </a:rPr>
              <a:t>#include &lt;conio.h&gt;</a:t>
            </a:r>
          </a:p>
          <a:p>
            <a:pPr>
              <a:lnSpc>
                <a:spcPct val="80000"/>
              </a:lnSpc>
            </a:pPr>
            <a:r>
              <a:rPr lang="en-US" sz="1400">
                <a:latin typeface="Courier" pitchFamily="49" charset="0"/>
              </a:rPr>
              <a:t>void main(){</a:t>
            </a:r>
          </a:p>
          <a:p>
            <a:pPr>
              <a:lnSpc>
                <a:spcPct val="80000"/>
              </a:lnSpc>
            </a:pPr>
            <a:r>
              <a:rPr lang="en-US" sz="1400">
                <a:latin typeface="Courier" pitchFamily="49" charset="0"/>
              </a:rPr>
              <a:t>	clrscr();</a:t>
            </a:r>
          </a:p>
          <a:p>
            <a:pPr>
              <a:lnSpc>
                <a:spcPct val="80000"/>
              </a:lnSpc>
            </a:pPr>
            <a:r>
              <a:rPr lang="en-US" sz="1400">
                <a:latin typeface="Courier" pitchFamily="49" charset="0"/>
              </a:rPr>
              <a:t>	int data[6] = {3,12,9,-4,21,6};</a:t>
            </a:r>
          </a:p>
          <a:p>
            <a:pPr>
              <a:lnSpc>
                <a:spcPct val="80000"/>
              </a:lnSpc>
            </a:pPr>
            <a:r>
              <a:rPr lang="en-US" sz="1400">
                <a:latin typeface="Courier" pitchFamily="49" charset="0"/>
              </a:rPr>
              <a:t>	int cari,i;</a:t>
            </a:r>
          </a:p>
          <a:p>
            <a:pPr>
              <a:lnSpc>
                <a:spcPct val="80000"/>
              </a:lnSpc>
            </a:pPr>
            <a:r>
              <a:rPr lang="en-US" sz="1400">
                <a:latin typeface="Courier" pitchFamily="49" charset="0"/>
              </a:rPr>
              <a:t>	printf("masukkan data yang ingin dicari = ");</a:t>
            </a:r>
          </a:p>
          <a:p>
            <a:pPr>
              <a:lnSpc>
                <a:spcPct val="80000"/>
              </a:lnSpc>
            </a:pPr>
            <a:r>
              <a:rPr lang="en-US" sz="1400">
                <a:latin typeface="Courier" pitchFamily="49" charset="0"/>
              </a:rPr>
              <a:t>     scanf("%d",&amp;cari);</a:t>
            </a:r>
          </a:p>
          <a:p>
            <a:pPr>
              <a:lnSpc>
                <a:spcPct val="80000"/>
              </a:lnSpc>
            </a:pPr>
            <a:r>
              <a:rPr lang="en-US" sz="1400">
                <a:latin typeface="Courier" pitchFamily="49" charset="0"/>
              </a:rPr>
              <a:t>	data[6] = cari;</a:t>
            </a:r>
          </a:p>
          <a:p>
            <a:pPr>
              <a:lnSpc>
                <a:spcPct val="80000"/>
              </a:lnSpc>
            </a:pPr>
            <a:r>
              <a:rPr lang="en-US" sz="1400">
                <a:latin typeface="Courier" pitchFamily="49" charset="0"/>
              </a:rPr>
              <a:t>	i=0;</a:t>
            </a:r>
          </a:p>
          <a:p>
            <a:pPr>
              <a:lnSpc>
                <a:spcPct val="80000"/>
              </a:lnSpc>
            </a:pPr>
            <a:r>
              <a:rPr lang="en-US" sz="1400">
                <a:latin typeface="Courier" pitchFamily="49" charset="0"/>
              </a:rPr>
              <a:t>	while(data[i] != cari) </a:t>
            </a:r>
          </a:p>
          <a:p>
            <a:pPr>
              <a:lnSpc>
                <a:spcPct val="80000"/>
              </a:lnSpc>
            </a:pPr>
            <a:r>
              <a:rPr lang="en-US" sz="1400">
                <a:latin typeface="Courier" pitchFamily="49" charset="0"/>
              </a:rPr>
              <a:t>       i++;</a:t>
            </a:r>
          </a:p>
          <a:p>
            <a:pPr>
              <a:lnSpc>
                <a:spcPct val="80000"/>
              </a:lnSpc>
            </a:pPr>
            <a:r>
              <a:rPr lang="en-US" sz="1400">
                <a:latin typeface="Courier" pitchFamily="49" charset="0"/>
              </a:rPr>
              <a:t>	if(i&lt;6) </a:t>
            </a:r>
          </a:p>
          <a:p>
            <a:pPr>
              <a:lnSpc>
                <a:spcPct val="80000"/>
              </a:lnSpc>
            </a:pPr>
            <a:r>
              <a:rPr lang="en-US" sz="1400">
                <a:latin typeface="Courier" pitchFamily="49" charset="0"/>
              </a:rPr>
              <a:t>       printf("Data ada!\n"); </a:t>
            </a:r>
          </a:p>
          <a:p>
            <a:pPr>
              <a:lnSpc>
                <a:spcPct val="80000"/>
              </a:lnSpc>
            </a:pPr>
            <a:r>
              <a:rPr lang="en-US" sz="1400">
                <a:latin typeface="Courier" pitchFamily="49" charset="0"/>
              </a:rPr>
              <a:t>     else </a:t>
            </a:r>
          </a:p>
          <a:p>
            <a:pPr>
              <a:lnSpc>
                <a:spcPct val="80000"/>
              </a:lnSpc>
            </a:pPr>
            <a:r>
              <a:rPr lang="en-US" sz="1400">
                <a:latin typeface="Courier" pitchFamily="49" charset="0"/>
              </a:rPr>
              <a:t>       printf("Data tidak ada!\n");</a:t>
            </a:r>
          </a:p>
          <a:p>
            <a:pPr>
              <a:lnSpc>
                <a:spcPct val="80000"/>
              </a:lnSpc>
            </a:pPr>
            <a:r>
              <a:rPr lang="en-US" sz="1400">
                <a:latin typeface="Courier" pitchFamily="49" charset="0"/>
              </a:rPr>
              <a:t>}</a:t>
            </a:r>
          </a:p>
        </p:txBody>
      </p:sp>
      <p:pic>
        <p:nvPicPr>
          <p:cNvPr id="17412" name="Picture 4"/>
          <p:cNvPicPr>
            <a:picLocks noChangeAspect="1" noChangeArrowheads="1"/>
          </p:cNvPicPr>
          <p:nvPr/>
        </p:nvPicPr>
        <p:blipFill>
          <a:blip r:embed="rId2"/>
          <a:srcRect/>
          <a:stretch>
            <a:fillRect/>
          </a:stretch>
        </p:blipFill>
        <p:spPr bwMode="auto">
          <a:xfrm>
            <a:off x="5292725" y="1700213"/>
            <a:ext cx="3162300" cy="1038225"/>
          </a:xfrm>
          <a:prstGeom prst="rect">
            <a:avLst/>
          </a:prstGeom>
          <a:noFill/>
          <a:ln w="9525">
            <a:noFill/>
            <a:miter lim="800000"/>
            <a:headEnd/>
            <a:tailEnd/>
          </a:ln>
        </p:spPr>
      </p:pic>
      <p:pic>
        <p:nvPicPr>
          <p:cNvPr id="17413" name="Picture 5"/>
          <p:cNvPicPr>
            <a:picLocks noChangeAspect="1" noChangeArrowheads="1"/>
          </p:cNvPicPr>
          <p:nvPr/>
        </p:nvPicPr>
        <p:blipFill>
          <a:blip r:embed="rId3"/>
          <a:srcRect/>
          <a:stretch>
            <a:fillRect/>
          </a:stretch>
        </p:blipFill>
        <p:spPr bwMode="auto">
          <a:xfrm>
            <a:off x="5292725" y="4437063"/>
            <a:ext cx="3209925"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t>Binary Search</a:t>
            </a:r>
          </a:p>
        </p:txBody>
      </p:sp>
      <p:sp>
        <p:nvSpPr>
          <p:cNvPr id="18435" name="Rectangle 3"/>
          <p:cNvSpPr>
            <a:spLocks noGrp="1" noChangeArrowheads="1"/>
          </p:cNvSpPr>
          <p:nvPr>
            <p:ph type="body" idx="1"/>
          </p:nvPr>
        </p:nvSpPr>
        <p:spPr/>
        <p:txBody>
          <a:bodyPr/>
          <a:lstStyle/>
          <a:p>
            <a:r>
              <a:rPr lang="en-US" sz="1600" b="1"/>
              <a:t>Data yang ada harus diurutkan terlebih dahulu berdasarkan suatu urutan tertentu yang dijadikan kunci pencarian.</a:t>
            </a:r>
          </a:p>
          <a:p>
            <a:r>
              <a:rPr lang="en-US" sz="1600" b="1"/>
              <a:t>Adalah teknik pencarian data dalam dengan cara membagi data menjadi dua bagian setiap kali terjadi proses pengurutan.</a:t>
            </a:r>
          </a:p>
          <a:p>
            <a:r>
              <a:rPr lang="en-US" sz="1600" b="1"/>
              <a:t>Prinsip pencarian biner adalah:</a:t>
            </a:r>
          </a:p>
          <a:p>
            <a:pPr lvl="1"/>
            <a:r>
              <a:rPr lang="en-US" sz="1600" b="1"/>
              <a:t>Data diambil dari posisi 1 sampai posisi akhir N</a:t>
            </a:r>
          </a:p>
          <a:p>
            <a:pPr lvl="1"/>
            <a:r>
              <a:rPr lang="en-US" sz="1600" b="1"/>
              <a:t>Kemudian cari posisi data tengah dengan rumus (posisi awal + posisi akhir) / 2</a:t>
            </a:r>
          </a:p>
          <a:p>
            <a:pPr lvl="1"/>
            <a:r>
              <a:rPr lang="en-US" sz="1600" b="1"/>
              <a:t>Kemudian data yang dicari dibandingkan dengan data yang di tengah, apakah sama atau lebih kecil, atau lebih besar?</a:t>
            </a:r>
          </a:p>
          <a:p>
            <a:pPr lvl="1"/>
            <a:r>
              <a:rPr lang="en-US" sz="1600" b="1"/>
              <a:t>Jika lebih besar, maka proses pencarian dicari dengan posisi awal adalah posisi tengah + 1</a:t>
            </a:r>
          </a:p>
          <a:p>
            <a:pPr lvl="1"/>
            <a:r>
              <a:rPr lang="en-US" sz="1600" b="1"/>
              <a:t>Jika lebih kecil, maka proses pencarian dicari dengan posisi akhir adalah posisi tengah – 1</a:t>
            </a:r>
          </a:p>
          <a:p>
            <a:pPr lvl="1"/>
            <a:r>
              <a:rPr lang="en-US" sz="1400" b="1"/>
              <a:t>Jika data sama, berarti ketemu. </a:t>
            </a:r>
            <a:endParaRPr lang="de-DE" sz="1400"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t>Ilustrasi</a:t>
            </a:r>
          </a:p>
        </p:txBody>
      </p:sp>
      <p:sp>
        <p:nvSpPr>
          <p:cNvPr id="19461" name="Rectangle 5"/>
          <p:cNvSpPr>
            <a:spLocks noGrp="1" noChangeArrowheads="1"/>
          </p:cNvSpPr>
          <p:nvPr>
            <p:ph type="body" idx="1"/>
          </p:nvPr>
        </p:nvSpPr>
        <p:spPr/>
        <p:txBody>
          <a:bodyPr/>
          <a:lstStyle/>
          <a:p>
            <a:pPr>
              <a:lnSpc>
                <a:spcPct val="80000"/>
              </a:lnSpc>
            </a:pPr>
            <a:r>
              <a:rPr lang="en-US" sz="1600" b="1"/>
              <a:t>Contoh Data:</a:t>
            </a:r>
            <a:endParaRPr lang="en-US" sz="1600"/>
          </a:p>
          <a:p>
            <a:pPr>
              <a:lnSpc>
                <a:spcPct val="80000"/>
              </a:lnSpc>
            </a:pPr>
            <a:r>
              <a:rPr lang="en-US" sz="1600"/>
              <a:t>Misalnya data yang dicari </a:t>
            </a:r>
            <a:r>
              <a:rPr lang="en-US" sz="1600" b="1"/>
              <a:t>17</a:t>
            </a:r>
            <a:endParaRPr lang="en-US" sz="1600"/>
          </a:p>
          <a:p>
            <a:pPr>
              <a:lnSpc>
                <a:spcPct val="80000"/>
              </a:lnSpc>
            </a:pPr>
            <a:r>
              <a:rPr lang="en-US" sz="1600"/>
              <a:t>0	1	2	3	4	5	6	7	8</a:t>
            </a:r>
            <a:endParaRPr lang="en-US" sz="1600" b="1"/>
          </a:p>
          <a:p>
            <a:pPr>
              <a:lnSpc>
                <a:spcPct val="80000"/>
              </a:lnSpc>
            </a:pPr>
            <a:r>
              <a:rPr lang="en-US" sz="1600" b="1"/>
              <a:t>3	9	11	12	15	17	23	31	35</a:t>
            </a:r>
          </a:p>
          <a:p>
            <a:pPr>
              <a:lnSpc>
                <a:spcPct val="80000"/>
              </a:lnSpc>
            </a:pPr>
            <a:r>
              <a:rPr lang="en-US" sz="1600" b="1"/>
              <a:t>A				B				C</a:t>
            </a:r>
            <a:endParaRPr lang="en-US" sz="1600"/>
          </a:p>
          <a:p>
            <a:pPr>
              <a:lnSpc>
                <a:spcPct val="80000"/>
              </a:lnSpc>
            </a:pPr>
            <a:r>
              <a:rPr lang="en-US" sz="1600"/>
              <a:t>Karena 17 &gt; 15 (data tengah), maka: awal = tengah + 1</a:t>
            </a:r>
          </a:p>
          <a:p>
            <a:pPr>
              <a:lnSpc>
                <a:spcPct val="80000"/>
              </a:lnSpc>
            </a:pPr>
            <a:endParaRPr lang="en-US" sz="1600"/>
          </a:p>
          <a:p>
            <a:pPr>
              <a:lnSpc>
                <a:spcPct val="80000"/>
              </a:lnSpc>
            </a:pPr>
            <a:r>
              <a:rPr lang="en-US" sz="1600"/>
              <a:t>0	1	2	3	4	5	6	7	8</a:t>
            </a:r>
            <a:endParaRPr lang="en-US" sz="1600" b="1"/>
          </a:p>
          <a:p>
            <a:pPr>
              <a:lnSpc>
                <a:spcPct val="80000"/>
              </a:lnSpc>
            </a:pPr>
            <a:r>
              <a:rPr lang="en-US" sz="1600" b="1"/>
              <a:t>3	9	11	12	15	17	23	31	35</a:t>
            </a:r>
          </a:p>
          <a:p>
            <a:pPr>
              <a:lnSpc>
                <a:spcPct val="80000"/>
              </a:lnSpc>
            </a:pPr>
            <a:r>
              <a:rPr lang="en-US" sz="1600" b="1"/>
              <a:t>				A	               B		 C</a:t>
            </a:r>
            <a:endParaRPr lang="en-US" sz="1600"/>
          </a:p>
          <a:p>
            <a:pPr>
              <a:lnSpc>
                <a:spcPct val="80000"/>
              </a:lnSpc>
            </a:pPr>
            <a:r>
              <a:rPr lang="en-US" sz="1600"/>
              <a:t>Karena 17 &lt; 23 (data tengah), maka: akhir = tengah – 1</a:t>
            </a:r>
          </a:p>
          <a:p>
            <a:pPr>
              <a:lnSpc>
                <a:spcPct val="80000"/>
              </a:lnSpc>
            </a:pPr>
            <a:endParaRPr lang="en-US" sz="1600"/>
          </a:p>
          <a:p>
            <a:pPr>
              <a:lnSpc>
                <a:spcPct val="80000"/>
              </a:lnSpc>
            </a:pPr>
            <a:r>
              <a:rPr lang="en-US" sz="1600"/>
              <a:t>0	1	2	3	4	5	6	7	8</a:t>
            </a:r>
            <a:endParaRPr lang="en-US" sz="1600" b="1"/>
          </a:p>
          <a:p>
            <a:pPr>
              <a:lnSpc>
                <a:spcPct val="80000"/>
              </a:lnSpc>
            </a:pPr>
            <a:r>
              <a:rPr lang="en-US" sz="1600" b="1"/>
              <a:t>3	9	11	12	15	17	23	31	35</a:t>
            </a:r>
          </a:p>
          <a:p>
            <a:pPr>
              <a:lnSpc>
                <a:spcPct val="80000"/>
              </a:lnSpc>
            </a:pPr>
            <a:r>
              <a:rPr lang="en-US" sz="1600" b="1"/>
              <a:t>				               A=B=C</a:t>
            </a:r>
            <a:endParaRPr lang="en-US" sz="1600"/>
          </a:p>
          <a:p>
            <a:pPr>
              <a:lnSpc>
                <a:spcPct val="80000"/>
              </a:lnSpc>
            </a:pPr>
            <a:r>
              <a:rPr lang="en-US" sz="1600"/>
              <a:t>Karena 17 = 17 (data tengah), maka KETEMU!</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t>Program</a:t>
            </a:r>
          </a:p>
        </p:txBody>
      </p:sp>
      <p:sp>
        <p:nvSpPr>
          <p:cNvPr id="20483" name="Rectangle 3"/>
          <p:cNvSpPr>
            <a:spLocks noGrp="1" noChangeArrowheads="1"/>
          </p:cNvSpPr>
          <p:nvPr>
            <p:ph type="body" idx="1"/>
          </p:nvPr>
        </p:nvSpPr>
        <p:spPr/>
        <p:txBody>
          <a:bodyPr/>
          <a:lstStyle/>
          <a:p>
            <a:r>
              <a:rPr lang="en-US" sz="1800">
                <a:latin typeface="Courier" pitchFamily="49" charset="0"/>
              </a:rPr>
              <a:t>int binary_search(int cari){</a:t>
            </a:r>
          </a:p>
          <a:p>
            <a:r>
              <a:rPr lang="en-US" sz="1800">
                <a:latin typeface="Courier" pitchFamily="49" charset="0"/>
              </a:rPr>
              <a:t>	int l,r,m;</a:t>
            </a:r>
          </a:p>
          <a:p>
            <a:r>
              <a:rPr lang="en-US" sz="1800">
                <a:latin typeface="Courier" pitchFamily="49" charset="0"/>
              </a:rPr>
              <a:t>	l = 0;</a:t>
            </a:r>
          </a:p>
          <a:p>
            <a:r>
              <a:rPr lang="en-US" sz="1800">
                <a:latin typeface="Courier" pitchFamily="49" charset="0"/>
              </a:rPr>
              <a:t>	r = n-1;</a:t>
            </a:r>
          </a:p>
          <a:p>
            <a:r>
              <a:rPr lang="en-US" sz="1800">
                <a:latin typeface="Courier" pitchFamily="49" charset="0"/>
              </a:rPr>
              <a:t>	int ktm = 0;</a:t>
            </a:r>
          </a:p>
          <a:p>
            <a:r>
              <a:rPr lang="en-US" sz="1800">
                <a:latin typeface="Courier" pitchFamily="49" charset="0"/>
              </a:rPr>
              <a:t>	while(l&lt;=r &amp;&amp; ktm==0){</a:t>
            </a:r>
          </a:p>
          <a:p>
            <a:r>
              <a:rPr lang="en-US" sz="1800">
                <a:latin typeface="Courier" pitchFamily="49" charset="0"/>
              </a:rPr>
              <a:t>		m = (l+r)/2;</a:t>
            </a:r>
          </a:p>
          <a:p>
            <a:r>
              <a:rPr lang="en-US" sz="1800">
                <a:latin typeface="Courier" pitchFamily="49" charset="0"/>
              </a:rPr>
              <a:t>		if(data[m] == cari) ktm=1;</a:t>
            </a:r>
          </a:p>
          <a:p>
            <a:r>
              <a:rPr lang="en-US" sz="1800">
                <a:latin typeface="Courier" pitchFamily="49" charset="0"/>
              </a:rPr>
              <a:t>		else if (cari &lt; data[m]) r=m-1;</a:t>
            </a:r>
          </a:p>
          <a:p>
            <a:r>
              <a:rPr lang="en-US" sz="1800">
                <a:latin typeface="Courier" pitchFamily="49" charset="0"/>
              </a:rPr>
              <a:t>		else l=m+1;</a:t>
            </a:r>
          </a:p>
          <a:p>
            <a:r>
              <a:rPr lang="en-US" sz="1800">
                <a:latin typeface="Courier" pitchFamily="49" charset="0"/>
              </a:rPr>
              <a:t>	}</a:t>
            </a:r>
          </a:p>
          <a:p>
            <a:r>
              <a:rPr lang="en-US" sz="1800">
                <a:latin typeface="Courier" pitchFamily="49" charset="0"/>
              </a:rPr>
              <a:t>	if(ktm==1) return 1; else return 0;</a:t>
            </a:r>
          </a:p>
          <a:p>
            <a:r>
              <a:rPr lang="en-US" sz="1800">
                <a:latin typeface="Courier" pitchFamily="49"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a:t>Interpolation Search</a:t>
            </a:r>
          </a:p>
        </p:txBody>
      </p:sp>
      <p:sp>
        <p:nvSpPr>
          <p:cNvPr id="21509" name="Rectangle 5"/>
          <p:cNvSpPr>
            <a:spLocks noGrp="1" noChangeArrowheads="1"/>
          </p:cNvSpPr>
          <p:nvPr>
            <p:ph type="body" idx="1"/>
          </p:nvPr>
        </p:nvSpPr>
        <p:spPr/>
        <p:txBody>
          <a:bodyPr/>
          <a:lstStyle/>
          <a:p>
            <a:pPr>
              <a:lnSpc>
                <a:spcPct val="90000"/>
              </a:lnSpc>
            </a:pPr>
            <a:r>
              <a:rPr lang="en-US" sz="2400"/>
              <a:t>Teknik ini dilakukan pada data yang sudah terurut berdasarkan kunci tertentu</a:t>
            </a:r>
          </a:p>
          <a:p>
            <a:pPr>
              <a:lnSpc>
                <a:spcPct val="90000"/>
              </a:lnSpc>
            </a:pPr>
            <a:r>
              <a:rPr lang="en-US" sz="2400"/>
              <a:t>Teknik searching ini dilakukan dengan perkiraan letak data.</a:t>
            </a:r>
          </a:p>
          <a:p>
            <a:pPr lvl="1">
              <a:lnSpc>
                <a:spcPct val="90000"/>
              </a:lnSpc>
            </a:pPr>
            <a:r>
              <a:rPr lang="en-US" sz="2000"/>
              <a:t>Contoh ilustrasi: jika kita hendak mencari suatu nama di dalam buku telepon, misal yang berawalan dengan huruf T, maka kita tidak akan mencarinya dari awal buku, tapi kita langsung membukanya pada 2/3 atau ¾ dari tebal buku.</a:t>
            </a:r>
          </a:p>
          <a:p>
            <a:pPr>
              <a:lnSpc>
                <a:spcPct val="90000"/>
              </a:lnSpc>
            </a:pPr>
            <a:r>
              <a:rPr lang="en-US" sz="2400"/>
              <a:t>Jadi kita mencari data secara relatif terhadap jumlah data.</a:t>
            </a:r>
          </a:p>
          <a:p>
            <a:pPr>
              <a:lnSpc>
                <a:spcPct val="90000"/>
              </a:lnSpc>
            </a:pPr>
            <a:r>
              <a:rPr lang="en-US" sz="2400"/>
              <a:t>Rumus posisi relatif kunci pencarian dihitung dengan rumus:</a:t>
            </a:r>
          </a:p>
          <a:p>
            <a:pPr>
              <a:lnSpc>
                <a:spcPct val="90000"/>
              </a:lnSpc>
            </a:pPr>
            <a:endParaRPr lang="en-US" sz="2400"/>
          </a:p>
        </p:txBody>
      </p:sp>
      <p:sp>
        <p:nvSpPr>
          <p:cNvPr id="21511"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1510" name="Object 6"/>
          <p:cNvGraphicFramePr>
            <a:graphicFrameLocks noChangeAspect="1"/>
          </p:cNvGraphicFramePr>
          <p:nvPr/>
        </p:nvGraphicFramePr>
        <p:xfrm>
          <a:off x="900113" y="5949950"/>
          <a:ext cx="5600700" cy="638175"/>
        </p:xfrm>
        <a:graphic>
          <a:graphicData uri="http://schemas.openxmlformats.org/presentationml/2006/ole">
            <p:oleObj spid="_x0000_s21510" name="Equation" r:id="rId3" imgW="3175000" imgH="41910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Kasus</a:t>
            </a:r>
          </a:p>
        </p:txBody>
      </p:sp>
      <p:sp>
        <p:nvSpPr>
          <p:cNvPr id="22531" name="Rectangle 3"/>
          <p:cNvSpPr>
            <a:spLocks noGrp="1" noChangeArrowheads="1"/>
          </p:cNvSpPr>
          <p:nvPr>
            <p:ph type="body" sz="half" idx="1"/>
          </p:nvPr>
        </p:nvSpPr>
        <p:spPr>
          <a:xfrm>
            <a:off x="457200" y="1885950"/>
            <a:ext cx="7570788" cy="4171950"/>
          </a:xfrm>
        </p:spPr>
        <p:txBody>
          <a:bodyPr/>
          <a:lstStyle/>
          <a:p>
            <a:pPr>
              <a:lnSpc>
                <a:spcPct val="80000"/>
              </a:lnSpc>
            </a:pPr>
            <a:r>
              <a:rPr lang="en-US" sz="1800"/>
              <a:t>Misal terdapat data sebagai berikut: </a:t>
            </a:r>
          </a:p>
          <a:p>
            <a:pPr>
              <a:lnSpc>
                <a:spcPct val="80000"/>
              </a:lnSpc>
            </a:pPr>
            <a:endParaRPr lang="en-US" sz="1800"/>
          </a:p>
        </p:txBody>
      </p:sp>
      <p:graphicFrame>
        <p:nvGraphicFramePr>
          <p:cNvPr id="22702" name="Group 174"/>
          <p:cNvGraphicFramePr>
            <a:graphicFrameLocks noGrp="1"/>
          </p:cNvGraphicFramePr>
          <p:nvPr>
            <p:ph sz="half" idx="2"/>
          </p:nvPr>
        </p:nvGraphicFramePr>
        <p:xfrm>
          <a:off x="827088" y="2349500"/>
          <a:ext cx="6511925" cy="4171950"/>
        </p:xfrm>
        <a:graphic>
          <a:graphicData uri="http://schemas.openxmlformats.org/drawingml/2006/table">
            <a:tbl>
              <a:tblPr/>
              <a:tblGrid>
                <a:gridCol w="989012"/>
                <a:gridCol w="3352800"/>
                <a:gridCol w="2170113"/>
              </a:tblGrid>
              <a:tr h="463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Kode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Judul Buku</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ea typeface="Times New Roman" pitchFamily="18" charset="0"/>
                          <a:cs typeface="Arial" charset="0"/>
                        </a:rPr>
                        <a:t>Pengarang</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63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025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The C++ Programming</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James Wood</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034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Mastering Delphi 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Marcopolo</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041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Professional C#</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Simon Webe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056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Pure JavaScript v2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Michael Bolton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063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Advanced JSP &amp; Servlet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David Dunn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072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Calculus Make it Easy</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Gunner Christian</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088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Visual Basic 2005 Express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Antonie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096</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Artificial Life : Volume 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ea typeface="Times New Roman" pitchFamily="18" charset="0"/>
                          <a:cs typeface="Arial" charset="0"/>
                        </a:rPr>
                        <a:t>Gloria Virginia</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t>Penyelesaian</a:t>
            </a:r>
          </a:p>
        </p:txBody>
      </p:sp>
      <p:sp>
        <p:nvSpPr>
          <p:cNvPr id="23557" name="Rectangle 5"/>
          <p:cNvSpPr>
            <a:spLocks noGrp="1" noChangeArrowheads="1"/>
          </p:cNvSpPr>
          <p:nvPr>
            <p:ph type="body" idx="1"/>
          </p:nvPr>
        </p:nvSpPr>
        <p:spPr/>
        <p:txBody>
          <a:bodyPr/>
          <a:lstStyle/>
          <a:p>
            <a:pPr>
              <a:lnSpc>
                <a:spcPct val="80000"/>
              </a:lnSpc>
            </a:pPr>
            <a:r>
              <a:rPr lang="en-US" sz="1800"/>
              <a:t>Kunci Pencarian ? </a:t>
            </a:r>
            <a:r>
              <a:rPr lang="en-US" sz="1800" b="1"/>
              <a:t>088</a:t>
            </a:r>
            <a:endParaRPr lang="en-US" sz="1800"/>
          </a:p>
          <a:p>
            <a:pPr>
              <a:lnSpc>
                <a:spcPct val="80000"/>
              </a:lnSpc>
            </a:pPr>
            <a:r>
              <a:rPr lang="en-US" sz="1800"/>
              <a:t>Low ? </a:t>
            </a:r>
            <a:r>
              <a:rPr lang="en-US" sz="1800" b="1"/>
              <a:t>0</a:t>
            </a:r>
            <a:r>
              <a:rPr lang="en-US" sz="1800"/>
              <a:t> </a:t>
            </a:r>
          </a:p>
          <a:p>
            <a:pPr>
              <a:lnSpc>
                <a:spcPct val="80000"/>
              </a:lnSpc>
            </a:pPr>
            <a:r>
              <a:rPr lang="en-US" sz="1800"/>
              <a:t>High ? </a:t>
            </a:r>
            <a:r>
              <a:rPr lang="en-US" sz="1800" b="1"/>
              <a:t>7</a:t>
            </a:r>
            <a:endParaRPr lang="en-US" sz="1800"/>
          </a:p>
          <a:p>
            <a:pPr>
              <a:lnSpc>
                <a:spcPct val="80000"/>
              </a:lnSpc>
            </a:pPr>
            <a:r>
              <a:rPr lang="en-US" sz="1800"/>
              <a:t>Posisi = </a:t>
            </a:r>
            <a:r>
              <a:rPr lang="en-US" sz="1800" b="1"/>
              <a:t>(088 - 025) / (096 - 025) * (7 - 0) + 0 = [6]</a:t>
            </a:r>
            <a:endParaRPr lang="en-US" sz="1800"/>
          </a:p>
          <a:p>
            <a:pPr>
              <a:lnSpc>
                <a:spcPct val="80000"/>
              </a:lnSpc>
            </a:pPr>
            <a:r>
              <a:rPr lang="en-US" sz="1800"/>
              <a:t>Kunci[6] = kunci pencarian, data ditemukan : </a:t>
            </a:r>
            <a:r>
              <a:rPr lang="en-US" sz="1800" b="1"/>
              <a:t>Visual Basic 2005</a:t>
            </a:r>
            <a:endParaRPr lang="en-US" sz="1800"/>
          </a:p>
          <a:p>
            <a:pPr>
              <a:lnSpc>
                <a:spcPct val="80000"/>
              </a:lnSpc>
            </a:pPr>
            <a:endParaRPr lang="en-US" sz="1800"/>
          </a:p>
          <a:p>
            <a:pPr>
              <a:lnSpc>
                <a:spcPct val="80000"/>
              </a:lnSpc>
            </a:pPr>
            <a:r>
              <a:rPr lang="en-US" sz="1800"/>
              <a:t>Kunci Pencarian ? </a:t>
            </a:r>
            <a:r>
              <a:rPr lang="en-US" sz="1800" b="1"/>
              <a:t>060</a:t>
            </a:r>
            <a:endParaRPr lang="en-US" sz="1800"/>
          </a:p>
          <a:p>
            <a:pPr>
              <a:lnSpc>
                <a:spcPct val="80000"/>
              </a:lnSpc>
            </a:pPr>
            <a:r>
              <a:rPr lang="en-US" sz="1800"/>
              <a:t>Low ? </a:t>
            </a:r>
            <a:r>
              <a:rPr lang="en-US" sz="1800" b="1"/>
              <a:t>0</a:t>
            </a:r>
            <a:endParaRPr lang="en-US" sz="1800"/>
          </a:p>
          <a:p>
            <a:pPr>
              <a:lnSpc>
                <a:spcPct val="80000"/>
              </a:lnSpc>
            </a:pPr>
            <a:r>
              <a:rPr lang="en-US" sz="1800"/>
              <a:t>High ? </a:t>
            </a:r>
            <a:r>
              <a:rPr lang="en-US" sz="1800" b="1"/>
              <a:t>7</a:t>
            </a:r>
            <a:endParaRPr lang="en-US" sz="1800"/>
          </a:p>
          <a:p>
            <a:pPr>
              <a:lnSpc>
                <a:spcPct val="80000"/>
              </a:lnSpc>
            </a:pPr>
            <a:r>
              <a:rPr lang="en-US" sz="1800"/>
              <a:t>Posisi = </a:t>
            </a:r>
            <a:r>
              <a:rPr lang="en-US" sz="1800" b="1"/>
              <a:t>(060 – 025) / (096 – 025) * (7 – 0) + 0 = [3]</a:t>
            </a:r>
            <a:endParaRPr lang="en-US" sz="1800"/>
          </a:p>
          <a:p>
            <a:pPr>
              <a:lnSpc>
                <a:spcPct val="80000"/>
              </a:lnSpc>
            </a:pPr>
            <a:r>
              <a:rPr lang="en-US" sz="1800"/>
              <a:t>Kunci[3] &lt; kunci pencarian, maka teruskan</a:t>
            </a:r>
          </a:p>
          <a:p>
            <a:pPr>
              <a:lnSpc>
                <a:spcPct val="80000"/>
              </a:lnSpc>
            </a:pPr>
            <a:r>
              <a:rPr lang="en-US" sz="1800"/>
              <a:t>Low = </a:t>
            </a:r>
            <a:r>
              <a:rPr lang="en-US" sz="1800" b="1"/>
              <a:t>3 + 1 = 4</a:t>
            </a:r>
            <a:endParaRPr lang="en-US" sz="1800"/>
          </a:p>
          <a:p>
            <a:pPr>
              <a:lnSpc>
                <a:spcPct val="80000"/>
              </a:lnSpc>
            </a:pPr>
            <a:r>
              <a:rPr lang="en-US" sz="1800"/>
              <a:t>High = </a:t>
            </a:r>
            <a:r>
              <a:rPr lang="en-US" sz="1800" b="1"/>
              <a:t>7</a:t>
            </a:r>
            <a:endParaRPr lang="de-DE" sz="1800"/>
          </a:p>
          <a:p>
            <a:pPr>
              <a:lnSpc>
                <a:spcPct val="80000"/>
              </a:lnSpc>
            </a:pPr>
            <a:r>
              <a:rPr lang="de-DE" sz="1800"/>
              <a:t>Ternyata Kunci[4] adalah </a:t>
            </a:r>
            <a:r>
              <a:rPr lang="de-DE" sz="1800" b="1"/>
              <a:t>063</a:t>
            </a:r>
            <a:r>
              <a:rPr lang="de-DE" sz="1800"/>
              <a:t> yang lebih besar daripada </a:t>
            </a:r>
            <a:r>
              <a:rPr lang="de-DE" sz="1800" b="1"/>
              <a:t>060</a:t>
            </a:r>
            <a:r>
              <a:rPr lang="de-DE" sz="1800"/>
              <a:t>.</a:t>
            </a:r>
            <a:endParaRPr lang="en-US" sz="1800"/>
          </a:p>
          <a:p>
            <a:pPr>
              <a:lnSpc>
                <a:spcPct val="80000"/>
              </a:lnSpc>
            </a:pPr>
            <a:r>
              <a:rPr lang="en-US" sz="1800"/>
              <a:t>Berarti tidak ada kunci </a:t>
            </a:r>
            <a:r>
              <a:rPr lang="en-US" sz="1800" b="1"/>
              <a:t>060.</a:t>
            </a:r>
            <a:r>
              <a:rPr lang="en-US" sz="180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a:t>Program</a:t>
            </a:r>
          </a:p>
        </p:txBody>
      </p:sp>
      <p:sp>
        <p:nvSpPr>
          <p:cNvPr id="24579" name="Rectangle 3"/>
          <p:cNvSpPr>
            <a:spLocks noGrp="1" noChangeArrowheads="1"/>
          </p:cNvSpPr>
          <p:nvPr>
            <p:ph type="body" idx="1"/>
          </p:nvPr>
        </p:nvSpPr>
        <p:spPr>
          <a:xfrm>
            <a:off x="468313" y="1700213"/>
            <a:ext cx="8178800" cy="4171950"/>
          </a:xfrm>
        </p:spPr>
        <p:txBody>
          <a:bodyPr/>
          <a:lstStyle/>
          <a:p>
            <a:pPr>
              <a:lnSpc>
                <a:spcPct val="80000"/>
              </a:lnSpc>
            </a:pPr>
            <a:r>
              <a:rPr lang="en-US" sz="1600">
                <a:latin typeface="Courier New" pitchFamily="49" charset="0"/>
              </a:rPr>
              <a:t>int interpolation(int data[],int n,int d){</a:t>
            </a:r>
          </a:p>
          <a:p>
            <a:pPr>
              <a:lnSpc>
                <a:spcPct val="80000"/>
              </a:lnSpc>
            </a:pPr>
            <a:r>
              <a:rPr lang="en-US" sz="1600">
                <a:latin typeface="Courier New" pitchFamily="49" charset="0"/>
              </a:rPr>
              <a:t>	int low,high;</a:t>
            </a:r>
          </a:p>
          <a:p>
            <a:pPr>
              <a:lnSpc>
                <a:spcPct val="80000"/>
              </a:lnSpc>
            </a:pPr>
            <a:r>
              <a:rPr lang="en-US" sz="1600">
                <a:latin typeface="Courier New" pitchFamily="49" charset="0"/>
              </a:rPr>
              <a:t>	float pos1;</a:t>
            </a:r>
          </a:p>
          <a:p>
            <a:pPr>
              <a:lnSpc>
                <a:spcPct val="80000"/>
              </a:lnSpc>
            </a:pPr>
            <a:r>
              <a:rPr lang="en-US" sz="1600">
                <a:latin typeface="Courier New" pitchFamily="49" charset="0"/>
              </a:rPr>
              <a:t>	int pos;</a:t>
            </a:r>
          </a:p>
          <a:p>
            <a:pPr>
              <a:lnSpc>
                <a:spcPct val="80000"/>
              </a:lnSpc>
            </a:pPr>
            <a:r>
              <a:rPr lang="en-US" sz="1600">
                <a:latin typeface="Courier New" pitchFamily="49" charset="0"/>
              </a:rPr>
              <a:t>	low=0;</a:t>
            </a:r>
          </a:p>
          <a:p>
            <a:pPr>
              <a:lnSpc>
                <a:spcPct val="80000"/>
              </a:lnSpc>
            </a:pPr>
            <a:r>
              <a:rPr lang="en-US" sz="1600">
                <a:latin typeface="Courier New" pitchFamily="49" charset="0"/>
              </a:rPr>
              <a:t>	high=n-1;</a:t>
            </a:r>
          </a:p>
          <a:p>
            <a:pPr>
              <a:lnSpc>
                <a:spcPct val="80000"/>
              </a:lnSpc>
            </a:pPr>
            <a:r>
              <a:rPr lang="en-US" sz="1600">
                <a:latin typeface="Courier New" pitchFamily="49" charset="0"/>
              </a:rPr>
              <a:t>	do{</a:t>
            </a:r>
          </a:p>
          <a:p>
            <a:pPr>
              <a:lnSpc>
                <a:spcPct val="80000"/>
              </a:lnSpc>
            </a:pPr>
            <a:r>
              <a:rPr lang="en-US" sz="1600">
                <a:latin typeface="Courier New" pitchFamily="49" charset="0"/>
              </a:rPr>
              <a:t>		pos1 = (float) (d-data[low])/(data[high]-data[low]) * (high-low) + low;</a:t>
            </a:r>
          </a:p>
          <a:p>
            <a:pPr>
              <a:lnSpc>
                <a:spcPct val="80000"/>
              </a:lnSpc>
            </a:pPr>
            <a:r>
              <a:rPr lang="en-US" sz="1600">
                <a:latin typeface="Courier New" pitchFamily="49" charset="0"/>
              </a:rPr>
              <a:t>		pos = floor(pos1);</a:t>
            </a:r>
          </a:p>
          <a:p>
            <a:pPr>
              <a:lnSpc>
                <a:spcPct val="80000"/>
              </a:lnSpc>
            </a:pPr>
            <a:r>
              <a:rPr lang="en-US" sz="1600">
                <a:latin typeface="Courier New" pitchFamily="49" charset="0"/>
              </a:rPr>
              <a:t>		if (data[pos] == d) return pos;</a:t>
            </a:r>
          </a:p>
          <a:p>
            <a:pPr>
              <a:lnSpc>
                <a:spcPct val="80000"/>
              </a:lnSpc>
            </a:pPr>
            <a:r>
              <a:rPr lang="en-US" sz="1600">
                <a:latin typeface="Courier New" pitchFamily="49" charset="0"/>
              </a:rPr>
              <a:t>		if (data[pos] &gt; d) high = pos-1;</a:t>
            </a:r>
          </a:p>
          <a:p>
            <a:pPr>
              <a:lnSpc>
                <a:spcPct val="80000"/>
              </a:lnSpc>
            </a:pPr>
            <a:r>
              <a:rPr lang="en-US" sz="1600">
                <a:latin typeface="Courier New" pitchFamily="49" charset="0"/>
              </a:rPr>
              <a:t>		else</a:t>
            </a:r>
          </a:p>
          <a:p>
            <a:pPr>
              <a:lnSpc>
                <a:spcPct val="80000"/>
              </a:lnSpc>
            </a:pPr>
            <a:r>
              <a:rPr lang="en-US" sz="1600">
                <a:latin typeface="Courier New" pitchFamily="49" charset="0"/>
              </a:rPr>
              <a:t>		if (data[pos] &lt; d) low = pos + 1;</a:t>
            </a:r>
          </a:p>
          <a:p>
            <a:pPr>
              <a:lnSpc>
                <a:spcPct val="80000"/>
              </a:lnSpc>
            </a:pPr>
            <a:r>
              <a:rPr lang="en-US" sz="1600">
                <a:latin typeface="Courier New" pitchFamily="49" charset="0"/>
              </a:rPr>
              <a:t>	} while(d &gt;= data[low] &amp;&amp; d &lt;= data[high]);</a:t>
            </a:r>
          </a:p>
          <a:p>
            <a:pPr>
              <a:lnSpc>
                <a:spcPct val="80000"/>
              </a:lnSpc>
            </a:pPr>
            <a:r>
              <a:rPr lang="en-US" sz="1600">
                <a:latin typeface="Courier New" pitchFamily="49" charset="0"/>
              </a:rPr>
              <a:t>	return -1;</a:t>
            </a:r>
          </a:p>
          <a:p>
            <a:pPr>
              <a:lnSpc>
                <a:spcPct val="80000"/>
              </a:lnSpc>
            </a:pPr>
            <a:r>
              <a:rPr lang="en-US" sz="1600">
                <a:latin typeface="Courier New" pitchFamily="49"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a:t>Soal-soal</a:t>
            </a:r>
          </a:p>
        </p:txBody>
      </p:sp>
      <p:sp>
        <p:nvSpPr>
          <p:cNvPr id="25605" name="Rectangle 5"/>
          <p:cNvSpPr>
            <a:spLocks noGrp="1" noChangeArrowheads="1"/>
          </p:cNvSpPr>
          <p:nvPr>
            <p:ph type="body" idx="1"/>
          </p:nvPr>
        </p:nvSpPr>
        <p:spPr/>
        <p:txBody>
          <a:bodyPr/>
          <a:lstStyle/>
          <a:p>
            <a:r>
              <a:rPr lang="en-US"/>
              <a:t>Cari tahu tentang Text Pattern Matching dan Search Engine</a:t>
            </a:r>
          </a:p>
          <a:p>
            <a:endParaRPr lang="en-US"/>
          </a:p>
          <a:p>
            <a:endParaRPr lang="en-US"/>
          </a:p>
          <a:p>
            <a:endParaRPr lang="en-US"/>
          </a:p>
          <a:p>
            <a:r>
              <a:rPr lang="en-US"/>
              <a:t>NEXT : </a:t>
            </a:r>
            <a:r>
              <a:rPr lang="en-US" b="1"/>
              <a:t>Sorting Array</a:t>
            </a:r>
            <a:r>
              <a:rPr lang="en-US"/>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Definisi Array</a:t>
            </a:r>
          </a:p>
        </p:txBody>
      </p:sp>
      <p:sp>
        <p:nvSpPr>
          <p:cNvPr id="4099" name="Rectangle 3"/>
          <p:cNvSpPr>
            <a:spLocks noGrp="1" noChangeArrowheads="1"/>
          </p:cNvSpPr>
          <p:nvPr>
            <p:ph type="body" idx="1"/>
          </p:nvPr>
        </p:nvSpPr>
        <p:spPr/>
        <p:txBody>
          <a:bodyPr/>
          <a:lstStyle/>
          <a:p>
            <a:pPr>
              <a:lnSpc>
                <a:spcPct val="90000"/>
              </a:lnSpc>
            </a:pPr>
            <a:r>
              <a:rPr lang="de-DE" sz="2400"/>
              <a:t>Array adalah suatu tipe data terstuktur yang berupa sejumlah data sejenis (bertipe data sama) yang jumlahnya bisa statis ataupun dinamis dan diberi suatu nama tertentu.</a:t>
            </a:r>
          </a:p>
          <a:p>
            <a:pPr>
              <a:lnSpc>
                <a:spcPct val="90000"/>
              </a:lnSpc>
            </a:pPr>
            <a:r>
              <a:rPr lang="de-DE" sz="2400"/>
              <a:t>Elemen-elemen array tersusun secara berderet dan sekuensial di dalam memori sehingga memiliki alamat yang besebelahan/berdampingan.</a:t>
            </a:r>
          </a:p>
          <a:p>
            <a:pPr>
              <a:lnSpc>
                <a:spcPct val="90000"/>
              </a:lnSpc>
            </a:pPr>
            <a:r>
              <a:rPr lang="de-DE" sz="2400"/>
              <a:t>Array dapat berupa array 1 dimensi, 2 dimensi, bahkan n-dimensi.</a:t>
            </a:r>
          </a:p>
          <a:p>
            <a:pPr>
              <a:lnSpc>
                <a:spcPct val="90000"/>
              </a:lnSpc>
            </a:pPr>
            <a:r>
              <a:rPr lang="de-DE" sz="2400"/>
              <a:t>Elemen-elemen array bertipe data sama tapi bisa bernilai sama atau berbeda-beda.</a:t>
            </a:r>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Ilustrasi Array 1 Dimensi</a:t>
            </a:r>
          </a:p>
        </p:txBody>
      </p:sp>
      <p:grpSp>
        <p:nvGrpSpPr>
          <p:cNvPr id="5124" name="Group 4"/>
          <p:cNvGrpSpPr>
            <a:grpSpLocks noChangeAspect="1"/>
          </p:cNvGrpSpPr>
          <p:nvPr/>
        </p:nvGrpSpPr>
        <p:grpSpPr bwMode="auto">
          <a:xfrm>
            <a:off x="611188" y="1916113"/>
            <a:ext cx="6767512" cy="1798637"/>
            <a:chOff x="1134" y="12546"/>
            <a:chExt cx="10260" cy="1620"/>
          </a:xfrm>
        </p:grpSpPr>
        <p:sp>
          <p:nvSpPr>
            <p:cNvPr id="5125" name="AutoShape 5"/>
            <p:cNvSpPr>
              <a:spLocks noChangeAspect="1" noChangeArrowheads="1"/>
            </p:cNvSpPr>
            <p:nvPr/>
          </p:nvSpPr>
          <p:spPr bwMode="auto">
            <a:xfrm>
              <a:off x="1134" y="12546"/>
              <a:ext cx="10260" cy="1620"/>
            </a:xfrm>
            <a:prstGeom prst="rect">
              <a:avLst/>
            </a:prstGeom>
            <a:noFill/>
            <a:ln w="9525">
              <a:noFill/>
              <a:miter lim="800000"/>
              <a:headEnd/>
              <a:tailEnd/>
            </a:ln>
          </p:spPr>
          <p:txBody>
            <a:bodyPr/>
            <a:lstStyle/>
            <a:p>
              <a:endParaRPr lang="en-US"/>
            </a:p>
          </p:txBody>
        </p:sp>
        <p:sp>
          <p:nvSpPr>
            <p:cNvPr id="5126" name="Rectangle 6"/>
            <p:cNvSpPr>
              <a:spLocks noChangeArrowheads="1"/>
            </p:cNvSpPr>
            <p:nvPr/>
          </p:nvSpPr>
          <p:spPr bwMode="auto">
            <a:xfrm>
              <a:off x="1314" y="13086"/>
              <a:ext cx="7020" cy="540"/>
            </a:xfrm>
            <a:prstGeom prst="rect">
              <a:avLst/>
            </a:prstGeom>
            <a:solidFill>
              <a:srgbClr val="FFFFFF"/>
            </a:solidFill>
            <a:ln w="9525">
              <a:solidFill>
                <a:srgbClr val="000000"/>
              </a:solidFill>
              <a:miter lim="800000"/>
              <a:headEnd/>
              <a:tailEnd/>
            </a:ln>
          </p:spPr>
          <p:txBody>
            <a:bodyPr/>
            <a:lstStyle/>
            <a:p>
              <a:r>
                <a:rPr lang="en-US" sz="1200" b="1"/>
                <a:t>8           10             6           -2              11          7             1           100</a:t>
              </a:r>
              <a:endParaRPr lang="en-US"/>
            </a:p>
          </p:txBody>
        </p:sp>
        <p:sp>
          <p:nvSpPr>
            <p:cNvPr id="5127" name="Line 7"/>
            <p:cNvSpPr>
              <a:spLocks noChangeShapeType="1"/>
            </p:cNvSpPr>
            <p:nvPr/>
          </p:nvSpPr>
          <p:spPr bwMode="auto">
            <a:xfrm flipH="1">
              <a:off x="2035" y="13086"/>
              <a:ext cx="1" cy="540"/>
            </a:xfrm>
            <a:prstGeom prst="line">
              <a:avLst/>
            </a:prstGeom>
            <a:noFill/>
            <a:ln w="9525">
              <a:solidFill>
                <a:srgbClr val="000000"/>
              </a:solidFill>
              <a:round/>
              <a:headEnd/>
              <a:tailEnd/>
            </a:ln>
          </p:spPr>
          <p:txBody>
            <a:bodyPr/>
            <a:lstStyle/>
            <a:p>
              <a:endParaRPr lang="en-US"/>
            </a:p>
          </p:txBody>
        </p:sp>
        <p:sp>
          <p:nvSpPr>
            <p:cNvPr id="5128" name="Line 8"/>
            <p:cNvSpPr>
              <a:spLocks noChangeShapeType="1"/>
            </p:cNvSpPr>
            <p:nvPr/>
          </p:nvSpPr>
          <p:spPr bwMode="auto">
            <a:xfrm>
              <a:off x="2934" y="13086"/>
              <a:ext cx="1" cy="540"/>
            </a:xfrm>
            <a:prstGeom prst="line">
              <a:avLst/>
            </a:prstGeom>
            <a:noFill/>
            <a:ln w="9525">
              <a:solidFill>
                <a:srgbClr val="000000"/>
              </a:solidFill>
              <a:round/>
              <a:headEnd/>
              <a:tailEnd/>
            </a:ln>
          </p:spPr>
          <p:txBody>
            <a:bodyPr/>
            <a:lstStyle/>
            <a:p>
              <a:endParaRPr lang="en-US"/>
            </a:p>
          </p:txBody>
        </p:sp>
        <p:sp>
          <p:nvSpPr>
            <p:cNvPr id="5129" name="Line 9"/>
            <p:cNvSpPr>
              <a:spLocks noChangeShapeType="1"/>
            </p:cNvSpPr>
            <p:nvPr/>
          </p:nvSpPr>
          <p:spPr bwMode="auto">
            <a:xfrm flipH="1">
              <a:off x="3835" y="13086"/>
              <a:ext cx="1" cy="540"/>
            </a:xfrm>
            <a:prstGeom prst="line">
              <a:avLst/>
            </a:prstGeom>
            <a:noFill/>
            <a:ln w="9525">
              <a:solidFill>
                <a:srgbClr val="000000"/>
              </a:solidFill>
              <a:round/>
              <a:headEnd/>
              <a:tailEnd/>
            </a:ln>
          </p:spPr>
          <p:txBody>
            <a:bodyPr/>
            <a:lstStyle/>
            <a:p>
              <a:endParaRPr lang="en-US"/>
            </a:p>
          </p:txBody>
        </p:sp>
        <p:sp>
          <p:nvSpPr>
            <p:cNvPr id="5130" name="Line 10"/>
            <p:cNvSpPr>
              <a:spLocks noChangeShapeType="1"/>
            </p:cNvSpPr>
            <p:nvPr/>
          </p:nvSpPr>
          <p:spPr bwMode="auto">
            <a:xfrm>
              <a:off x="4734" y="13086"/>
              <a:ext cx="1" cy="540"/>
            </a:xfrm>
            <a:prstGeom prst="line">
              <a:avLst/>
            </a:prstGeom>
            <a:noFill/>
            <a:ln w="9525">
              <a:solidFill>
                <a:srgbClr val="000000"/>
              </a:solidFill>
              <a:round/>
              <a:headEnd/>
              <a:tailEnd/>
            </a:ln>
          </p:spPr>
          <p:txBody>
            <a:bodyPr/>
            <a:lstStyle/>
            <a:p>
              <a:endParaRPr lang="en-US"/>
            </a:p>
          </p:txBody>
        </p:sp>
        <p:sp>
          <p:nvSpPr>
            <p:cNvPr id="5131" name="Line 11"/>
            <p:cNvSpPr>
              <a:spLocks noChangeShapeType="1"/>
            </p:cNvSpPr>
            <p:nvPr/>
          </p:nvSpPr>
          <p:spPr bwMode="auto">
            <a:xfrm>
              <a:off x="5635" y="13086"/>
              <a:ext cx="1" cy="540"/>
            </a:xfrm>
            <a:prstGeom prst="line">
              <a:avLst/>
            </a:prstGeom>
            <a:noFill/>
            <a:ln w="9525">
              <a:solidFill>
                <a:srgbClr val="000000"/>
              </a:solidFill>
              <a:round/>
              <a:headEnd/>
              <a:tailEnd/>
            </a:ln>
          </p:spPr>
          <p:txBody>
            <a:bodyPr/>
            <a:lstStyle/>
            <a:p>
              <a:endParaRPr lang="en-US"/>
            </a:p>
          </p:txBody>
        </p:sp>
        <p:sp>
          <p:nvSpPr>
            <p:cNvPr id="5132" name="Line 12"/>
            <p:cNvSpPr>
              <a:spLocks noChangeShapeType="1"/>
            </p:cNvSpPr>
            <p:nvPr/>
          </p:nvSpPr>
          <p:spPr bwMode="auto">
            <a:xfrm>
              <a:off x="6534" y="13086"/>
              <a:ext cx="1" cy="540"/>
            </a:xfrm>
            <a:prstGeom prst="line">
              <a:avLst/>
            </a:prstGeom>
            <a:noFill/>
            <a:ln w="9525">
              <a:solidFill>
                <a:srgbClr val="000000"/>
              </a:solidFill>
              <a:round/>
              <a:headEnd/>
              <a:tailEnd/>
            </a:ln>
          </p:spPr>
          <p:txBody>
            <a:bodyPr/>
            <a:lstStyle/>
            <a:p>
              <a:endParaRPr lang="en-US"/>
            </a:p>
          </p:txBody>
        </p:sp>
        <p:sp>
          <p:nvSpPr>
            <p:cNvPr id="5133" name="Line 13"/>
            <p:cNvSpPr>
              <a:spLocks noChangeShapeType="1"/>
            </p:cNvSpPr>
            <p:nvPr/>
          </p:nvSpPr>
          <p:spPr bwMode="auto">
            <a:xfrm>
              <a:off x="7435" y="13086"/>
              <a:ext cx="1" cy="540"/>
            </a:xfrm>
            <a:prstGeom prst="line">
              <a:avLst/>
            </a:prstGeom>
            <a:noFill/>
            <a:ln w="9525">
              <a:solidFill>
                <a:srgbClr val="000000"/>
              </a:solidFill>
              <a:round/>
              <a:headEnd/>
              <a:tailEnd/>
            </a:ln>
          </p:spPr>
          <p:txBody>
            <a:bodyPr/>
            <a:lstStyle/>
            <a:p>
              <a:endParaRPr lang="en-US"/>
            </a:p>
          </p:txBody>
        </p:sp>
        <p:sp>
          <p:nvSpPr>
            <p:cNvPr id="5134" name="Text Box 14"/>
            <p:cNvSpPr txBox="1">
              <a:spLocks noChangeArrowheads="1"/>
            </p:cNvSpPr>
            <p:nvPr/>
          </p:nvSpPr>
          <p:spPr bwMode="auto">
            <a:xfrm>
              <a:off x="1494" y="12546"/>
              <a:ext cx="6840" cy="360"/>
            </a:xfrm>
            <a:prstGeom prst="rect">
              <a:avLst/>
            </a:prstGeom>
            <a:solidFill>
              <a:srgbClr val="FFFFFF"/>
            </a:solidFill>
            <a:ln w="9525">
              <a:noFill/>
              <a:miter lim="800000"/>
              <a:headEnd/>
              <a:tailEnd/>
            </a:ln>
          </p:spPr>
          <p:txBody>
            <a:bodyPr/>
            <a:lstStyle/>
            <a:p>
              <a:r>
                <a:rPr lang="en-US" sz="1200" b="1"/>
                <a:t>0        1              2             3              4            5             6             7</a:t>
              </a:r>
              <a:endParaRPr lang="en-US"/>
            </a:p>
          </p:txBody>
        </p:sp>
        <p:sp>
          <p:nvSpPr>
            <p:cNvPr id="5135" name="Text Box 15"/>
            <p:cNvSpPr txBox="1">
              <a:spLocks noChangeArrowheads="1"/>
            </p:cNvSpPr>
            <p:nvPr/>
          </p:nvSpPr>
          <p:spPr bwMode="auto">
            <a:xfrm>
              <a:off x="1314" y="13806"/>
              <a:ext cx="6840" cy="360"/>
            </a:xfrm>
            <a:prstGeom prst="rect">
              <a:avLst/>
            </a:prstGeom>
            <a:solidFill>
              <a:srgbClr val="FFFFFF"/>
            </a:solidFill>
            <a:ln w="9525">
              <a:noFill/>
              <a:miter lim="800000"/>
              <a:headEnd/>
              <a:tailEnd/>
            </a:ln>
          </p:spPr>
          <p:txBody>
            <a:bodyPr/>
            <a:lstStyle/>
            <a:p>
              <a:r>
                <a:rPr lang="en-US" sz="1200" b="1"/>
                <a:t>ffea        ffeb         ffec         ffed        ffef        fffa          fffb      fffc        </a:t>
              </a:r>
              <a:endParaRPr lang="en-US"/>
            </a:p>
          </p:txBody>
        </p:sp>
        <p:sp>
          <p:nvSpPr>
            <p:cNvPr id="5136" name="Text Box 16"/>
            <p:cNvSpPr txBox="1">
              <a:spLocks noChangeArrowheads="1"/>
            </p:cNvSpPr>
            <p:nvPr/>
          </p:nvSpPr>
          <p:spPr bwMode="auto">
            <a:xfrm>
              <a:off x="8514" y="12666"/>
              <a:ext cx="1260" cy="360"/>
            </a:xfrm>
            <a:prstGeom prst="rect">
              <a:avLst/>
            </a:prstGeom>
            <a:solidFill>
              <a:srgbClr val="FFFFFF"/>
            </a:solidFill>
            <a:ln w="9525">
              <a:noFill/>
              <a:miter lim="800000"/>
              <a:headEnd/>
              <a:tailEnd/>
            </a:ln>
          </p:spPr>
          <p:txBody>
            <a:bodyPr/>
            <a:lstStyle/>
            <a:p>
              <a:r>
                <a:rPr lang="en-US" sz="1000" b="1"/>
                <a:t>indeks</a:t>
              </a:r>
              <a:endParaRPr lang="en-US"/>
            </a:p>
          </p:txBody>
        </p:sp>
        <p:sp>
          <p:nvSpPr>
            <p:cNvPr id="5137" name="Text Box 17"/>
            <p:cNvSpPr txBox="1">
              <a:spLocks noChangeArrowheads="1"/>
            </p:cNvSpPr>
            <p:nvPr/>
          </p:nvSpPr>
          <p:spPr bwMode="auto">
            <a:xfrm>
              <a:off x="8514" y="13162"/>
              <a:ext cx="1260" cy="359"/>
            </a:xfrm>
            <a:prstGeom prst="rect">
              <a:avLst/>
            </a:prstGeom>
            <a:solidFill>
              <a:srgbClr val="FFFFFF"/>
            </a:solidFill>
            <a:ln w="9525">
              <a:noFill/>
              <a:miter lim="800000"/>
              <a:headEnd/>
              <a:tailEnd/>
            </a:ln>
          </p:spPr>
          <p:txBody>
            <a:bodyPr/>
            <a:lstStyle/>
            <a:p>
              <a:r>
                <a:rPr lang="en-US" sz="1000" b="1"/>
                <a:t>value</a:t>
              </a:r>
              <a:endParaRPr lang="en-US"/>
            </a:p>
          </p:txBody>
        </p:sp>
        <p:sp>
          <p:nvSpPr>
            <p:cNvPr id="5138" name="Text Box 18"/>
            <p:cNvSpPr txBox="1">
              <a:spLocks noChangeArrowheads="1"/>
            </p:cNvSpPr>
            <p:nvPr/>
          </p:nvSpPr>
          <p:spPr bwMode="auto">
            <a:xfrm>
              <a:off x="8514" y="13701"/>
              <a:ext cx="1260" cy="360"/>
            </a:xfrm>
            <a:prstGeom prst="rect">
              <a:avLst/>
            </a:prstGeom>
            <a:solidFill>
              <a:srgbClr val="FFFFFF"/>
            </a:solidFill>
            <a:ln w="9525">
              <a:noFill/>
              <a:miter lim="800000"/>
              <a:headEnd/>
              <a:tailEnd/>
            </a:ln>
          </p:spPr>
          <p:txBody>
            <a:bodyPr/>
            <a:lstStyle/>
            <a:p>
              <a:r>
                <a:rPr lang="en-US" sz="1000" b="1"/>
                <a:t>alamat</a:t>
              </a:r>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600" b="1"/>
              <a:t>Pengaksesan Elemen Array</a:t>
            </a:r>
          </a:p>
        </p:txBody>
      </p:sp>
      <p:sp>
        <p:nvSpPr>
          <p:cNvPr id="6147" name="Rectangle 3"/>
          <p:cNvSpPr>
            <a:spLocks noGrp="1" noChangeArrowheads="1"/>
          </p:cNvSpPr>
          <p:nvPr>
            <p:ph type="body" idx="1"/>
          </p:nvPr>
        </p:nvSpPr>
        <p:spPr/>
        <p:txBody>
          <a:bodyPr/>
          <a:lstStyle/>
          <a:p>
            <a:pPr>
              <a:lnSpc>
                <a:spcPct val="80000"/>
              </a:lnSpc>
            </a:pPr>
            <a:r>
              <a:rPr lang="de-DE" sz="2000"/>
              <a:t>Elemen-elemen array dapat diakses oleh program menggunakan suatu indeks tertentu</a:t>
            </a:r>
          </a:p>
          <a:p>
            <a:pPr>
              <a:lnSpc>
                <a:spcPct val="80000"/>
              </a:lnSpc>
            </a:pPr>
            <a:r>
              <a:rPr lang="de-DE" sz="2000"/>
              <a:t>Pengaksesan elemen array dapat dilakukan berurutan atau random berdasarkan indeks tertentu secara langsung.</a:t>
            </a:r>
          </a:p>
          <a:p>
            <a:pPr>
              <a:lnSpc>
                <a:spcPct val="80000"/>
              </a:lnSpc>
            </a:pPr>
            <a:r>
              <a:rPr lang="de-DE" sz="2000"/>
              <a:t>Pengisian dan pengambilan nilai pada indeks tertentu dapat dilakukan dengan mengeset nilai atau menampilkan nilai pada indeks yang dimaksud.</a:t>
            </a:r>
          </a:p>
          <a:p>
            <a:pPr>
              <a:lnSpc>
                <a:spcPct val="80000"/>
              </a:lnSpc>
            </a:pPr>
            <a:r>
              <a:rPr lang="de-DE" sz="2000"/>
              <a:t>Dalam C, tidak terdapat error handling terhadap batasan nilai indeks, apakah indeks tersebut berada di dalam indeks array yang sudah didefinisikan atau belum.  Hal ini merupakan tanggung jawab programmer.  Sehingga jika programmer mengakses indeks yang salah, maka nilai yang dihasilkan akan berbeda atau rusak karena mengakses alamat memori yang tidak sesuai.</a:t>
            </a:r>
            <a:endParaRPr lang="en-US"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de-DE" sz="3600" b="1"/>
              <a:t>Deklarasi Array 1 Dimensi</a:t>
            </a:r>
            <a:endParaRPr lang="en-US" sz="3600" b="1"/>
          </a:p>
        </p:txBody>
      </p:sp>
      <p:sp>
        <p:nvSpPr>
          <p:cNvPr id="7171" name="Rectangle 3"/>
          <p:cNvSpPr>
            <a:spLocks noGrp="1" noChangeArrowheads="1"/>
          </p:cNvSpPr>
          <p:nvPr>
            <p:ph type="body" idx="1"/>
          </p:nvPr>
        </p:nvSpPr>
        <p:spPr/>
        <p:txBody>
          <a:bodyPr/>
          <a:lstStyle/>
          <a:p>
            <a:r>
              <a:rPr lang="en-US" sz="2800">
                <a:latin typeface="Courier New" pitchFamily="49" charset="0"/>
              </a:rPr>
              <a:t>tipe_data nama_var_array[ukuran];</a:t>
            </a:r>
          </a:p>
          <a:p>
            <a:r>
              <a:rPr lang="id-ID" sz="3600"/>
              <a:t>tipe_data: menyatakan jenis tipe data elemen larik (int, char, float, dll)</a:t>
            </a:r>
          </a:p>
          <a:p>
            <a:r>
              <a:rPr lang="id-ID" sz="3600"/>
              <a:t>nama_var_array	: menyatakan nama variabel yang dipakai.</a:t>
            </a:r>
          </a:p>
          <a:p>
            <a:r>
              <a:rPr lang="id-ID" sz="3600"/>
              <a:t>ukuran: menunjukkan jumlah maksimal elemen larik.</a:t>
            </a:r>
            <a:endParaRPr lang="en-US" sz="36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a:t>Contoh</a:t>
            </a:r>
          </a:p>
        </p:txBody>
      </p:sp>
      <p:sp>
        <p:nvSpPr>
          <p:cNvPr id="8195" name="Rectangle 3"/>
          <p:cNvSpPr>
            <a:spLocks noGrp="1" noChangeArrowheads="1"/>
          </p:cNvSpPr>
          <p:nvPr>
            <p:ph type="body" idx="1"/>
          </p:nvPr>
        </p:nvSpPr>
        <p:spPr/>
        <p:txBody>
          <a:bodyPr/>
          <a:lstStyle/>
          <a:p>
            <a:pPr>
              <a:lnSpc>
                <a:spcPct val="80000"/>
              </a:lnSpc>
              <a:buFontTx/>
              <a:buNone/>
            </a:pPr>
            <a:r>
              <a:rPr lang="id-ID" sz="1400" b="1">
                <a:latin typeface="Courier" pitchFamily="49" charset="0"/>
              </a:rPr>
              <a:t>char huruf[9];</a:t>
            </a:r>
          </a:p>
          <a:p>
            <a:pPr>
              <a:lnSpc>
                <a:spcPct val="80000"/>
              </a:lnSpc>
              <a:buFontTx/>
              <a:buNone/>
            </a:pPr>
            <a:r>
              <a:rPr lang="id-ID" sz="1400" b="1">
                <a:latin typeface="Courier" pitchFamily="49" charset="0"/>
              </a:rPr>
              <a:t>int umur[10];</a:t>
            </a:r>
          </a:p>
          <a:p>
            <a:pPr>
              <a:lnSpc>
                <a:spcPct val="80000"/>
              </a:lnSpc>
              <a:buFontTx/>
              <a:buNone/>
            </a:pPr>
            <a:r>
              <a:rPr lang="id-ID" sz="1400" b="1">
                <a:latin typeface="Courier" pitchFamily="49" charset="0"/>
              </a:rPr>
              <a:t>int kondisi[2] = {0,1}</a:t>
            </a:r>
          </a:p>
          <a:p>
            <a:pPr>
              <a:lnSpc>
                <a:spcPct val="80000"/>
              </a:lnSpc>
              <a:buFontTx/>
              <a:buNone/>
            </a:pPr>
            <a:r>
              <a:rPr lang="id-ID" sz="1400" b="1">
                <a:latin typeface="Courier" pitchFamily="49" charset="0"/>
              </a:rPr>
              <a:t>int arr_dinamis[] = {1,2,3}</a:t>
            </a:r>
            <a:endParaRPr lang="en-US" sz="1400" b="1">
              <a:latin typeface="Courier" pitchFamily="49" charset="0"/>
            </a:endParaRPr>
          </a:p>
          <a:p>
            <a:pPr>
              <a:lnSpc>
                <a:spcPct val="80000"/>
              </a:lnSpc>
              <a:buFontTx/>
              <a:buNone/>
            </a:pPr>
            <a:endParaRPr lang="en-US" sz="1400" b="1">
              <a:latin typeface="Courier" pitchFamily="49" charset="0"/>
            </a:endParaRPr>
          </a:p>
          <a:p>
            <a:pPr>
              <a:lnSpc>
                <a:spcPct val="80000"/>
              </a:lnSpc>
            </a:pPr>
            <a:r>
              <a:rPr lang="de-DE" sz="2000"/>
              <a:t>Tanda [] disebut juga “elemen yang ke- ...“. Misalnya </a:t>
            </a:r>
            <a:r>
              <a:rPr lang="de-DE" sz="2000">
                <a:latin typeface="Courier New" pitchFamily="49" charset="0"/>
              </a:rPr>
              <a:t>kondisi[0]</a:t>
            </a:r>
            <a:r>
              <a:rPr lang="de-DE" sz="2000"/>
              <a:t> berarti array kondisi elemen yang ke nol.</a:t>
            </a:r>
          </a:p>
          <a:p>
            <a:pPr>
              <a:lnSpc>
                <a:spcPct val="80000"/>
              </a:lnSpc>
            </a:pPr>
            <a:r>
              <a:rPr lang="de-DE" sz="2000"/>
              <a:t>Array yang sudah dipesan, misalnya 10 tempat tidak harus diisi semuanya, bisa saja hanya diisi 5 elemen saja, baik secara berurutan maupun tidak.  Namun pada kondisi yang tidak sepenuhnya terisi tersebut, tempat pemesanan di memori tetap sebanyak 10 tempat, jadi tempat yang tidak terisi tetap akan terpesan dan dibiarkan kosong.</a:t>
            </a:r>
          </a:p>
          <a:p>
            <a:pPr>
              <a:lnSpc>
                <a:spcPct val="80000"/>
              </a:lnSpc>
            </a:pPr>
            <a:r>
              <a:rPr lang="de-DE" sz="2000"/>
              <a:t>Kita </a:t>
            </a:r>
            <a:r>
              <a:rPr lang="de-DE" sz="2000" b="1"/>
              <a:t>tidak dapat</a:t>
            </a:r>
            <a:r>
              <a:rPr lang="de-DE" sz="2000"/>
              <a:t> mendeklarasikan array dinamis tanpa inisialisasi!</a:t>
            </a:r>
            <a:r>
              <a:rPr lang="en-US" sz="20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Contoh-contoh lain</a:t>
            </a:r>
          </a:p>
        </p:txBody>
      </p:sp>
      <p:sp>
        <p:nvSpPr>
          <p:cNvPr id="9219" name="Rectangle 3"/>
          <p:cNvSpPr>
            <a:spLocks noGrp="1" noChangeArrowheads="1"/>
          </p:cNvSpPr>
          <p:nvPr>
            <p:ph type="body" idx="1"/>
          </p:nvPr>
        </p:nvSpPr>
        <p:spPr/>
        <p:txBody>
          <a:bodyPr/>
          <a:lstStyle/>
          <a:p>
            <a:pPr>
              <a:lnSpc>
                <a:spcPct val="90000"/>
              </a:lnSpc>
            </a:pPr>
            <a:r>
              <a:rPr lang="en-US" sz="2800"/>
              <a:t>Contoh 1 (variabel array dan variabel biasa)</a:t>
            </a:r>
          </a:p>
          <a:p>
            <a:pPr>
              <a:lnSpc>
                <a:spcPct val="90000"/>
              </a:lnSpc>
            </a:pPr>
            <a:r>
              <a:rPr lang="en-US" sz="2800"/>
              <a:t>Contoh 2 (menginputkan dan menampilkan array)</a:t>
            </a:r>
          </a:p>
          <a:p>
            <a:pPr>
              <a:lnSpc>
                <a:spcPct val="90000"/>
              </a:lnSpc>
            </a:pPr>
            <a:r>
              <a:rPr lang="de-DE" sz="2800"/>
              <a:t>Contoh 3 (manipulasi array 1 dimensi)</a:t>
            </a:r>
          </a:p>
          <a:p>
            <a:pPr>
              <a:lnSpc>
                <a:spcPct val="90000"/>
              </a:lnSpc>
            </a:pPr>
            <a:r>
              <a:rPr lang="de-DE" sz="2800"/>
              <a:t>Contoh 4 (tanpa inisialisasi langsung ditampilkan)</a:t>
            </a:r>
          </a:p>
          <a:p>
            <a:pPr>
              <a:lnSpc>
                <a:spcPct val="90000"/>
              </a:lnSpc>
            </a:pPr>
            <a:r>
              <a:rPr lang="de-DE" sz="2800"/>
              <a:t>Contoh 5 (inisialisasi dengan 0)</a:t>
            </a:r>
            <a:r>
              <a:rPr lang="en-US" sz="2800"/>
              <a:t> </a:t>
            </a:r>
          </a:p>
          <a:p>
            <a:pPr>
              <a:lnSpc>
                <a:spcPct val="90000"/>
              </a:lnSpc>
            </a:pPr>
            <a:r>
              <a:rPr lang="de-DE" sz="2800"/>
              <a:t>Contoh 6 (inisialisasi hanya 2 elemen pertama)</a:t>
            </a:r>
          </a:p>
          <a:p>
            <a:pPr>
              <a:lnSpc>
                <a:spcPct val="90000"/>
              </a:lnSpc>
            </a:pPr>
            <a:r>
              <a:rPr lang="de-DE" sz="2800"/>
              <a:t>Contoh 7 (karakter yang tidak diinisialisasi)</a:t>
            </a:r>
            <a:r>
              <a:rPr lang="en-US" sz="2800"/>
              <a:t> </a:t>
            </a:r>
          </a:p>
          <a:p>
            <a:pPr>
              <a:lnSpc>
                <a:spcPct val="90000"/>
              </a:lnSpc>
            </a:pPr>
            <a:endParaRPr lang="en-US"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Operasi-operasi Array</a:t>
            </a:r>
          </a:p>
        </p:txBody>
      </p:sp>
      <p:sp>
        <p:nvSpPr>
          <p:cNvPr id="40963" name="Rectangle 3"/>
          <p:cNvSpPr>
            <a:spLocks noGrp="1" noChangeArrowheads="1"/>
          </p:cNvSpPr>
          <p:nvPr>
            <p:ph type="body" idx="1"/>
          </p:nvPr>
        </p:nvSpPr>
        <p:spPr/>
        <p:txBody>
          <a:bodyPr/>
          <a:lstStyle/>
          <a:p>
            <a:pPr>
              <a:lnSpc>
                <a:spcPct val="90000"/>
              </a:lnSpc>
            </a:pPr>
            <a:r>
              <a:rPr lang="en-US"/>
              <a:t>Penambahan elemen array</a:t>
            </a:r>
          </a:p>
          <a:p>
            <a:pPr>
              <a:lnSpc>
                <a:spcPct val="90000"/>
              </a:lnSpc>
            </a:pPr>
            <a:r>
              <a:rPr lang="en-US"/>
              <a:t>Menampilkan elemen array</a:t>
            </a:r>
          </a:p>
          <a:p>
            <a:pPr>
              <a:lnSpc>
                <a:spcPct val="90000"/>
              </a:lnSpc>
            </a:pPr>
            <a:r>
              <a:rPr lang="en-US"/>
              <a:t>Pencarian elemen array</a:t>
            </a:r>
          </a:p>
          <a:p>
            <a:pPr lvl="1">
              <a:lnSpc>
                <a:spcPct val="90000"/>
              </a:lnSpc>
            </a:pPr>
            <a:r>
              <a:rPr lang="en-US"/>
              <a:t>Cari, jika ditemukan, katakan KETEMU!</a:t>
            </a:r>
          </a:p>
          <a:p>
            <a:pPr>
              <a:lnSpc>
                <a:spcPct val="90000"/>
              </a:lnSpc>
            </a:pPr>
            <a:r>
              <a:rPr lang="en-US"/>
              <a:t>Penghapusan elemen array</a:t>
            </a:r>
          </a:p>
          <a:p>
            <a:pPr lvl="1">
              <a:lnSpc>
                <a:spcPct val="90000"/>
              </a:lnSpc>
            </a:pPr>
            <a:r>
              <a:rPr lang="en-US"/>
              <a:t>Cari, jika ditemukan kemudian dihapus!</a:t>
            </a:r>
          </a:p>
          <a:p>
            <a:pPr>
              <a:lnSpc>
                <a:spcPct val="90000"/>
              </a:lnSpc>
            </a:pPr>
            <a:r>
              <a:rPr lang="en-US"/>
              <a:t>Pengeditan elemen array</a:t>
            </a:r>
          </a:p>
          <a:p>
            <a:pPr lvl="1">
              <a:lnSpc>
                <a:spcPct val="90000"/>
              </a:lnSpc>
            </a:pPr>
            <a:r>
              <a:rPr lang="en-US"/>
              <a:t>Cari, jika ditemukan kemudian diedit!</a:t>
            </a:r>
          </a:p>
        </p:txBody>
      </p:sp>
    </p:spTree>
  </p:cSld>
  <p:clrMapOvr>
    <a:masterClrMapping/>
  </p:clrMapOvr>
</p:sld>
</file>

<file path=ppt/theme/theme1.xml><?xml version="1.0" encoding="utf-8"?>
<a:theme xmlns:a="http://schemas.openxmlformats.org/drawingml/2006/main" name="CONTPORT">
  <a:themeElements>
    <a:clrScheme name="CONTPOR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POR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POR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POR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POR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POR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POR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POR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POR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CONTPORT</Template>
  <TotalTime>286</TotalTime>
  <Words>1473</Words>
  <Application>Microsoft Office PowerPoint</Application>
  <PresentationFormat>On-screen Show (4:3)</PresentationFormat>
  <Paragraphs>290</Paragraphs>
  <Slides>28</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vt:lpstr>
      <vt:lpstr>Arial Black</vt:lpstr>
      <vt:lpstr>Times New Roman</vt:lpstr>
      <vt:lpstr>Tahoma</vt:lpstr>
      <vt:lpstr>Monotype Sorts</vt:lpstr>
      <vt:lpstr>Courier</vt:lpstr>
      <vt:lpstr>Courier New</vt:lpstr>
      <vt:lpstr>CONTPORT</vt:lpstr>
      <vt:lpstr>Microsoft Equation 3.0</vt:lpstr>
      <vt:lpstr>STRUKTUR DATA (2) searching array </vt:lpstr>
      <vt:lpstr>Refresh Array</vt:lpstr>
      <vt:lpstr>Definisi Array</vt:lpstr>
      <vt:lpstr>Ilustrasi Array 1 Dimensi</vt:lpstr>
      <vt:lpstr>Pengaksesan Elemen Array</vt:lpstr>
      <vt:lpstr>Deklarasi Array 1 Dimensi</vt:lpstr>
      <vt:lpstr>Contoh</vt:lpstr>
      <vt:lpstr>Contoh-contoh lain</vt:lpstr>
      <vt:lpstr>Operasi-operasi Array</vt:lpstr>
      <vt:lpstr>Penambahan elemen array</vt:lpstr>
      <vt:lpstr>Menampilkan elemen array</vt:lpstr>
      <vt:lpstr>Soal Array</vt:lpstr>
      <vt:lpstr>Searching</vt:lpstr>
      <vt:lpstr>Sequential Search </vt:lpstr>
      <vt:lpstr>Sequential Search (2)</vt:lpstr>
      <vt:lpstr>Detail Program</vt:lpstr>
      <vt:lpstr>Pembahasan Program</vt:lpstr>
      <vt:lpstr> Problems</vt:lpstr>
      <vt:lpstr>Sequential Search with Sentinel</vt:lpstr>
      <vt:lpstr>Program</vt:lpstr>
      <vt:lpstr>Binary Search</vt:lpstr>
      <vt:lpstr>Ilustrasi</vt:lpstr>
      <vt:lpstr>Program</vt:lpstr>
      <vt:lpstr>Interpolation Search</vt:lpstr>
      <vt:lpstr>Kasus</vt:lpstr>
      <vt:lpstr>Penyelesaian</vt:lpstr>
      <vt:lpstr>Program</vt:lpstr>
      <vt:lpstr>Soal-soal</vt:lpstr>
    </vt:vector>
  </TitlesOfParts>
  <Company>Antonie's Rapid software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DATA (1) </dc:title>
  <dc:creator>Antonie</dc:creator>
  <cp:lastModifiedBy>candra</cp:lastModifiedBy>
  <cp:revision>35</cp:revision>
  <dcterms:created xsi:type="dcterms:W3CDTF">2006-08-27T08:31:27Z</dcterms:created>
  <dcterms:modified xsi:type="dcterms:W3CDTF">2013-09-10T01:51:35Z</dcterms:modified>
</cp:coreProperties>
</file>