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handoutMasterIdLst>
    <p:handoutMasterId r:id="rId2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3" r:id="rId15"/>
    <p:sldId id="269" r:id="rId16"/>
    <p:sldId id="270" r:id="rId17"/>
    <p:sldId id="271" r:id="rId18"/>
    <p:sldId id="272" r:id="rId19"/>
    <p:sldId id="274" r:id="rId20"/>
  </p:sldIdLst>
  <p:sldSz cx="9144000" cy="6858000" type="screen4x3"/>
  <p:notesSz cx="9144000" cy="6858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3" d="100"/>
          <a:sy n="73" d="100"/>
        </p:scale>
        <p:origin x="-107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9F1F0FE9-CAD1-4668-A65F-58155E6993F2}" type="datetimeFigureOut">
              <a:rPr lang="id-ID" smtClean="0"/>
              <a:pPr/>
              <a:t>22/01/2013</a:t>
            </a:fld>
            <a:endParaRPr lang="id-ID"/>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77DC656B-37FB-4CCD-A959-0025FD1CB7AE}" type="slidenum">
              <a:rPr lang="id-ID" smtClean="0"/>
              <a:pPr/>
              <a:t>‹#›</a:t>
            </a:fld>
            <a:endParaRPr lang="id-ID"/>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A8BFA65E-3B41-451F-A580-1293496648B7}" type="datetimeFigureOut">
              <a:rPr lang="id-ID" smtClean="0"/>
              <a:pPr/>
              <a:t>22/01/2013</a:t>
            </a:fld>
            <a:endParaRPr lang="id-ID"/>
          </a:p>
        </p:txBody>
      </p:sp>
      <p:sp>
        <p:nvSpPr>
          <p:cNvPr id="16" name="Slide Number Placeholder 15"/>
          <p:cNvSpPr>
            <a:spLocks noGrp="1"/>
          </p:cNvSpPr>
          <p:nvPr>
            <p:ph type="sldNum" sz="quarter" idx="11"/>
          </p:nvPr>
        </p:nvSpPr>
        <p:spPr/>
        <p:txBody>
          <a:bodyPr/>
          <a:lstStyle/>
          <a:p>
            <a:fld id="{29C7A4DC-1B59-4741-BE64-FA818B101B72}" type="slidenum">
              <a:rPr lang="id-ID" smtClean="0"/>
              <a:pPr/>
              <a:t>‹#›</a:t>
            </a:fld>
            <a:endParaRPr lang="id-ID"/>
          </a:p>
        </p:txBody>
      </p:sp>
      <p:sp>
        <p:nvSpPr>
          <p:cNvPr id="17" name="Footer Placeholder 16"/>
          <p:cNvSpPr>
            <a:spLocks noGrp="1"/>
          </p:cNvSpPr>
          <p:nvPr>
            <p:ph type="ftr" sz="quarter" idx="12"/>
          </p:nvPr>
        </p:nvSpPr>
        <p:spPr/>
        <p:txBody>
          <a:bodyPr/>
          <a:lstStyle/>
          <a:p>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BFA65E-3B41-451F-A580-1293496648B7}" type="datetimeFigureOut">
              <a:rPr lang="id-ID" smtClean="0"/>
              <a:pPr/>
              <a:t>22/01/2013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9C7A4DC-1B59-4741-BE64-FA818B101B72}"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BFA65E-3B41-451F-A580-1293496648B7}" type="datetimeFigureOut">
              <a:rPr lang="id-ID" smtClean="0"/>
              <a:pPr/>
              <a:t>22/01/2013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9C7A4DC-1B59-4741-BE64-FA818B101B72}"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A8BFA65E-3B41-451F-A580-1293496648B7}" type="datetimeFigureOut">
              <a:rPr lang="id-ID" smtClean="0"/>
              <a:pPr/>
              <a:t>22/01/2013</a:t>
            </a:fld>
            <a:endParaRPr lang="id-ID"/>
          </a:p>
        </p:txBody>
      </p:sp>
      <p:sp>
        <p:nvSpPr>
          <p:cNvPr id="15" name="Slide Number Placeholder 14"/>
          <p:cNvSpPr>
            <a:spLocks noGrp="1"/>
          </p:cNvSpPr>
          <p:nvPr>
            <p:ph type="sldNum" sz="quarter" idx="15"/>
          </p:nvPr>
        </p:nvSpPr>
        <p:spPr/>
        <p:txBody>
          <a:bodyPr/>
          <a:lstStyle>
            <a:lvl1pPr algn="ctr">
              <a:defRPr/>
            </a:lvl1pPr>
          </a:lstStyle>
          <a:p>
            <a:fld id="{29C7A4DC-1B59-4741-BE64-FA818B101B72}" type="slidenum">
              <a:rPr lang="id-ID" smtClean="0"/>
              <a:pPr/>
              <a:t>‹#›</a:t>
            </a:fld>
            <a:endParaRPr lang="id-ID"/>
          </a:p>
        </p:txBody>
      </p:sp>
      <p:sp>
        <p:nvSpPr>
          <p:cNvPr id="16" name="Footer Placeholder 15"/>
          <p:cNvSpPr>
            <a:spLocks noGrp="1"/>
          </p:cNvSpPr>
          <p:nvPr>
            <p:ph type="ftr" sz="quarter" idx="16"/>
          </p:nvPr>
        </p:nvSpPr>
        <p:spPr/>
        <p:txBody>
          <a:bodyPr/>
          <a:lstStyle/>
          <a:p>
            <a:endParaRPr lang="id-ID"/>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8BFA65E-3B41-451F-A580-1293496648B7}" type="datetimeFigureOut">
              <a:rPr lang="id-ID" smtClean="0"/>
              <a:pPr/>
              <a:t>22/01/2013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9C7A4DC-1B59-4741-BE64-FA818B101B72}" type="slidenum">
              <a:rPr lang="id-ID" smtClean="0"/>
              <a:pPr/>
              <a:t>‹#›</a:t>
            </a:fld>
            <a:endParaRPr lang="id-ID"/>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8BFA65E-3B41-451F-A580-1293496648B7}" type="datetimeFigureOut">
              <a:rPr lang="id-ID" smtClean="0"/>
              <a:pPr/>
              <a:t>22/01/2013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9C7A4DC-1B59-4741-BE64-FA818B101B72}" type="slidenum">
              <a:rPr lang="id-ID" smtClean="0"/>
              <a:pPr/>
              <a:t>‹#›</a:t>
            </a:fld>
            <a:endParaRPr lang="id-ID"/>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9C7A4DC-1B59-4741-BE64-FA818B101B72}" type="slidenum">
              <a:rPr lang="id-ID" smtClean="0"/>
              <a:pPr/>
              <a:t>‹#›</a:t>
            </a:fld>
            <a:endParaRPr lang="id-ID"/>
          </a:p>
        </p:txBody>
      </p:sp>
      <p:sp>
        <p:nvSpPr>
          <p:cNvPr id="8" name="Footer Placeholder 7"/>
          <p:cNvSpPr>
            <a:spLocks noGrp="1"/>
          </p:cNvSpPr>
          <p:nvPr>
            <p:ph type="ftr" sz="quarter" idx="11"/>
          </p:nvPr>
        </p:nvSpPr>
        <p:spPr/>
        <p:txBody>
          <a:bodyPr/>
          <a:lstStyle/>
          <a:p>
            <a:endParaRPr lang="id-ID"/>
          </a:p>
        </p:txBody>
      </p:sp>
      <p:sp>
        <p:nvSpPr>
          <p:cNvPr id="7" name="Date Placeholder 6"/>
          <p:cNvSpPr>
            <a:spLocks noGrp="1"/>
          </p:cNvSpPr>
          <p:nvPr>
            <p:ph type="dt" sz="half" idx="10"/>
          </p:nvPr>
        </p:nvSpPr>
        <p:spPr/>
        <p:txBody>
          <a:bodyPr/>
          <a:lstStyle/>
          <a:p>
            <a:fld id="{A8BFA65E-3B41-451F-A580-1293496648B7}" type="datetimeFigureOut">
              <a:rPr lang="id-ID" smtClean="0"/>
              <a:pPr/>
              <a:t>22/01/2013</a:t>
            </a:fld>
            <a:endParaRPr lang="id-ID"/>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8BFA65E-3B41-451F-A580-1293496648B7}" type="datetimeFigureOut">
              <a:rPr lang="id-ID" smtClean="0"/>
              <a:pPr/>
              <a:t>22/01/2013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9C7A4DC-1B59-4741-BE64-FA818B101B72}" type="slidenum">
              <a:rPr lang="id-ID" smtClean="0"/>
              <a:pPr/>
              <a:t>‹#›</a:t>
            </a:fld>
            <a:endParaRPr lang="id-ID"/>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BFA65E-3B41-451F-A580-1293496648B7}" type="datetimeFigureOut">
              <a:rPr lang="id-ID" smtClean="0"/>
              <a:pPr/>
              <a:t>22/01/2013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29C7A4DC-1B59-4741-BE64-FA818B101B72}"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A8BFA65E-3B41-451F-A580-1293496648B7}" type="datetimeFigureOut">
              <a:rPr lang="id-ID" smtClean="0"/>
              <a:pPr/>
              <a:t>22/01/2013</a:t>
            </a:fld>
            <a:endParaRPr lang="id-ID"/>
          </a:p>
        </p:txBody>
      </p:sp>
      <p:sp>
        <p:nvSpPr>
          <p:cNvPr id="9" name="Slide Number Placeholder 8"/>
          <p:cNvSpPr>
            <a:spLocks noGrp="1"/>
          </p:cNvSpPr>
          <p:nvPr>
            <p:ph type="sldNum" sz="quarter" idx="15"/>
          </p:nvPr>
        </p:nvSpPr>
        <p:spPr/>
        <p:txBody>
          <a:bodyPr/>
          <a:lstStyle/>
          <a:p>
            <a:fld id="{29C7A4DC-1B59-4741-BE64-FA818B101B72}" type="slidenum">
              <a:rPr lang="id-ID" smtClean="0"/>
              <a:pPr/>
              <a:t>‹#›</a:t>
            </a:fld>
            <a:endParaRPr lang="id-ID"/>
          </a:p>
        </p:txBody>
      </p:sp>
      <p:sp>
        <p:nvSpPr>
          <p:cNvPr id="10" name="Footer Placeholder 9"/>
          <p:cNvSpPr>
            <a:spLocks noGrp="1"/>
          </p:cNvSpPr>
          <p:nvPr>
            <p:ph type="ftr" sz="quarter" idx="16"/>
          </p:nvPr>
        </p:nvSpPr>
        <p:spPr/>
        <p:txBody>
          <a:bodyPr/>
          <a:lstStyle/>
          <a:p>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A8BFA65E-3B41-451F-A580-1293496648B7}" type="datetimeFigureOut">
              <a:rPr lang="id-ID" smtClean="0"/>
              <a:pPr/>
              <a:t>22/01/2013</a:t>
            </a:fld>
            <a:endParaRPr lang="id-ID"/>
          </a:p>
        </p:txBody>
      </p:sp>
      <p:sp>
        <p:nvSpPr>
          <p:cNvPr id="9" name="Slide Number Placeholder 8"/>
          <p:cNvSpPr>
            <a:spLocks noGrp="1"/>
          </p:cNvSpPr>
          <p:nvPr>
            <p:ph type="sldNum" sz="quarter" idx="11"/>
          </p:nvPr>
        </p:nvSpPr>
        <p:spPr/>
        <p:txBody>
          <a:bodyPr/>
          <a:lstStyle/>
          <a:p>
            <a:fld id="{29C7A4DC-1B59-4741-BE64-FA818B101B72}" type="slidenum">
              <a:rPr lang="id-ID" smtClean="0"/>
              <a:pPr/>
              <a:t>‹#›</a:t>
            </a:fld>
            <a:endParaRPr lang="id-ID"/>
          </a:p>
        </p:txBody>
      </p:sp>
      <p:sp>
        <p:nvSpPr>
          <p:cNvPr id="10" name="Footer Placeholder 9"/>
          <p:cNvSpPr>
            <a:spLocks noGrp="1"/>
          </p:cNvSpPr>
          <p:nvPr>
            <p:ph type="ftr" sz="quarter" idx="12"/>
          </p:nvPr>
        </p:nvSpPr>
        <p:spPr/>
        <p:txBody>
          <a:bodyPr/>
          <a:lstStyle/>
          <a:p>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8BFA65E-3B41-451F-A580-1293496648B7}" type="datetimeFigureOut">
              <a:rPr lang="id-ID" smtClean="0"/>
              <a:pPr/>
              <a:t>22/01/2013</a:t>
            </a:fld>
            <a:endParaRPr lang="id-ID"/>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d-ID"/>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9C7A4DC-1B59-4741-BE64-FA818B101B72}" type="slidenum">
              <a:rPr lang="id-ID" smtClean="0"/>
              <a:pPr/>
              <a:t>‹#›</a:t>
            </a:fld>
            <a:endParaRPr lang="id-ID"/>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id-ID" dirty="0" smtClean="0"/>
              <a:t>MG CATUR YUANTARI</a:t>
            </a:r>
            <a:endParaRPr lang="id-ID" dirty="0"/>
          </a:p>
        </p:txBody>
      </p:sp>
      <p:sp>
        <p:nvSpPr>
          <p:cNvPr id="2" name="Title 1"/>
          <p:cNvSpPr>
            <a:spLocks noGrp="1"/>
          </p:cNvSpPr>
          <p:nvPr>
            <p:ph type="ctrTitle"/>
          </p:nvPr>
        </p:nvSpPr>
        <p:spPr/>
        <p:txBody>
          <a:bodyPr>
            <a:normAutofit/>
          </a:bodyPr>
          <a:lstStyle/>
          <a:p>
            <a:r>
              <a:rPr lang="id-ID" dirty="0" smtClean="0"/>
              <a:t>UJI VALIDITAS DAN RELIABILITAS</a:t>
            </a:r>
            <a:endParaRPr lang="id-ID"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709602"/>
          </a:xfrm>
        </p:spPr>
        <p:txBody>
          <a:bodyPr>
            <a:normAutofit/>
          </a:bodyPr>
          <a:lstStyle/>
          <a:p>
            <a:r>
              <a:rPr lang="id-ID" sz="4000" dirty="0" smtClean="0"/>
              <a:t>Masukkan data </a:t>
            </a:r>
            <a:endParaRPr lang="id-ID" sz="4000" dirty="0"/>
          </a:p>
        </p:txBody>
      </p:sp>
      <p:sp>
        <p:nvSpPr>
          <p:cNvPr id="2" name="Title 1"/>
          <p:cNvSpPr>
            <a:spLocks noGrp="1"/>
          </p:cNvSpPr>
          <p:nvPr>
            <p:ph type="title"/>
          </p:nvPr>
        </p:nvSpPr>
        <p:spPr>
          <a:xfrm>
            <a:off x="457200" y="0"/>
            <a:ext cx="8229600" cy="1143000"/>
          </a:xfrm>
        </p:spPr>
        <p:txBody>
          <a:bodyPr>
            <a:noAutofit/>
          </a:bodyPr>
          <a:lstStyle/>
          <a:p>
            <a:r>
              <a:rPr lang="id-ID" sz="4000" dirty="0" smtClean="0"/>
              <a:t>Langkah-langkah dalam uji reliabilitas</a:t>
            </a:r>
            <a:endParaRPr lang="id-ID" sz="4000" dirty="0"/>
          </a:p>
        </p:txBody>
      </p:sp>
      <p:pic>
        <p:nvPicPr>
          <p:cNvPr id="1026" name="Picture 2"/>
          <p:cNvPicPr>
            <a:picLocks noChangeAspect="1" noChangeArrowheads="1"/>
          </p:cNvPicPr>
          <p:nvPr/>
        </p:nvPicPr>
        <p:blipFill>
          <a:blip r:embed="rId2"/>
          <a:srcRect/>
          <a:stretch>
            <a:fillRect/>
          </a:stretch>
        </p:blipFill>
        <p:spPr bwMode="auto">
          <a:xfrm>
            <a:off x="1000100" y="2142538"/>
            <a:ext cx="7072362" cy="41439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Klik pada menu analyse pilih scale lanjutkan klik pada reliability analysis</a:t>
            </a:r>
            <a:endParaRPr lang="id-ID" dirty="0"/>
          </a:p>
        </p:txBody>
      </p:sp>
      <p:pic>
        <p:nvPicPr>
          <p:cNvPr id="2050" name="Picture 2"/>
          <p:cNvPicPr>
            <a:picLocks noChangeAspect="1" noChangeArrowheads="1"/>
          </p:cNvPicPr>
          <p:nvPr/>
        </p:nvPicPr>
        <p:blipFill>
          <a:blip r:embed="rId2"/>
          <a:srcRect/>
          <a:stretch>
            <a:fillRect/>
          </a:stretch>
        </p:blipFill>
        <p:spPr bwMode="auto">
          <a:xfrm>
            <a:off x="571472" y="1428736"/>
            <a:ext cx="8215370" cy="50229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47774"/>
          </a:xfrm>
        </p:spPr>
        <p:txBody>
          <a:bodyPr>
            <a:normAutofit fontScale="90000"/>
          </a:bodyPr>
          <a:lstStyle/>
          <a:p>
            <a:r>
              <a:rPr lang="id-ID" dirty="0" smtClean="0"/>
              <a:t>Pindahkan semua item ke sebelah kanan dengan klik tanda panah sehingga spt dibawah ini</a:t>
            </a:r>
            <a:endParaRPr lang="id-ID" dirty="0"/>
          </a:p>
        </p:txBody>
      </p:sp>
      <p:pic>
        <p:nvPicPr>
          <p:cNvPr id="3075" name="Picture 3"/>
          <p:cNvPicPr>
            <a:picLocks noChangeAspect="1" noChangeArrowheads="1"/>
          </p:cNvPicPr>
          <p:nvPr/>
        </p:nvPicPr>
        <p:blipFill>
          <a:blip r:embed="rId2"/>
          <a:srcRect/>
          <a:stretch>
            <a:fillRect/>
          </a:stretch>
        </p:blipFill>
        <p:spPr bwMode="auto">
          <a:xfrm>
            <a:off x="571472" y="1785927"/>
            <a:ext cx="7680976" cy="45005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Kemudian sesuaikan model yang akan dipilih dalam analisis uji reliabilitas</a:t>
            </a:r>
            <a:endParaRPr lang="id-ID" dirty="0"/>
          </a:p>
        </p:txBody>
      </p:sp>
      <p:pic>
        <p:nvPicPr>
          <p:cNvPr id="4098" name="Picture 2"/>
          <p:cNvPicPr>
            <a:picLocks noChangeAspect="1" noChangeArrowheads="1"/>
          </p:cNvPicPr>
          <p:nvPr/>
        </p:nvPicPr>
        <p:blipFill>
          <a:blip r:embed="rId2"/>
          <a:srcRect/>
          <a:stretch>
            <a:fillRect/>
          </a:stretch>
        </p:blipFill>
        <p:spPr bwMode="auto">
          <a:xfrm>
            <a:off x="571472" y="1723955"/>
            <a:ext cx="7786742" cy="4562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219200"/>
            <a:ext cx="8186766" cy="5138758"/>
          </a:xfrm>
        </p:spPr>
        <p:txBody>
          <a:bodyPr>
            <a:normAutofit fontScale="85000" lnSpcReduction="20000"/>
          </a:bodyPr>
          <a:lstStyle/>
          <a:p>
            <a:pPr lvl="0"/>
            <a:r>
              <a:rPr lang="id-ID" dirty="0" smtClean="0"/>
              <a:t>Koefisien Alpha Cronbach; merupakan model internal consistensy score berdasarkan korelasi purata antara butir-butir yang ekivalen.</a:t>
            </a:r>
          </a:p>
          <a:p>
            <a:pPr lvl="0"/>
            <a:r>
              <a:rPr lang="id-ID" dirty="0" smtClean="0"/>
              <a:t>Koefisien Split-half; merupakan model konsisten score berdasarkan korelasi antara separuh butir-butir pertama dan separuh butir-butir kedua yang ekivalen(butir-butir dibagi menjadi dua (split) bagian-bagian separuh.</a:t>
            </a:r>
          </a:p>
          <a:p>
            <a:pPr lvl="0"/>
            <a:r>
              <a:rPr lang="id-ID" dirty="0" smtClean="0"/>
              <a:t>Guttman: merupakan model alternatif split-half. Model ini menghitung batas bawah Gutman untuk reliabel sebenarnya.</a:t>
            </a:r>
          </a:p>
          <a:p>
            <a:pPr lvl="0"/>
            <a:r>
              <a:rPr lang="id-ID" dirty="0" smtClean="0"/>
              <a:t>Parallel metode ini menggunakan metode maximum likehood untuk menguji apakah semua butir-butir mempunyai variance dan error variance yang sama.</a:t>
            </a:r>
          </a:p>
          <a:p>
            <a:pPr lvl="0"/>
            <a:r>
              <a:rPr lang="id-ID" dirty="0" smtClean="0"/>
              <a:t>Strict paralel metode ini juga menggunakan metode maximum likehood untuk menguji  apakah semua butir-butir mempunyai variance, error variance dan purata populasi yang sama diantara semua butir-butir.</a:t>
            </a:r>
          </a:p>
          <a:p>
            <a:endParaRPr lang="id-ID" dirty="0"/>
          </a:p>
        </p:txBody>
      </p:sp>
      <p:sp>
        <p:nvSpPr>
          <p:cNvPr id="2" name="Title 1"/>
          <p:cNvSpPr>
            <a:spLocks noGrp="1"/>
          </p:cNvSpPr>
          <p:nvPr>
            <p:ph type="title"/>
          </p:nvPr>
        </p:nvSpPr>
        <p:spPr/>
        <p:txBody>
          <a:bodyPr>
            <a:normAutofit fontScale="90000"/>
          </a:bodyPr>
          <a:lstStyle/>
          <a:p>
            <a:r>
              <a:rPr lang="id-ID" dirty="0" smtClean="0"/>
              <a:t>SPSS menyediakan beberapa pilihan model reliability</a:t>
            </a:r>
            <a:endParaRPr lang="id-ID"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428776"/>
          </a:xfrm>
        </p:spPr>
        <p:txBody>
          <a:bodyPr>
            <a:normAutofit fontScale="90000"/>
          </a:bodyPr>
          <a:lstStyle/>
          <a:p>
            <a:r>
              <a:rPr lang="id-ID" dirty="0" smtClean="0"/>
              <a:t>Setelah model disesuaikan kemudian klik statistics, pilih menu scale dan scale if item deleted</a:t>
            </a:r>
            <a:endParaRPr lang="id-ID" dirty="0"/>
          </a:p>
        </p:txBody>
      </p:sp>
      <p:pic>
        <p:nvPicPr>
          <p:cNvPr id="5122" name="Picture 2"/>
          <p:cNvPicPr>
            <a:picLocks noChangeAspect="1" noChangeArrowheads="1"/>
          </p:cNvPicPr>
          <p:nvPr/>
        </p:nvPicPr>
        <p:blipFill>
          <a:blip r:embed="rId2"/>
          <a:srcRect l="29687" t="10666" r="30469" b="16000"/>
          <a:stretch>
            <a:fillRect/>
          </a:stretch>
        </p:blipFill>
        <p:spPr bwMode="auto">
          <a:xfrm>
            <a:off x="1714480" y="1357298"/>
            <a:ext cx="4500594" cy="48535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Hasil Uji Reliabilitas</a:t>
            </a:r>
            <a:endParaRPr lang="id-ID" dirty="0"/>
          </a:p>
        </p:txBody>
      </p:sp>
      <p:sp>
        <p:nvSpPr>
          <p:cNvPr id="7" name="Rectangle 6"/>
          <p:cNvSpPr/>
          <p:nvPr/>
        </p:nvSpPr>
        <p:spPr>
          <a:xfrm>
            <a:off x="785786" y="1357299"/>
            <a:ext cx="4071966" cy="2585323"/>
          </a:xfrm>
          <a:prstGeom prst="rect">
            <a:avLst/>
          </a:prstGeom>
        </p:spPr>
        <p:txBody>
          <a:bodyPr wrap="square">
            <a:spAutoFit/>
          </a:bodyPr>
          <a:lstStyle/>
          <a:p>
            <a:endParaRPr lang="id-ID" b="1" i="1" dirty="0" smtClean="0"/>
          </a:p>
          <a:p>
            <a:r>
              <a:rPr lang="id-ID" b="1" dirty="0" smtClean="0"/>
              <a:t>Case Processing Summary	</a:t>
            </a:r>
          </a:p>
          <a:p>
            <a:r>
              <a:rPr lang="id-ID" dirty="0" smtClean="0"/>
              <a:t>		N	%	</a:t>
            </a:r>
          </a:p>
          <a:p>
            <a:r>
              <a:rPr lang="id-ID" dirty="0" smtClean="0"/>
              <a:t>Cases	Valid	10	100.0	</a:t>
            </a:r>
          </a:p>
          <a:p>
            <a:r>
              <a:rPr lang="id-ID" dirty="0" smtClean="0"/>
              <a:t>	Excluded</a:t>
            </a:r>
            <a:r>
              <a:rPr lang="id-ID" baseline="30000" dirty="0" smtClean="0"/>
              <a:t>a</a:t>
            </a:r>
            <a:r>
              <a:rPr lang="id-ID" dirty="0" smtClean="0"/>
              <a:t>	0	.0	</a:t>
            </a:r>
          </a:p>
          <a:p>
            <a:r>
              <a:rPr lang="id-ID" dirty="0" smtClean="0"/>
              <a:t>	Total	10	100.0	</a:t>
            </a:r>
          </a:p>
          <a:p>
            <a:r>
              <a:rPr lang="en-US" dirty="0" smtClean="0"/>
              <a:t>a. </a:t>
            </a:r>
            <a:r>
              <a:rPr lang="en-US" dirty="0" err="1" smtClean="0"/>
              <a:t>Listwise</a:t>
            </a:r>
            <a:r>
              <a:rPr lang="en-US" dirty="0" smtClean="0"/>
              <a:t> deletion based on all variables in the procedure.	</a:t>
            </a:r>
          </a:p>
          <a:p>
            <a:endParaRPr lang="id-ID" dirty="0" smtClean="0"/>
          </a:p>
        </p:txBody>
      </p:sp>
      <p:sp>
        <p:nvSpPr>
          <p:cNvPr id="8" name="Rectangle 7"/>
          <p:cNvSpPr/>
          <p:nvPr/>
        </p:nvSpPr>
        <p:spPr>
          <a:xfrm>
            <a:off x="5286380" y="1500174"/>
            <a:ext cx="3214710" cy="1754326"/>
          </a:xfrm>
          <a:prstGeom prst="rect">
            <a:avLst/>
          </a:prstGeom>
        </p:spPr>
        <p:txBody>
          <a:bodyPr wrap="square">
            <a:spAutoFit/>
          </a:bodyPr>
          <a:lstStyle/>
          <a:p>
            <a:endParaRPr lang="id-ID" b="1" i="1" dirty="0" smtClean="0"/>
          </a:p>
          <a:p>
            <a:r>
              <a:rPr lang="id-ID" b="1" dirty="0" smtClean="0"/>
              <a:t>Reliability Statistics	</a:t>
            </a:r>
          </a:p>
          <a:p>
            <a:r>
              <a:rPr lang="en-US" dirty="0" err="1" smtClean="0"/>
              <a:t>Cronbach's</a:t>
            </a:r>
            <a:r>
              <a:rPr lang="en-US" dirty="0" smtClean="0"/>
              <a:t> Alpha	N of Items	</a:t>
            </a:r>
          </a:p>
          <a:p>
            <a:r>
              <a:rPr lang="id-ID" dirty="0" smtClean="0"/>
              <a:t>.781	11	</a:t>
            </a:r>
          </a:p>
          <a:p>
            <a:endParaRPr lang="id-ID" dirty="0" smtClean="0"/>
          </a:p>
        </p:txBody>
      </p:sp>
      <p:sp>
        <p:nvSpPr>
          <p:cNvPr id="9" name="Rectangle 8"/>
          <p:cNvSpPr/>
          <p:nvPr/>
        </p:nvSpPr>
        <p:spPr>
          <a:xfrm>
            <a:off x="1928794" y="4214818"/>
            <a:ext cx="4572000" cy="1754326"/>
          </a:xfrm>
          <a:prstGeom prst="rect">
            <a:avLst/>
          </a:prstGeom>
        </p:spPr>
        <p:txBody>
          <a:bodyPr>
            <a:spAutoFit/>
          </a:bodyPr>
          <a:lstStyle/>
          <a:p>
            <a:endParaRPr lang="id-ID" b="1" i="1" dirty="0" smtClean="0"/>
          </a:p>
          <a:p>
            <a:r>
              <a:rPr lang="id-ID" b="1" dirty="0" smtClean="0"/>
              <a:t>Scale Statistics	</a:t>
            </a:r>
          </a:p>
          <a:p>
            <a:r>
              <a:rPr lang="en-US" dirty="0" smtClean="0"/>
              <a:t>Mean	Variance	Std. Deviation	N of Items	</a:t>
            </a:r>
          </a:p>
          <a:p>
            <a:r>
              <a:rPr lang="id-ID" dirty="0" smtClean="0"/>
              <a:t>60.40	362.489	19.039	11	</a:t>
            </a:r>
          </a:p>
          <a:p>
            <a:endParaRPr lang="id-ID"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Hasil Uji Reliabilitas</a:t>
            </a:r>
            <a:endParaRPr lang="id-ID" dirty="0"/>
          </a:p>
        </p:txBody>
      </p:sp>
      <p:sp>
        <p:nvSpPr>
          <p:cNvPr id="4" name="Rectangle 3"/>
          <p:cNvSpPr/>
          <p:nvPr/>
        </p:nvSpPr>
        <p:spPr>
          <a:xfrm>
            <a:off x="857224" y="1357298"/>
            <a:ext cx="7786742" cy="4524315"/>
          </a:xfrm>
          <a:prstGeom prst="rect">
            <a:avLst/>
          </a:prstGeom>
        </p:spPr>
        <p:txBody>
          <a:bodyPr wrap="square">
            <a:spAutoFit/>
          </a:bodyPr>
          <a:lstStyle/>
          <a:p>
            <a:endParaRPr lang="id-ID" b="1" i="1" dirty="0" smtClean="0"/>
          </a:p>
          <a:p>
            <a:r>
              <a:rPr lang="id-ID" b="1" dirty="0" smtClean="0"/>
              <a:t>Item-Total Statistics	</a:t>
            </a:r>
          </a:p>
          <a:p>
            <a:r>
              <a:rPr lang="en-US" dirty="0" smtClean="0"/>
              <a:t>	Scale Mean if Item Deleted	Scale Variance if Item Deleted	Corrected Item-Total Correlation	</a:t>
            </a:r>
            <a:r>
              <a:rPr lang="en-US" dirty="0" err="1" smtClean="0"/>
              <a:t>Cronbach's</a:t>
            </a:r>
            <a:r>
              <a:rPr lang="en-US" dirty="0" smtClean="0"/>
              <a:t> Alpha if Item Deleted	</a:t>
            </a:r>
          </a:p>
          <a:p>
            <a:r>
              <a:rPr lang="id-ID" dirty="0" smtClean="0"/>
              <a:t>ITEM1	57.20	312.400	.918	.745	</a:t>
            </a:r>
          </a:p>
          <a:p>
            <a:r>
              <a:rPr lang="id-ID" dirty="0" smtClean="0"/>
              <a:t>ITEM2	57.60	332.044	.705	.763	</a:t>
            </a:r>
          </a:p>
          <a:p>
            <a:r>
              <a:rPr lang="id-ID" dirty="0" smtClean="0"/>
              <a:t>ITEM3	57.60	310.711	.953	.743	</a:t>
            </a:r>
          </a:p>
          <a:p>
            <a:r>
              <a:rPr lang="id-ID" dirty="0" smtClean="0"/>
              <a:t>ITEM4	57.40	313.822	.931	.746	</a:t>
            </a:r>
          </a:p>
          <a:p>
            <a:r>
              <a:rPr lang="id-ID" dirty="0" smtClean="0"/>
              <a:t>ITEM5	57.10	333.433	.813	.763	</a:t>
            </a:r>
          </a:p>
          <a:p>
            <a:r>
              <a:rPr lang="id-ID" dirty="0" smtClean="0"/>
              <a:t>ITEM6	57.40	345.600	.456	.776	</a:t>
            </a:r>
          </a:p>
          <a:p>
            <a:r>
              <a:rPr lang="id-ID" dirty="0" smtClean="0"/>
              <a:t>ITEM7	57.40	339.600	.561	.770	</a:t>
            </a:r>
          </a:p>
          <a:p>
            <a:r>
              <a:rPr lang="id-ID" dirty="0" smtClean="0"/>
              <a:t>ITEM8	57.00	337.111	.689	.767	</a:t>
            </a:r>
          </a:p>
          <a:p>
            <a:r>
              <a:rPr lang="id-ID" dirty="0" smtClean="0"/>
              <a:t>ITEM9	57.70	339.789	.726	.769	</a:t>
            </a:r>
          </a:p>
          <a:p>
            <a:r>
              <a:rPr lang="id-ID" dirty="0" smtClean="0"/>
              <a:t>ITEM10	57.40	312.489	.860	.746	</a:t>
            </a:r>
          </a:p>
          <a:p>
            <a:r>
              <a:rPr lang="fi-FI" dirty="0" smtClean="0"/>
              <a:t>JUMLAH	30.20	90.622	1.000	.932	</a:t>
            </a:r>
          </a:p>
          <a:p>
            <a:endParaRPr lang="id-ID"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142984"/>
            <a:ext cx="8229600" cy="5214974"/>
          </a:xfrm>
        </p:spPr>
        <p:txBody>
          <a:bodyPr>
            <a:normAutofit fontScale="70000" lnSpcReduction="20000"/>
          </a:bodyPr>
          <a:lstStyle/>
          <a:p>
            <a:r>
              <a:rPr lang="id-ID" sz="3300" dirty="0" smtClean="0"/>
              <a:t>Angket atau kuesioner dikatakan reliabel jika memiliki nilai alpha minimal 0,7, sehingga untuk mengetahui sebuah angket dikatakan reliabel atau tidak. Kita tinggal melihat besarnya nilai alpha 0,7807. Hal ini menunjukan bahwa nilai alpha diatas 0,7 sehingga kuesioner dikatakan reliabel.</a:t>
            </a:r>
            <a:endParaRPr lang="en-US" sz="3300" dirty="0" smtClean="0"/>
          </a:p>
          <a:p>
            <a:pPr>
              <a:buNone/>
            </a:pPr>
            <a:endParaRPr lang="id-ID" sz="3300" dirty="0" smtClean="0"/>
          </a:p>
          <a:p>
            <a:pPr lvl="0"/>
            <a:r>
              <a:rPr lang="en-US" sz="3300" dirty="0" err="1" smtClean="0"/>
              <a:t>Nilai</a:t>
            </a:r>
            <a:r>
              <a:rPr lang="en-US" sz="3300" dirty="0" smtClean="0"/>
              <a:t> </a:t>
            </a:r>
            <a:r>
              <a:rPr lang="en-US" sz="3300" dirty="0" err="1" smtClean="0"/>
              <a:t>pada</a:t>
            </a:r>
            <a:r>
              <a:rPr lang="en-US" sz="3300" dirty="0" smtClean="0"/>
              <a:t> </a:t>
            </a:r>
            <a:r>
              <a:rPr lang="en-US" sz="3300" dirty="0" err="1" smtClean="0"/>
              <a:t>kolom</a:t>
            </a:r>
            <a:r>
              <a:rPr lang="en-US" sz="3300" dirty="0" smtClean="0"/>
              <a:t> </a:t>
            </a:r>
            <a:r>
              <a:rPr lang="en-US" sz="3300" dirty="0" err="1" smtClean="0"/>
              <a:t>Cronbach</a:t>
            </a:r>
            <a:r>
              <a:rPr lang="en-US" sz="3300" dirty="0" smtClean="0"/>
              <a:t> Alpha if item </a:t>
            </a:r>
            <a:r>
              <a:rPr lang="en-US" sz="3300" dirty="0" err="1" smtClean="0"/>
              <a:t>delected</a:t>
            </a:r>
            <a:r>
              <a:rPr lang="en-US" sz="3300" dirty="0" smtClean="0"/>
              <a:t> </a:t>
            </a:r>
            <a:r>
              <a:rPr lang="en-US" sz="3300" dirty="0" err="1" smtClean="0"/>
              <a:t>menunjukkan</a:t>
            </a:r>
            <a:r>
              <a:rPr lang="en-US" sz="3300" dirty="0" smtClean="0"/>
              <a:t> </a:t>
            </a:r>
            <a:r>
              <a:rPr lang="en-US" sz="3300" dirty="0" err="1" smtClean="0"/>
              <a:t>nilai</a:t>
            </a:r>
            <a:r>
              <a:rPr lang="en-US" sz="3300" dirty="0" smtClean="0"/>
              <a:t> alpha </a:t>
            </a:r>
            <a:r>
              <a:rPr lang="en-US" sz="3300" dirty="0" err="1" smtClean="0"/>
              <a:t>cronbach</a:t>
            </a:r>
            <a:r>
              <a:rPr lang="en-US" sz="3300" dirty="0" smtClean="0"/>
              <a:t> yang </a:t>
            </a:r>
            <a:r>
              <a:rPr lang="en-US" sz="3300" dirty="0" err="1" smtClean="0"/>
              <a:t>diperoleh</a:t>
            </a:r>
            <a:r>
              <a:rPr lang="en-US" sz="3300" dirty="0" smtClean="0"/>
              <a:t> </a:t>
            </a:r>
            <a:r>
              <a:rPr lang="en-US" sz="3300" dirty="0" err="1" smtClean="0"/>
              <a:t>bila</a:t>
            </a:r>
            <a:r>
              <a:rPr lang="en-US" sz="3300" dirty="0" smtClean="0"/>
              <a:t> </a:t>
            </a:r>
            <a:r>
              <a:rPr lang="en-US" sz="3300" dirty="0" err="1" smtClean="0"/>
              <a:t>butir</a:t>
            </a:r>
            <a:r>
              <a:rPr lang="en-US" sz="3300" dirty="0" smtClean="0"/>
              <a:t> </a:t>
            </a:r>
            <a:r>
              <a:rPr lang="en-US" sz="3300" dirty="0" err="1" smtClean="0"/>
              <a:t>pertanyaan</a:t>
            </a:r>
            <a:r>
              <a:rPr lang="en-US" sz="3300" dirty="0" smtClean="0"/>
              <a:t> </a:t>
            </a:r>
            <a:r>
              <a:rPr lang="en-US" sz="3300" dirty="0" err="1" smtClean="0"/>
              <a:t>pada</a:t>
            </a:r>
            <a:r>
              <a:rPr lang="en-US" sz="3300" dirty="0" smtClean="0"/>
              <a:t> </a:t>
            </a:r>
            <a:r>
              <a:rPr lang="en-US" sz="3300" dirty="0" err="1" smtClean="0"/>
              <a:t>baris</a:t>
            </a:r>
            <a:r>
              <a:rPr lang="en-US" sz="3300" dirty="0" smtClean="0"/>
              <a:t> </a:t>
            </a:r>
            <a:r>
              <a:rPr lang="en-US" sz="3300" dirty="0" err="1" smtClean="0"/>
              <a:t>itu</a:t>
            </a:r>
            <a:r>
              <a:rPr lang="en-US" sz="3300" dirty="0" smtClean="0"/>
              <a:t> </a:t>
            </a:r>
            <a:r>
              <a:rPr lang="en-US" sz="3300" dirty="0" err="1" smtClean="0"/>
              <a:t>dihapus.Jika</a:t>
            </a:r>
            <a:r>
              <a:rPr lang="en-US" sz="3300" dirty="0" smtClean="0"/>
              <a:t> </a:t>
            </a:r>
            <a:r>
              <a:rPr lang="en-US" sz="3300" dirty="0" err="1" smtClean="0"/>
              <a:t>suatu</a:t>
            </a:r>
            <a:r>
              <a:rPr lang="en-US" sz="3300" dirty="0" smtClean="0"/>
              <a:t> </a:t>
            </a:r>
            <a:r>
              <a:rPr lang="en-US" sz="3300" dirty="0" err="1" smtClean="0"/>
              <a:t>butir</a:t>
            </a:r>
            <a:r>
              <a:rPr lang="en-US" sz="3300" dirty="0" smtClean="0"/>
              <a:t> </a:t>
            </a:r>
            <a:r>
              <a:rPr lang="en-US" sz="3300" dirty="0" err="1" smtClean="0"/>
              <a:t>pertanyaan</a:t>
            </a:r>
            <a:r>
              <a:rPr lang="en-US" sz="3300" dirty="0" smtClean="0"/>
              <a:t> </a:t>
            </a:r>
            <a:r>
              <a:rPr lang="en-US" sz="3300" dirty="0" err="1" smtClean="0"/>
              <a:t>memiliki</a:t>
            </a:r>
            <a:r>
              <a:rPr lang="en-US" sz="3300" dirty="0" smtClean="0"/>
              <a:t> </a:t>
            </a:r>
            <a:r>
              <a:rPr lang="en-US" sz="3300" dirty="0" err="1" smtClean="0"/>
              <a:t>nilai</a:t>
            </a:r>
            <a:r>
              <a:rPr lang="en-US" sz="3300" dirty="0" smtClean="0"/>
              <a:t> alpha </a:t>
            </a:r>
            <a:r>
              <a:rPr lang="en-US" sz="3300" dirty="0" err="1" smtClean="0"/>
              <a:t>cronbach</a:t>
            </a:r>
            <a:r>
              <a:rPr lang="en-US" sz="3300" dirty="0" smtClean="0"/>
              <a:t> </a:t>
            </a:r>
            <a:r>
              <a:rPr lang="en-US" sz="3300" dirty="0" err="1" smtClean="0"/>
              <a:t>pada</a:t>
            </a:r>
            <a:r>
              <a:rPr lang="en-US" sz="3300" dirty="0" smtClean="0"/>
              <a:t> </a:t>
            </a:r>
            <a:r>
              <a:rPr lang="en-US" sz="3300" dirty="0" err="1" smtClean="0"/>
              <a:t>kolom</a:t>
            </a:r>
            <a:r>
              <a:rPr lang="en-US" sz="3300" dirty="0" smtClean="0"/>
              <a:t> alpha if item deleted </a:t>
            </a:r>
            <a:r>
              <a:rPr lang="en-US" sz="3300" dirty="0" err="1" smtClean="0"/>
              <a:t>lebih</a:t>
            </a:r>
            <a:r>
              <a:rPr lang="en-US" sz="3300" dirty="0" smtClean="0"/>
              <a:t> </a:t>
            </a:r>
            <a:r>
              <a:rPr lang="en-US" sz="3300" dirty="0" err="1" smtClean="0"/>
              <a:t>besar</a:t>
            </a:r>
            <a:r>
              <a:rPr lang="en-US" sz="3300" dirty="0" smtClean="0"/>
              <a:t> </a:t>
            </a:r>
            <a:r>
              <a:rPr lang="en-US" sz="3300" dirty="0" err="1" smtClean="0"/>
              <a:t>dari</a:t>
            </a:r>
            <a:r>
              <a:rPr lang="en-US" sz="3300" dirty="0" smtClean="0"/>
              <a:t> </a:t>
            </a:r>
            <a:r>
              <a:rPr lang="en-US" sz="3300" dirty="0" err="1" smtClean="0"/>
              <a:t>nilai</a:t>
            </a:r>
            <a:r>
              <a:rPr lang="en-US" sz="3300" dirty="0" smtClean="0"/>
              <a:t> alpha </a:t>
            </a:r>
            <a:r>
              <a:rPr lang="en-US" sz="3300" dirty="0" err="1" smtClean="0"/>
              <a:t>cronbach</a:t>
            </a:r>
            <a:r>
              <a:rPr lang="en-US" sz="3300" dirty="0" smtClean="0"/>
              <a:t> </a:t>
            </a:r>
            <a:r>
              <a:rPr lang="en-US" sz="3300" dirty="0" err="1" smtClean="0"/>
              <a:t>keseluruhan</a:t>
            </a:r>
            <a:r>
              <a:rPr lang="en-US" sz="3300" dirty="0" smtClean="0"/>
              <a:t> </a:t>
            </a:r>
            <a:r>
              <a:rPr lang="en-US" sz="3300" dirty="0" err="1" smtClean="0"/>
              <a:t>skala</a:t>
            </a:r>
            <a:r>
              <a:rPr lang="en-US" sz="3300" dirty="0" smtClean="0"/>
              <a:t> </a:t>
            </a:r>
            <a:r>
              <a:rPr lang="en-US" sz="3300" dirty="0" err="1" smtClean="0"/>
              <a:t>pengukuran</a:t>
            </a:r>
            <a:r>
              <a:rPr lang="en-US" sz="3300" dirty="0" smtClean="0"/>
              <a:t>, </a:t>
            </a:r>
            <a:r>
              <a:rPr lang="en-US" sz="3300" dirty="0" err="1" smtClean="0"/>
              <a:t>maka</a:t>
            </a:r>
            <a:r>
              <a:rPr lang="en-US" sz="3300" dirty="0" smtClean="0"/>
              <a:t> </a:t>
            </a:r>
            <a:r>
              <a:rPr lang="en-US" sz="3300" dirty="0" err="1" smtClean="0"/>
              <a:t>butir</a:t>
            </a:r>
            <a:r>
              <a:rPr lang="en-US" sz="3300" dirty="0" smtClean="0"/>
              <a:t> </a:t>
            </a:r>
            <a:r>
              <a:rPr lang="en-US" sz="3300" dirty="0" err="1" smtClean="0"/>
              <a:t>tersebut</a:t>
            </a:r>
            <a:r>
              <a:rPr lang="en-US" sz="3300" dirty="0" smtClean="0"/>
              <a:t> </a:t>
            </a:r>
            <a:r>
              <a:rPr lang="en-US" sz="3300" dirty="0" err="1" smtClean="0"/>
              <a:t>harus</a:t>
            </a:r>
            <a:r>
              <a:rPr lang="en-US" sz="3300" dirty="0" smtClean="0"/>
              <a:t> </a:t>
            </a:r>
            <a:r>
              <a:rPr lang="en-US" sz="3300" dirty="0" err="1" smtClean="0"/>
              <a:t>dihapus</a:t>
            </a:r>
            <a:r>
              <a:rPr lang="en-US" sz="3300" dirty="0" smtClean="0"/>
              <a:t> </a:t>
            </a:r>
            <a:r>
              <a:rPr lang="en-US" sz="3300" dirty="0" err="1" smtClean="0"/>
              <a:t>atau</a:t>
            </a:r>
            <a:r>
              <a:rPr lang="en-US" sz="3300" dirty="0" smtClean="0"/>
              <a:t> </a:t>
            </a:r>
            <a:r>
              <a:rPr lang="en-US" sz="3300" dirty="0" err="1" smtClean="0"/>
              <a:t>butir</a:t>
            </a:r>
            <a:r>
              <a:rPr lang="en-US" sz="3300" dirty="0" smtClean="0"/>
              <a:t> </a:t>
            </a:r>
            <a:r>
              <a:rPr lang="en-US" sz="3300" dirty="0" err="1" smtClean="0"/>
              <a:t>pertanyaan</a:t>
            </a:r>
            <a:r>
              <a:rPr lang="en-US" sz="3300" dirty="0" smtClean="0"/>
              <a:t> </a:t>
            </a:r>
            <a:r>
              <a:rPr lang="en-US" sz="3300" dirty="0" err="1" smtClean="0"/>
              <a:t>itu</a:t>
            </a:r>
            <a:r>
              <a:rPr lang="en-US" sz="3300" dirty="0" smtClean="0"/>
              <a:t> </a:t>
            </a:r>
            <a:r>
              <a:rPr lang="en-US" sz="3300" dirty="0" err="1" smtClean="0"/>
              <a:t>harus</a:t>
            </a:r>
            <a:r>
              <a:rPr lang="en-US" sz="3300" dirty="0" smtClean="0"/>
              <a:t> </a:t>
            </a:r>
            <a:r>
              <a:rPr lang="en-US" sz="3300" dirty="0" err="1" smtClean="0"/>
              <a:t>direvisi</a:t>
            </a:r>
            <a:r>
              <a:rPr lang="en-US" sz="3300" dirty="0" smtClean="0"/>
              <a:t> </a:t>
            </a:r>
            <a:r>
              <a:rPr lang="en-US" sz="3300" dirty="0" err="1" smtClean="0"/>
              <a:t>bila</a:t>
            </a:r>
            <a:r>
              <a:rPr lang="en-US" sz="3300" dirty="0" smtClean="0"/>
              <a:t> </a:t>
            </a:r>
            <a:r>
              <a:rPr lang="en-US" sz="3300" dirty="0" err="1" smtClean="0"/>
              <a:t>butir</a:t>
            </a:r>
            <a:r>
              <a:rPr lang="en-US" sz="3300" dirty="0" smtClean="0"/>
              <a:t> </a:t>
            </a:r>
            <a:r>
              <a:rPr lang="en-US" sz="3300" dirty="0" err="1" smtClean="0"/>
              <a:t>itu</a:t>
            </a:r>
            <a:r>
              <a:rPr lang="en-US" sz="3300" dirty="0" smtClean="0"/>
              <a:t> </a:t>
            </a:r>
            <a:r>
              <a:rPr lang="en-US" sz="3300" dirty="0" err="1" smtClean="0"/>
              <a:t>secara</a:t>
            </a:r>
            <a:r>
              <a:rPr lang="en-US" sz="3300" dirty="0" smtClean="0"/>
              <a:t> </a:t>
            </a:r>
            <a:r>
              <a:rPr lang="en-US" sz="3300" dirty="0" err="1" smtClean="0"/>
              <a:t>teoritis</a:t>
            </a:r>
            <a:r>
              <a:rPr lang="en-US" sz="3300" dirty="0" smtClean="0"/>
              <a:t> </a:t>
            </a:r>
            <a:r>
              <a:rPr lang="en-US" sz="3300" dirty="0" err="1" smtClean="0"/>
              <a:t>diperlukan</a:t>
            </a:r>
            <a:r>
              <a:rPr lang="en-US" sz="3300" dirty="0" smtClean="0"/>
              <a:t> </a:t>
            </a:r>
            <a:r>
              <a:rPr lang="en-US" sz="3300" dirty="0" err="1" smtClean="0"/>
              <a:t>untuk</a:t>
            </a:r>
            <a:r>
              <a:rPr lang="en-US" sz="3300" dirty="0" smtClean="0"/>
              <a:t> </a:t>
            </a:r>
            <a:r>
              <a:rPr lang="en-US" sz="3300" dirty="0" err="1" smtClean="0"/>
              <a:t>dianalisis</a:t>
            </a:r>
            <a:r>
              <a:rPr lang="en-US" sz="3300" dirty="0" smtClean="0"/>
              <a:t>.</a:t>
            </a:r>
            <a:endParaRPr lang="id-ID" sz="3300" dirty="0" smtClean="0"/>
          </a:p>
          <a:p>
            <a:pPr>
              <a:buNone/>
            </a:pPr>
            <a:endParaRPr lang="id-ID" dirty="0"/>
          </a:p>
        </p:txBody>
      </p:sp>
      <p:sp>
        <p:nvSpPr>
          <p:cNvPr id="2" name="Title 1"/>
          <p:cNvSpPr>
            <a:spLocks noGrp="1"/>
          </p:cNvSpPr>
          <p:nvPr>
            <p:ph type="title"/>
          </p:nvPr>
        </p:nvSpPr>
        <p:spPr/>
        <p:txBody>
          <a:bodyPr/>
          <a:lstStyle/>
          <a:p>
            <a:r>
              <a:rPr lang="id-ID" dirty="0" smtClean="0"/>
              <a:t>Membaca Hasil</a:t>
            </a:r>
            <a:endParaRPr lang="id-ID"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anu\112.gif"/>
          <p:cNvPicPr>
            <a:picLocks noGrp="1" noChangeAspect="1" noChangeArrowheads="1" noCrop="1"/>
          </p:cNvPicPr>
          <p:nvPr>
            <p:ph idx="1"/>
          </p:nvPr>
        </p:nvPicPr>
        <p:blipFill>
          <a:blip r:embed="rId2"/>
          <a:stretch>
            <a:fillRect/>
          </a:stretch>
        </p:blipFill>
        <p:spPr bwMode="auto">
          <a:xfrm>
            <a:off x="508000" y="1524000"/>
            <a:ext cx="812800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lstStyle/>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dirty="0" smtClean="0"/>
              <a:t>Ukuran seberapa cermat suatu test melakukan fungsi ukurnya. </a:t>
            </a:r>
          </a:p>
          <a:p>
            <a:r>
              <a:rPr lang="id-ID" dirty="0" smtClean="0"/>
              <a:t>Untuk dikatakan valid, test harus mengukur sesuatu dan melakukannya dengan cermat.</a:t>
            </a:r>
          </a:p>
          <a:p>
            <a:r>
              <a:rPr lang="id-ID" dirty="0" smtClean="0"/>
              <a:t>Validitas adalah ukuran yang menunjukkan sejauh mana instrumen pengukuran mampu mengukur apa yang ingin diukur.</a:t>
            </a:r>
            <a:endParaRPr lang="id-ID" dirty="0"/>
          </a:p>
        </p:txBody>
      </p:sp>
      <p:sp>
        <p:nvSpPr>
          <p:cNvPr id="2" name="Title 1"/>
          <p:cNvSpPr>
            <a:spLocks noGrp="1"/>
          </p:cNvSpPr>
          <p:nvPr>
            <p:ph type="title"/>
          </p:nvPr>
        </p:nvSpPr>
        <p:spPr/>
        <p:txBody>
          <a:bodyPr/>
          <a:lstStyle/>
          <a:p>
            <a:r>
              <a:rPr lang="id-ID" dirty="0" smtClean="0"/>
              <a:t>UJI VALIDITAS</a:t>
            </a:r>
            <a:endParaRPr lang="id-ID"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DATA ANGKET</a:t>
            </a:r>
            <a:endParaRPr lang="id-ID" dirty="0"/>
          </a:p>
        </p:txBody>
      </p:sp>
      <p:graphicFrame>
        <p:nvGraphicFramePr>
          <p:cNvPr id="4" name="Table 3"/>
          <p:cNvGraphicFramePr>
            <a:graphicFrameLocks noGrp="1"/>
          </p:cNvGraphicFramePr>
          <p:nvPr/>
        </p:nvGraphicFramePr>
        <p:xfrm>
          <a:off x="428596" y="1285860"/>
          <a:ext cx="8143931" cy="4857787"/>
        </p:xfrm>
        <a:graphic>
          <a:graphicData uri="http://schemas.openxmlformats.org/drawingml/2006/table">
            <a:tbl>
              <a:tblPr/>
              <a:tblGrid>
                <a:gridCol w="762218"/>
                <a:gridCol w="694162"/>
                <a:gridCol w="694162"/>
                <a:gridCol w="639719"/>
                <a:gridCol w="671478"/>
                <a:gridCol w="689625"/>
                <a:gridCol w="617033"/>
                <a:gridCol w="617033"/>
                <a:gridCol w="635181"/>
                <a:gridCol w="562589"/>
                <a:gridCol w="689625"/>
                <a:gridCol w="871106"/>
              </a:tblGrid>
              <a:tr h="441617">
                <a:tc>
                  <a:txBody>
                    <a:bodyPr/>
                    <a:lstStyle/>
                    <a:p>
                      <a:pPr algn="l" fontAlgn="b"/>
                      <a:r>
                        <a:rPr lang="id-ID" sz="1600" b="0" i="0" u="none" strike="noStrike" dirty="0">
                          <a:solidFill>
                            <a:srgbClr val="000000"/>
                          </a:solidFill>
                          <a:latin typeface="Calibri"/>
                        </a:rPr>
                        <a:t>RESP.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1600" b="0" i="0" u="none" strike="noStrike" dirty="0">
                          <a:solidFill>
                            <a:srgbClr val="000000"/>
                          </a:solidFill>
                          <a:latin typeface="Calibri"/>
                        </a:rPr>
                        <a:t>ITEM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1600" b="0" i="0" u="none" strike="noStrike">
                          <a:solidFill>
                            <a:srgbClr val="000000"/>
                          </a:solidFill>
                          <a:latin typeface="Calibri"/>
                        </a:rPr>
                        <a:t>ITEM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1600" b="0" i="0" u="none" strike="noStrike">
                          <a:solidFill>
                            <a:srgbClr val="000000"/>
                          </a:solidFill>
                          <a:latin typeface="Calibri"/>
                        </a:rPr>
                        <a:t>ITEM3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1600" b="0" i="0" u="none" strike="noStrike">
                          <a:solidFill>
                            <a:srgbClr val="000000"/>
                          </a:solidFill>
                          <a:latin typeface="Calibri"/>
                        </a:rPr>
                        <a:t>ITEM 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1600" b="0" i="0" u="none" strike="noStrike">
                          <a:solidFill>
                            <a:srgbClr val="000000"/>
                          </a:solidFill>
                          <a:latin typeface="Calibri"/>
                        </a:rPr>
                        <a:t>ITEM 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1600" b="0" i="0" u="none" strike="noStrike">
                          <a:solidFill>
                            <a:srgbClr val="000000"/>
                          </a:solidFill>
                          <a:latin typeface="Calibri"/>
                        </a:rPr>
                        <a:t>ITEM6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1600" b="0" i="0" u="none" strike="noStrike">
                          <a:solidFill>
                            <a:srgbClr val="000000"/>
                          </a:solidFill>
                          <a:latin typeface="Calibri"/>
                        </a:rPr>
                        <a:t>ITEM7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1600" b="0" i="0" u="none" strike="noStrike">
                          <a:solidFill>
                            <a:srgbClr val="000000"/>
                          </a:solidFill>
                          <a:latin typeface="Calibri"/>
                        </a:rPr>
                        <a:t>ITEM8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1600" b="0" i="0" u="none" strike="noStrike">
                          <a:solidFill>
                            <a:srgbClr val="000000"/>
                          </a:solidFill>
                          <a:latin typeface="Calibri"/>
                        </a:rPr>
                        <a:t>ITEM9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1600" b="0" i="0" u="none" strike="noStrike">
                          <a:solidFill>
                            <a:srgbClr val="000000"/>
                          </a:solidFill>
                          <a:latin typeface="Calibri"/>
                        </a:rPr>
                        <a:t>ITEM10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1600" b="0" i="0" u="none" strike="noStrike">
                          <a:solidFill>
                            <a:srgbClr val="000000"/>
                          </a:solidFill>
                          <a:latin typeface="Calibri"/>
                        </a:rPr>
                        <a:t>JUMLAH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1617">
                <a:tc>
                  <a:txBody>
                    <a:bodyPr/>
                    <a:lstStyle/>
                    <a:p>
                      <a:pPr algn="r" fontAlgn="b"/>
                      <a:r>
                        <a:rPr lang="id-ID" sz="16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dirty="0">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dirty="0">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1617">
                <a:tc>
                  <a:txBody>
                    <a:bodyPr/>
                    <a:lstStyle/>
                    <a:p>
                      <a:pPr algn="r" fontAlgn="b"/>
                      <a:r>
                        <a:rPr lang="id-ID" sz="16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1617">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dirty="0">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dirty="0">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1617">
                <a:tc>
                  <a:txBody>
                    <a:bodyPr/>
                    <a:lstStyle/>
                    <a:p>
                      <a:pPr algn="r" fontAlgn="b"/>
                      <a:r>
                        <a:rPr lang="id-ID" sz="16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dirty="0">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dirty="0">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1617">
                <a:tc>
                  <a:txBody>
                    <a:bodyPr/>
                    <a:lstStyle/>
                    <a:p>
                      <a:pPr algn="r" fontAlgn="b"/>
                      <a:r>
                        <a:rPr lang="id-ID" sz="16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dirty="0">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dirty="0">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1617">
                <a:tc>
                  <a:txBody>
                    <a:bodyPr/>
                    <a:lstStyle/>
                    <a:p>
                      <a:pPr algn="r" fontAlgn="b"/>
                      <a:r>
                        <a:rPr lang="id-ID" sz="1600" b="0" i="0" u="none" strike="noStrike">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dirty="0">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dirty="0">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dirty="0">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dirty="0">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1617">
                <a:tc>
                  <a:txBody>
                    <a:bodyPr/>
                    <a:lstStyle/>
                    <a:p>
                      <a:pPr algn="r" fontAlgn="b"/>
                      <a:r>
                        <a:rPr lang="id-ID" sz="1600" b="0" i="0" u="none" strike="noStrike">
                          <a:solidFill>
                            <a:srgbClr val="000000"/>
                          </a:solidFill>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dirty="0">
                          <a:solidFill>
                            <a:srgbClr val="000000"/>
                          </a:solidFill>
                          <a:latin typeface="Calibri"/>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1617">
                <a:tc>
                  <a:txBody>
                    <a:bodyPr/>
                    <a:lstStyle/>
                    <a:p>
                      <a:pPr algn="r" fontAlgn="b"/>
                      <a:r>
                        <a:rPr lang="id-ID" sz="1600" b="0" i="0" u="none" strike="noStrike">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dirty="0">
                          <a:solidFill>
                            <a:srgbClr val="000000"/>
                          </a:solidFill>
                          <a:latin typeface="Calibri"/>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1617">
                <a:tc>
                  <a:txBody>
                    <a:bodyPr/>
                    <a:lstStyle/>
                    <a:p>
                      <a:pPr algn="r" fontAlgn="b"/>
                      <a:r>
                        <a:rPr lang="id-ID" sz="1600" b="0" i="0" u="none" strike="noStrike">
                          <a:solidFill>
                            <a:srgbClr val="000000"/>
                          </a:solidFill>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dirty="0">
                          <a:solidFill>
                            <a:srgbClr val="000000"/>
                          </a:solidFill>
                          <a:latin typeface="Calibri"/>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1617">
                <a:tc>
                  <a:txBody>
                    <a:bodyPr/>
                    <a:lstStyle/>
                    <a:p>
                      <a:pPr algn="r" fontAlgn="b"/>
                      <a:r>
                        <a:rPr lang="id-ID" sz="1600" b="0" i="0" u="none" strike="noStrike">
                          <a:solidFill>
                            <a:srgbClr val="000000"/>
                          </a:solidFill>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dirty="0">
                          <a:solidFill>
                            <a:srgbClr val="000000"/>
                          </a:solidFill>
                          <a:latin typeface="Calibri"/>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dirty="0" smtClean="0"/>
              <a:t>Klik analyze pilih correlate pilih bivariate</a:t>
            </a:r>
            <a:endParaRPr lang="id-ID" sz="3600" dirty="0"/>
          </a:p>
        </p:txBody>
      </p:sp>
      <p:pic>
        <p:nvPicPr>
          <p:cNvPr id="16386" name="Picture 2"/>
          <p:cNvPicPr>
            <a:picLocks noChangeAspect="1" noChangeArrowheads="1"/>
          </p:cNvPicPr>
          <p:nvPr/>
        </p:nvPicPr>
        <p:blipFill>
          <a:blip r:embed="rId2"/>
          <a:srcRect/>
          <a:stretch>
            <a:fillRect/>
          </a:stretch>
        </p:blipFill>
        <p:spPr bwMode="auto">
          <a:xfrm>
            <a:off x="1142976" y="2016962"/>
            <a:ext cx="7286676" cy="42695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Setelah keluar tampilan, arahkan kursor ke item 1 ctrl A</a:t>
            </a:r>
            <a:endParaRPr lang="id-ID" dirty="0"/>
          </a:p>
        </p:txBody>
      </p:sp>
      <p:pic>
        <p:nvPicPr>
          <p:cNvPr id="17410" name="Picture 2"/>
          <p:cNvPicPr>
            <a:picLocks noChangeAspect="1" noChangeArrowheads="1"/>
          </p:cNvPicPr>
          <p:nvPr/>
        </p:nvPicPr>
        <p:blipFill>
          <a:blip r:embed="rId2"/>
          <a:srcRect/>
          <a:stretch>
            <a:fillRect/>
          </a:stretch>
        </p:blipFill>
        <p:spPr bwMode="auto">
          <a:xfrm>
            <a:off x="428596" y="1571612"/>
            <a:ext cx="8358246" cy="48974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Pindahkan semua item dari sebelah kiri ke sebelah kanan kemudian klik ok </a:t>
            </a:r>
            <a:endParaRPr lang="id-ID" dirty="0"/>
          </a:p>
        </p:txBody>
      </p:sp>
      <p:pic>
        <p:nvPicPr>
          <p:cNvPr id="18434" name="Picture 2"/>
          <p:cNvPicPr>
            <a:picLocks noChangeAspect="1" noChangeArrowheads="1"/>
          </p:cNvPicPr>
          <p:nvPr/>
        </p:nvPicPr>
        <p:blipFill>
          <a:blip r:embed="rId2"/>
          <a:srcRect/>
          <a:stretch>
            <a:fillRect/>
          </a:stretch>
        </p:blipFill>
        <p:spPr bwMode="auto">
          <a:xfrm>
            <a:off x="214282" y="1285860"/>
            <a:ext cx="8715404" cy="51066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Hasilnya sebagai berikut:</a:t>
            </a:r>
            <a:endParaRPr lang="id-ID" dirty="0"/>
          </a:p>
        </p:txBody>
      </p:sp>
      <p:graphicFrame>
        <p:nvGraphicFramePr>
          <p:cNvPr id="5" name="Table 4"/>
          <p:cNvGraphicFramePr>
            <a:graphicFrameLocks noGrp="1"/>
          </p:cNvGraphicFramePr>
          <p:nvPr/>
        </p:nvGraphicFramePr>
        <p:xfrm>
          <a:off x="1928796" y="1428728"/>
          <a:ext cx="5214972" cy="4464765"/>
        </p:xfrm>
        <a:graphic>
          <a:graphicData uri="http://schemas.openxmlformats.org/drawingml/2006/table">
            <a:tbl>
              <a:tblPr/>
              <a:tblGrid>
                <a:gridCol w="2075396"/>
                <a:gridCol w="2075396"/>
                <a:gridCol w="1064180"/>
              </a:tblGrid>
              <a:tr h="276823">
                <a:tc>
                  <a:txBody>
                    <a:bodyPr/>
                    <a:lstStyle/>
                    <a:p>
                      <a:pPr>
                        <a:spcAft>
                          <a:spcPts val="0"/>
                        </a:spcAft>
                      </a:pPr>
                      <a:endParaRPr lang="id-ID" sz="1800">
                        <a:latin typeface="Times New Roman"/>
                        <a:ea typeface="Calibri"/>
                        <a:cs typeface="Times New Roman"/>
                      </a:endParaRPr>
                    </a:p>
                  </a:txBody>
                  <a:tcPr marL="19050" marR="19050" marT="19050" marB="1905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endParaRPr lang="id-ID" sz="1800">
                        <a:latin typeface="Times New Roman"/>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ts val="1600"/>
                        </a:lnSpc>
                        <a:spcAft>
                          <a:spcPts val="0"/>
                        </a:spcAft>
                      </a:pPr>
                      <a:r>
                        <a:rPr lang="id-ID" sz="1800" dirty="0">
                          <a:solidFill>
                            <a:srgbClr val="000000"/>
                          </a:solidFill>
                          <a:latin typeface="Arial"/>
                          <a:ea typeface="Calibri"/>
                          <a:cs typeface="Times New Roman"/>
                        </a:rPr>
                        <a:t>JUMLAH</a:t>
                      </a:r>
                      <a:endParaRPr lang="id-ID" sz="1800" dirty="0">
                        <a:latin typeface="Calibri"/>
                        <a:ea typeface="Calibri"/>
                        <a:cs typeface="Times New Roman"/>
                      </a:endParaRPr>
                    </a:p>
                  </a:txBody>
                  <a:tcPr marL="19050" marR="19050" marT="19050" marB="1905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276823">
                <a:tc rowSpan="3">
                  <a:txBody>
                    <a:bodyPr/>
                    <a:lstStyle/>
                    <a:p>
                      <a:pPr>
                        <a:lnSpc>
                          <a:spcPts val="1600"/>
                        </a:lnSpc>
                        <a:spcAft>
                          <a:spcPts val="0"/>
                        </a:spcAft>
                      </a:pPr>
                      <a:r>
                        <a:rPr lang="id-ID" sz="1800">
                          <a:solidFill>
                            <a:srgbClr val="000000"/>
                          </a:solidFill>
                          <a:latin typeface="Arial"/>
                          <a:ea typeface="Calibri"/>
                          <a:cs typeface="Times New Roman"/>
                        </a:rPr>
                        <a:t>ITEM1</a:t>
                      </a:r>
                      <a:endParaRPr lang="id-ID" sz="1800">
                        <a:latin typeface="Calibri"/>
                        <a:ea typeface="Calibri"/>
                        <a:cs typeface="Times New Roman"/>
                      </a:endParaRPr>
                    </a:p>
                  </a:txBody>
                  <a:tcPr marL="19050" marR="19050" marT="19050" marB="1905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ts val="1600"/>
                        </a:lnSpc>
                        <a:spcAft>
                          <a:spcPts val="0"/>
                        </a:spcAft>
                      </a:pPr>
                      <a:r>
                        <a:rPr lang="id-ID" sz="1800">
                          <a:solidFill>
                            <a:srgbClr val="000000"/>
                          </a:solidFill>
                          <a:latin typeface="Arial"/>
                          <a:ea typeface="Calibri"/>
                          <a:cs typeface="Times New Roman"/>
                        </a:rPr>
                        <a:t>Pearson Correlation</a:t>
                      </a:r>
                      <a:endParaRPr lang="id-ID" sz="180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ts val="1600"/>
                        </a:lnSpc>
                        <a:spcAft>
                          <a:spcPts val="0"/>
                        </a:spcAft>
                      </a:pPr>
                      <a:r>
                        <a:rPr lang="id-ID" sz="1800" dirty="0">
                          <a:solidFill>
                            <a:srgbClr val="000000"/>
                          </a:solidFill>
                          <a:latin typeface="Arial"/>
                          <a:ea typeface="Calibri"/>
                          <a:cs typeface="Times New Roman"/>
                        </a:rPr>
                        <a:t>.930</a:t>
                      </a:r>
                      <a:r>
                        <a:rPr lang="id-ID" sz="1800" baseline="30000" dirty="0">
                          <a:solidFill>
                            <a:srgbClr val="000000"/>
                          </a:solidFill>
                          <a:latin typeface="Arial"/>
                          <a:ea typeface="Calibri"/>
                          <a:cs typeface="Times New Roman"/>
                        </a:rPr>
                        <a:t>**</a:t>
                      </a:r>
                      <a:endParaRPr lang="id-ID" sz="1800" dirty="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r>
              <a:tr h="276823">
                <a:tc vMerge="1">
                  <a:txBody>
                    <a:bodyPr/>
                    <a:lstStyle/>
                    <a:p>
                      <a:endParaRPr lang="id-ID"/>
                    </a:p>
                  </a:txBody>
                  <a:tcPr/>
                </a:tc>
                <a:tc>
                  <a:txBody>
                    <a:bodyPr/>
                    <a:lstStyle/>
                    <a:p>
                      <a:pPr>
                        <a:lnSpc>
                          <a:spcPts val="1600"/>
                        </a:lnSpc>
                        <a:spcAft>
                          <a:spcPts val="0"/>
                        </a:spcAft>
                      </a:pPr>
                      <a:r>
                        <a:rPr lang="id-ID" sz="1800">
                          <a:solidFill>
                            <a:srgbClr val="000000"/>
                          </a:solidFill>
                          <a:latin typeface="Arial"/>
                          <a:ea typeface="Calibri"/>
                          <a:cs typeface="Times New Roman"/>
                        </a:rPr>
                        <a:t>Sig. (2-tailed)</a:t>
                      </a:r>
                      <a:endParaRPr lang="id-ID" sz="180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id-ID" sz="1800" dirty="0">
                          <a:solidFill>
                            <a:srgbClr val="000000"/>
                          </a:solidFill>
                          <a:latin typeface="Arial"/>
                          <a:ea typeface="Calibri"/>
                          <a:cs typeface="Times New Roman"/>
                        </a:rPr>
                        <a:t>.000</a:t>
                      </a:r>
                      <a:endParaRPr lang="id-ID" sz="1800" dirty="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76823">
                <a:tc vMerge="1">
                  <a:txBody>
                    <a:bodyPr/>
                    <a:lstStyle/>
                    <a:p>
                      <a:endParaRPr lang="id-ID"/>
                    </a:p>
                  </a:txBody>
                  <a:tcPr/>
                </a:tc>
                <a:tc>
                  <a:txBody>
                    <a:bodyPr/>
                    <a:lstStyle/>
                    <a:p>
                      <a:pPr>
                        <a:lnSpc>
                          <a:spcPts val="1600"/>
                        </a:lnSpc>
                        <a:spcAft>
                          <a:spcPts val="0"/>
                        </a:spcAft>
                      </a:pPr>
                      <a:r>
                        <a:rPr lang="id-ID" sz="1800">
                          <a:solidFill>
                            <a:srgbClr val="000000"/>
                          </a:solidFill>
                          <a:latin typeface="Arial"/>
                          <a:ea typeface="Calibri"/>
                          <a:cs typeface="Times New Roman"/>
                        </a:rPr>
                        <a:t>N</a:t>
                      </a:r>
                      <a:endParaRPr lang="id-ID" sz="180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ts val="1600"/>
                        </a:lnSpc>
                        <a:spcAft>
                          <a:spcPts val="0"/>
                        </a:spcAft>
                      </a:pPr>
                      <a:r>
                        <a:rPr lang="id-ID" sz="1800" dirty="0">
                          <a:solidFill>
                            <a:srgbClr val="000000"/>
                          </a:solidFill>
                          <a:latin typeface="Arial"/>
                          <a:ea typeface="Calibri"/>
                          <a:cs typeface="Times New Roman"/>
                        </a:rPr>
                        <a:t>10</a:t>
                      </a:r>
                      <a:endParaRPr lang="id-ID" sz="1800" dirty="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276823">
                <a:tc rowSpan="3">
                  <a:txBody>
                    <a:bodyPr/>
                    <a:lstStyle/>
                    <a:p>
                      <a:pPr>
                        <a:lnSpc>
                          <a:spcPts val="1600"/>
                        </a:lnSpc>
                        <a:spcAft>
                          <a:spcPts val="0"/>
                        </a:spcAft>
                      </a:pPr>
                      <a:r>
                        <a:rPr lang="id-ID" sz="1800">
                          <a:solidFill>
                            <a:srgbClr val="000000"/>
                          </a:solidFill>
                          <a:latin typeface="Arial"/>
                          <a:ea typeface="Calibri"/>
                          <a:cs typeface="Times New Roman"/>
                        </a:rPr>
                        <a:t>ITEM2</a:t>
                      </a:r>
                      <a:endParaRPr lang="id-ID" sz="1800">
                        <a:latin typeface="Calibri"/>
                        <a:ea typeface="Calibri"/>
                        <a:cs typeface="Times New Roman"/>
                      </a:endParaRPr>
                    </a:p>
                  </a:txBody>
                  <a:tcPr marL="19050" marR="19050" marT="19050" marB="19050">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ts val="1600"/>
                        </a:lnSpc>
                        <a:spcAft>
                          <a:spcPts val="0"/>
                        </a:spcAft>
                      </a:pPr>
                      <a:r>
                        <a:rPr lang="id-ID" sz="1800">
                          <a:solidFill>
                            <a:srgbClr val="000000"/>
                          </a:solidFill>
                          <a:latin typeface="Arial"/>
                          <a:ea typeface="Calibri"/>
                          <a:cs typeface="Times New Roman"/>
                        </a:rPr>
                        <a:t>Pearson Correlation</a:t>
                      </a:r>
                      <a:endParaRPr lang="id-ID" sz="180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ts val="1600"/>
                        </a:lnSpc>
                        <a:spcAft>
                          <a:spcPts val="0"/>
                        </a:spcAft>
                      </a:pPr>
                      <a:r>
                        <a:rPr lang="id-ID" sz="1800" dirty="0">
                          <a:solidFill>
                            <a:srgbClr val="000000"/>
                          </a:solidFill>
                          <a:latin typeface="Arial"/>
                          <a:ea typeface="Calibri"/>
                          <a:cs typeface="Times New Roman"/>
                        </a:rPr>
                        <a:t>.734</a:t>
                      </a:r>
                      <a:r>
                        <a:rPr lang="id-ID" sz="1800" baseline="30000" dirty="0">
                          <a:solidFill>
                            <a:srgbClr val="000000"/>
                          </a:solidFill>
                          <a:latin typeface="Arial"/>
                          <a:ea typeface="Calibri"/>
                          <a:cs typeface="Times New Roman"/>
                        </a:rPr>
                        <a:t>*</a:t>
                      </a:r>
                      <a:endParaRPr lang="id-ID" sz="1800" dirty="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276823">
                <a:tc vMerge="1">
                  <a:txBody>
                    <a:bodyPr/>
                    <a:lstStyle/>
                    <a:p>
                      <a:endParaRPr lang="id-ID"/>
                    </a:p>
                  </a:txBody>
                  <a:tcPr/>
                </a:tc>
                <a:tc>
                  <a:txBody>
                    <a:bodyPr/>
                    <a:lstStyle/>
                    <a:p>
                      <a:pPr>
                        <a:lnSpc>
                          <a:spcPts val="1600"/>
                        </a:lnSpc>
                        <a:spcAft>
                          <a:spcPts val="0"/>
                        </a:spcAft>
                      </a:pPr>
                      <a:r>
                        <a:rPr lang="id-ID" sz="1800">
                          <a:solidFill>
                            <a:srgbClr val="000000"/>
                          </a:solidFill>
                          <a:latin typeface="Arial"/>
                          <a:ea typeface="Calibri"/>
                          <a:cs typeface="Times New Roman"/>
                        </a:rPr>
                        <a:t>Sig. (2-tailed)</a:t>
                      </a:r>
                      <a:endParaRPr lang="id-ID" sz="180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id-ID" sz="1800" dirty="0">
                          <a:solidFill>
                            <a:srgbClr val="000000"/>
                          </a:solidFill>
                          <a:latin typeface="Arial"/>
                          <a:ea typeface="Calibri"/>
                          <a:cs typeface="Times New Roman"/>
                        </a:rPr>
                        <a:t>.016</a:t>
                      </a:r>
                      <a:endParaRPr lang="id-ID" sz="1800" dirty="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76823">
                <a:tc vMerge="1">
                  <a:txBody>
                    <a:bodyPr/>
                    <a:lstStyle/>
                    <a:p>
                      <a:endParaRPr lang="id-ID"/>
                    </a:p>
                  </a:txBody>
                  <a:tcPr/>
                </a:tc>
                <a:tc>
                  <a:txBody>
                    <a:bodyPr/>
                    <a:lstStyle/>
                    <a:p>
                      <a:pPr>
                        <a:lnSpc>
                          <a:spcPts val="1600"/>
                        </a:lnSpc>
                        <a:spcAft>
                          <a:spcPts val="0"/>
                        </a:spcAft>
                      </a:pPr>
                      <a:r>
                        <a:rPr lang="id-ID" sz="1800">
                          <a:solidFill>
                            <a:srgbClr val="000000"/>
                          </a:solidFill>
                          <a:latin typeface="Arial"/>
                          <a:ea typeface="Calibri"/>
                          <a:cs typeface="Times New Roman"/>
                        </a:rPr>
                        <a:t>N</a:t>
                      </a:r>
                      <a:endParaRPr lang="id-ID" sz="180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ts val="1600"/>
                        </a:lnSpc>
                        <a:spcAft>
                          <a:spcPts val="0"/>
                        </a:spcAft>
                      </a:pPr>
                      <a:r>
                        <a:rPr lang="id-ID" sz="1800" dirty="0">
                          <a:solidFill>
                            <a:srgbClr val="000000"/>
                          </a:solidFill>
                          <a:latin typeface="Arial"/>
                          <a:ea typeface="Calibri"/>
                          <a:cs typeface="Times New Roman"/>
                        </a:rPr>
                        <a:t>10</a:t>
                      </a:r>
                      <a:endParaRPr lang="id-ID" sz="1800" dirty="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276823">
                <a:tc rowSpan="3">
                  <a:txBody>
                    <a:bodyPr/>
                    <a:lstStyle/>
                    <a:p>
                      <a:pPr>
                        <a:lnSpc>
                          <a:spcPts val="1600"/>
                        </a:lnSpc>
                        <a:spcAft>
                          <a:spcPts val="0"/>
                        </a:spcAft>
                      </a:pPr>
                      <a:r>
                        <a:rPr lang="id-ID" sz="1800">
                          <a:solidFill>
                            <a:srgbClr val="000000"/>
                          </a:solidFill>
                          <a:latin typeface="Arial"/>
                          <a:ea typeface="Calibri"/>
                          <a:cs typeface="Times New Roman"/>
                        </a:rPr>
                        <a:t>ITEM3</a:t>
                      </a:r>
                      <a:endParaRPr lang="id-ID" sz="1800">
                        <a:latin typeface="Calibri"/>
                        <a:ea typeface="Calibri"/>
                        <a:cs typeface="Times New Roman"/>
                      </a:endParaRPr>
                    </a:p>
                  </a:txBody>
                  <a:tcPr marL="19050" marR="19050" marT="19050" marB="19050">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ts val="1600"/>
                        </a:lnSpc>
                        <a:spcAft>
                          <a:spcPts val="0"/>
                        </a:spcAft>
                      </a:pPr>
                      <a:r>
                        <a:rPr lang="id-ID" sz="1800">
                          <a:solidFill>
                            <a:srgbClr val="000000"/>
                          </a:solidFill>
                          <a:latin typeface="Arial"/>
                          <a:ea typeface="Calibri"/>
                          <a:cs typeface="Times New Roman"/>
                        </a:rPr>
                        <a:t>Pearson Correlation</a:t>
                      </a:r>
                      <a:endParaRPr lang="id-ID" sz="180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ts val="1600"/>
                        </a:lnSpc>
                        <a:spcAft>
                          <a:spcPts val="0"/>
                        </a:spcAft>
                      </a:pPr>
                      <a:r>
                        <a:rPr lang="id-ID" sz="1800" dirty="0">
                          <a:solidFill>
                            <a:srgbClr val="000000"/>
                          </a:solidFill>
                          <a:latin typeface="Arial"/>
                          <a:ea typeface="Calibri"/>
                          <a:cs typeface="Times New Roman"/>
                        </a:rPr>
                        <a:t>.960</a:t>
                      </a:r>
                      <a:r>
                        <a:rPr lang="id-ID" sz="1800" baseline="30000" dirty="0">
                          <a:solidFill>
                            <a:srgbClr val="000000"/>
                          </a:solidFill>
                          <a:latin typeface="Arial"/>
                          <a:ea typeface="Calibri"/>
                          <a:cs typeface="Times New Roman"/>
                        </a:rPr>
                        <a:t>**</a:t>
                      </a:r>
                      <a:endParaRPr lang="id-ID" sz="1800" dirty="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276823">
                <a:tc vMerge="1">
                  <a:txBody>
                    <a:bodyPr/>
                    <a:lstStyle/>
                    <a:p>
                      <a:endParaRPr lang="id-ID"/>
                    </a:p>
                  </a:txBody>
                  <a:tcPr/>
                </a:tc>
                <a:tc>
                  <a:txBody>
                    <a:bodyPr/>
                    <a:lstStyle/>
                    <a:p>
                      <a:pPr>
                        <a:lnSpc>
                          <a:spcPts val="1600"/>
                        </a:lnSpc>
                        <a:spcAft>
                          <a:spcPts val="0"/>
                        </a:spcAft>
                      </a:pPr>
                      <a:r>
                        <a:rPr lang="id-ID" sz="1800">
                          <a:solidFill>
                            <a:srgbClr val="000000"/>
                          </a:solidFill>
                          <a:latin typeface="Arial"/>
                          <a:ea typeface="Calibri"/>
                          <a:cs typeface="Times New Roman"/>
                        </a:rPr>
                        <a:t>Sig. (2-tailed)</a:t>
                      </a:r>
                      <a:endParaRPr lang="id-ID" sz="180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id-ID" sz="1800" dirty="0">
                          <a:solidFill>
                            <a:srgbClr val="000000"/>
                          </a:solidFill>
                          <a:latin typeface="Arial"/>
                          <a:ea typeface="Calibri"/>
                          <a:cs typeface="Times New Roman"/>
                        </a:rPr>
                        <a:t>.000</a:t>
                      </a:r>
                      <a:endParaRPr lang="id-ID" sz="1800" dirty="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76823">
                <a:tc vMerge="1">
                  <a:txBody>
                    <a:bodyPr/>
                    <a:lstStyle/>
                    <a:p>
                      <a:endParaRPr lang="id-ID"/>
                    </a:p>
                  </a:txBody>
                  <a:tcPr/>
                </a:tc>
                <a:tc>
                  <a:txBody>
                    <a:bodyPr/>
                    <a:lstStyle/>
                    <a:p>
                      <a:pPr>
                        <a:lnSpc>
                          <a:spcPts val="1600"/>
                        </a:lnSpc>
                        <a:spcAft>
                          <a:spcPts val="0"/>
                        </a:spcAft>
                      </a:pPr>
                      <a:r>
                        <a:rPr lang="id-ID" sz="1800">
                          <a:solidFill>
                            <a:srgbClr val="000000"/>
                          </a:solidFill>
                          <a:latin typeface="Arial"/>
                          <a:ea typeface="Calibri"/>
                          <a:cs typeface="Times New Roman"/>
                        </a:rPr>
                        <a:t>N</a:t>
                      </a:r>
                      <a:endParaRPr lang="id-ID" sz="180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ts val="1600"/>
                        </a:lnSpc>
                        <a:spcAft>
                          <a:spcPts val="0"/>
                        </a:spcAft>
                      </a:pPr>
                      <a:r>
                        <a:rPr lang="id-ID" sz="1800" dirty="0">
                          <a:solidFill>
                            <a:srgbClr val="000000"/>
                          </a:solidFill>
                          <a:latin typeface="Arial"/>
                          <a:ea typeface="Calibri"/>
                          <a:cs typeface="Times New Roman"/>
                        </a:rPr>
                        <a:t>10</a:t>
                      </a:r>
                      <a:endParaRPr lang="id-ID" sz="1800" dirty="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276823">
                <a:tc rowSpan="3">
                  <a:txBody>
                    <a:bodyPr/>
                    <a:lstStyle/>
                    <a:p>
                      <a:pPr>
                        <a:lnSpc>
                          <a:spcPts val="1600"/>
                        </a:lnSpc>
                        <a:spcAft>
                          <a:spcPts val="0"/>
                        </a:spcAft>
                      </a:pPr>
                      <a:r>
                        <a:rPr lang="id-ID" sz="1800">
                          <a:solidFill>
                            <a:srgbClr val="000000"/>
                          </a:solidFill>
                          <a:latin typeface="Arial"/>
                          <a:ea typeface="Calibri"/>
                          <a:cs typeface="Times New Roman"/>
                        </a:rPr>
                        <a:t>ITEM4</a:t>
                      </a:r>
                      <a:endParaRPr lang="id-ID" sz="1800">
                        <a:latin typeface="Calibri"/>
                        <a:ea typeface="Calibri"/>
                        <a:cs typeface="Times New Roman"/>
                      </a:endParaRPr>
                    </a:p>
                  </a:txBody>
                  <a:tcPr marL="19050" marR="19050" marT="19050" marB="19050">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ts val="1600"/>
                        </a:lnSpc>
                        <a:spcAft>
                          <a:spcPts val="0"/>
                        </a:spcAft>
                      </a:pPr>
                      <a:r>
                        <a:rPr lang="id-ID" sz="1800">
                          <a:solidFill>
                            <a:srgbClr val="000000"/>
                          </a:solidFill>
                          <a:latin typeface="Arial"/>
                          <a:ea typeface="Calibri"/>
                          <a:cs typeface="Times New Roman"/>
                        </a:rPr>
                        <a:t>Pearson Correlation</a:t>
                      </a:r>
                      <a:endParaRPr lang="id-ID" sz="180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ts val="1600"/>
                        </a:lnSpc>
                        <a:spcAft>
                          <a:spcPts val="0"/>
                        </a:spcAft>
                      </a:pPr>
                      <a:r>
                        <a:rPr lang="id-ID" sz="1800" dirty="0">
                          <a:solidFill>
                            <a:srgbClr val="000000"/>
                          </a:solidFill>
                          <a:latin typeface="Arial"/>
                          <a:ea typeface="Calibri"/>
                          <a:cs typeface="Times New Roman"/>
                        </a:rPr>
                        <a:t>.941</a:t>
                      </a:r>
                      <a:r>
                        <a:rPr lang="id-ID" sz="1800" baseline="30000" dirty="0">
                          <a:solidFill>
                            <a:srgbClr val="000000"/>
                          </a:solidFill>
                          <a:latin typeface="Arial"/>
                          <a:ea typeface="Calibri"/>
                          <a:cs typeface="Times New Roman"/>
                        </a:rPr>
                        <a:t>**</a:t>
                      </a:r>
                      <a:endParaRPr lang="id-ID" sz="1800" dirty="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276823">
                <a:tc vMerge="1">
                  <a:txBody>
                    <a:bodyPr/>
                    <a:lstStyle/>
                    <a:p>
                      <a:endParaRPr lang="id-ID"/>
                    </a:p>
                  </a:txBody>
                  <a:tcPr/>
                </a:tc>
                <a:tc>
                  <a:txBody>
                    <a:bodyPr/>
                    <a:lstStyle/>
                    <a:p>
                      <a:pPr>
                        <a:lnSpc>
                          <a:spcPts val="1600"/>
                        </a:lnSpc>
                        <a:spcAft>
                          <a:spcPts val="0"/>
                        </a:spcAft>
                      </a:pPr>
                      <a:r>
                        <a:rPr lang="id-ID" sz="1800">
                          <a:solidFill>
                            <a:srgbClr val="000000"/>
                          </a:solidFill>
                          <a:latin typeface="Arial"/>
                          <a:ea typeface="Calibri"/>
                          <a:cs typeface="Times New Roman"/>
                        </a:rPr>
                        <a:t>Sig. (2-tailed)</a:t>
                      </a:r>
                      <a:endParaRPr lang="id-ID" sz="180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id-ID" sz="1800" dirty="0">
                          <a:solidFill>
                            <a:srgbClr val="000000"/>
                          </a:solidFill>
                          <a:latin typeface="Arial"/>
                          <a:ea typeface="Calibri"/>
                          <a:cs typeface="Times New Roman"/>
                        </a:rPr>
                        <a:t>.000</a:t>
                      </a:r>
                      <a:endParaRPr lang="id-ID" sz="1800" dirty="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76823">
                <a:tc vMerge="1">
                  <a:txBody>
                    <a:bodyPr/>
                    <a:lstStyle/>
                    <a:p>
                      <a:endParaRPr lang="id-ID"/>
                    </a:p>
                  </a:txBody>
                  <a:tcPr/>
                </a:tc>
                <a:tc>
                  <a:txBody>
                    <a:bodyPr/>
                    <a:lstStyle/>
                    <a:p>
                      <a:pPr>
                        <a:lnSpc>
                          <a:spcPts val="1600"/>
                        </a:lnSpc>
                        <a:spcAft>
                          <a:spcPts val="0"/>
                        </a:spcAft>
                      </a:pPr>
                      <a:r>
                        <a:rPr lang="id-ID" sz="1800">
                          <a:solidFill>
                            <a:srgbClr val="000000"/>
                          </a:solidFill>
                          <a:latin typeface="Arial"/>
                          <a:ea typeface="Calibri"/>
                          <a:cs typeface="Times New Roman"/>
                        </a:rPr>
                        <a:t>N</a:t>
                      </a:r>
                      <a:endParaRPr lang="id-ID" sz="180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ts val="1600"/>
                        </a:lnSpc>
                        <a:spcAft>
                          <a:spcPts val="0"/>
                        </a:spcAft>
                      </a:pPr>
                      <a:r>
                        <a:rPr lang="id-ID" sz="1800" dirty="0">
                          <a:solidFill>
                            <a:srgbClr val="000000"/>
                          </a:solidFill>
                          <a:latin typeface="Arial"/>
                          <a:ea typeface="Calibri"/>
                          <a:cs typeface="Times New Roman"/>
                        </a:rPr>
                        <a:t>10</a:t>
                      </a:r>
                      <a:endParaRPr lang="id-ID" sz="1800" dirty="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276823">
                <a:tc rowSpan="3">
                  <a:txBody>
                    <a:bodyPr/>
                    <a:lstStyle/>
                    <a:p>
                      <a:pPr>
                        <a:lnSpc>
                          <a:spcPts val="1600"/>
                        </a:lnSpc>
                        <a:spcAft>
                          <a:spcPts val="0"/>
                        </a:spcAft>
                      </a:pPr>
                      <a:r>
                        <a:rPr lang="id-ID" sz="1800">
                          <a:solidFill>
                            <a:srgbClr val="000000"/>
                          </a:solidFill>
                          <a:latin typeface="Arial"/>
                          <a:ea typeface="Calibri"/>
                          <a:cs typeface="Times New Roman"/>
                        </a:rPr>
                        <a:t>ITEM5</a:t>
                      </a:r>
                      <a:endParaRPr lang="id-ID" sz="1800">
                        <a:latin typeface="Calibri"/>
                        <a:ea typeface="Calibri"/>
                        <a:cs typeface="Times New Roman"/>
                      </a:endParaRPr>
                    </a:p>
                  </a:txBody>
                  <a:tcPr marL="19050" marR="19050" marT="19050" marB="19050">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ts val="1600"/>
                        </a:lnSpc>
                        <a:spcAft>
                          <a:spcPts val="0"/>
                        </a:spcAft>
                      </a:pPr>
                      <a:r>
                        <a:rPr lang="id-ID" sz="1800">
                          <a:solidFill>
                            <a:srgbClr val="000000"/>
                          </a:solidFill>
                          <a:latin typeface="Arial"/>
                          <a:ea typeface="Calibri"/>
                          <a:cs typeface="Times New Roman"/>
                        </a:rPr>
                        <a:t>Pearson Correlation</a:t>
                      </a:r>
                      <a:endParaRPr lang="id-ID" sz="180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ts val="1600"/>
                        </a:lnSpc>
                        <a:spcAft>
                          <a:spcPts val="0"/>
                        </a:spcAft>
                      </a:pPr>
                      <a:r>
                        <a:rPr lang="id-ID" sz="1800" dirty="0">
                          <a:solidFill>
                            <a:srgbClr val="000000"/>
                          </a:solidFill>
                          <a:latin typeface="Arial"/>
                          <a:ea typeface="Calibri"/>
                          <a:cs typeface="Times New Roman"/>
                        </a:rPr>
                        <a:t>.829</a:t>
                      </a:r>
                      <a:r>
                        <a:rPr lang="id-ID" sz="1800" baseline="30000" dirty="0">
                          <a:solidFill>
                            <a:srgbClr val="000000"/>
                          </a:solidFill>
                          <a:latin typeface="Arial"/>
                          <a:ea typeface="Calibri"/>
                          <a:cs typeface="Times New Roman"/>
                        </a:rPr>
                        <a:t>**</a:t>
                      </a:r>
                      <a:endParaRPr lang="id-ID" sz="1800" dirty="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276823">
                <a:tc vMerge="1">
                  <a:txBody>
                    <a:bodyPr/>
                    <a:lstStyle/>
                    <a:p>
                      <a:endParaRPr lang="id-ID"/>
                    </a:p>
                  </a:txBody>
                  <a:tcPr/>
                </a:tc>
                <a:tc>
                  <a:txBody>
                    <a:bodyPr/>
                    <a:lstStyle/>
                    <a:p>
                      <a:pPr>
                        <a:lnSpc>
                          <a:spcPts val="1600"/>
                        </a:lnSpc>
                        <a:spcAft>
                          <a:spcPts val="0"/>
                        </a:spcAft>
                      </a:pPr>
                      <a:r>
                        <a:rPr lang="id-ID" sz="1800">
                          <a:solidFill>
                            <a:srgbClr val="000000"/>
                          </a:solidFill>
                          <a:latin typeface="Arial"/>
                          <a:ea typeface="Calibri"/>
                          <a:cs typeface="Times New Roman"/>
                        </a:rPr>
                        <a:t>Sig. (2-tailed)</a:t>
                      </a:r>
                      <a:endParaRPr lang="id-ID" sz="180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id-ID" sz="1800" dirty="0">
                          <a:solidFill>
                            <a:srgbClr val="000000"/>
                          </a:solidFill>
                          <a:latin typeface="Arial"/>
                          <a:ea typeface="Calibri"/>
                          <a:cs typeface="Times New Roman"/>
                        </a:rPr>
                        <a:t>.003</a:t>
                      </a:r>
                      <a:endParaRPr lang="id-ID" sz="1800" dirty="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76823">
                <a:tc vMerge="1">
                  <a:txBody>
                    <a:bodyPr/>
                    <a:lstStyle/>
                    <a:p>
                      <a:endParaRPr lang="id-ID"/>
                    </a:p>
                  </a:txBody>
                  <a:tcPr/>
                </a:tc>
                <a:tc>
                  <a:txBody>
                    <a:bodyPr/>
                    <a:lstStyle/>
                    <a:p>
                      <a:pPr>
                        <a:lnSpc>
                          <a:spcPts val="1600"/>
                        </a:lnSpc>
                        <a:spcAft>
                          <a:spcPts val="0"/>
                        </a:spcAft>
                      </a:pPr>
                      <a:r>
                        <a:rPr lang="id-ID" sz="900">
                          <a:solidFill>
                            <a:srgbClr val="000000"/>
                          </a:solidFill>
                          <a:latin typeface="Arial"/>
                          <a:ea typeface="Calibri"/>
                          <a:cs typeface="Times New Roman"/>
                        </a:rPr>
                        <a:t>N</a:t>
                      </a:r>
                      <a:endParaRPr lang="id-ID" sz="110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ts val="1600"/>
                        </a:lnSpc>
                        <a:spcAft>
                          <a:spcPts val="0"/>
                        </a:spcAft>
                      </a:pPr>
                      <a:r>
                        <a:rPr lang="id-ID" sz="900" dirty="0">
                          <a:solidFill>
                            <a:srgbClr val="000000"/>
                          </a:solidFill>
                          <a:latin typeface="Arial"/>
                          <a:ea typeface="Calibri"/>
                          <a:cs typeface="Times New Roman"/>
                        </a:rPr>
                        <a:t>10</a:t>
                      </a:r>
                      <a:endParaRPr lang="id-ID" sz="1100" dirty="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id-ID" dirty="0" smtClean="0"/>
              <a:t>Untuk uji item 1 dari hasil uji diketahui r hitung 0,930, dibaca pada nilai pearson correlation. Bila dibandingkan dengan besarnya rtabel n=10 adlh 0,576 sehingga r hitung &gt; rtabel artinya bahwa butir tersebut valid atau sahih</a:t>
            </a:r>
          </a:p>
          <a:p>
            <a:r>
              <a:rPr lang="id-ID" smtClean="0"/>
              <a:t>Cara yg paling mudah adalah membaca nilai signifikansi yg besarnya 0,000 dibanding nilai p &lt; 0,05 bahwa itemnya valid </a:t>
            </a:r>
            <a:endParaRPr lang="id-ID"/>
          </a:p>
        </p:txBody>
      </p:sp>
      <p:sp>
        <p:nvSpPr>
          <p:cNvPr id="2" name="Title 1"/>
          <p:cNvSpPr>
            <a:spLocks noGrp="1"/>
          </p:cNvSpPr>
          <p:nvPr>
            <p:ph type="title"/>
          </p:nvPr>
        </p:nvSpPr>
        <p:spPr/>
        <p:txBody>
          <a:bodyPr/>
          <a:lstStyle/>
          <a:p>
            <a:r>
              <a:rPr lang="id-ID" dirty="0" smtClean="0"/>
              <a:t>INTERPRETASI DATA</a:t>
            </a:r>
            <a:endParaRPr lang="id-ID"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id-ID" sz="3600" dirty="0" smtClean="0"/>
              <a:t>Secara internal reliabilitas instrumen dapat diuji dengan menganalisis konsistensi butir-butir yang ada pada instrumen dengan teknik ttt.</a:t>
            </a:r>
          </a:p>
          <a:p>
            <a:r>
              <a:rPr lang="id-ID" sz="3600" dirty="0" smtClean="0"/>
              <a:t>Menurut Djemari kuesioner atau angket dikatakan reliabel jika memiliki alpha minimal 0,7</a:t>
            </a:r>
            <a:endParaRPr lang="id-ID" sz="3600" dirty="0"/>
          </a:p>
        </p:txBody>
      </p:sp>
      <p:sp>
        <p:nvSpPr>
          <p:cNvPr id="2" name="Title 1"/>
          <p:cNvSpPr>
            <a:spLocks noGrp="1"/>
          </p:cNvSpPr>
          <p:nvPr>
            <p:ph type="title"/>
          </p:nvPr>
        </p:nvSpPr>
        <p:spPr/>
        <p:txBody>
          <a:bodyPr>
            <a:normAutofit/>
          </a:bodyPr>
          <a:lstStyle/>
          <a:p>
            <a:r>
              <a:rPr lang="id-ID" sz="4400" dirty="0" smtClean="0"/>
              <a:t>UJI RELIABILITAS</a:t>
            </a:r>
            <a:endParaRPr lang="id-ID" sz="4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258</TotalTime>
  <Words>682</Words>
  <Application>Microsoft Office PowerPoint</Application>
  <PresentationFormat>On-screen Show (4:3)</PresentationFormat>
  <Paragraphs>232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Paper</vt:lpstr>
      <vt:lpstr>UJI VALIDITAS DAN RELIABILITAS</vt:lpstr>
      <vt:lpstr>UJI VALIDITAS</vt:lpstr>
      <vt:lpstr>DATA ANGKET</vt:lpstr>
      <vt:lpstr>Klik analyze pilih correlate pilih bivariate</vt:lpstr>
      <vt:lpstr>Setelah keluar tampilan, arahkan kursor ke item 1 ctrl A</vt:lpstr>
      <vt:lpstr>Pindahkan semua item dari sebelah kiri ke sebelah kanan kemudian klik ok </vt:lpstr>
      <vt:lpstr>Hasilnya sebagai berikut:</vt:lpstr>
      <vt:lpstr>INTERPRETASI DATA</vt:lpstr>
      <vt:lpstr>UJI RELIABILITAS</vt:lpstr>
      <vt:lpstr>Langkah-langkah dalam uji reliabilitas</vt:lpstr>
      <vt:lpstr>Klik pada menu analyse pilih scale lanjutkan klik pada reliability analysis</vt:lpstr>
      <vt:lpstr>Pindahkan semua item ke sebelah kanan dengan klik tanda panah sehingga spt dibawah ini</vt:lpstr>
      <vt:lpstr>Kemudian sesuaikan model yang akan dipilih dalam analisis uji reliabilitas</vt:lpstr>
      <vt:lpstr>SPSS menyediakan beberapa pilihan model reliability</vt:lpstr>
      <vt:lpstr>Setelah model disesuaikan kemudian klik statistics, pilih menu scale dan scale if item deleted</vt:lpstr>
      <vt:lpstr>Hasil Uji Reliabilitas</vt:lpstr>
      <vt:lpstr>Hasil Uji Reliabilitas</vt:lpstr>
      <vt:lpstr>Membaca Hasil</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UJI VALIDITAS DAN RELIABILITAS</dc:title>
  <dc:creator>TARI</dc:creator>
  <cp:lastModifiedBy>KoeNYoeK</cp:lastModifiedBy>
  <cp:revision>18</cp:revision>
  <dcterms:created xsi:type="dcterms:W3CDTF">2011-09-28T02:27:35Z</dcterms:created>
  <dcterms:modified xsi:type="dcterms:W3CDTF">2013-01-22T12:28:57Z</dcterms:modified>
</cp:coreProperties>
</file>