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85" r:id="rId4"/>
    <p:sldId id="258" r:id="rId5"/>
    <p:sldId id="283" r:id="rId6"/>
    <p:sldId id="260" r:id="rId7"/>
    <p:sldId id="261" r:id="rId8"/>
    <p:sldId id="262" r:id="rId9"/>
    <p:sldId id="263" r:id="rId10"/>
    <p:sldId id="284" r:id="rId11"/>
    <p:sldId id="280" r:id="rId12"/>
    <p:sldId id="281" r:id="rId13"/>
    <p:sldId id="282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9C9CDE2B-08E4-43A6-9BFE-5F358E08E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4DA4F-1F29-409E-A779-44C0DE369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471C6-0C9B-45A7-A7A3-60E46BDA3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9FDF1-0B48-464B-99CF-0BDB69615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C3241-7804-43BB-9EEE-A0F513395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71A7B-61EC-4A14-9C74-E1FB4471B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AF0A3-7407-4174-A1C5-3949BC2DD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F8A5-E2D9-4DED-973E-5E4CEFF5C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4B58A-229B-41CD-A5DF-45DA7148F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3A7DB-5C80-481A-8E98-EF94DD626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BF70-B5F4-4C9E-B06F-B847C3042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43FA5841-E482-404A-9FEC-E8BADA10C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paint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smtClean="0"/>
              <a:t>STRUKTUR DATA (3)</a:t>
            </a:r>
            <a:br>
              <a:rPr lang="en-US" sz="3600" b="1" smtClean="0"/>
            </a:br>
            <a:r>
              <a:rPr lang="en-US" sz="2400" b="1" smtClean="0"/>
              <a:t>sorting array</a:t>
            </a:r>
            <a:r>
              <a:rPr lang="en-US" sz="3600" smtClean="0"/>
              <a:t>	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Bubble Sort (6)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 smtClean="0"/>
              <a:t>Versi 1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 smtClean="0">
              <a:latin typeface="Courier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 smtClean="0">
                <a:latin typeface="Courier" pitchFamily="49" charset="0"/>
              </a:rPr>
              <a:t>	</a:t>
            </a:r>
            <a:r>
              <a:rPr lang="en-US" sz="1200" b="1" smtClean="0">
                <a:latin typeface="Courier" pitchFamily="49" charset="0"/>
              </a:rPr>
              <a:t>void</a:t>
            </a:r>
            <a:r>
              <a:rPr lang="en-US" sz="1200" smtClean="0">
                <a:latin typeface="Courier" pitchFamily="49" charset="0"/>
              </a:rPr>
              <a:t> bubble_sort(){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 smtClean="0">
                <a:latin typeface="Courier" pitchFamily="49" charset="0"/>
              </a:rPr>
              <a:t>	  for(int i=1;i&lt;n;i++){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 smtClean="0">
                <a:latin typeface="Courier" pitchFamily="49" charset="0"/>
              </a:rPr>
              <a:t>	    for(int j=n-1;j&gt;=i;j--){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 smtClean="0">
                <a:latin typeface="Courier" pitchFamily="49" charset="0"/>
              </a:rPr>
              <a:t>	      if(data[j]&lt;data[j-1]) tukar(&amp;data[j],&amp;data[j-1]); //ascending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 smtClean="0">
                <a:latin typeface="Courier" pitchFamily="49" charset="0"/>
              </a:rPr>
              <a:t>	    }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 smtClean="0">
                <a:latin typeface="Courier" pitchFamily="49" charset="0"/>
              </a:rPr>
              <a:t>	  }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 smtClean="0">
                <a:latin typeface="Courier" pitchFamily="49" charset="0"/>
              </a:rPr>
              <a:t>	}  </a:t>
            </a:r>
          </a:p>
          <a:p>
            <a:pPr>
              <a:lnSpc>
                <a:spcPct val="80000"/>
              </a:lnSpc>
            </a:pPr>
            <a:endParaRPr lang="en-US" sz="1600" b="1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600" b="1" smtClean="0">
                <a:latin typeface="Courier New" pitchFamily="49" charset="0"/>
              </a:rPr>
              <a:t>Versi 2</a:t>
            </a:r>
          </a:p>
          <a:p>
            <a:pPr>
              <a:lnSpc>
                <a:spcPct val="80000"/>
              </a:lnSpc>
            </a:pPr>
            <a:r>
              <a:rPr lang="en-US" sz="1600" b="1" smtClean="0">
                <a:latin typeface="Courier New" pitchFamily="49" charset="0"/>
              </a:rPr>
              <a:t>void</a:t>
            </a:r>
            <a:r>
              <a:rPr lang="en-US" sz="1600" smtClean="0">
                <a:latin typeface="Courier New" pitchFamily="49" charset="0"/>
              </a:rPr>
              <a:t> bubblesort2(){</a:t>
            </a:r>
          </a:p>
          <a:p>
            <a:pPr lvl="1">
              <a:lnSpc>
                <a:spcPct val="80000"/>
              </a:lnSpc>
            </a:pPr>
            <a:r>
              <a:rPr lang="en-US" sz="1400" smtClean="0">
                <a:latin typeface="Courier New" pitchFamily="49" charset="0"/>
              </a:rPr>
              <a:t>for(i=1;i&lt;n;i++){</a:t>
            </a:r>
          </a:p>
          <a:p>
            <a:pPr lvl="2">
              <a:lnSpc>
                <a:spcPct val="80000"/>
              </a:lnSpc>
            </a:pPr>
            <a:r>
              <a:rPr lang="en-US" sz="1200" smtClean="0">
                <a:latin typeface="Courier New" pitchFamily="49" charset="0"/>
              </a:rPr>
              <a:t>for(int j=0;j&lt;n-i;j++){</a:t>
            </a:r>
          </a:p>
          <a:p>
            <a:pPr>
              <a:lnSpc>
                <a:spcPct val="80000"/>
              </a:lnSpc>
            </a:pPr>
            <a:r>
              <a:rPr lang="en-US" sz="1600" smtClean="0">
                <a:latin typeface="Courier New" pitchFamily="49" charset="0"/>
              </a:rPr>
              <a:t>		if(data[j]&lt;data[j+1]) 	       </a:t>
            </a:r>
          </a:p>
          <a:p>
            <a:pPr>
              <a:lnSpc>
                <a:spcPct val="80000"/>
              </a:lnSpc>
            </a:pPr>
            <a:r>
              <a:rPr lang="en-US" sz="1600" smtClean="0">
                <a:latin typeface="Courier New" pitchFamily="49" charset="0"/>
              </a:rPr>
              <a:t>           		tukar(&amp;data[j],&amp;data[j+1]); //ascending</a:t>
            </a:r>
          </a:p>
          <a:p>
            <a:pPr>
              <a:lnSpc>
                <a:spcPct val="80000"/>
              </a:lnSpc>
            </a:pPr>
            <a:r>
              <a:rPr lang="en-US" sz="1600" smtClean="0">
                <a:latin typeface="Courier New" pitchFamily="49" charset="0"/>
              </a:rPr>
              <a:t>	 }</a:t>
            </a:r>
          </a:p>
          <a:p>
            <a:pPr lvl="1">
              <a:lnSpc>
                <a:spcPct val="80000"/>
              </a:lnSpc>
            </a:pPr>
            <a:r>
              <a:rPr lang="en-US" sz="1400" smtClean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r>
              <a:rPr lang="en-US" sz="1600" smtClean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Bubble Sort (6)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Dengan prosedur diatas,  data terurut naik (ascending),  untuk  urut turun (descending) silahkan ubah bagian: </a:t>
            </a:r>
          </a:p>
          <a:p>
            <a:pPr>
              <a:buFontTx/>
              <a:buNone/>
            </a:pPr>
            <a:r>
              <a:rPr lang="en-US" sz="2000" smtClean="0">
                <a:latin typeface="Courier" pitchFamily="49" charset="0"/>
              </a:rPr>
              <a:t>	if (data[j]&lt;data[j-1]) tukar(&amp;data[j],&amp;data[j-1]);</a:t>
            </a:r>
            <a:r>
              <a:rPr lang="en-US" sz="2800" smtClean="0"/>
              <a:t> </a:t>
            </a:r>
          </a:p>
          <a:p>
            <a:pPr>
              <a:buFontTx/>
              <a:buNone/>
            </a:pPr>
            <a:r>
              <a:rPr lang="en-US" sz="2800" smtClean="0"/>
              <a:t>	Menjadi: </a:t>
            </a:r>
          </a:p>
          <a:p>
            <a:pPr>
              <a:buFontTx/>
              <a:buNone/>
            </a:pPr>
            <a:r>
              <a:rPr lang="en-US" sz="2000" smtClean="0">
                <a:latin typeface="Courier" pitchFamily="49" charset="0"/>
              </a:rPr>
              <a:t>	if (data[j]&gt;data[j-1]) tukar(&amp;data[j],&amp;data[j-1]);</a:t>
            </a:r>
            <a:r>
              <a:rPr lang="en-US" sz="2800" smtClean="0"/>
              <a:t> </a:t>
            </a:r>
          </a:p>
          <a:p>
            <a:r>
              <a:rPr lang="en-US" sz="2800" smtClean="0"/>
              <a:t>“The bubble sort is an easy algorithm to program, but it is slower than many other sorts”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Exchange Sort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Sangat mirip dengan Bubble Sort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Banyak yang mengatakan Bubble Sort sama dengan Exchange Sort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Pebedaan : dalam hal bagaimana membandingkan antar elemen-elemennya.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Exchange sort membandingkan </a:t>
            </a:r>
            <a:r>
              <a:rPr lang="en-US" sz="2000" b="1" smtClean="0"/>
              <a:t>suatu</a:t>
            </a:r>
            <a:r>
              <a:rPr lang="en-US" sz="2000" smtClean="0"/>
              <a:t> </a:t>
            </a:r>
            <a:r>
              <a:rPr lang="en-US" sz="2000" b="1" smtClean="0"/>
              <a:t>elemen </a:t>
            </a:r>
            <a:r>
              <a:rPr lang="en-US" sz="2000" smtClean="0"/>
              <a:t>dengan </a:t>
            </a:r>
            <a:r>
              <a:rPr lang="en-US" sz="2000" b="1" smtClean="0"/>
              <a:t>elemen-elemen lainnya</a:t>
            </a:r>
            <a:r>
              <a:rPr lang="en-US" sz="2000" smtClean="0"/>
              <a:t> dalam array tersebut, dan melakukan pertukaran elemen jika perlu.  Jadi ada elemen yang selalu menjadi elemen </a:t>
            </a:r>
            <a:r>
              <a:rPr lang="en-US" sz="2000" b="1" smtClean="0"/>
              <a:t>pusat (pivot).</a:t>
            </a:r>
            <a:endParaRPr lang="en-US" sz="2000" smtClean="0"/>
          </a:p>
          <a:p>
            <a:pPr lvl="1">
              <a:lnSpc>
                <a:spcPct val="80000"/>
              </a:lnSpc>
            </a:pPr>
            <a:r>
              <a:rPr lang="en-US" sz="2000" smtClean="0"/>
              <a:t>Sedangkan Bubble sort akan membandingkan </a:t>
            </a:r>
            <a:r>
              <a:rPr lang="en-US" sz="2000" b="1" smtClean="0"/>
              <a:t>elemen pertama/terakhir</a:t>
            </a:r>
            <a:r>
              <a:rPr lang="en-US" sz="2000" smtClean="0"/>
              <a:t> dengan </a:t>
            </a:r>
            <a:r>
              <a:rPr lang="en-US" sz="2000" b="1" smtClean="0"/>
              <a:t>elemen sebelumnya/sesudahnya</a:t>
            </a:r>
            <a:r>
              <a:rPr lang="en-US" sz="2000" smtClean="0"/>
              <a:t>, kemudian elemen tersebut itu akan menjadi </a:t>
            </a:r>
            <a:r>
              <a:rPr lang="en-US" sz="2000" b="1" smtClean="0"/>
              <a:t>pusat (pivot)</a:t>
            </a:r>
            <a:r>
              <a:rPr lang="en-US" sz="2000" smtClean="0"/>
              <a:t> untuk dibandingkan dengan elemen sebelumnya/sesudahnya lagi, begitu seterusnya.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Exchange Sort (2)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916113"/>
            <a:ext cx="554355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3573463"/>
            <a:ext cx="7777163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Exchange Sort (3)</a:t>
            </a:r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916113"/>
            <a:ext cx="7200900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Exchange Sort (4)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916113"/>
            <a:ext cx="770413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4076700"/>
            <a:ext cx="76327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Exchange Sort (5)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smtClean="0"/>
              <a:t>Prosedur Exchange Sort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" pitchFamily="49" charset="0"/>
              </a:rPr>
              <a:t>	void</a:t>
            </a:r>
            <a:r>
              <a:rPr lang="en-US" sz="2400" smtClean="0">
                <a:latin typeface="Courier" pitchFamily="49" charset="0"/>
              </a:rPr>
              <a:t> exchange_sort()</a:t>
            </a:r>
            <a:br>
              <a:rPr lang="en-US" sz="2400" smtClean="0">
                <a:latin typeface="Courier" pitchFamily="49" charset="0"/>
              </a:rPr>
            </a:br>
            <a:r>
              <a:rPr lang="en-US" sz="2400" smtClean="0">
                <a:latin typeface="Courier" pitchFamily="49" charset="0"/>
              </a:rPr>
              <a:t>{     </a:t>
            </a:r>
            <a:endParaRPr lang="en-US" sz="2400" b="1" smtClean="0">
              <a:latin typeface="Courier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" pitchFamily="49" charset="0"/>
              </a:rPr>
              <a:t>		for</a:t>
            </a:r>
            <a:r>
              <a:rPr lang="en-US" sz="2400" smtClean="0">
                <a:latin typeface="Courier" pitchFamily="49" charset="0"/>
              </a:rPr>
              <a:t> (</a:t>
            </a:r>
            <a:r>
              <a:rPr lang="en-US" sz="2400" b="1" smtClean="0">
                <a:latin typeface="Courier" pitchFamily="49" charset="0"/>
              </a:rPr>
              <a:t>int</a:t>
            </a:r>
            <a:r>
              <a:rPr lang="en-US" sz="2400" smtClean="0">
                <a:latin typeface="Courier" pitchFamily="49" charset="0"/>
              </a:rPr>
              <a:t> i=0; i&lt;n-1; i++){</a:t>
            </a:r>
            <a:br>
              <a:rPr lang="en-US" sz="2400" smtClean="0">
                <a:latin typeface="Courier" pitchFamily="49" charset="0"/>
              </a:rPr>
            </a:br>
            <a:r>
              <a:rPr lang="en-US" sz="2400" smtClean="0">
                <a:latin typeface="Courier" pitchFamily="49" charset="0"/>
              </a:rPr>
              <a:t>     </a:t>
            </a:r>
            <a:r>
              <a:rPr lang="en-US" sz="2400" b="1" smtClean="0">
                <a:latin typeface="Courier" pitchFamily="49" charset="0"/>
              </a:rPr>
              <a:t>for</a:t>
            </a:r>
            <a:r>
              <a:rPr lang="en-US" sz="2400" smtClean="0">
                <a:latin typeface="Courier" pitchFamily="49" charset="0"/>
              </a:rPr>
              <a:t>(</a:t>
            </a:r>
            <a:r>
              <a:rPr lang="en-US" sz="2400" b="1" smtClean="0">
                <a:latin typeface="Courier" pitchFamily="49" charset="0"/>
              </a:rPr>
              <a:t>int</a:t>
            </a:r>
            <a:r>
              <a:rPr lang="en-US" sz="2400" smtClean="0">
                <a:latin typeface="Courier" pitchFamily="49" charset="0"/>
              </a:rPr>
              <a:t> j = i+1; j&lt;n; j++){</a:t>
            </a:r>
            <a:br>
              <a:rPr lang="en-US" sz="2400" smtClean="0">
                <a:latin typeface="Courier" pitchFamily="49" charset="0"/>
              </a:rPr>
            </a:br>
            <a:r>
              <a:rPr lang="en-US" sz="2400" smtClean="0">
                <a:latin typeface="Courier" pitchFamily="49" charset="0"/>
              </a:rPr>
              <a:t>        	</a:t>
            </a:r>
            <a:r>
              <a:rPr lang="en-US" sz="2400" b="1" smtClean="0">
                <a:latin typeface="Courier" pitchFamily="49" charset="0"/>
              </a:rPr>
              <a:t>if</a:t>
            </a:r>
            <a:r>
              <a:rPr lang="en-US" sz="2400" smtClean="0">
                <a:latin typeface="Courier" pitchFamily="49" charset="0"/>
              </a:rPr>
              <a:t> (data [i] &lt; data[j]) 					tukar(&amp;data[i],&amp;data[j]);</a:t>
            </a:r>
            <a:br>
              <a:rPr lang="en-US" sz="2400" smtClean="0">
                <a:latin typeface="Courier" pitchFamily="49" charset="0"/>
              </a:rPr>
            </a:br>
            <a:r>
              <a:rPr lang="en-US" sz="2400" smtClean="0">
                <a:latin typeface="Courier" pitchFamily="49" charset="0"/>
              </a:rPr>
              <a:t>    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latin typeface="Courier" pitchFamily="49" charset="0"/>
              </a:rPr>
              <a:t>		}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Courier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Selection Sort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Merupakan kombinasi antara sorting dan searching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Untuk setiap proses, akan dicari elemen-elemen yang belum diurutkan yang memiliki nilai terkecil atau terbesar akan dipertukarkan ke posisi yang tepat di dalam array.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Misalnya untuk putaran pertama, akan dicari data dengan nilai terkecil dan data ini akan ditempatkan di indeks terkecil (data[0]), pada putaran kedua akan dicari data kedua terkecil, dan akan ditempatkan di indeks kedua (data[1]).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Selama proses, pembandingan dan pengubahan </a:t>
            </a:r>
            <a:r>
              <a:rPr lang="en-US" sz="2400" b="1" smtClean="0"/>
              <a:t>hanya dilakukan</a:t>
            </a:r>
            <a:r>
              <a:rPr lang="en-US" sz="2400" smtClean="0"/>
              <a:t> pada </a:t>
            </a:r>
            <a:r>
              <a:rPr lang="en-US" sz="2400" b="1" smtClean="0"/>
              <a:t>indeks</a:t>
            </a:r>
            <a:r>
              <a:rPr lang="en-US" sz="2400" smtClean="0"/>
              <a:t> pembanding saja, pertukaran data secara fisik terjadi pada </a:t>
            </a:r>
            <a:r>
              <a:rPr lang="en-US" sz="2400" b="1" smtClean="0"/>
              <a:t>akhir</a:t>
            </a:r>
            <a:r>
              <a:rPr lang="en-US" sz="2400" smtClean="0"/>
              <a:t> proses.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Selection Sort (2)</a:t>
            </a:r>
          </a:p>
        </p:txBody>
      </p:sp>
      <p:pic>
        <p:nvPicPr>
          <p:cNvPr id="2048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700213"/>
            <a:ext cx="2905125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773238"/>
            <a:ext cx="294322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3284538"/>
            <a:ext cx="291465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38875" y="2997200"/>
            <a:ext cx="290512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b="1" smtClean="0"/>
              <a:t/>
            </a:r>
            <a:br>
              <a:rPr lang="de-DE" sz="2800" b="1" smtClean="0"/>
            </a:br>
            <a:r>
              <a:rPr lang="de-DE" sz="3600" b="1" smtClean="0"/>
              <a:t>Selection Sort (3)</a:t>
            </a:r>
            <a:endParaRPr lang="en-US" sz="3600" b="1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smtClean="0"/>
              <a:t>Prosedur Selection Sort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smtClean="0">
                <a:latin typeface="Courier" pitchFamily="49" charset="0"/>
              </a:rPr>
              <a:t>	void</a:t>
            </a:r>
            <a:r>
              <a:rPr lang="en-US" sz="2000" smtClean="0">
                <a:latin typeface="Courier" pitchFamily="49" charset="0"/>
              </a:rPr>
              <a:t> selection_sort(){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>
                <a:latin typeface="Courier" pitchFamily="49" charset="0"/>
              </a:rPr>
              <a:t>  	for(int i=0;i&lt;n-1;i++){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>
                <a:latin typeface="Courier" pitchFamily="49" charset="0"/>
              </a:rPr>
              <a:t>	    pos = i;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>
                <a:latin typeface="Courier" pitchFamily="49" charset="0"/>
              </a:rPr>
              <a:t>	    for(int j=i+1;j&lt;n;j++){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>
                <a:latin typeface="Courier" pitchFamily="49" charset="0"/>
              </a:rPr>
              <a:t>	      if(data[j] &lt; data[pos]) pos = j; //ascending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>
                <a:latin typeface="Courier" pitchFamily="49" charset="0"/>
              </a:rPr>
              <a:t>	    }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>
                <a:latin typeface="Courier" pitchFamily="49" charset="0"/>
              </a:rPr>
              <a:t>	    if(pos != i) tukar(&amp;data[pos],&amp;data[i]);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>
                <a:latin typeface="Courier" pitchFamily="49" charset="0"/>
              </a:rPr>
              <a:t>	  }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>
                <a:latin typeface="Courier" pitchFamily="49" charset="0"/>
              </a:rPr>
              <a:t>	}</a:t>
            </a:r>
            <a:r>
              <a:rPr lang="en-US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Sorting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sz="2400" smtClean="0"/>
              <a:t>Pengurutan data dalam struktur data sangat penting untuk data yang beripe data numerik ataupun karakter.</a:t>
            </a:r>
          </a:p>
          <a:p>
            <a:pPr>
              <a:lnSpc>
                <a:spcPct val="80000"/>
              </a:lnSpc>
            </a:pPr>
            <a:r>
              <a:rPr lang="de-DE" sz="2400" smtClean="0"/>
              <a:t>Pengurutan dapat dilakukan secara ascending (urut naik) dan descending (urut turun)</a:t>
            </a:r>
          </a:p>
          <a:p>
            <a:pPr>
              <a:lnSpc>
                <a:spcPct val="80000"/>
              </a:lnSpc>
            </a:pPr>
            <a:r>
              <a:rPr lang="de-DE" sz="2400" smtClean="0"/>
              <a:t>Pengurutan (Sorting) adalah proses menyusun kembali data yang sebelumnya telah disusun dengan suatu pola tertentu, sehingga tersusun secara teratur menurut aturan tertentu.</a:t>
            </a:r>
          </a:p>
          <a:p>
            <a:pPr>
              <a:lnSpc>
                <a:spcPct val="80000"/>
              </a:lnSpc>
            </a:pPr>
            <a:endParaRPr lang="de-DE" sz="1600" b="1" smtClean="0"/>
          </a:p>
          <a:p>
            <a:pPr>
              <a:lnSpc>
                <a:spcPct val="80000"/>
              </a:lnSpc>
            </a:pPr>
            <a:r>
              <a:rPr lang="de-DE" sz="1600" b="1" smtClean="0"/>
              <a:t>Contoh:</a:t>
            </a:r>
            <a:endParaRPr lang="de-DE" sz="1600" smtClean="0"/>
          </a:p>
          <a:p>
            <a:pPr>
              <a:lnSpc>
                <a:spcPct val="80000"/>
              </a:lnSpc>
            </a:pPr>
            <a:r>
              <a:rPr lang="de-DE" sz="1600" smtClean="0"/>
              <a:t>Data Acak	: 5 6 8 1 3 25 10</a:t>
            </a:r>
          </a:p>
          <a:p>
            <a:pPr>
              <a:lnSpc>
                <a:spcPct val="80000"/>
              </a:lnSpc>
            </a:pPr>
            <a:r>
              <a:rPr lang="de-DE" sz="1600" smtClean="0"/>
              <a:t>Ascending	: 1 3 5 6 8 10 25</a:t>
            </a:r>
          </a:p>
          <a:p>
            <a:pPr>
              <a:lnSpc>
                <a:spcPct val="80000"/>
              </a:lnSpc>
            </a:pPr>
            <a:r>
              <a:rPr lang="de-DE" sz="1600" smtClean="0"/>
              <a:t>Descending	: 25 10 8 6 5 3 1</a:t>
            </a:r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Insertion Sort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 smtClean="0"/>
              <a:t>Mirip dengan cara orang </a:t>
            </a:r>
            <a:r>
              <a:rPr lang="de-DE" sz="2800" b="1" smtClean="0"/>
              <a:t>mengurutkan</a:t>
            </a:r>
            <a:r>
              <a:rPr lang="de-DE" sz="2800" smtClean="0"/>
              <a:t> kartu, selembar demi selembar kartu diambil dan </a:t>
            </a:r>
            <a:r>
              <a:rPr lang="de-DE" sz="2800" b="1" smtClean="0"/>
              <a:t>disisipkan</a:t>
            </a:r>
            <a:r>
              <a:rPr lang="de-DE" sz="2800" smtClean="0"/>
              <a:t> (insert) ke tempat yang seharusnya.</a:t>
            </a:r>
          </a:p>
          <a:p>
            <a:r>
              <a:rPr lang="de-DE" sz="2800" smtClean="0"/>
              <a:t>Pengurutan dimulai dari data ke-2 sampai dengan data terakhir, jika ditemukan data yang </a:t>
            </a:r>
            <a:r>
              <a:rPr lang="de-DE" sz="2800" b="1" smtClean="0"/>
              <a:t>lebih kecil</a:t>
            </a:r>
            <a:r>
              <a:rPr lang="de-DE" sz="2800" smtClean="0"/>
              <a:t>, maka akan ditempatkan (</a:t>
            </a:r>
            <a:r>
              <a:rPr lang="de-DE" sz="2800" b="1" smtClean="0"/>
              <a:t>diinsert</a:t>
            </a:r>
            <a:r>
              <a:rPr lang="de-DE" sz="2800" smtClean="0"/>
              <a:t>) diposisi yang seharusnya.</a:t>
            </a:r>
          </a:p>
          <a:p>
            <a:r>
              <a:rPr lang="de-DE" sz="2800" smtClean="0"/>
              <a:t>Pada penyisipan elemen, maka elemen-elemen lain akan bergeser ke belakang</a:t>
            </a:r>
            <a:r>
              <a:rPr lang="en-US" sz="2800" smtClean="0"/>
              <a:t> </a:t>
            </a:r>
            <a:endParaRPr lang="de-DE" sz="2800" smtClean="0"/>
          </a:p>
        </p:txBody>
      </p:sp>
      <p:pic>
        <p:nvPicPr>
          <p:cNvPr id="22532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188913"/>
            <a:ext cx="22669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/>
              <a:t>Insertion Sort (2)</a:t>
            </a:r>
          </a:p>
        </p:txBody>
      </p:sp>
      <p:pic>
        <p:nvPicPr>
          <p:cNvPr id="2355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700213"/>
            <a:ext cx="351472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1700213"/>
            <a:ext cx="4105275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Insertion Sort (3)</a:t>
            </a:r>
          </a:p>
        </p:txBody>
      </p:sp>
      <p:sp>
        <p:nvSpPr>
          <p:cNvPr id="24579" name="AutoShape 3"/>
          <p:cNvSpPr>
            <a:spLocks noChangeAspect="1" noChangeArrowheads="1"/>
          </p:cNvSpPr>
          <p:nvPr>
            <p:ph type="body" idx="1"/>
          </p:nvPr>
        </p:nvSpPr>
        <p:spPr>
          <a:xfrm>
            <a:off x="4067175" y="1773238"/>
            <a:ext cx="4537075" cy="4032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000" b="1" smtClean="0">
                <a:latin typeface="Courier" pitchFamily="49" charset="0"/>
              </a:rPr>
              <a:t>void</a:t>
            </a:r>
            <a:r>
              <a:rPr lang="de-DE" sz="2000" smtClean="0">
                <a:latin typeface="Courier" pitchFamily="49" charset="0"/>
              </a:rPr>
              <a:t> insertion_sort(){ </a:t>
            </a:r>
          </a:p>
          <a:p>
            <a:pPr>
              <a:lnSpc>
                <a:spcPct val="80000"/>
              </a:lnSpc>
            </a:pPr>
            <a:r>
              <a:rPr lang="de-DE" sz="2000" smtClean="0">
                <a:latin typeface="Courier" pitchFamily="49" charset="0"/>
              </a:rPr>
              <a:t>  </a:t>
            </a:r>
            <a:r>
              <a:rPr lang="de-DE" sz="1800" smtClean="0">
                <a:latin typeface="Courier" pitchFamily="49" charset="0"/>
              </a:rPr>
              <a:t>int temp; </a:t>
            </a:r>
          </a:p>
          <a:p>
            <a:pPr>
              <a:lnSpc>
                <a:spcPct val="80000"/>
              </a:lnSpc>
            </a:pPr>
            <a:r>
              <a:rPr lang="de-DE" sz="1800" smtClean="0">
                <a:latin typeface="Courier" pitchFamily="49" charset="0"/>
              </a:rPr>
              <a:t>  for(int i=1;i&lt;n;i++){ </a:t>
            </a:r>
          </a:p>
          <a:p>
            <a:pPr>
              <a:lnSpc>
                <a:spcPct val="80000"/>
              </a:lnSpc>
            </a:pPr>
            <a:r>
              <a:rPr lang="de-DE" sz="1800" smtClean="0">
                <a:latin typeface="Courier" pitchFamily="49" charset="0"/>
              </a:rPr>
              <a:t>    temp = data[i]; </a:t>
            </a:r>
          </a:p>
          <a:p>
            <a:pPr>
              <a:lnSpc>
                <a:spcPct val="80000"/>
              </a:lnSpc>
            </a:pPr>
            <a:r>
              <a:rPr lang="de-DE" sz="1800" smtClean="0">
                <a:latin typeface="Courier" pitchFamily="49" charset="0"/>
              </a:rPr>
              <a:t>    j = i -1; </a:t>
            </a:r>
          </a:p>
          <a:p>
            <a:pPr>
              <a:lnSpc>
                <a:spcPct val="80000"/>
              </a:lnSpc>
            </a:pPr>
            <a:r>
              <a:rPr lang="de-DE" sz="1800" smtClean="0">
                <a:latin typeface="Courier" pitchFamily="49" charset="0"/>
              </a:rPr>
              <a:t>    while(data[j]&gt;temp &amp;&amp; j&gt;=0){ </a:t>
            </a:r>
          </a:p>
          <a:p>
            <a:pPr>
              <a:lnSpc>
                <a:spcPct val="80000"/>
              </a:lnSpc>
            </a:pPr>
            <a:r>
              <a:rPr lang="de-DE" sz="1800" smtClean="0">
                <a:latin typeface="Courier" pitchFamily="49" charset="0"/>
              </a:rPr>
              <a:t>      data[j+1] = data[j]; </a:t>
            </a:r>
          </a:p>
          <a:p>
            <a:pPr>
              <a:lnSpc>
                <a:spcPct val="80000"/>
              </a:lnSpc>
            </a:pPr>
            <a:r>
              <a:rPr lang="de-DE" sz="1800" smtClean="0">
                <a:latin typeface="Courier" pitchFamily="49" charset="0"/>
              </a:rPr>
              <a:t>      j--; </a:t>
            </a:r>
          </a:p>
          <a:p>
            <a:pPr>
              <a:lnSpc>
                <a:spcPct val="80000"/>
              </a:lnSpc>
            </a:pPr>
            <a:r>
              <a:rPr lang="de-DE" sz="1800" smtClean="0">
                <a:latin typeface="Courier" pitchFamily="49" charset="0"/>
              </a:rPr>
              <a:t>    } </a:t>
            </a:r>
          </a:p>
          <a:p>
            <a:pPr>
              <a:lnSpc>
                <a:spcPct val="80000"/>
              </a:lnSpc>
            </a:pPr>
            <a:r>
              <a:rPr lang="de-DE" sz="1800" smtClean="0">
                <a:latin typeface="Courier" pitchFamily="49" charset="0"/>
              </a:rPr>
              <a:t>    data[j+1] = temp; </a:t>
            </a:r>
          </a:p>
          <a:p>
            <a:pPr>
              <a:lnSpc>
                <a:spcPct val="80000"/>
              </a:lnSpc>
            </a:pPr>
            <a:r>
              <a:rPr lang="de-DE" sz="1800" smtClean="0">
                <a:latin typeface="Courier" pitchFamily="49" charset="0"/>
              </a:rPr>
              <a:t>  }</a:t>
            </a:r>
            <a:r>
              <a:rPr lang="de-DE" sz="2000" smtClean="0">
                <a:latin typeface="Courier" pitchFamily="49" charset="0"/>
              </a:rPr>
              <a:t>   </a:t>
            </a:r>
          </a:p>
          <a:p>
            <a:pPr>
              <a:lnSpc>
                <a:spcPct val="80000"/>
              </a:lnSpc>
            </a:pPr>
            <a:r>
              <a:rPr lang="de-DE" sz="2000" smtClean="0">
                <a:latin typeface="Courier" pitchFamily="49" charset="0"/>
              </a:rPr>
              <a:t>} 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628775"/>
            <a:ext cx="3455987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Perbandingan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Tabel Perbandingan Kecepatan Metode Pengurutan Data </a:t>
            </a:r>
          </a:p>
          <a:p>
            <a:r>
              <a:rPr lang="en-US" smtClean="0"/>
              <a:t>Untuk data sejumlah 10.000 data pada komputer Pentium II 450 MHz </a:t>
            </a:r>
          </a:p>
        </p:txBody>
      </p:sp>
      <p:pic>
        <p:nvPicPr>
          <p:cNvPr id="2560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076700"/>
            <a:ext cx="72739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Soal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Carilah 3 metode sorting lainnya dan </a:t>
            </a:r>
          </a:p>
          <a:p>
            <a:pPr>
              <a:buFontTx/>
              <a:buNone/>
            </a:pPr>
            <a:r>
              <a:rPr lang="en-US" smtClean="0"/>
              <a:t>tuliskan dalam paper beserta source code, </a:t>
            </a:r>
          </a:p>
          <a:p>
            <a:pPr>
              <a:buFontTx/>
              <a:buNone/>
            </a:pPr>
            <a:r>
              <a:rPr lang="en-US" smtClean="0"/>
              <a:t>cara dan analisis dan tiap-tiap metode </a:t>
            </a:r>
          </a:p>
          <a:p>
            <a:pPr>
              <a:buFontTx/>
              <a:buNone/>
            </a:pPr>
            <a:r>
              <a:rPr lang="en-US" smtClean="0"/>
              <a:t>sorting yang ada!</a:t>
            </a:r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r>
              <a:rPr lang="en-US" b="1" smtClean="0"/>
              <a:t>NEXT:  </a:t>
            </a:r>
          </a:p>
          <a:p>
            <a:pPr>
              <a:buFontTx/>
              <a:buNone/>
            </a:pPr>
            <a:r>
              <a:rPr lang="en-US" smtClean="0"/>
              <a:t>Array Stack dan Queue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Metode Pengurutan Data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smtClean="0"/>
              <a:t>Pengurutan berdasarkan perbandingan (</a:t>
            </a:r>
            <a:r>
              <a:rPr kumimoji="0" lang="en-US" sz="16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comparison-based sorting</a:t>
            </a:r>
            <a:r>
              <a:rPr kumimoji="0" lang="en-US" sz="1600" b="1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 sz="1600" smtClean="0"/>
          </a:p>
          <a:p>
            <a:pPr lvl="1">
              <a:lnSpc>
                <a:spcPct val="80000"/>
              </a:lnSpc>
              <a:defRPr/>
            </a:pPr>
            <a:r>
              <a:rPr lang="en-US" sz="2000" smtClean="0">
                <a:solidFill>
                  <a:schemeClr val="accent1"/>
                </a:solidFill>
              </a:rPr>
              <a:t>Bubble sort,</a:t>
            </a:r>
            <a:r>
              <a:rPr lang="en-US" sz="2000" smtClean="0"/>
              <a:t> </a:t>
            </a:r>
            <a:r>
              <a:rPr lang="en-US" sz="2000" smtClean="0">
                <a:solidFill>
                  <a:schemeClr val="accent1"/>
                </a:solidFill>
              </a:rPr>
              <a:t>exchange sort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Pengurutan berdasarkan prioritas (</a:t>
            </a:r>
            <a:r>
              <a:rPr kumimoji="0" lang="en-US" sz="16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priority queue sorting method</a:t>
            </a:r>
            <a:r>
              <a:rPr kumimoji="0" lang="en-US" sz="16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US" sz="1600" smtClean="0"/>
          </a:p>
          <a:p>
            <a:pPr lvl="1">
              <a:lnSpc>
                <a:spcPct val="80000"/>
              </a:lnSpc>
              <a:defRPr/>
            </a:pPr>
            <a:r>
              <a:rPr lang="en-US" sz="2000" smtClean="0">
                <a:solidFill>
                  <a:schemeClr val="accent1"/>
                </a:solidFill>
              </a:rPr>
              <a:t>Selection sort</a:t>
            </a:r>
            <a:r>
              <a:rPr lang="en-US" sz="2000" smtClean="0"/>
              <a:t>, heap sort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Pengurutan berdasarkan penyisipan dan penjagaan terurut (</a:t>
            </a:r>
            <a:r>
              <a:rPr kumimoji="0" lang="en-US" sz="16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insert and keep sorted method</a:t>
            </a:r>
            <a:r>
              <a:rPr lang="en-US" sz="2400" smtClean="0"/>
              <a:t>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>
                <a:solidFill>
                  <a:schemeClr val="accent1"/>
                </a:solidFill>
              </a:rPr>
              <a:t>Insertion sort</a:t>
            </a:r>
            <a:r>
              <a:rPr lang="en-US" sz="2000" smtClean="0"/>
              <a:t>, tree sort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Pengurutan berdasarkan pembagian dan penguasaan (</a:t>
            </a:r>
            <a:r>
              <a:rPr kumimoji="0" lang="en-US" sz="1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devide and conquer method</a:t>
            </a:r>
            <a:r>
              <a:rPr lang="en-US" sz="2400" smtClean="0"/>
              <a:t>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Quick sort, merge sort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Pengurutan berkurang menurun (</a:t>
            </a:r>
            <a:r>
              <a:rPr kumimoji="0" lang="en-US" sz="1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diminishing increment sort method</a:t>
            </a:r>
            <a:r>
              <a:rPr lang="en-US" sz="2400" smtClean="0"/>
              <a:t>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smtClean="0"/>
              <a:t>Shell 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Deklarasi Array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smtClean="0"/>
              <a:t>Deklarasikan: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" pitchFamily="49" charset="0"/>
              </a:rPr>
              <a:t>	int</a:t>
            </a:r>
            <a:r>
              <a:rPr lang="en-US" sz="2400" smtClean="0">
                <a:latin typeface="Courier" pitchFamily="49" charset="0"/>
              </a:rPr>
              <a:t> data[100];</a:t>
            </a:r>
            <a:endParaRPr lang="en-US" sz="2400" b="1" smtClean="0">
              <a:latin typeface="Courier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" pitchFamily="49" charset="0"/>
              </a:rPr>
              <a:t>	int</a:t>
            </a:r>
            <a:r>
              <a:rPr lang="en-US" sz="2400" smtClean="0">
                <a:latin typeface="Courier" pitchFamily="49" charset="0"/>
              </a:rPr>
              <a:t> n; //untuk jumlah data</a:t>
            </a:r>
            <a:endParaRPr lang="en-US" sz="2400" b="1" smtClean="0">
              <a:latin typeface="Courier" pitchFamily="49" charset="0"/>
            </a:endParaRPr>
          </a:p>
          <a:p>
            <a:pPr>
              <a:lnSpc>
                <a:spcPct val="90000"/>
              </a:lnSpc>
            </a:pPr>
            <a:endParaRPr lang="en-US" sz="2400" b="1" smtClean="0">
              <a:latin typeface="Courier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400" b="1" smtClean="0"/>
              <a:t>Fungsi untuk Tukar 2 Buah Data (by reference)</a:t>
            </a:r>
            <a:r>
              <a:rPr lang="en-US" sz="2400" smtClean="0"/>
              <a:t>:</a:t>
            </a:r>
            <a:endParaRPr lang="en-US" sz="2400" b="1" smtClean="0"/>
          </a:p>
          <a:p>
            <a:pPr>
              <a:lnSpc>
                <a:spcPct val="90000"/>
              </a:lnSpc>
            </a:pPr>
            <a:r>
              <a:rPr lang="fr-FR" sz="2400" b="1" smtClean="0">
                <a:latin typeface="Courier New" pitchFamily="49" charset="0"/>
              </a:rPr>
              <a:t>void</a:t>
            </a:r>
            <a:r>
              <a:rPr lang="fr-FR" sz="2400" smtClean="0">
                <a:latin typeface="Courier New" pitchFamily="49" charset="0"/>
              </a:rPr>
              <a:t> tukar(int *a,int *b){</a:t>
            </a:r>
          </a:p>
          <a:p>
            <a:pPr>
              <a:lnSpc>
                <a:spcPct val="90000"/>
              </a:lnSpc>
            </a:pPr>
            <a:r>
              <a:rPr lang="fr-FR" sz="2400" smtClean="0">
                <a:latin typeface="Courier New" pitchFamily="49" charset="0"/>
              </a:rPr>
              <a:t>	int t=*a;</a:t>
            </a:r>
          </a:p>
          <a:p>
            <a:pPr>
              <a:lnSpc>
                <a:spcPct val="90000"/>
              </a:lnSpc>
            </a:pPr>
            <a:r>
              <a:rPr lang="fr-FR" sz="2400" smtClean="0">
                <a:latin typeface="Courier New" pitchFamily="49" charset="0"/>
              </a:rPr>
              <a:t>	*a=*b;</a:t>
            </a:r>
          </a:p>
          <a:p>
            <a:pPr>
              <a:lnSpc>
                <a:spcPct val="90000"/>
              </a:lnSpc>
            </a:pPr>
            <a:r>
              <a:rPr lang="fr-FR" sz="2400" smtClean="0">
                <a:latin typeface="Courier New" pitchFamily="49" charset="0"/>
              </a:rPr>
              <a:t>	*b=t;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fr-FR" sz="2000" smtClean="0">
                <a:latin typeface="Courier New" pitchFamily="49" charset="0"/>
              </a:rPr>
              <a:t>}</a:t>
            </a:r>
            <a:endParaRPr lang="en-US" sz="200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Bubble Sort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Metode sorting termudah</a:t>
            </a:r>
          </a:p>
          <a:p>
            <a:r>
              <a:rPr lang="en-US" sz="2800" smtClean="0"/>
              <a:t>Diberi nama “Bubble” karena proses pengurutan secara berangsur-angsur bergerak/berpindah ke posisinya yang tepat, seperti gelembung yang keluar dari sebuah gelas bersoda.</a:t>
            </a:r>
            <a:endParaRPr lang="de-DE" sz="2800" smtClean="0"/>
          </a:p>
          <a:p>
            <a:r>
              <a:rPr lang="de-DE" sz="2800" smtClean="0"/>
              <a:t>Bubble Sort mengurutkan data dengan cara membandingkan elemen sekarang dengan elemen berikutnya.</a:t>
            </a:r>
            <a:endParaRPr lang="en-US" sz="2800" smtClean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4292600"/>
            <a:ext cx="10191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Bubble Sort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200" smtClean="0"/>
              <a:t>Pengurutan Ascending :Jika elemen sekarang </a:t>
            </a:r>
            <a:r>
              <a:rPr lang="en-US" sz="2200" b="1" smtClean="0"/>
              <a:t>lebih besar</a:t>
            </a:r>
            <a:r>
              <a:rPr lang="en-US" sz="2200" smtClean="0"/>
              <a:t> dari elemen berikutnya maka kedua elemen tersebut </a:t>
            </a:r>
            <a:r>
              <a:rPr lang="en-US" sz="2200" b="1" smtClean="0"/>
              <a:t>ditukar</a:t>
            </a:r>
            <a:r>
              <a:rPr lang="en-US" sz="220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Pengurutan Descending: Jika elemen sekarang </a:t>
            </a:r>
            <a:r>
              <a:rPr lang="en-US" sz="2200" b="1" smtClean="0"/>
              <a:t>lebih kecil</a:t>
            </a:r>
            <a:r>
              <a:rPr lang="en-US" sz="2200" smtClean="0"/>
              <a:t> dari elemen berikutnya, maka kedua elemen tersebut </a:t>
            </a:r>
            <a:r>
              <a:rPr lang="en-US" sz="2200" b="1" smtClean="0"/>
              <a:t>ditukar.</a:t>
            </a:r>
            <a:endParaRPr lang="en-US" sz="2200" smtClean="0"/>
          </a:p>
          <a:p>
            <a:pPr>
              <a:lnSpc>
                <a:spcPct val="80000"/>
              </a:lnSpc>
            </a:pPr>
            <a:r>
              <a:rPr lang="en-US" sz="2200" smtClean="0"/>
              <a:t>Algoritma ini seolah-olah menggeser satu per satu elemen dari kanan ke kiri atau kiri ke kanan, tergantung jenis pengurutannya.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Ketika satu proses telah selesai, maka bubble sort akan mengulangi proses, demikian seterusnya dari 0 sampai dengan iterasi sebanyak n-1.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Kapan berhentinya?  Bubble sort berhenti jika seluruh array telah diperiksa dan tidak ada pertukaran lagi yang bisa dilakukan, serta tercapai perurutan yang telah diinginkan.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smtClean="0"/>
              <a:t>Bubble Sort (3)</a:t>
            </a:r>
            <a:endParaRPr lang="en-US" sz="3600" b="1" smtClean="0"/>
          </a:p>
        </p:txBody>
      </p:sp>
      <p:pic>
        <p:nvPicPr>
          <p:cNvPr id="9219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885950"/>
            <a:ext cx="3970338" cy="2190750"/>
          </a:xfrm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221163"/>
            <a:ext cx="75596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Bubble Sort (4)</a:t>
            </a: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916113"/>
            <a:ext cx="755967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221163"/>
            <a:ext cx="7704137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Bubble Sort (5)</a:t>
            </a: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797050"/>
            <a:ext cx="7993063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PORT">
  <a:themeElements>
    <a:clrScheme name="CONTPOR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POR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POR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POR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POR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POR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CONTPORT</Template>
  <TotalTime>348</TotalTime>
  <Words>708</Words>
  <Application>Microsoft Office PowerPoint</Application>
  <PresentationFormat>On-screen Show (4:3)</PresentationFormat>
  <Paragraphs>133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Times New Roman</vt:lpstr>
      <vt:lpstr>Arial</vt:lpstr>
      <vt:lpstr>Arial Black</vt:lpstr>
      <vt:lpstr>Tahoma</vt:lpstr>
      <vt:lpstr>Calibri</vt:lpstr>
      <vt:lpstr>Monotype Sorts</vt:lpstr>
      <vt:lpstr>Courier</vt:lpstr>
      <vt:lpstr>Courier New</vt:lpstr>
      <vt:lpstr>CONTPORT</vt:lpstr>
      <vt:lpstr>STRUKTUR DATA (3) sorting array </vt:lpstr>
      <vt:lpstr>Sorting</vt:lpstr>
      <vt:lpstr>Metode Pengurutan Data</vt:lpstr>
      <vt:lpstr>Deklarasi Array</vt:lpstr>
      <vt:lpstr>Bubble Sort</vt:lpstr>
      <vt:lpstr>Bubble Sort (2)</vt:lpstr>
      <vt:lpstr>Bubble Sort (3)</vt:lpstr>
      <vt:lpstr>Bubble Sort (4)</vt:lpstr>
      <vt:lpstr>Bubble Sort (5)</vt:lpstr>
      <vt:lpstr>Bubble Sort (6)</vt:lpstr>
      <vt:lpstr>Bubble Sort (6)</vt:lpstr>
      <vt:lpstr>Exchange Sort</vt:lpstr>
      <vt:lpstr>Exchange Sort (2)</vt:lpstr>
      <vt:lpstr>Exchange Sort (3)</vt:lpstr>
      <vt:lpstr>Exchange Sort (4)</vt:lpstr>
      <vt:lpstr>Exchange Sort (5)</vt:lpstr>
      <vt:lpstr>Selection Sort</vt:lpstr>
      <vt:lpstr>Selection Sort (2)</vt:lpstr>
      <vt:lpstr> Selection Sort (3)</vt:lpstr>
      <vt:lpstr>Insertion Sort</vt:lpstr>
      <vt:lpstr>Insertion Sort (2)</vt:lpstr>
      <vt:lpstr>Insertion Sort (3)</vt:lpstr>
      <vt:lpstr>Perbandingan</vt:lpstr>
      <vt:lpstr>Soal</vt:lpstr>
    </vt:vector>
  </TitlesOfParts>
  <Company>Antonie's Rapid software Corp.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(1) </dc:title>
  <dc:creator>Antonie</dc:creator>
  <cp:lastModifiedBy>candra</cp:lastModifiedBy>
  <cp:revision>62</cp:revision>
  <dcterms:created xsi:type="dcterms:W3CDTF">2006-08-27T08:31:27Z</dcterms:created>
  <dcterms:modified xsi:type="dcterms:W3CDTF">2013-09-17T01:23:41Z</dcterms:modified>
</cp:coreProperties>
</file>