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sldIdLst>
    <p:sldId id="256" r:id="rId2"/>
    <p:sldId id="257" r:id="rId3"/>
    <p:sldId id="258" r:id="rId4"/>
    <p:sldId id="283" r:id="rId5"/>
    <p:sldId id="260" r:id="rId6"/>
    <p:sldId id="261" r:id="rId7"/>
    <p:sldId id="262" r:id="rId8"/>
    <p:sldId id="263" r:id="rId9"/>
    <p:sldId id="280" r:id="rId10"/>
    <p:sldId id="281" r:id="rId11"/>
    <p:sldId id="284" r:id="rId12"/>
    <p:sldId id="264" r:id="rId13"/>
    <p:sldId id="285" r:id="rId14"/>
    <p:sldId id="266" r:id="rId15"/>
    <p:sldId id="267" r:id="rId16"/>
    <p:sldId id="268" r:id="rId17"/>
    <p:sldId id="269" r:id="rId18"/>
    <p:sldId id="270" r:id="rId19"/>
    <p:sldId id="271" r:id="rId20"/>
    <p:sldId id="272" r:id="rId21"/>
    <p:sldId id="299" r:id="rId22"/>
    <p:sldId id="300" r:id="rId23"/>
    <p:sldId id="301" r:id="rId24"/>
    <p:sldId id="273" r:id="rId25"/>
    <p:sldId id="274"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914400" y="685800"/>
            <a:ext cx="7721600" cy="1143000"/>
          </a:xfrm>
        </p:spPr>
        <p:txBody>
          <a:bodyPr/>
          <a:lstStyle>
            <a:lvl1pPr>
              <a:defRPr/>
            </a:lvl1pPr>
          </a:lstStyle>
          <a:p>
            <a:r>
              <a:rPr lang="en-US"/>
              <a:t>Click to edit Master title style</a:t>
            </a:r>
          </a:p>
        </p:txBody>
      </p:sp>
      <p:sp>
        <p:nvSpPr>
          <p:cNvPr id="37891" name="Rectangle 3"/>
          <p:cNvSpPr>
            <a:spLocks noGrp="1" noChangeArrowheads="1"/>
          </p:cNvSpPr>
          <p:nvPr>
            <p:ph type="subTitle" idx="1"/>
          </p:nvPr>
        </p:nvSpPr>
        <p:spPr>
          <a:xfrm>
            <a:off x="2133600" y="3886200"/>
            <a:ext cx="6400800" cy="1771650"/>
          </a:xfrm>
        </p:spPr>
        <p:txBody>
          <a:bodyPr/>
          <a:lstStyle>
            <a:lvl1pPr marL="0" indent="0">
              <a:buFontTx/>
              <a:buNone/>
              <a:defRPr>
                <a:latin typeface="Arial Black" pitchFamily="34" charset="0"/>
              </a:defRPr>
            </a:lvl1pPr>
          </a:lstStyle>
          <a:p>
            <a:r>
              <a:rPr lang="en-US"/>
              <a:t>Click to edit Master subtitle style</a:t>
            </a:r>
          </a:p>
        </p:txBody>
      </p:sp>
      <p:sp>
        <p:nvSpPr>
          <p:cNvPr id="37892" name="Rectangle 4"/>
          <p:cNvSpPr>
            <a:spLocks noGrp="1" noChangeArrowheads="1"/>
          </p:cNvSpPr>
          <p:nvPr>
            <p:ph type="dt" sz="half" idx="2"/>
          </p:nvPr>
        </p:nvSpPr>
        <p:spPr>
          <a:xfrm>
            <a:off x="711200" y="6229350"/>
            <a:ext cx="1930400" cy="514350"/>
          </a:xfrm>
        </p:spPr>
        <p:txBody>
          <a:bodyPr/>
          <a:lstStyle>
            <a:lvl1pPr>
              <a:defRPr>
                <a:solidFill>
                  <a:srgbClr val="5E574E"/>
                </a:solidFill>
              </a:defRPr>
            </a:lvl1pPr>
          </a:lstStyle>
          <a:p>
            <a:endParaRPr lang="en-US"/>
          </a:p>
        </p:txBody>
      </p:sp>
      <p:sp>
        <p:nvSpPr>
          <p:cNvPr id="37893" name="Rectangle 5"/>
          <p:cNvSpPr>
            <a:spLocks noGrp="1" noChangeArrowheads="1"/>
          </p:cNvSpPr>
          <p:nvPr>
            <p:ph type="ftr" sz="quarter" idx="3"/>
          </p:nvPr>
        </p:nvSpPr>
        <p:spPr>
          <a:xfrm>
            <a:off x="3149600" y="6229350"/>
            <a:ext cx="2844800" cy="514350"/>
          </a:xfrm>
        </p:spPr>
        <p:txBody>
          <a:bodyPr/>
          <a:lstStyle>
            <a:lvl1pPr>
              <a:defRPr>
                <a:solidFill>
                  <a:srgbClr val="5E574E"/>
                </a:solidFill>
              </a:defRPr>
            </a:lvl1pPr>
          </a:lstStyle>
          <a:p>
            <a:endParaRPr lang="en-US"/>
          </a:p>
        </p:txBody>
      </p:sp>
      <p:sp>
        <p:nvSpPr>
          <p:cNvPr id="37894" name="Rectangle 6"/>
          <p:cNvSpPr>
            <a:spLocks noGrp="1" noChangeArrowheads="1"/>
          </p:cNvSpPr>
          <p:nvPr>
            <p:ph type="sldNum" sz="quarter" idx="4"/>
          </p:nvPr>
        </p:nvSpPr>
        <p:spPr>
          <a:xfrm>
            <a:off x="6604000" y="6229350"/>
            <a:ext cx="1828800" cy="514350"/>
          </a:xfrm>
        </p:spPr>
        <p:txBody>
          <a:bodyPr/>
          <a:lstStyle>
            <a:lvl1pPr>
              <a:defRPr>
                <a:solidFill>
                  <a:srgbClr val="5E574E"/>
                </a:solidFill>
              </a:defRPr>
            </a:lvl1pPr>
          </a:lstStyle>
          <a:p>
            <a:fld id="{37C528A7-B82D-4D21-8F31-E511EF802AA5}" type="slidenum">
              <a:rPr lang="en-US"/>
              <a:pPr/>
              <a:t>‹#›</a:t>
            </a:fld>
            <a:endParaRPr lang="en-US"/>
          </a:p>
        </p:txBody>
      </p:sp>
      <p:pic>
        <p:nvPicPr>
          <p:cNvPr id="37895" name="Picture 7" descr="paint"/>
          <p:cNvPicPr>
            <a:picLocks noChangeAspect="1" noChangeArrowheads="1"/>
          </p:cNvPicPr>
          <p:nvPr/>
        </p:nvPicPr>
        <p:blipFill>
          <a:blip r:embed="rId2">
            <a:clrChange>
              <a:clrFrom>
                <a:srgbClr val="C0C0C0"/>
              </a:clrFrom>
              <a:clrTo>
                <a:srgbClr val="C0C0C0">
                  <a:alpha val="0"/>
                </a:srgbClr>
              </a:clrTo>
            </a:clrChange>
          </a:blip>
          <a:srcRect/>
          <a:stretch>
            <a:fillRect/>
          </a:stretch>
        </p:blipFill>
        <p:spPr bwMode="auto">
          <a:xfrm>
            <a:off x="914400" y="1828800"/>
            <a:ext cx="8229600" cy="38417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2C0FC49-56CF-4CA4-808F-3A33357BF34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228600"/>
            <a:ext cx="20574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228600"/>
            <a:ext cx="60198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6EEF32-6741-44CF-A83D-8D83026D0C8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D4B210-9AE8-4D63-9838-EBB26974FF5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CC23170-D04D-4CAE-B5F3-75B0ED8D2B9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6B693C7-03EC-491D-8A8A-9CC2187F312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B155B4D-A81C-4AC3-83D6-18BA5CC8655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8C646D0-FEDD-4B80-AB06-232D381E8B3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B3B6E87-C515-4026-A5C9-23CCC4233E2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9C52E85-CEA8-4FDD-9BED-D7CC51A394D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1E42B89-1AB4-4B05-B7C5-B363884DA23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406400" y="2286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6867" name="Rectangle 3"/>
          <p:cNvSpPr>
            <a:spLocks noGrp="1" noChangeArrowheads="1"/>
          </p:cNvSpPr>
          <p:nvPr>
            <p:ph type="body" idx="1"/>
          </p:nvPr>
        </p:nvSpPr>
        <p:spPr bwMode="auto">
          <a:xfrm>
            <a:off x="457200" y="1885950"/>
            <a:ext cx="8178800" cy="4171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68" name="Rectangle 4"/>
          <p:cNvSpPr>
            <a:spLocks noGrp="1" noChangeArrowheads="1"/>
          </p:cNvSpPr>
          <p:nvPr>
            <p:ph type="dt" sz="half" idx="2"/>
          </p:nvPr>
        </p:nvSpPr>
        <p:spPr bwMode="auto">
          <a:xfrm>
            <a:off x="4318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a:solidFill>
                  <a:schemeClr val="bg2"/>
                </a:solidFill>
                <a:latin typeface="Arial" charset="0"/>
              </a:defRPr>
            </a:lvl1pPr>
          </a:lstStyle>
          <a:p>
            <a:endParaRPr lang="en-US"/>
          </a:p>
        </p:txBody>
      </p:sp>
      <p:sp>
        <p:nvSpPr>
          <p:cNvPr id="36869" name="Rectangle 5"/>
          <p:cNvSpPr>
            <a:spLocks noGrp="1" noChangeArrowheads="1"/>
          </p:cNvSpPr>
          <p:nvPr>
            <p:ph type="ftr" sz="quarter" idx="3"/>
          </p:nvPr>
        </p:nvSpPr>
        <p:spPr bwMode="auto">
          <a:xfrm>
            <a:off x="3124200" y="6229350"/>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a:solidFill>
                  <a:schemeClr val="bg2"/>
                </a:solidFill>
                <a:latin typeface="Arial" charset="0"/>
              </a:defRPr>
            </a:lvl1pPr>
          </a:lstStyle>
          <a:p>
            <a:endParaRPr lang="en-US"/>
          </a:p>
        </p:txBody>
      </p:sp>
      <p:sp>
        <p:nvSpPr>
          <p:cNvPr id="36870" name="Rectangle 6"/>
          <p:cNvSpPr>
            <a:spLocks noGrp="1" noChangeArrowheads="1"/>
          </p:cNvSpPr>
          <p:nvPr>
            <p:ph type="sldNum" sz="quarter" idx="4"/>
          </p:nvPr>
        </p:nvSpPr>
        <p:spPr bwMode="auto">
          <a:xfrm>
            <a:off x="67310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solidFill>
                  <a:schemeClr val="bg2"/>
                </a:solidFill>
                <a:latin typeface="Arial" charset="0"/>
              </a:defRPr>
            </a:lvl1pPr>
          </a:lstStyle>
          <a:p>
            <a:fld id="{16D2D4AA-1ECD-4538-8BD0-73708237E6EF}" type="slidenum">
              <a:rPr lang="en-US"/>
              <a:pPr/>
              <a:t>‹#›</a:t>
            </a:fld>
            <a:endParaRPr lang="en-US"/>
          </a:p>
        </p:txBody>
      </p:sp>
      <p:pic>
        <p:nvPicPr>
          <p:cNvPr id="36871" name="Picture 7" descr="paint"/>
          <p:cNvPicPr>
            <a:picLocks noChangeAspect="1" noChangeArrowheads="1"/>
          </p:cNvPicPr>
          <p:nvPr/>
        </p:nvPicPr>
        <p:blipFill>
          <a:blip r:embed="rId13">
            <a:clrChange>
              <a:clrFrom>
                <a:srgbClr val="C0C0C0"/>
              </a:clrFrom>
              <a:clrTo>
                <a:srgbClr val="C0C0C0">
                  <a:alpha val="0"/>
                </a:srgbClr>
              </a:clrTo>
            </a:clrChange>
          </a:blip>
          <a:srcRect/>
          <a:stretch>
            <a:fillRect/>
          </a:stretch>
        </p:blipFill>
        <p:spPr bwMode="auto">
          <a:xfrm>
            <a:off x="914400" y="1314450"/>
            <a:ext cx="8229600" cy="3841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Arial Black" pitchFamily="34" charset="0"/>
        </a:defRPr>
      </a:lvl2pPr>
      <a:lvl3pPr algn="l" rtl="0" eaLnBrk="0" fontAlgn="base" hangingPunct="0">
        <a:spcBef>
          <a:spcPct val="0"/>
        </a:spcBef>
        <a:spcAft>
          <a:spcPct val="0"/>
        </a:spcAft>
        <a:defRPr kumimoji="1" sz="4000">
          <a:solidFill>
            <a:schemeClr val="tx2"/>
          </a:solidFill>
          <a:latin typeface="Arial Black" pitchFamily="34" charset="0"/>
        </a:defRPr>
      </a:lvl3pPr>
      <a:lvl4pPr algn="l" rtl="0" eaLnBrk="0" fontAlgn="base" hangingPunct="0">
        <a:spcBef>
          <a:spcPct val="0"/>
        </a:spcBef>
        <a:spcAft>
          <a:spcPct val="0"/>
        </a:spcAft>
        <a:defRPr kumimoji="1" sz="4000">
          <a:solidFill>
            <a:schemeClr val="tx2"/>
          </a:solidFill>
          <a:latin typeface="Arial Black" pitchFamily="34" charset="0"/>
        </a:defRPr>
      </a:lvl4pPr>
      <a:lvl5pPr algn="l" rtl="0" eaLnBrk="0" fontAlgn="base" hangingPunct="0">
        <a:spcBef>
          <a:spcPct val="0"/>
        </a:spcBef>
        <a:spcAft>
          <a:spcPct val="0"/>
        </a:spcAft>
        <a:defRPr kumimoji="1" sz="4000">
          <a:solidFill>
            <a:schemeClr val="tx2"/>
          </a:solidFill>
          <a:latin typeface="Arial Black" pitchFamily="34" charset="0"/>
        </a:defRPr>
      </a:lvl5pPr>
      <a:lvl6pPr marL="457200" algn="l" rtl="0" eaLnBrk="0" fontAlgn="base" hangingPunct="0">
        <a:spcBef>
          <a:spcPct val="0"/>
        </a:spcBef>
        <a:spcAft>
          <a:spcPct val="0"/>
        </a:spcAft>
        <a:defRPr kumimoji="1" sz="4000">
          <a:solidFill>
            <a:schemeClr val="tx2"/>
          </a:solidFill>
          <a:latin typeface="Arial Black" pitchFamily="34" charset="0"/>
        </a:defRPr>
      </a:lvl6pPr>
      <a:lvl7pPr marL="914400" algn="l" rtl="0" eaLnBrk="0" fontAlgn="base" hangingPunct="0">
        <a:spcBef>
          <a:spcPct val="0"/>
        </a:spcBef>
        <a:spcAft>
          <a:spcPct val="0"/>
        </a:spcAft>
        <a:defRPr kumimoji="1" sz="4000">
          <a:solidFill>
            <a:schemeClr val="tx2"/>
          </a:solidFill>
          <a:latin typeface="Arial Black" pitchFamily="34" charset="0"/>
        </a:defRPr>
      </a:lvl7pPr>
      <a:lvl8pPr marL="1371600" algn="l" rtl="0" eaLnBrk="0" fontAlgn="base" hangingPunct="0">
        <a:spcBef>
          <a:spcPct val="0"/>
        </a:spcBef>
        <a:spcAft>
          <a:spcPct val="0"/>
        </a:spcAft>
        <a:defRPr kumimoji="1" sz="4000">
          <a:solidFill>
            <a:schemeClr val="tx2"/>
          </a:solidFill>
          <a:latin typeface="Arial Black" pitchFamily="34" charset="0"/>
        </a:defRPr>
      </a:lvl8pPr>
      <a:lvl9pPr marL="1828800" algn="l" rtl="0" eaLnBrk="0" fontAlgn="base" hangingPunct="0">
        <a:spcBef>
          <a:spcPct val="0"/>
        </a:spcBef>
        <a:spcAft>
          <a:spcPct val="0"/>
        </a:spcAft>
        <a:defRPr kumimoji="1"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accent2"/>
        </a:buClr>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Char char="•"/>
        <a:defRPr kumimoji="1" sz="2800">
          <a:solidFill>
            <a:schemeClr val="tx1"/>
          </a:solidFill>
          <a:latin typeface="+mn-lt"/>
        </a:defRPr>
      </a:lvl2pPr>
      <a:lvl3pPr marL="1143000" indent="-228600" algn="l" rtl="0" eaLnBrk="0" fontAlgn="base" hangingPunct="0">
        <a:spcBef>
          <a:spcPct val="20000"/>
        </a:spcBef>
        <a:spcAft>
          <a:spcPct val="0"/>
        </a:spcAft>
        <a:buClr>
          <a:schemeClr val="accent2"/>
        </a:buClr>
        <a:buChar char="•"/>
        <a:defRPr kumimoji="1" sz="2400">
          <a:solidFill>
            <a:schemeClr val="tx1"/>
          </a:solidFill>
          <a:latin typeface="+mn-lt"/>
        </a:defRPr>
      </a:lvl3pPr>
      <a:lvl4pPr marL="1600200" indent="-228600" algn="l" rtl="0" eaLnBrk="0" fontAlgn="base" hangingPunct="0">
        <a:spcBef>
          <a:spcPct val="20000"/>
        </a:spcBef>
        <a:spcAft>
          <a:spcPct val="0"/>
        </a:spcAft>
        <a:buClr>
          <a:schemeClr val="accent2"/>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2"/>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2"/>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2"/>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2"/>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600" b="1"/>
              <a:t>STRUKTUR DATA (4)</a:t>
            </a:r>
            <a:br>
              <a:rPr lang="en-US" sz="3600" b="1"/>
            </a:br>
            <a:r>
              <a:rPr lang="en-US" sz="2400" b="1"/>
              <a:t>array stack dan queue</a:t>
            </a:r>
            <a:r>
              <a:rPr lang="en-US" sz="3600"/>
              <a:t>	</a:t>
            </a:r>
          </a:p>
        </p:txBody>
      </p:sp>
      <p:sp>
        <p:nvSpPr>
          <p:cNvPr id="2052" name="Rectangle 4"/>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Program Stack (5)</a:t>
            </a:r>
          </a:p>
        </p:txBody>
      </p:sp>
      <p:sp>
        <p:nvSpPr>
          <p:cNvPr id="41987" name="Rectangle 3"/>
          <p:cNvSpPr>
            <a:spLocks noGrp="1" noChangeArrowheads="1"/>
          </p:cNvSpPr>
          <p:nvPr>
            <p:ph type="body" idx="1"/>
          </p:nvPr>
        </p:nvSpPr>
        <p:spPr/>
        <p:txBody>
          <a:bodyPr/>
          <a:lstStyle/>
          <a:p>
            <a:pPr>
              <a:buFontTx/>
              <a:buNone/>
            </a:pPr>
            <a:r>
              <a:rPr lang="de-DE" b="1"/>
              <a:t>Fungsi IsEmpty</a:t>
            </a:r>
            <a:endParaRPr lang="de-DE" sz="2400"/>
          </a:p>
          <a:p>
            <a:r>
              <a:rPr lang="de-DE" sz="2400"/>
              <a:t>Untuk memeriksa apakah stack masih kosong?</a:t>
            </a:r>
          </a:p>
          <a:p>
            <a:r>
              <a:rPr lang="de-DE" sz="2400"/>
              <a:t>Dengan cara memeriksa top of stack, jika masih -1 maka berarti stack masih kosong!</a:t>
            </a:r>
          </a:p>
          <a:p>
            <a:endParaRPr lang="en-US" sz="2400"/>
          </a:p>
        </p:txBody>
      </p:sp>
      <p:pic>
        <p:nvPicPr>
          <p:cNvPr id="41988" name="Picture 4"/>
          <p:cNvPicPr>
            <a:picLocks noChangeAspect="1" noChangeArrowheads="1"/>
          </p:cNvPicPr>
          <p:nvPr/>
        </p:nvPicPr>
        <p:blipFill>
          <a:blip r:embed="rId2"/>
          <a:srcRect/>
          <a:stretch>
            <a:fillRect/>
          </a:stretch>
        </p:blipFill>
        <p:spPr bwMode="auto">
          <a:xfrm>
            <a:off x="900113" y="4005263"/>
            <a:ext cx="4967287" cy="2052637"/>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Program Stack (6)</a:t>
            </a:r>
          </a:p>
        </p:txBody>
      </p:sp>
      <p:sp>
        <p:nvSpPr>
          <p:cNvPr id="45059" name="Rectangle 3"/>
          <p:cNvSpPr>
            <a:spLocks noGrp="1" noChangeArrowheads="1"/>
          </p:cNvSpPr>
          <p:nvPr>
            <p:ph type="body" idx="1"/>
          </p:nvPr>
        </p:nvSpPr>
        <p:spPr/>
        <p:txBody>
          <a:bodyPr/>
          <a:lstStyle/>
          <a:p>
            <a:pPr>
              <a:lnSpc>
                <a:spcPct val="80000"/>
              </a:lnSpc>
              <a:buFontTx/>
              <a:buNone/>
            </a:pPr>
            <a:r>
              <a:rPr lang="de-DE" sz="2800" b="1"/>
              <a:t>Fungsi Push</a:t>
            </a:r>
            <a:endParaRPr lang="de-DE" sz="2800"/>
          </a:p>
          <a:p>
            <a:pPr>
              <a:lnSpc>
                <a:spcPct val="80000"/>
              </a:lnSpc>
            </a:pPr>
            <a:r>
              <a:rPr lang="de-DE" sz="2800"/>
              <a:t>Untuk memasukkan elemen ke stack, selalu menjadi elemen teratas stack (yang ditunjuk oleh TOS)</a:t>
            </a:r>
          </a:p>
          <a:p>
            <a:pPr>
              <a:lnSpc>
                <a:spcPct val="80000"/>
              </a:lnSpc>
            </a:pPr>
            <a:r>
              <a:rPr lang="de-DE" sz="2800"/>
              <a:t>Tambah satu (increment)  nilai top of stack lebih dahulu setiap kali ada penambahan elemen stack. </a:t>
            </a:r>
          </a:p>
          <a:p>
            <a:pPr>
              <a:lnSpc>
                <a:spcPct val="80000"/>
              </a:lnSpc>
            </a:pPr>
            <a:r>
              <a:rPr lang="de-DE" sz="2800"/>
              <a:t>Asalkan stack masih belum penuh, isikan data baru ke stack berdasarkan indeks top of stack setelah diincrement sebelumnya.</a:t>
            </a:r>
            <a:endParaRPr 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b="1"/>
              <a:t>Program Stack (7)</a:t>
            </a:r>
          </a:p>
        </p:txBody>
      </p:sp>
      <p:pic>
        <p:nvPicPr>
          <p:cNvPr id="10246" name="Picture 6"/>
          <p:cNvPicPr>
            <a:picLocks noChangeAspect="1" noChangeArrowheads="1"/>
          </p:cNvPicPr>
          <p:nvPr/>
        </p:nvPicPr>
        <p:blipFill>
          <a:blip r:embed="rId2"/>
          <a:srcRect/>
          <a:stretch>
            <a:fillRect/>
          </a:stretch>
        </p:blipFill>
        <p:spPr bwMode="auto">
          <a:xfrm>
            <a:off x="539750" y="1628775"/>
            <a:ext cx="7920038" cy="4841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b="1"/>
              <a:t>Program Stack (8)</a:t>
            </a:r>
          </a:p>
        </p:txBody>
      </p:sp>
      <p:sp>
        <p:nvSpPr>
          <p:cNvPr id="46083" name="Rectangle 3"/>
          <p:cNvSpPr>
            <a:spLocks noGrp="1" noChangeArrowheads="1"/>
          </p:cNvSpPr>
          <p:nvPr>
            <p:ph type="body" idx="1"/>
          </p:nvPr>
        </p:nvSpPr>
        <p:spPr/>
        <p:txBody>
          <a:bodyPr/>
          <a:lstStyle/>
          <a:p>
            <a:pPr>
              <a:lnSpc>
                <a:spcPct val="90000"/>
              </a:lnSpc>
              <a:buFontTx/>
              <a:buNone/>
            </a:pPr>
            <a:r>
              <a:rPr lang="de-DE" b="1"/>
              <a:t>Fungsi Pop</a:t>
            </a:r>
            <a:endParaRPr lang="de-DE"/>
          </a:p>
          <a:p>
            <a:pPr>
              <a:lnSpc>
                <a:spcPct val="90000"/>
              </a:lnSpc>
            </a:pPr>
            <a:r>
              <a:rPr lang="de-DE"/>
              <a:t>Untuk mengambil elemen teratas (data yang ditunjuk oleh TOS) dari stack.</a:t>
            </a:r>
          </a:p>
          <a:p>
            <a:pPr>
              <a:lnSpc>
                <a:spcPct val="90000"/>
              </a:lnSpc>
            </a:pPr>
            <a:r>
              <a:rPr lang="de-DE"/>
              <a:t>Ambil dahulu nilai elemen teratas stack dengan mengakses top of stack, tampilkan nilai yang akan dipop, baru dilakukan decrement nilai top of stack sehingga jumlah elemen stack berkurang</a:t>
            </a:r>
            <a:r>
              <a:rPr lang="en-US"/>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b="1"/>
              <a:t>Program Stack (9)</a:t>
            </a:r>
          </a:p>
        </p:txBody>
      </p:sp>
      <p:pic>
        <p:nvPicPr>
          <p:cNvPr id="12309" name="Picture 21"/>
          <p:cNvPicPr>
            <a:picLocks noChangeAspect="1" noChangeArrowheads="1"/>
          </p:cNvPicPr>
          <p:nvPr/>
        </p:nvPicPr>
        <p:blipFill>
          <a:blip r:embed="rId2"/>
          <a:srcRect/>
          <a:stretch>
            <a:fillRect/>
          </a:stretch>
        </p:blipFill>
        <p:spPr bwMode="auto">
          <a:xfrm>
            <a:off x="539750" y="1628775"/>
            <a:ext cx="5838825" cy="47593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Program Stack (10)</a:t>
            </a:r>
          </a:p>
        </p:txBody>
      </p:sp>
      <p:sp>
        <p:nvSpPr>
          <p:cNvPr id="13315" name="Rectangle 3"/>
          <p:cNvSpPr>
            <a:spLocks noGrp="1" noChangeArrowheads="1"/>
          </p:cNvSpPr>
          <p:nvPr>
            <p:ph type="body" idx="1"/>
          </p:nvPr>
        </p:nvSpPr>
        <p:spPr/>
        <p:txBody>
          <a:bodyPr/>
          <a:lstStyle/>
          <a:p>
            <a:pPr>
              <a:lnSpc>
                <a:spcPct val="80000"/>
              </a:lnSpc>
            </a:pPr>
            <a:r>
              <a:rPr lang="de-DE" sz="3600" b="1"/>
              <a:t>Fungsi Print</a:t>
            </a:r>
            <a:endParaRPr lang="de-DE" sz="3600"/>
          </a:p>
          <a:p>
            <a:pPr>
              <a:lnSpc>
                <a:spcPct val="80000"/>
              </a:lnSpc>
            </a:pPr>
            <a:r>
              <a:rPr lang="de-DE" sz="3600"/>
              <a:t>Untuk menampilkan semua elemen-elemen stack</a:t>
            </a:r>
          </a:p>
          <a:p>
            <a:pPr>
              <a:lnSpc>
                <a:spcPct val="80000"/>
              </a:lnSpc>
            </a:pPr>
            <a:r>
              <a:rPr lang="de-DE" sz="3600"/>
              <a:t>Dengan cara looping semua nilai array secara terbalik, karena kita harus mengakses dari indeks array tertinggi terlebih dahulu baru ke indeks yang kecil!</a:t>
            </a:r>
            <a:endParaRPr lang="en-US" sz="36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Program Stack (11)</a:t>
            </a:r>
          </a:p>
        </p:txBody>
      </p:sp>
      <p:pic>
        <p:nvPicPr>
          <p:cNvPr id="14351" name="Picture 15"/>
          <p:cNvPicPr>
            <a:picLocks noChangeAspect="1" noChangeArrowheads="1"/>
          </p:cNvPicPr>
          <p:nvPr/>
        </p:nvPicPr>
        <p:blipFill>
          <a:blip r:embed="rId2"/>
          <a:srcRect/>
          <a:stretch>
            <a:fillRect/>
          </a:stretch>
        </p:blipFill>
        <p:spPr bwMode="auto">
          <a:xfrm>
            <a:off x="395288" y="1844675"/>
            <a:ext cx="8280400" cy="4608513"/>
          </a:xfrm>
          <a:prstGeom prst="rect">
            <a:avLst/>
          </a:prstGeom>
          <a:noFill/>
          <a:ln w="9525">
            <a:noFill/>
            <a:miter lim="800000"/>
            <a:headEnd/>
            <a:tailEnd/>
          </a:ln>
          <a:effectLst/>
        </p:spPr>
      </p:pic>
      <p:pic>
        <p:nvPicPr>
          <p:cNvPr id="14352" name="Picture 16"/>
          <p:cNvPicPr>
            <a:picLocks noChangeAspect="1" noChangeArrowheads="1"/>
          </p:cNvPicPr>
          <p:nvPr/>
        </p:nvPicPr>
        <p:blipFill>
          <a:blip r:embed="rId3"/>
          <a:srcRect/>
          <a:stretch>
            <a:fillRect/>
          </a:stretch>
        </p:blipFill>
        <p:spPr bwMode="auto">
          <a:xfrm>
            <a:off x="3132138" y="4652963"/>
            <a:ext cx="4648200" cy="1590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de-DE" sz="2800" b="1"/>
              <a:t/>
            </a:r>
            <a:br>
              <a:rPr lang="de-DE" sz="2800" b="1"/>
            </a:br>
            <a:r>
              <a:rPr lang="de-DE" sz="3600" b="1"/>
              <a:t>Studi Kasus Stack</a:t>
            </a:r>
            <a:endParaRPr lang="en-US" sz="3600" b="1"/>
          </a:p>
        </p:txBody>
      </p:sp>
      <p:sp>
        <p:nvSpPr>
          <p:cNvPr id="15363" name="Rectangle 3"/>
          <p:cNvSpPr>
            <a:spLocks noGrp="1" noChangeArrowheads="1"/>
          </p:cNvSpPr>
          <p:nvPr>
            <p:ph type="body" idx="1"/>
          </p:nvPr>
        </p:nvSpPr>
        <p:spPr/>
        <p:txBody>
          <a:bodyPr/>
          <a:lstStyle/>
          <a:p>
            <a:pPr>
              <a:lnSpc>
                <a:spcPct val="90000"/>
              </a:lnSpc>
            </a:pPr>
            <a:r>
              <a:rPr lang="de-DE" sz="3600"/>
              <a:t>Pembuatan Kalkulator SCIENTIFIC</a:t>
            </a:r>
          </a:p>
          <a:p>
            <a:pPr lvl="1">
              <a:lnSpc>
                <a:spcPct val="90000"/>
              </a:lnSpc>
            </a:pPr>
            <a:r>
              <a:rPr lang="de-DE" sz="3200"/>
              <a:t>Misalkan operasi: 3 + 2 * 5</a:t>
            </a:r>
          </a:p>
          <a:p>
            <a:pPr lvl="1">
              <a:lnSpc>
                <a:spcPct val="90000"/>
              </a:lnSpc>
            </a:pPr>
            <a:r>
              <a:rPr lang="de-DE" sz="3200"/>
              <a:t>Operasi di atas disebut notasi infiks, notasi infiks tersebut harus diubah lebih dahulu menjadi notas postfix</a:t>
            </a:r>
          </a:p>
          <a:p>
            <a:pPr lvl="1">
              <a:lnSpc>
                <a:spcPct val="90000"/>
              </a:lnSpc>
            </a:pPr>
            <a:r>
              <a:rPr lang="de-DE" sz="3200"/>
              <a:t>3 + 2 * 5 notasi postfiksnya adalah 2 5 * 3 +</a:t>
            </a:r>
            <a:endParaRPr lang="en-US" sz="32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2800" b="1"/>
              <a:t>Studi Kasus Stack (2)</a:t>
            </a:r>
          </a:p>
        </p:txBody>
      </p:sp>
      <p:sp>
        <p:nvSpPr>
          <p:cNvPr id="16387" name="Rectangle 3"/>
          <p:cNvSpPr>
            <a:spLocks noGrp="1" noChangeArrowheads="1"/>
          </p:cNvSpPr>
          <p:nvPr>
            <p:ph type="body" idx="1"/>
          </p:nvPr>
        </p:nvSpPr>
        <p:spPr/>
        <p:txBody>
          <a:bodyPr/>
          <a:lstStyle/>
          <a:p>
            <a:pPr>
              <a:lnSpc>
                <a:spcPct val="80000"/>
              </a:lnSpc>
            </a:pPr>
            <a:endParaRPr lang="de-DE" sz="2400"/>
          </a:p>
          <a:p>
            <a:pPr>
              <a:lnSpc>
                <a:spcPct val="80000"/>
              </a:lnSpc>
            </a:pPr>
            <a:endParaRPr lang="de-DE" sz="2400"/>
          </a:p>
          <a:p>
            <a:pPr>
              <a:lnSpc>
                <a:spcPct val="80000"/>
              </a:lnSpc>
            </a:pPr>
            <a:endParaRPr lang="de-DE" sz="2400"/>
          </a:p>
          <a:p>
            <a:pPr>
              <a:lnSpc>
                <a:spcPct val="80000"/>
              </a:lnSpc>
            </a:pPr>
            <a:endParaRPr lang="de-DE" sz="2400"/>
          </a:p>
          <a:p>
            <a:pPr>
              <a:lnSpc>
                <a:spcPct val="80000"/>
              </a:lnSpc>
            </a:pPr>
            <a:endParaRPr lang="de-DE" sz="2400"/>
          </a:p>
          <a:p>
            <a:pPr>
              <a:lnSpc>
                <a:spcPct val="80000"/>
              </a:lnSpc>
            </a:pPr>
            <a:r>
              <a:rPr lang="de-DE" sz="2400"/>
              <a:t>Pop Stack Soal:</a:t>
            </a:r>
          </a:p>
          <a:p>
            <a:pPr>
              <a:lnSpc>
                <a:spcPct val="80000"/>
              </a:lnSpc>
            </a:pPr>
            <a:r>
              <a:rPr lang="de-DE" sz="2400"/>
              <a:t>Jika berupa operand, maka masukkan ke Stack Hasil</a:t>
            </a:r>
          </a:p>
          <a:p>
            <a:pPr>
              <a:lnSpc>
                <a:spcPct val="80000"/>
              </a:lnSpc>
            </a:pPr>
            <a:r>
              <a:rPr lang="de-DE" sz="2400"/>
              <a:t>Jika berupa operator, maka:</a:t>
            </a:r>
          </a:p>
          <a:p>
            <a:pPr lvl="1">
              <a:lnSpc>
                <a:spcPct val="80000"/>
              </a:lnSpc>
            </a:pPr>
            <a:r>
              <a:rPr lang="de-DE" sz="2000"/>
              <a:t>Pop nilai pertama dari Stack Hasil</a:t>
            </a:r>
          </a:p>
          <a:p>
            <a:pPr lvl="1">
              <a:lnSpc>
                <a:spcPct val="80000"/>
              </a:lnSpc>
            </a:pPr>
            <a:r>
              <a:rPr lang="de-DE" sz="2000"/>
              <a:t>Pop nilai kedua dari Stack Hasil</a:t>
            </a:r>
          </a:p>
          <a:p>
            <a:pPr lvl="1">
              <a:lnSpc>
                <a:spcPct val="80000"/>
              </a:lnSpc>
            </a:pPr>
            <a:r>
              <a:rPr lang="de-DE" sz="2000"/>
              <a:t>Lakukan operasi sesuai dengan operator yang didapat.</a:t>
            </a:r>
          </a:p>
        </p:txBody>
      </p:sp>
      <p:pic>
        <p:nvPicPr>
          <p:cNvPr id="16403" name="Picture 19"/>
          <p:cNvPicPr>
            <a:picLocks noChangeAspect="1" noChangeArrowheads="1"/>
          </p:cNvPicPr>
          <p:nvPr/>
        </p:nvPicPr>
        <p:blipFill>
          <a:blip r:embed="rId2"/>
          <a:srcRect/>
          <a:stretch>
            <a:fillRect/>
          </a:stretch>
        </p:blipFill>
        <p:spPr bwMode="auto">
          <a:xfrm>
            <a:off x="827088" y="2060575"/>
            <a:ext cx="4810125" cy="1543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3600" b="1"/>
              <a:t>Studi Kasus Stack (3)</a:t>
            </a:r>
          </a:p>
        </p:txBody>
      </p:sp>
      <p:pic>
        <p:nvPicPr>
          <p:cNvPr id="17416" name="Picture 8"/>
          <p:cNvPicPr>
            <a:picLocks noChangeAspect="1" noChangeArrowheads="1"/>
          </p:cNvPicPr>
          <p:nvPr/>
        </p:nvPicPr>
        <p:blipFill>
          <a:blip r:embed="rId2"/>
          <a:srcRect/>
          <a:stretch>
            <a:fillRect/>
          </a:stretch>
        </p:blipFill>
        <p:spPr bwMode="auto">
          <a:xfrm>
            <a:off x="611188" y="1844675"/>
            <a:ext cx="2200275" cy="1571625"/>
          </a:xfrm>
          <a:prstGeom prst="rect">
            <a:avLst/>
          </a:prstGeom>
          <a:noFill/>
          <a:ln w="9525">
            <a:noFill/>
            <a:miter lim="800000"/>
            <a:headEnd/>
            <a:tailEnd/>
          </a:ln>
          <a:effectLst/>
        </p:spPr>
      </p:pic>
      <p:sp>
        <p:nvSpPr>
          <p:cNvPr id="17418" name="Text Box 10"/>
          <p:cNvSpPr txBox="1">
            <a:spLocks noChangeArrowheads="1"/>
          </p:cNvSpPr>
          <p:nvPr/>
        </p:nvSpPr>
        <p:spPr bwMode="auto">
          <a:xfrm>
            <a:off x="539750" y="3644900"/>
            <a:ext cx="8137525" cy="2282825"/>
          </a:xfrm>
          <a:prstGeom prst="rect">
            <a:avLst/>
          </a:prstGeom>
          <a:noFill/>
          <a:ln w="9525">
            <a:noFill/>
            <a:miter lim="800000"/>
            <a:headEnd/>
            <a:tailEnd/>
          </a:ln>
          <a:effectLst/>
        </p:spPr>
        <p:txBody>
          <a:bodyPr>
            <a:spAutoFit/>
          </a:bodyPr>
          <a:lstStyle/>
          <a:p>
            <a:r>
              <a:rPr lang="de-DE" sz="2400"/>
              <a:t>Operator * di pop dari Stack Soal, pop Stack Hasil dua kali, yaitu 5 dan 2 kemudian, simpan 5 ke dalam variabel misalnya a, dan 2 ke dalam variabel misalnya b.</a:t>
            </a:r>
          </a:p>
          <a:p>
            <a:r>
              <a:rPr lang="de-DE" sz="2400"/>
              <a:t>Lalu lakukan operasi sesuai dengan operatornya, b &lt;operator&gt; a</a:t>
            </a:r>
          </a:p>
          <a:p>
            <a:r>
              <a:rPr lang="de-DE" sz="2400"/>
              <a:t>Jadi b * a, yaitu 2 * 5 kemudian hasilnya disimpan lagi ke dalam StackHasil</a:t>
            </a:r>
            <a:endParaRPr lang="en-US" sz="2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b="1"/>
              <a:t>Stack</a:t>
            </a:r>
          </a:p>
        </p:txBody>
      </p:sp>
      <p:sp>
        <p:nvSpPr>
          <p:cNvPr id="3075" name="Rectangle 3"/>
          <p:cNvSpPr>
            <a:spLocks noGrp="1" noChangeArrowheads="1"/>
          </p:cNvSpPr>
          <p:nvPr>
            <p:ph type="body" idx="1"/>
          </p:nvPr>
        </p:nvSpPr>
        <p:spPr/>
        <p:txBody>
          <a:bodyPr/>
          <a:lstStyle/>
          <a:p>
            <a:r>
              <a:rPr lang="de-DE"/>
              <a:t>Stack bersifat LIFO (</a:t>
            </a:r>
            <a:r>
              <a:rPr lang="de-DE" i="1"/>
              <a:t>Last In First Out</a:t>
            </a:r>
            <a:r>
              <a:rPr lang="de-DE"/>
              <a:t>)</a:t>
            </a:r>
          </a:p>
          <a:p>
            <a:r>
              <a:rPr lang="de-DE"/>
              <a:t>“Benda yang </a:t>
            </a:r>
            <a:r>
              <a:rPr lang="de-DE" b="1"/>
              <a:t>terakhir masuk</a:t>
            </a:r>
            <a:r>
              <a:rPr lang="de-DE"/>
              <a:t> ke dalam stack akan menjadi yang </a:t>
            </a:r>
            <a:r>
              <a:rPr lang="de-DE" b="1"/>
              <a:t>pertama</a:t>
            </a:r>
            <a:r>
              <a:rPr lang="de-DE"/>
              <a:t> </a:t>
            </a:r>
            <a:r>
              <a:rPr lang="de-DE" b="1"/>
              <a:t>keluar</a:t>
            </a:r>
            <a:r>
              <a:rPr lang="de-DE"/>
              <a:t> dari stack</a:t>
            </a:r>
          </a:p>
        </p:txBody>
      </p:sp>
      <p:grpSp>
        <p:nvGrpSpPr>
          <p:cNvPr id="3093" name="Group 21"/>
          <p:cNvGrpSpPr>
            <a:grpSpLocks noChangeAspect="1"/>
          </p:cNvGrpSpPr>
          <p:nvPr/>
        </p:nvGrpSpPr>
        <p:grpSpPr bwMode="auto">
          <a:xfrm>
            <a:off x="900113" y="4149725"/>
            <a:ext cx="4800600" cy="2057400"/>
            <a:chOff x="1134" y="3066"/>
            <a:chExt cx="7560" cy="3240"/>
          </a:xfrm>
        </p:grpSpPr>
        <p:sp>
          <p:nvSpPr>
            <p:cNvPr id="3094" name="AutoShape 22"/>
            <p:cNvSpPr>
              <a:spLocks noChangeAspect="1" noChangeArrowheads="1"/>
            </p:cNvSpPr>
            <p:nvPr/>
          </p:nvSpPr>
          <p:spPr bwMode="auto">
            <a:xfrm>
              <a:off x="1134" y="3066"/>
              <a:ext cx="7560" cy="3240"/>
            </a:xfrm>
            <a:prstGeom prst="rect">
              <a:avLst/>
            </a:prstGeom>
            <a:noFill/>
            <a:ln w="9525">
              <a:noFill/>
              <a:miter lim="800000"/>
              <a:headEnd/>
              <a:tailEnd/>
            </a:ln>
          </p:spPr>
          <p:txBody>
            <a:bodyPr/>
            <a:lstStyle/>
            <a:p>
              <a:endParaRPr lang="en-US"/>
            </a:p>
          </p:txBody>
        </p:sp>
        <p:sp>
          <p:nvSpPr>
            <p:cNvPr id="3095" name="Rectangle 23"/>
            <p:cNvSpPr>
              <a:spLocks noChangeArrowheads="1"/>
            </p:cNvSpPr>
            <p:nvPr/>
          </p:nvSpPr>
          <p:spPr bwMode="auto">
            <a:xfrm>
              <a:off x="1494" y="5406"/>
              <a:ext cx="900" cy="541"/>
            </a:xfrm>
            <a:prstGeom prst="rect">
              <a:avLst/>
            </a:prstGeom>
            <a:solidFill>
              <a:srgbClr val="FFFFFF"/>
            </a:solidFill>
            <a:ln w="9525">
              <a:solidFill>
                <a:srgbClr val="000000"/>
              </a:solidFill>
              <a:miter lim="800000"/>
              <a:headEnd/>
              <a:tailEnd/>
            </a:ln>
          </p:spPr>
          <p:txBody>
            <a:bodyPr/>
            <a:lstStyle/>
            <a:p>
              <a:r>
                <a:rPr lang="en-US" sz="1200"/>
                <a:t>TV</a:t>
              </a:r>
              <a:endParaRPr lang="en-US"/>
            </a:p>
          </p:txBody>
        </p:sp>
        <p:sp>
          <p:nvSpPr>
            <p:cNvPr id="3096" name="Freeform 24"/>
            <p:cNvSpPr>
              <a:spLocks/>
            </p:cNvSpPr>
            <p:nvPr/>
          </p:nvSpPr>
          <p:spPr bwMode="auto">
            <a:xfrm>
              <a:off x="1454" y="4739"/>
              <a:ext cx="302" cy="436"/>
            </a:xfrm>
            <a:custGeom>
              <a:avLst/>
              <a:gdLst/>
              <a:ahLst/>
              <a:cxnLst>
                <a:cxn ang="0">
                  <a:pos x="0" y="0"/>
                </a:cxn>
                <a:cxn ang="0">
                  <a:pos x="226" y="76"/>
                </a:cxn>
                <a:cxn ang="0">
                  <a:pos x="301" y="435"/>
                </a:cxn>
              </a:cxnLst>
              <a:rect l="0" t="0" r="r" b="b"/>
              <a:pathLst>
                <a:path w="301" h="435">
                  <a:moveTo>
                    <a:pt x="0" y="0"/>
                  </a:moveTo>
                  <a:cubicBezTo>
                    <a:pt x="38" y="15"/>
                    <a:pt x="176" y="4"/>
                    <a:pt x="226" y="76"/>
                  </a:cubicBezTo>
                  <a:cubicBezTo>
                    <a:pt x="276" y="148"/>
                    <a:pt x="286" y="360"/>
                    <a:pt x="301" y="435"/>
                  </a:cubicBezTo>
                </a:path>
              </a:pathLst>
            </a:custGeom>
            <a:noFill/>
            <a:ln w="9525">
              <a:solidFill>
                <a:srgbClr val="000000"/>
              </a:solidFill>
              <a:round/>
              <a:headEnd type="none" w="med" len="med"/>
              <a:tailEnd type="triangle" w="med" len="med"/>
            </a:ln>
          </p:spPr>
          <p:txBody>
            <a:bodyPr/>
            <a:lstStyle/>
            <a:p>
              <a:endParaRPr lang="en-US"/>
            </a:p>
          </p:txBody>
        </p:sp>
        <p:sp>
          <p:nvSpPr>
            <p:cNvPr id="3097" name="Rectangle 25"/>
            <p:cNvSpPr>
              <a:spLocks noChangeArrowheads="1"/>
            </p:cNvSpPr>
            <p:nvPr/>
          </p:nvSpPr>
          <p:spPr bwMode="auto">
            <a:xfrm>
              <a:off x="3654" y="5406"/>
              <a:ext cx="899" cy="541"/>
            </a:xfrm>
            <a:prstGeom prst="rect">
              <a:avLst/>
            </a:prstGeom>
            <a:solidFill>
              <a:srgbClr val="FFFFFF"/>
            </a:solidFill>
            <a:ln w="9525">
              <a:solidFill>
                <a:srgbClr val="000000"/>
              </a:solidFill>
              <a:miter lim="800000"/>
              <a:headEnd/>
              <a:tailEnd/>
            </a:ln>
          </p:spPr>
          <p:txBody>
            <a:bodyPr/>
            <a:lstStyle/>
            <a:p>
              <a:r>
                <a:rPr lang="en-US" sz="1200"/>
                <a:t>TV</a:t>
              </a:r>
              <a:endParaRPr lang="en-US"/>
            </a:p>
          </p:txBody>
        </p:sp>
        <p:sp>
          <p:nvSpPr>
            <p:cNvPr id="3098" name="Rectangle 26"/>
            <p:cNvSpPr>
              <a:spLocks noChangeArrowheads="1"/>
            </p:cNvSpPr>
            <p:nvPr/>
          </p:nvSpPr>
          <p:spPr bwMode="auto">
            <a:xfrm>
              <a:off x="2934" y="4326"/>
              <a:ext cx="901" cy="541"/>
            </a:xfrm>
            <a:prstGeom prst="rect">
              <a:avLst/>
            </a:prstGeom>
            <a:solidFill>
              <a:srgbClr val="FFFFFF"/>
            </a:solidFill>
            <a:ln w="9525">
              <a:solidFill>
                <a:srgbClr val="000000"/>
              </a:solidFill>
              <a:miter lim="800000"/>
              <a:headEnd/>
              <a:tailEnd/>
            </a:ln>
          </p:spPr>
          <p:txBody>
            <a:bodyPr/>
            <a:lstStyle/>
            <a:p>
              <a:r>
                <a:rPr lang="en-US" sz="1200"/>
                <a:t>VCD</a:t>
              </a:r>
              <a:endParaRPr lang="en-US"/>
            </a:p>
          </p:txBody>
        </p:sp>
        <p:sp>
          <p:nvSpPr>
            <p:cNvPr id="3099" name="Rectangle 27"/>
            <p:cNvSpPr>
              <a:spLocks noChangeArrowheads="1"/>
            </p:cNvSpPr>
            <p:nvPr/>
          </p:nvSpPr>
          <p:spPr bwMode="auto">
            <a:xfrm>
              <a:off x="2213" y="3426"/>
              <a:ext cx="1081" cy="541"/>
            </a:xfrm>
            <a:prstGeom prst="rect">
              <a:avLst/>
            </a:prstGeom>
            <a:solidFill>
              <a:srgbClr val="FFFFFF"/>
            </a:solidFill>
            <a:ln w="9525">
              <a:solidFill>
                <a:srgbClr val="000000"/>
              </a:solidFill>
              <a:miter lim="800000"/>
              <a:headEnd/>
              <a:tailEnd/>
            </a:ln>
          </p:spPr>
          <p:txBody>
            <a:bodyPr/>
            <a:lstStyle/>
            <a:p>
              <a:r>
                <a:rPr lang="en-US" sz="1200"/>
                <a:t>Compo</a:t>
              </a:r>
              <a:endParaRPr lang="en-US"/>
            </a:p>
          </p:txBody>
        </p:sp>
        <p:sp>
          <p:nvSpPr>
            <p:cNvPr id="3100" name="Freeform 28"/>
            <p:cNvSpPr>
              <a:spLocks/>
            </p:cNvSpPr>
            <p:nvPr/>
          </p:nvSpPr>
          <p:spPr bwMode="auto">
            <a:xfrm>
              <a:off x="3369" y="3817"/>
              <a:ext cx="303" cy="435"/>
            </a:xfrm>
            <a:custGeom>
              <a:avLst/>
              <a:gdLst/>
              <a:ahLst/>
              <a:cxnLst>
                <a:cxn ang="0">
                  <a:pos x="0" y="0"/>
                </a:cxn>
                <a:cxn ang="0">
                  <a:pos x="226" y="76"/>
                </a:cxn>
                <a:cxn ang="0">
                  <a:pos x="301" y="435"/>
                </a:cxn>
              </a:cxnLst>
              <a:rect l="0" t="0" r="r" b="b"/>
              <a:pathLst>
                <a:path w="301" h="435">
                  <a:moveTo>
                    <a:pt x="0" y="0"/>
                  </a:moveTo>
                  <a:cubicBezTo>
                    <a:pt x="38" y="15"/>
                    <a:pt x="176" y="4"/>
                    <a:pt x="226" y="76"/>
                  </a:cubicBezTo>
                  <a:cubicBezTo>
                    <a:pt x="276" y="148"/>
                    <a:pt x="286" y="360"/>
                    <a:pt x="301" y="435"/>
                  </a:cubicBezTo>
                </a:path>
              </a:pathLst>
            </a:custGeom>
            <a:noFill/>
            <a:ln w="9525">
              <a:solidFill>
                <a:srgbClr val="000000"/>
              </a:solidFill>
              <a:round/>
              <a:headEnd type="none" w="med" len="med"/>
              <a:tailEnd type="triangle" w="med" len="med"/>
            </a:ln>
          </p:spPr>
          <p:txBody>
            <a:bodyPr/>
            <a:lstStyle/>
            <a:p>
              <a:endParaRPr lang="en-US"/>
            </a:p>
          </p:txBody>
        </p:sp>
        <p:sp>
          <p:nvSpPr>
            <p:cNvPr id="3101" name="Freeform 29"/>
            <p:cNvSpPr>
              <a:spLocks/>
            </p:cNvSpPr>
            <p:nvPr/>
          </p:nvSpPr>
          <p:spPr bwMode="auto">
            <a:xfrm>
              <a:off x="3924" y="4866"/>
              <a:ext cx="302" cy="436"/>
            </a:xfrm>
            <a:custGeom>
              <a:avLst/>
              <a:gdLst/>
              <a:ahLst/>
              <a:cxnLst>
                <a:cxn ang="0">
                  <a:pos x="0" y="0"/>
                </a:cxn>
                <a:cxn ang="0">
                  <a:pos x="226" y="76"/>
                </a:cxn>
                <a:cxn ang="0">
                  <a:pos x="301" y="435"/>
                </a:cxn>
              </a:cxnLst>
              <a:rect l="0" t="0" r="r" b="b"/>
              <a:pathLst>
                <a:path w="301" h="435">
                  <a:moveTo>
                    <a:pt x="0" y="0"/>
                  </a:moveTo>
                  <a:cubicBezTo>
                    <a:pt x="38" y="15"/>
                    <a:pt x="176" y="4"/>
                    <a:pt x="226" y="76"/>
                  </a:cubicBezTo>
                  <a:cubicBezTo>
                    <a:pt x="276" y="148"/>
                    <a:pt x="286" y="360"/>
                    <a:pt x="301" y="435"/>
                  </a:cubicBezTo>
                </a:path>
              </a:pathLst>
            </a:custGeom>
            <a:noFill/>
            <a:ln w="9525">
              <a:solidFill>
                <a:srgbClr val="000000"/>
              </a:solidFill>
              <a:round/>
              <a:headEnd type="none" w="med" len="med"/>
              <a:tailEnd type="triangle" w="med" len="med"/>
            </a:ln>
          </p:spPr>
          <p:txBody>
            <a:bodyPr/>
            <a:lstStyle/>
            <a:p>
              <a:endParaRPr lang="en-US"/>
            </a:p>
          </p:txBody>
        </p:sp>
        <p:sp>
          <p:nvSpPr>
            <p:cNvPr id="3102" name="Rectangle 30"/>
            <p:cNvSpPr>
              <a:spLocks noChangeArrowheads="1"/>
            </p:cNvSpPr>
            <p:nvPr/>
          </p:nvSpPr>
          <p:spPr bwMode="auto">
            <a:xfrm>
              <a:off x="5634" y="5406"/>
              <a:ext cx="899" cy="541"/>
            </a:xfrm>
            <a:prstGeom prst="rect">
              <a:avLst/>
            </a:prstGeom>
            <a:solidFill>
              <a:srgbClr val="FFFFFF"/>
            </a:solidFill>
            <a:ln w="9525">
              <a:solidFill>
                <a:srgbClr val="000000"/>
              </a:solidFill>
              <a:miter lim="800000"/>
              <a:headEnd/>
              <a:tailEnd/>
            </a:ln>
          </p:spPr>
          <p:txBody>
            <a:bodyPr/>
            <a:lstStyle/>
            <a:p>
              <a:r>
                <a:rPr lang="en-US" sz="1200"/>
                <a:t>TV</a:t>
              </a:r>
              <a:endParaRPr lang="en-US"/>
            </a:p>
          </p:txBody>
        </p:sp>
        <p:sp>
          <p:nvSpPr>
            <p:cNvPr id="3103" name="Rectangle 31"/>
            <p:cNvSpPr>
              <a:spLocks noChangeArrowheads="1"/>
            </p:cNvSpPr>
            <p:nvPr/>
          </p:nvSpPr>
          <p:spPr bwMode="auto">
            <a:xfrm>
              <a:off x="5634" y="4821"/>
              <a:ext cx="901" cy="541"/>
            </a:xfrm>
            <a:prstGeom prst="rect">
              <a:avLst/>
            </a:prstGeom>
            <a:solidFill>
              <a:srgbClr val="FFFFFF"/>
            </a:solidFill>
            <a:ln w="9525">
              <a:solidFill>
                <a:srgbClr val="000000"/>
              </a:solidFill>
              <a:miter lim="800000"/>
              <a:headEnd/>
              <a:tailEnd/>
            </a:ln>
          </p:spPr>
          <p:txBody>
            <a:bodyPr/>
            <a:lstStyle/>
            <a:p>
              <a:r>
                <a:rPr lang="en-US" sz="1200"/>
                <a:t>VCD</a:t>
              </a:r>
              <a:endParaRPr lang="en-US"/>
            </a:p>
          </p:txBody>
        </p:sp>
        <p:sp>
          <p:nvSpPr>
            <p:cNvPr id="3104" name="Rectangle 32"/>
            <p:cNvSpPr>
              <a:spLocks noChangeArrowheads="1"/>
            </p:cNvSpPr>
            <p:nvPr/>
          </p:nvSpPr>
          <p:spPr bwMode="auto">
            <a:xfrm>
              <a:off x="4554" y="3426"/>
              <a:ext cx="1081" cy="541"/>
            </a:xfrm>
            <a:prstGeom prst="rect">
              <a:avLst/>
            </a:prstGeom>
            <a:solidFill>
              <a:srgbClr val="FFFFFF"/>
            </a:solidFill>
            <a:ln w="9525">
              <a:solidFill>
                <a:srgbClr val="000000"/>
              </a:solidFill>
              <a:miter lim="800000"/>
              <a:headEnd/>
              <a:tailEnd/>
            </a:ln>
          </p:spPr>
          <p:txBody>
            <a:bodyPr/>
            <a:lstStyle/>
            <a:p>
              <a:r>
                <a:rPr lang="en-US" sz="1200"/>
                <a:t>Compo</a:t>
              </a:r>
              <a:endParaRPr lang="en-US"/>
            </a:p>
          </p:txBody>
        </p:sp>
        <p:sp>
          <p:nvSpPr>
            <p:cNvPr id="3105" name="Freeform 33"/>
            <p:cNvSpPr>
              <a:spLocks/>
            </p:cNvSpPr>
            <p:nvPr/>
          </p:nvSpPr>
          <p:spPr bwMode="auto">
            <a:xfrm>
              <a:off x="5814" y="4146"/>
              <a:ext cx="303" cy="435"/>
            </a:xfrm>
            <a:custGeom>
              <a:avLst/>
              <a:gdLst/>
              <a:ahLst/>
              <a:cxnLst>
                <a:cxn ang="0">
                  <a:pos x="0" y="0"/>
                </a:cxn>
                <a:cxn ang="0">
                  <a:pos x="226" y="76"/>
                </a:cxn>
                <a:cxn ang="0">
                  <a:pos x="301" y="435"/>
                </a:cxn>
              </a:cxnLst>
              <a:rect l="0" t="0" r="r" b="b"/>
              <a:pathLst>
                <a:path w="301" h="435">
                  <a:moveTo>
                    <a:pt x="0" y="0"/>
                  </a:moveTo>
                  <a:cubicBezTo>
                    <a:pt x="38" y="15"/>
                    <a:pt x="176" y="4"/>
                    <a:pt x="226" y="76"/>
                  </a:cubicBezTo>
                  <a:cubicBezTo>
                    <a:pt x="276" y="148"/>
                    <a:pt x="286" y="360"/>
                    <a:pt x="301" y="435"/>
                  </a:cubicBezTo>
                </a:path>
              </a:pathLst>
            </a:custGeom>
            <a:noFill/>
            <a:ln w="9525">
              <a:solidFill>
                <a:srgbClr val="000000"/>
              </a:solidFill>
              <a:round/>
              <a:headEnd type="none" w="med" len="med"/>
              <a:tailEnd type="triangle" w="med" len="med"/>
            </a:ln>
          </p:spPr>
          <p:txBody>
            <a:bodyPr/>
            <a:lstStyle/>
            <a:p>
              <a:endParaRPr lang="en-US"/>
            </a:p>
          </p:txBody>
        </p:sp>
        <p:sp>
          <p:nvSpPr>
            <p:cNvPr id="3106" name="Rectangle 34"/>
            <p:cNvSpPr>
              <a:spLocks noChangeArrowheads="1"/>
            </p:cNvSpPr>
            <p:nvPr/>
          </p:nvSpPr>
          <p:spPr bwMode="auto">
            <a:xfrm>
              <a:off x="7254" y="5451"/>
              <a:ext cx="899" cy="541"/>
            </a:xfrm>
            <a:prstGeom prst="rect">
              <a:avLst/>
            </a:prstGeom>
            <a:solidFill>
              <a:srgbClr val="FFFFFF"/>
            </a:solidFill>
            <a:ln w="9525">
              <a:solidFill>
                <a:srgbClr val="000000"/>
              </a:solidFill>
              <a:miter lim="800000"/>
              <a:headEnd/>
              <a:tailEnd/>
            </a:ln>
          </p:spPr>
          <p:txBody>
            <a:bodyPr/>
            <a:lstStyle/>
            <a:p>
              <a:r>
                <a:rPr lang="en-US" sz="1200"/>
                <a:t>TV</a:t>
              </a:r>
              <a:endParaRPr lang="en-US"/>
            </a:p>
          </p:txBody>
        </p:sp>
        <p:sp>
          <p:nvSpPr>
            <p:cNvPr id="3107" name="Rectangle 35"/>
            <p:cNvSpPr>
              <a:spLocks noChangeArrowheads="1"/>
            </p:cNvSpPr>
            <p:nvPr/>
          </p:nvSpPr>
          <p:spPr bwMode="auto">
            <a:xfrm>
              <a:off x="7254" y="4866"/>
              <a:ext cx="901" cy="541"/>
            </a:xfrm>
            <a:prstGeom prst="rect">
              <a:avLst/>
            </a:prstGeom>
            <a:solidFill>
              <a:srgbClr val="FFFFFF"/>
            </a:solidFill>
            <a:ln w="9525">
              <a:solidFill>
                <a:srgbClr val="000000"/>
              </a:solidFill>
              <a:miter lim="800000"/>
              <a:headEnd/>
              <a:tailEnd/>
            </a:ln>
          </p:spPr>
          <p:txBody>
            <a:bodyPr/>
            <a:lstStyle/>
            <a:p>
              <a:r>
                <a:rPr lang="en-US" sz="1200"/>
                <a:t>VCD</a:t>
              </a:r>
              <a:endParaRPr lang="en-US"/>
            </a:p>
          </p:txBody>
        </p:sp>
        <p:sp>
          <p:nvSpPr>
            <p:cNvPr id="3108" name="Rectangle 36"/>
            <p:cNvSpPr>
              <a:spLocks noChangeArrowheads="1"/>
            </p:cNvSpPr>
            <p:nvPr/>
          </p:nvSpPr>
          <p:spPr bwMode="auto">
            <a:xfrm>
              <a:off x="7074" y="4251"/>
              <a:ext cx="1081" cy="541"/>
            </a:xfrm>
            <a:prstGeom prst="rect">
              <a:avLst/>
            </a:prstGeom>
            <a:solidFill>
              <a:srgbClr val="FFFFFF"/>
            </a:solidFill>
            <a:ln w="9525">
              <a:solidFill>
                <a:srgbClr val="000000"/>
              </a:solidFill>
              <a:miter lim="800000"/>
              <a:headEnd/>
              <a:tailEnd/>
            </a:ln>
          </p:spPr>
          <p:txBody>
            <a:bodyPr/>
            <a:lstStyle/>
            <a:p>
              <a:r>
                <a:rPr lang="en-US" sz="1200"/>
                <a:t>Compo</a:t>
              </a:r>
              <a:endParaRPr lang="en-US"/>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b="1"/>
              <a:t>Studi Kasus Stack (4)</a:t>
            </a:r>
          </a:p>
        </p:txBody>
      </p:sp>
      <p:sp>
        <p:nvSpPr>
          <p:cNvPr id="18435" name="AutoShape 3"/>
          <p:cNvSpPr>
            <a:spLocks noChangeAspect="1" noChangeArrowheads="1"/>
          </p:cNvSpPr>
          <p:nvPr>
            <p:ph type="body" idx="1"/>
          </p:nvPr>
        </p:nvSpPr>
        <p:spPr>
          <a:xfrm>
            <a:off x="539750" y="3284538"/>
            <a:ext cx="8064500" cy="2952750"/>
          </a:xfrm>
        </p:spPr>
        <p:txBody>
          <a:bodyPr/>
          <a:lstStyle/>
          <a:p>
            <a:pPr>
              <a:lnSpc>
                <a:spcPct val="90000"/>
              </a:lnSpc>
            </a:pPr>
            <a:r>
              <a:rPr lang="de-DE" sz="2400"/>
              <a:t>Kemudian lakukan langkah yang sama, sampai selesai.</a:t>
            </a:r>
          </a:p>
          <a:p>
            <a:pPr>
              <a:lnSpc>
                <a:spcPct val="90000"/>
              </a:lnSpc>
            </a:pPr>
            <a:r>
              <a:rPr lang="de-DE" sz="2400"/>
              <a:t>Pada contoh: operator + dipop dari Stack Soal, pop Stack Hasil dua kali, yaitu 3, disimpan pada variabel a, dan 2, disimpan pada variabel b.  Kemudian lakukan operasi sesuai dengan operatornya, b &lt;operator&gt; a</a:t>
            </a:r>
          </a:p>
          <a:p>
            <a:pPr>
              <a:lnSpc>
                <a:spcPct val="90000"/>
              </a:lnSpc>
            </a:pPr>
            <a:r>
              <a:rPr lang="de-DE" sz="2400"/>
              <a:t>Jadi b + a, yaitu 8 + 3 = 11.</a:t>
            </a:r>
          </a:p>
        </p:txBody>
      </p:sp>
      <p:pic>
        <p:nvPicPr>
          <p:cNvPr id="18437" name="Picture 5"/>
          <p:cNvPicPr>
            <a:picLocks noChangeAspect="1" noChangeArrowheads="1"/>
          </p:cNvPicPr>
          <p:nvPr/>
        </p:nvPicPr>
        <p:blipFill>
          <a:blip r:embed="rId2"/>
          <a:srcRect/>
          <a:stretch>
            <a:fillRect/>
          </a:stretch>
        </p:blipFill>
        <p:spPr bwMode="auto">
          <a:xfrm>
            <a:off x="611188" y="1844675"/>
            <a:ext cx="3990975" cy="12096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Infix to Postfix Algorithm</a:t>
            </a:r>
          </a:p>
        </p:txBody>
      </p:sp>
      <p:sp>
        <p:nvSpPr>
          <p:cNvPr id="60419" name="Rectangle 3"/>
          <p:cNvSpPr>
            <a:spLocks noGrp="1" noChangeArrowheads="1"/>
          </p:cNvSpPr>
          <p:nvPr>
            <p:ph type="body" idx="1"/>
          </p:nvPr>
        </p:nvSpPr>
        <p:spPr/>
        <p:txBody>
          <a:bodyPr/>
          <a:lstStyle/>
          <a:p>
            <a:pPr marL="609600" indent="-609600">
              <a:lnSpc>
                <a:spcPct val="80000"/>
              </a:lnSpc>
            </a:pPr>
            <a:r>
              <a:rPr lang="en-US" sz="1800"/>
              <a:t>Scan the Infix string from left to right. </a:t>
            </a:r>
          </a:p>
          <a:p>
            <a:pPr marL="609600" indent="-609600">
              <a:lnSpc>
                <a:spcPct val="80000"/>
              </a:lnSpc>
            </a:pPr>
            <a:r>
              <a:rPr lang="en-US" sz="1800"/>
              <a:t>Initialise an empty stack. </a:t>
            </a:r>
          </a:p>
          <a:p>
            <a:pPr marL="609600" indent="-609600">
              <a:lnSpc>
                <a:spcPct val="80000"/>
              </a:lnSpc>
            </a:pPr>
            <a:r>
              <a:rPr lang="en-US" sz="1800"/>
              <a:t>If the scannned character is an operand, add it to the Postfix string. If the scanned character is an operator and if the stack is empty Push the character to stack. </a:t>
            </a:r>
          </a:p>
          <a:p>
            <a:pPr marL="990600" lvl="1" indent="-533400">
              <a:lnSpc>
                <a:spcPct val="80000"/>
              </a:lnSpc>
            </a:pPr>
            <a:r>
              <a:rPr lang="en-US" sz="1600"/>
              <a:t>If the scanned character is an Operand and the stack is not empty, compare the precedence of the character with the element on top of the stack (topStack). </a:t>
            </a:r>
          </a:p>
          <a:p>
            <a:pPr marL="990600" lvl="1" indent="-533400">
              <a:lnSpc>
                <a:spcPct val="80000"/>
              </a:lnSpc>
            </a:pPr>
            <a:r>
              <a:rPr lang="en-US" sz="1600"/>
              <a:t>If topStack has higher precedence over the scanned character Pop the stack else Push the scanned character to stack. Repeat this step as long as stack is not empty and topStack has precedence over the character.</a:t>
            </a:r>
          </a:p>
          <a:p>
            <a:pPr marL="609600" indent="-609600">
              <a:lnSpc>
                <a:spcPct val="80000"/>
              </a:lnSpc>
            </a:pPr>
            <a:r>
              <a:rPr lang="en-US" sz="1800"/>
              <a:t>Repeat this step till all the characters are scanned. </a:t>
            </a:r>
          </a:p>
          <a:p>
            <a:pPr marL="609600" indent="-609600">
              <a:lnSpc>
                <a:spcPct val="80000"/>
              </a:lnSpc>
            </a:pPr>
            <a:r>
              <a:rPr lang="en-US" sz="1800"/>
              <a:t>(After all characters are scanned, we have to add any character that the stack may have to the Postfix string.) If stack is not empty add topStack to Postfix string and Pop the stack. Repeat this step as long as stack is not empty. </a:t>
            </a:r>
          </a:p>
          <a:p>
            <a:pPr marL="609600" indent="-609600">
              <a:lnSpc>
                <a:spcPct val="80000"/>
              </a:lnSpc>
            </a:pPr>
            <a:r>
              <a:rPr lang="en-US" sz="1800"/>
              <a:t>Return the Postfix string. </a:t>
            </a:r>
          </a:p>
          <a:p>
            <a:pPr marL="609600" indent="-609600">
              <a:lnSpc>
                <a:spcPct val="80000"/>
              </a:lnSpc>
            </a:pPr>
            <a:endParaRPr lang="en-US" sz="1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Contoh</a:t>
            </a:r>
          </a:p>
        </p:txBody>
      </p:sp>
      <p:sp>
        <p:nvSpPr>
          <p:cNvPr id="61443" name="Rectangle 3"/>
          <p:cNvSpPr>
            <a:spLocks noGrp="1" noChangeArrowheads="1"/>
          </p:cNvSpPr>
          <p:nvPr>
            <p:ph type="body" idx="1"/>
          </p:nvPr>
        </p:nvSpPr>
        <p:spPr/>
        <p:txBody>
          <a:bodyPr/>
          <a:lstStyle/>
          <a:p>
            <a:pPr>
              <a:lnSpc>
                <a:spcPct val="80000"/>
              </a:lnSpc>
            </a:pPr>
            <a:r>
              <a:rPr lang="en-US" sz="2800"/>
              <a:t>a+b*c-d</a:t>
            </a:r>
          </a:p>
          <a:p>
            <a:pPr lvl="1">
              <a:lnSpc>
                <a:spcPct val="80000"/>
              </a:lnSpc>
            </a:pPr>
            <a:r>
              <a:rPr lang="en-US" sz="2400"/>
              <a:t>Stack (kosong) dan Postfik (kosong)</a:t>
            </a:r>
          </a:p>
          <a:p>
            <a:pPr>
              <a:lnSpc>
                <a:spcPct val="80000"/>
              </a:lnSpc>
            </a:pPr>
            <a:r>
              <a:rPr lang="en-US" sz="2800"/>
              <a:t>Scan a</a:t>
            </a:r>
          </a:p>
          <a:p>
            <a:pPr lvl="1">
              <a:lnSpc>
                <a:spcPct val="80000"/>
              </a:lnSpc>
            </a:pPr>
            <a:r>
              <a:rPr lang="en-US" sz="2400"/>
              <a:t>Postfik: a</a:t>
            </a:r>
          </a:p>
          <a:p>
            <a:pPr>
              <a:lnSpc>
                <a:spcPct val="80000"/>
              </a:lnSpc>
            </a:pPr>
            <a:r>
              <a:rPr lang="en-US" sz="2800"/>
              <a:t>Scan +</a:t>
            </a:r>
          </a:p>
          <a:p>
            <a:pPr lvl="1">
              <a:lnSpc>
                <a:spcPct val="80000"/>
              </a:lnSpc>
            </a:pPr>
            <a:r>
              <a:rPr lang="en-US" sz="2400"/>
              <a:t>Stack: +</a:t>
            </a:r>
          </a:p>
          <a:p>
            <a:pPr>
              <a:lnSpc>
                <a:spcPct val="80000"/>
              </a:lnSpc>
            </a:pPr>
            <a:r>
              <a:rPr lang="en-US" sz="2800"/>
              <a:t>Scan b</a:t>
            </a:r>
          </a:p>
          <a:p>
            <a:pPr lvl="1">
              <a:lnSpc>
                <a:spcPct val="80000"/>
              </a:lnSpc>
            </a:pPr>
            <a:r>
              <a:rPr lang="en-US" sz="2400"/>
              <a:t>Postfik: ab</a:t>
            </a:r>
          </a:p>
          <a:p>
            <a:pPr>
              <a:lnSpc>
                <a:spcPct val="80000"/>
              </a:lnSpc>
            </a:pPr>
            <a:r>
              <a:rPr lang="en-US" sz="2800"/>
              <a:t>Scan *, karena ToS (+) &lt; *, maka add ke Stack</a:t>
            </a:r>
          </a:p>
          <a:p>
            <a:pPr lvl="1">
              <a:lnSpc>
                <a:spcPct val="80000"/>
              </a:lnSpc>
            </a:pPr>
            <a:r>
              <a:rPr lang="en-US" sz="2400"/>
              <a:t>Stack: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Contoh</a:t>
            </a:r>
          </a:p>
        </p:txBody>
      </p:sp>
      <p:sp>
        <p:nvSpPr>
          <p:cNvPr id="62467" name="Rectangle 3"/>
          <p:cNvSpPr>
            <a:spLocks noGrp="1" noChangeArrowheads="1"/>
          </p:cNvSpPr>
          <p:nvPr>
            <p:ph type="body" idx="1"/>
          </p:nvPr>
        </p:nvSpPr>
        <p:spPr/>
        <p:txBody>
          <a:bodyPr/>
          <a:lstStyle/>
          <a:p>
            <a:pPr>
              <a:lnSpc>
                <a:spcPct val="80000"/>
              </a:lnSpc>
            </a:pPr>
            <a:r>
              <a:rPr lang="en-US" sz="2000"/>
              <a:t>Scan c</a:t>
            </a:r>
          </a:p>
          <a:p>
            <a:pPr lvl="1">
              <a:lnSpc>
                <a:spcPct val="80000"/>
              </a:lnSpc>
            </a:pPr>
            <a:r>
              <a:rPr lang="en-US" sz="1800"/>
              <a:t>Postfik: abc</a:t>
            </a:r>
          </a:p>
          <a:p>
            <a:pPr>
              <a:lnSpc>
                <a:spcPct val="80000"/>
              </a:lnSpc>
            </a:pPr>
            <a:r>
              <a:rPr lang="en-US" sz="2000"/>
              <a:t>Scan –, karena * &gt; -, maka pop Stack, dan add ke Postfik</a:t>
            </a:r>
          </a:p>
          <a:p>
            <a:pPr lvl="1">
              <a:lnSpc>
                <a:spcPct val="80000"/>
              </a:lnSpc>
            </a:pPr>
            <a:r>
              <a:rPr lang="en-US" sz="1800"/>
              <a:t>Stack: +</a:t>
            </a:r>
          </a:p>
          <a:p>
            <a:pPr lvl="1">
              <a:lnSpc>
                <a:spcPct val="80000"/>
              </a:lnSpc>
            </a:pPr>
            <a:r>
              <a:rPr lang="en-US" sz="1800"/>
              <a:t>Postfik: abc*</a:t>
            </a:r>
          </a:p>
          <a:p>
            <a:pPr lvl="1">
              <a:lnSpc>
                <a:spcPct val="80000"/>
              </a:lnSpc>
            </a:pPr>
            <a:r>
              <a:rPr lang="en-US" sz="1800"/>
              <a:t>Karena + &lt;= -, maka pop Stack, dan add ke Postfik, karena Stack kosong, maka push – ke stack</a:t>
            </a:r>
          </a:p>
          <a:p>
            <a:pPr lvl="1">
              <a:lnSpc>
                <a:spcPct val="80000"/>
              </a:lnSpc>
            </a:pPr>
            <a:r>
              <a:rPr lang="en-US" sz="1800"/>
              <a:t>Stack:  -</a:t>
            </a:r>
          </a:p>
          <a:p>
            <a:pPr lvl="1">
              <a:lnSpc>
                <a:spcPct val="80000"/>
              </a:lnSpc>
            </a:pPr>
            <a:r>
              <a:rPr lang="en-US" sz="1800"/>
              <a:t>Postfik: abc*+</a:t>
            </a:r>
          </a:p>
          <a:p>
            <a:pPr>
              <a:lnSpc>
                <a:spcPct val="80000"/>
              </a:lnSpc>
            </a:pPr>
            <a:r>
              <a:rPr lang="en-US" sz="2000"/>
              <a:t>Scan d</a:t>
            </a:r>
          </a:p>
          <a:p>
            <a:pPr lvl="1">
              <a:lnSpc>
                <a:spcPct val="80000"/>
              </a:lnSpc>
            </a:pPr>
            <a:r>
              <a:rPr lang="en-US" sz="1800"/>
              <a:t>Postfik: abc*+d</a:t>
            </a:r>
          </a:p>
          <a:p>
            <a:pPr>
              <a:lnSpc>
                <a:spcPct val="80000"/>
              </a:lnSpc>
            </a:pPr>
            <a:r>
              <a:rPr lang="en-US" sz="2000"/>
              <a:t>Karena sudah habis, push ToS stack ke Posfix</a:t>
            </a:r>
          </a:p>
          <a:p>
            <a:pPr lvl="1">
              <a:lnSpc>
                <a:spcPct val="80000"/>
              </a:lnSpc>
            </a:pPr>
            <a:r>
              <a:rPr lang="en-US" sz="1800"/>
              <a:t>Postfix: abc*+d-</a:t>
            </a:r>
          </a:p>
          <a:p>
            <a:pPr>
              <a:lnSpc>
                <a:spcPct val="80000"/>
              </a:lnSpc>
            </a:pPr>
            <a:endParaRPr lang="en-US" sz="2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b="1"/>
              <a:t>Queue Dengan Array</a:t>
            </a:r>
          </a:p>
        </p:txBody>
      </p:sp>
      <p:sp>
        <p:nvSpPr>
          <p:cNvPr id="19461" name="Rectangle 5"/>
          <p:cNvSpPr>
            <a:spLocks noGrp="1" noChangeArrowheads="1"/>
          </p:cNvSpPr>
          <p:nvPr>
            <p:ph type="body" idx="1"/>
          </p:nvPr>
        </p:nvSpPr>
        <p:spPr/>
        <p:txBody>
          <a:bodyPr/>
          <a:lstStyle/>
          <a:p>
            <a:r>
              <a:rPr lang="de-DE" sz="2000"/>
              <a:t>Bersifat FIFO</a:t>
            </a:r>
          </a:p>
          <a:p>
            <a:r>
              <a:rPr lang="de-DE" sz="2000"/>
              <a:t>Elemen yang </a:t>
            </a:r>
            <a:r>
              <a:rPr lang="de-DE" sz="2000" b="1"/>
              <a:t>pertama masuk</a:t>
            </a:r>
            <a:r>
              <a:rPr lang="de-DE" sz="2000"/>
              <a:t> ke antrian akan </a:t>
            </a:r>
            <a:r>
              <a:rPr lang="de-DE" sz="2000" b="1"/>
              <a:t>keluar pertama</a:t>
            </a:r>
            <a:r>
              <a:rPr lang="de-DE" sz="2000"/>
              <a:t> kalinya</a:t>
            </a:r>
          </a:p>
          <a:p>
            <a:r>
              <a:rPr lang="de-DE" sz="2000"/>
              <a:t>DEQUEUE adalah mengeluarkan satu elemen dari suatu Antrian</a:t>
            </a:r>
          </a:p>
          <a:p>
            <a:r>
              <a:rPr lang="de-DE" sz="2000"/>
              <a:t>Antrian dapat dibuat dengan menggunakan: Liniear Array dan Circular Array</a:t>
            </a:r>
            <a:endParaRPr lang="en-US" sz="2000"/>
          </a:p>
        </p:txBody>
      </p:sp>
      <p:pic>
        <p:nvPicPr>
          <p:cNvPr id="19463" name="Picture 7"/>
          <p:cNvPicPr>
            <a:picLocks noChangeAspect="1" noChangeArrowheads="1"/>
          </p:cNvPicPr>
          <p:nvPr/>
        </p:nvPicPr>
        <p:blipFill>
          <a:blip r:embed="rId2"/>
          <a:srcRect/>
          <a:stretch>
            <a:fillRect/>
          </a:stretch>
        </p:blipFill>
        <p:spPr bwMode="auto">
          <a:xfrm>
            <a:off x="827088" y="4005263"/>
            <a:ext cx="7272337" cy="2447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b="1"/>
              <a:t>Queue Linier Array</a:t>
            </a:r>
          </a:p>
        </p:txBody>
      </p:sp>
      <p:sp>
        <p:nvSpPr>
          <p:cNvPr id="20483" name="Rectangle 3"/>
          <p:cNvSpPr>
            <a:spLocks noGrp="1" noChangeArrowheads="1"/>
          </p:cNvSpPr>
          <p:nvPr>
            <p:ph type="body" idx="1"/>
          </p:nvPr>
        </p:nvSpPr>
        <p:spPr>
          <a:xfrm>
            <a:off x="457200" y="1885950"/>
            <a:ext cx="8178800" cy="1687513"/>
          </a:xfrm>
        </p:spPr>
        <p:txBody>
          <a:bodyPr/>
          <a:lstStyle/>
          <a:p>
            <a:r>
              <a:rPr lang="de-DE" sz="2400"/>
              <a:t>Terdapat satu buah pintu masuk di suatu ujung dan satu buah pintu keluar di ujung satunya</a:t>
            </a:r>
          </a:p>
          <a:p>
            <a:r>
              <a:rPr lang="de-DE" sz="2400"/>
              <a:t>Sehingga membutuhkan 2 variabel: Head dan Tail</a:t>
            </a:r>
            <a:r>
              <a:rPr lang="en-US" sz="2400"/>
              <a:t> </a:t>
            </a:r>
          </a:p>
        </p:txBody>
      </p:sp>
      <p:pic>
        <p:nvPicPr>
          <p:cNvPr id="20484" name="Picture 4"/>
          <p:cNvPicPr>
            <a:picLocks noChangeAspect="1" noChangeArrowheads="1"/>
          </p:cNvPicPr>
          <p:nvPr/>
        </p:nvPicPr>
        <p:blipFill>
          <a:blip r:embed="rId2"/>
          <a:srcRect/>
          <a:stretch>
            <a:fillRect/>
          </a:stretch>
        </p:blipFill>
        <p:spPr bwMode="auto">
          <a:xfrm>
            <a:off x="755650" y="3500438"/>
            <a:ext cx="7345363" cy="2362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Queue (2)</a:t>
            </a:r>
          </a:p>
        </p:txBody>
      </p:sp>
      <p:sp>
        <p:nvSpPr>
          <p:cNvPr id="47107" name="Rectangle 3"/>
          <p:cNvSpPr>
            <a:spLocks noGrp="1" noChangeArrowheads="1"/>
          </p:cNvSpPr>
          <p:nvPr>
            <p:ph type="body" idx="1"/>
          </p:nvPr>
        </p:nvSpPr>
        <p:spPr>
          <a:xfrm>
            <a:off x="457200" y="3716338"/>
            <a:ext cx="8178800" cy="2341562"/>
          </a:xfrm>
        </p:spPr>
        <p:txBody>
          <a:bodyPr/>
          <a:lstStyle/>
          <a:p>
            <a:r>
              <a:rPr lang="en-US" sz="2800"/>
              <a:t>Operasi-operasi:</a:t>
            </a:r>
          </a:p>
          <a:p>
            <a:pPr>
              <a:buFontTx/>
              <a:buNone/>
            </a:pPr>
            <a:r>
              <a:rPr lang="de-DE" sz="2800" b="1"/>
              <a:t>Create()</a:t>
            </a:r>
            <a:endParaRPr lang="de-DE" sz="2800"/>
          </a:p>
          <a:p>
            <a:pPr lvl="1"/>
            <a:r>
              <a:rPr lang="de-DE" sz="2400"/>
              <a:t>Untuk menciptakan dan menginisialisasi Queue</a:t>
            </a:r>
          </a:p>
          <a:p>
            <a:pPr lvl="1"/>
            <a:r>
              <a:rPr lang="de-DE" sz="2400"/>
              <a:t>Dengan cara membuat Head dan Tail  = -1</a:t>
            </a:r>
            <a:endParaRPr lang="en-US" sz="2400"/>
          </a:p>
        </p:txBody>
      </p:sp>
      <p:pic>
        <p:nvPicPr>
          <p:cNvPr id="47108" name="Picture 4"/>
          <p:cNvPicPr>
            <a:picLocks noChangeAspect="1" noChangeArrowheads="1"/>
          </p:cNvPicPr>
          <p:nvPr/>
        </p:nvPicPr>
        <p:blipFill>
          <a:blip r:embed="rId2"/>
          <a:srcRect/>
          <a:stretch>
            <a:fillRect/>
          </a:stretch>
        </p:blipFill>
        <p:spPr bwMode="auto">
          <a:xfrm>
            <a:off x="611188" y="1916113"/>
            <a:ext cx="3248025" cy="1771650"/>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Queue (3)</a:t>
            </a:r>
          </a:p>
        </p:txBody>
      </p:sp>
      <p:pic>
        <p:nvPicPr>
          <p:cNvPr id="48131" name="Picture 3"/>
          <p:cNvPicPr>
            <a:picLocks noChangeAspect="1" noChangeArrowheads="1"/>
          </p:cNvPicPr>
          <p:nvPr>
            <p:ph type="body" idx="1"/>
          </p:nvPr>
        </p:nvPicPr>
        <p:blipFill>
          <a:blip r:embed="rId2"/>
          <a:srcRect/>
          <a:stretch>
            <a:fillRect/>
          </a:stretch>
        </p:blip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Queue (4)</a:t>
            </a:r>
          </a:p>
        </p:txBody>
      </p:sp>
      <p:sp>
        <p:nvSpPr>
          <p:cNvPr id="49155" name="Rectangle 3"/>
          <p:cNvSpPr>
            <a:spLocks noGrp="1" noChangeArrowheads="1"/>
          </p:cNvSpPr>
          <p:nvPr>
            <p:ph type="body" idx="1"/>
          </p:nvPr>
        </p:nvSpPr>
        <p:spPr/>
        <p:txBody>
          <a:bodyPr/>
          <a:lstStyle/>
          <a:p>
            <a:pPr>
              <a:lnSpc>
                <a:spcPct val="90000"/>
              </a:lnSpc>
            </a:pPr>
            <a:r>
              <a:rPr lang="de-DE" sz="2800" b="1"/>
              <a:t>IsEmpty()</a:t>
            </a:r>
            <a:endParaRPr lang="de-DE" sz="2800"/>
          </a:p>
          <a:p>
            <a:pPr lvl="1">
              <a:lnSpc>
                <a:spcPct val="90000"/>
              </a:lnSpc>
            </a:pPr>
            <a:r>
              <a:rPr lang="de-DE" sz="2400"/>
              <a:t>Untuk memeriksa apakah Antrian sudah penuh atau belum</a:t>
            </a:r>
          </a:p>
          <a:p>
            <a:pPr lvl="1">
              <a:lnSpc>
                <a:spcPct val="90000"/>
              </a:lnSpc>
            </a:pPr>
            <a:r>
              <a:rPr lang="de-DE" sz="2400"/>
              <a:t>Dengan cara memeriksa nilai Tail, jika Tail = -1 maka empty</a:t>
            </a:r>
          </a:p>
          <a:p>
            <a:pPr lvl="1">
              <a:lnSpc>
                <a:spcPct val="90000"/>
              </a:lnSpc>
            </a:pPr>
            <a:r>
              <a:rPr lang="de-DE" sz="2400"/>
              <a:t>Kita tidak memeriksa Head, karena Head adalah tanda untuk kepala antrian (elemen pertama dalam antrian) yang tidak akan berubah-ubah</a:t>
            </a:r>
          </a:p>
          <a:p>
            <a:pPr lvl="1">
              <a:lnSpc>
                <a:spcPct val="90000"/>
              </a:lnSpc>
            </a:pPr>
            <a:r>
              <a:rPr lang="de-DE" sz="2400"/>
              <a:t>Pergerakan pada Antrian terjadi dengan penambahan elemen Antrian kebelakang, yaitu menggunakan nilai Tail</a:t>
            </a:r>
            <a:endParaRPr lang="en-US" sz="24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Queue (5)</a:t>
            </a:r>
          </a:p>
        </p:txBody>
      </p:sp>
      <p:pic>
        <p:nvPicPr>
          <p:cNvPr id="50179" name="Picture 3"/>
          <p:cNvPicPr>
            <a:picLocks noChangeAspect="1" noChangeArrowheads="1"/>
          </p:cNvPicPr>
          <p:nvPr>
            <p:ph type="body" idx="1"/>
          </p:nvPr>
        </p:nvPicPr>
        <p:blipFill>
          <a:blip r:embed="rId2"/>
          <a:srcRect/>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Ilustrasi Stack</a:t>
            </a:r>
          </a:p>
        </p:txBody>
      </p:sp>
      <p:sp>
        <p:nvSpPr>
          <p:cNvPr id="4099" name="Rectangle 3"/>
          <p:cNvSpPr>
            <a:spLocks noGrp="1" noChangeArrowheads="1"/>
          </p:cNvSpPr>
          <p:nvPr>
            <p:ph type="body" idx="1"/>
          </p:nvPr>
        </p:nvSpPr>
        <p:spPr>
          <a:xfrm>
            <a:off x="457200" y="1916113"/>
            <a:ext cx="8178800" cy="4465637"/>
          </a:xfrm>
        </p:spPr>
        <p:txBody>
          <a:bodyPr/>
          <a:lstStyle/>
          <a:p>
            <a:pPr>
              <a:lnSpc>
                <a:spcPct val="80000"/>
              </a:lnSpc>
            </a:pPr>
            <a:r>
              <a:rPr lang="de-DE" sz="2000"/>
              <a:t>Contohnya, karena kita menumpuk Compo di posisi terakhir, maka Compo akan menjadi elemen teratas dalam tumpukan.  Sebaliknya, karena kita menumpuk Televisi pada saat pertama kali, maka elemen Televisi menjadi elemen terbawah dari tumpukan.  Dan jika kita mengambil elemen dari tumpukan, maka secara otomatis akan terambil elemen teratas, yaitu Compo.</a:t>
            </a:r>
            <a:endParaRPr lang="de-DE" sz="1800" b="1"/>
          </a:p>
          <a:p>
            <a:pPr>
              <a:lnSpc>
                <a:spcPct val="80000"/>
              </a:lnSpc>
            </a:pPr>
            <a:r>
              <a:rPr lang="de-DE" sz="1800" b="1"/>
              <a:t>Operasi-operasi/fungsi Stack</a:t>
            </a:r>
          </a:p>
          <a:p>
            <a:pPr lvl="1">
              <a:lnSpc>
                <a:spcPct val="80000"/>
              </a:lnSpc>
            </a:pPr>
            <a:r>
              <a:rPr lang="de-DE" sz="1800" b="1"/>
              <a:t>Push : </a:t>
            </a:r>
            <a:r>
              <a:rPr lang="de-DE" sz="1800"/>
              <a:t>digunakan untuk menambah item pada stack pada tumpukan paling atas</a:t>
            </a:r>
            <a:endParaRPr lang="de-DE" sz="1800" b="1"/>
          </a:p>
          <a:p>
            <a:pPr lvl="1">
              <a:lnSpc>
                <a:spcPct val="80000"/>
              </a:lnSpc>
            </a:pPr>
            <a:r>
              <a:rPr lang="de-DE" sz="1800" b="1"/>
              <a:t>Pop :</a:t>
            </a:r>
            <a:r>
              <a:rPr lang="de-DE" sz="1800"/>
              <a:t> digunakan untuk mengambil item pada stack pada tumpukan paling atas</a:t>
            </a:r>
            <a:endParaRPr lang="de-DE" sz="1800" b="1"/>
          </a:p>
          <a:p>
            <a:pPr lvl="1">
              <a:lnSpc>
                <a:spcPct val="80000"/>
              </a:lnSpc>
            </a:pPr>
            <a:r>
              <a:rPr lang="de-DE" sz="1800" b="1"/>
              <a:t>Clear :</a:t>
            </a:r>
            <a:r>
              <a:rPr lang="de-DE" sz="1800"/>
              <a:t> digunakan untuk mengosongkan stack</a:t>
            </a:r>
            <a:endParaRPr lang="de-DE" sz="1800" b="1"/>
          </a:p>
          <a:p>
            <a:pPr lvl="1">
              <a:lnSpc>
                <a:spcPct val="80000"/>
              </a:lnSpc>
            </a:pPr>
            <a:r>
              <a:rPr lang="de-DE" sz="1800" b="1"/>
              <a:t>IsEmpty :</a:t>
            </a:r>
            <a:r>
              <a:rPr lang="de-DE" sz="1800"/>
              <a:t> fungsi yang digunakan untuk mengecek apakah stack sudah kosong</a:t>
            </a:r>
            <a:endParaRPr lang="de-DE" sz="1800" b="1"/>
          </a:p>
          <a:p>
            <a:pPr lvl="1">
              <a:lnSpc>
                <a:spcPct val="80000"/>
              </a:lnSpc>
            </a:pPr>
            <a:r>
              <a:rPr lang="de-DE" sz="1800" b="1"/>
              <a:t>IsFull :</a:t>
            </a:r>
            <a:r>
              <a:rPr lang="de-DE" sz="1800"/>
              <a:t> fungsi yang digunakan untuk mengecek apakah stack sudah penuh</a:t>
            </a:r>
            <a:endParaRPr lang="en-US" sz="18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Queue (6)</a:t>
            </a:r>
          </a:p>
        </p:txBody>
      </p:sp>
      <p:sp>
        <p:nvSpPr>
          <p:cNvPr id="51203" name="Rectangle 3"/>
          <p:cNvSpPr>
            <a:spLocks noGrp="1" noChangeArrowheads="1"/>
          </p:cNvSpPr>
          <p:nvPr>
            <p:ph type="body" idx="1"/>
          </p:nvPr>
        </p:nvSpPr>
        <p:spPr/>
        <p:txBody>
          <a:bodyPr/>
          <a:lstStyle/>
          <a:p>
            <a:pPr lvl="1">
              <a:buFontTx/>
              <a:buNone/>
            </a:pPr>
            <a:r>
              <a:rPr lang="de-DE" b="1"/>
              <a:t>Fungis IsFull</a:t>
            </a:r>
          </a:p>
          <a:p>
            <a:pPr lvl="1"/>
            <a:r>
              <a:rPr lang="de-DE" sz="2400"/>
              <a:t>Untuk mengecek apakah Antrian sudah penuh atau belum</a:t>
            </a:r>
          </a:p>
          <a:p>
            <a:pPr lvl="1"/>
            <a:r>
              <a:rPr lang="de-DE" sz="2400"/>
              <a:t>Dengan cara mengecek nilai Tail, jika Tail &gt;= MAX-1 (karena MAX-1 adalah batas elemen array pada C) berarti sudah penuh</a:t>
            </a:r>
            <a:endParaRPr lang="en-US" sz="2400"/>
          </a:p>
        </p:txBody>
      </p:sp>
      <p:pic>
        <p:nvPicPr>
          <p:cNvPr id="51204" name="Picture 4"/>
          <p:cNvPicPr>
            <a:picLocks noChangeAspect="1" noChangeArrowheads="1"/>
          </p:cNvPicPr>
          <p:nvPr/>
        </p:nvPicPr>
        <p:blipFill>
          <a:blip r:embed="rId2"/>
          <a:srcRect/>
          <a:stretch>
            <a:fillRect/>
          </a:stretch>
        </p:blipFill>
        <p:spPr bwMode="auto">
          <a:xfrm>
            <a:off x="971550" y="4365625"/>
            <a:ext cx="7129463" cy="2228850"/>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Queue (7)</a:t>
            </a:r>
          </a:p>
        </p:txBody>
      </p:sp>
      <p:sp>
        <p:nvSpPr>
          <p:cNvPr id="52227" name="Rectangle 3"/>
          <p:cNvSpPr>
            <a:spLocks noGrp="1" noChangeArrowheads="1"/>
          </p:cNvSpPr>
          <p:nvPr>
            <p:ph type="body" idx="1"/>
          </p:nvPr>
        </p:nvSpPr>
        <p:spPr/>
        <p:txBody>
          <a:bodyPr/>
          <a:lstStyle/>
          <a:p>
            <a:pPr lvl="1">
              <a:buFontTx/>
              <a:buNone/>
            </a:pPr>
            <a:r>
              <a:rPr lang="de-DE" b="1"/>
              <a:t>Enqueue</a:t>
            </a:r>
          </a:p>
          <a:p>
            <a:pPr lvl="1"/>
            <a:r>
              <a:rPr lang="de-DE"/>
              <a:t>Untuk menambahkan elemen ke dalam Antrian, penambahan elemen selalu ditambahkan di elemen paling </a:t>
            </a:r>
            <a:r>
              <a:rPr lang="de-DE" b="1"/>
              <a:t>belakang</a:t>
            </a:r>
          </a:p>
          <a:p>
            <a:pPr lvl="1"/>
            <a:r>
              <a:rPr lang="de-DE"/>
              <a:t>Penambahan elemen selalu menggerakan variabel Tail dengan cara increment counter Tail terlebih dahulu</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Queue (8)</a:t>
            </a:r>
          </a:p>
        </p:txBody>
      </p:sp>
      <p:pic>
        <p:nvPicPr>
          <p:cNvPr id="53251" name="Picture 3"/>
          <p:cNvPicPr>
            <a:picLocks noChangeAspect="1" noChangeArrowheads="1"/>
          </p:cNvPicPr>
          <p:nvPr>
            <p:ph type="body" idx="1"/>
          </p:nvPr>
        </p:nvPicPr>
        <p:blipFill>
          <a:blip r:embed="rId2"/>
          <a:srcRect/>
          <a:stretch>
            <a:fillRect/>
          </a:stretch>
        </p:blip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Queue (9)</a:t>
            </a:r>
          </a:p>
        </p:txBody>
      </p:sp>
      <p:sp>
        <p:nvSpPr>
          <p:cNvPr id="54275" name="Rectangle 3"/>
          <p:cNvSpPr>
            <a:spLocks noGrp="1" noChangeArrowheads="1"/>
          </p:cNvSpPr>
          <p:nvPr>
            <p:ph type="body" idx="1"/>
          </p:nvPr>
        </p:nvSpPr>
        <p:spPr/>
        <p:txBody>
          <a:bodyPr/>
          <a:lstStyle/>
          <a:p>
            <a:r>
              <a:rPr lang="de-DE" b="1"/>
              <a:t>Dequeue()</a:t>
            </a:r>
            <a:endParaRPr lang="de-DE"/>
          </a:p>
          <a:p>
            <a:pPr lvl="1"/>
            <a:r>
              <a:rPr lang="de-DE"/>
              <a:t>Digunakan untuk menghapus elemen terdepan/pertama (head) dari Antrian</a:t>
            </a:r>
          </a:p>
          <a:p>
            <a:pPr lvl="1"/>
            <a:r>
              <a:rPr lang="de-DE"/>
              <a:t>Dengan cara menggeser semua elemen antrian kedepan dan mengurangi Tail dgn 1</a:t>
            </a:r>
          </a:p>
          <a:p>
            <a:pPr lvl="1"/>
            <a:r>
              <a:rPr lang="de-DE"/>
              <a:t>Penggeseran dilakukan dengan menggunakan looping</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Queue (10)</a:t>
            </a:r>
          </a:p>
        </p:txBody>
      </p:sp>
      <p:pic>
        <p:nvPicPr>
          <p:cNvPr id="55299" name="Picture 3"/>
          <p:cNvPicPr>
            <a:picLocks noChangeAspect="1" noChangeArrowheads="1"/>
          </p:cNvPicPr>
          <p:nvPr>
            <p:ph type="body" idx="1"/>
          </p:nvPr>
        </p:nvPicPr>
        <p:blipFill>
          <a:blip r:embed="rId2"/>
          <a:srcRect/>
          <a:stretch>
            <a:fillRect/>
          </a:stretch>
        </p:blip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Queue (11)</a:t>
            </a:r>
          </a:p>
        </p:txBody>
      </p:sp>
      <p:sp>
        <p:nvSpPr>
          <p:cNvPr id="56323" name="Rectangle 3"/>
          <p:cNvSpPr>
            <a:spLocks noGrp="1" noChangeArrowheads="1"/>
          </p:cNvSpPr>
          <p:nvPr>
            <p:ph type="body" idx="1"/>
          </p:nvPr>
        </p:nvSpPr>
        <p:spPr/>
        <p:txBody>
          <a:bodyPr/>
          <a:lstStyle/>
          <a:p>
            <a:r>
              <a:rPr lang="de-DE" b="1"/>
              <a:t>Clear()</a:t>
            </a:r>
            <a:endParaRPr lang="de-DE"/>
          </a:p>
          <a:p>
            <a:pPr lvl="1"/>
            <a:r>
              <a:rPr lang="de-DE"/>
              <a:t>Untuk menghapus elemen-elemen Antrian dengan cara membuat Tail dan Head = -1</a:t>
            </a:r>
          </a:p>
          <a:p>
            <a:pPr lvl="1"/>
            <a:r>
              <a:rPr lang="de-DE"/>
              <a:t>Penghapusan elemen-elemen Antrian sebenarnya tidak menghapus arraynya, namun hanya mengeset indeks pengaksesan-nya ke nilai -1 sehingga elemen-elemen Antrian tidak lagi terbaca</a:t>
            </a:r>
            <a:r>
              <a:rPr lang="en-US"/>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Queue (12)</a:t>
            </a:r>
          </a:p>
        </p:txBody>
      </p:sp>
      <p:pic>
        <p:nvPicPr>
          <p:cNvPr id="57347" name="Picture 3"/>
          <p:cNvPicPr>
            <a:picLocks noChangeAspect="1" noChangeArrowheads="1"/>
          </p:cNvPicPr>
          <p:nvPr>
            <p:ph type="body" idx="1"/>
          </p:nvPr>
        </p:nvPicPr>
        <p:blipFill>
          <a:blip r:embed="rId2"/>
          <a:srcRect/>
          <a:stretch>
            <a:fillRect/>
          </a:stretch>
        </p:blip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Queue (13)</a:t>
            </a:r>
          </a:p>
        </p:txBody>
      </p:sp>
      <p:sp>
        <p:nvSpPr>
          <p:cNvPr id="58371" name="Rectangle 3"/>
          <p:cNvSpPr>
            <a:spLocks noGrp="1" noChangeArrowheads="1"/>
          </p:cNvSpPr>
          <p:nvPr>
            <p:ph type="body" idx="1"/>
          </p:nvPr>
        </p:nvSpPr>
        <p:spPr/>
        <p:txBody>
          <a:bodyPr/>
          <a:lstStyle/>
          <a:p>
            <a:r>
              <a:rPr lang="de-DE" b="1"/>
              <a:t>Tampil()</a:t>
            </a:r>
            <a:endParaRPr lang="de-DE"/>
          </a:p>
          <a:p>
            <a:pPr lvl="1"/>
            <a:r>
              <a:rPr lang="de-DE"/>
              <a:t>Untuk menampilkan nilai-nilai elemen Antrian</a:t>
            </a:r>
          </a:p>
          <a:p>
            <a:pPr lvl="1"/>
            <a:r>
              <a:rPr lang="de-DE"/>
              <a:t>Menggunakan looping dari head s/d tail</a:t>
            </a:r>
            <a:endParaRPr lang="en-US"/>
          </a:p>
        </p:txBody>
      </p:sp>
      <p:pic>
        <p:nvPicPr>
          <p:cNvPr id="58372" name="Picture 4"/>
          <p:cNvPicPr>
            <a:picLocks noChangeAspect="1" noChangeArrowheads="1"/>
          </p:cNvPicPr>
          <p:nvPr/>
        </p:nvPicPr>
        <p:blipFill>
          <a:blip r:embed="rId2"/>
          <a:srcRect/>
          <a:stretch>
            <a:fillRect/>
          </a:stretch>
        </p:blipFill>
        <p:spPr bwMode="auto">
          <a:xfrm>
            <a:off x="1042988" y="3716338"/>
            <a:ext cx="6553200" cy="2376487"/>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Soal</a:t>
            </a:r>
          </a:p>
        </p:txBody>
      </p:sp>
      <p:sp>
        <p:nvSpPr>
          <p:cNvPr id="59395" name="Rectangle 3"/>
          <p:cNvSpPr>
            <a:spLocks noGrp="1" noChangeArrowheads="1"/>
          </p:cNvSpPr>
          <p:nvPr>
            <p:ph type="body" idx="1"/>
          </p:nvPr>
        </p:nvSpPr>
        <p:spPr/>
        <p:txBody>
          <a:bodyPr/>
          <a:lstStyle/>
          <a:p>
            <a:pPr marL="609600" indent="-609600">
              <a:lnSpc>
                <a:spcPct val="90000"/>
              </a:lnSpc>
            </a:pPr>
            <a:r>
              <a:rPr lang="de-DE"/>
              <a:t>Tambahkanlah function untuk mencari suatu elemen dalam queue &amp; stack</a:t>
            </a:r>
            <a:endParaRPr lang="en-US"/>
          </a:p>
          <a:p>
            <a:pPr marL="609600" indent="-609600">
              <a:lnSpc>
                <a:spcPct val="90000"/>
              </a:lnSpc>
            </a:pPr>
            <a:r>
              <a:rPr lang="de-DE"/>
              <a:t>Tambahkan function untuk mengedit suatu elemen dalam queue &amp; stack</a:t>
            </a:r>
            <a:endParaRPr lang="en-US"/>
          </a:p>
          <a:p>
            <a:pPr marL="609600" indent="-609600">
              <a:lnSpc>
                <a:spcPct val="90000"/>
              </a:lnSpc>
            </a:pPr>
            <a:r>
              <a:rPr lang="de-DE"/>
              <a:t>Carilah nilai total, rata-rata, terbesar dan terkecil dari elemen-elemen queue dalam function tersendiri</a:t>
            </a:r>
            <a:endParaRPr lang="en-US"/>
          </a:p>
          <a:p>
            <a:pPr marL="609600" indent="-609600">
              <a:lnSpc>
                <a:spcPct val="90000"/>
              </a:lnSpc>
              <a:buFontTx/>
              <a:buNone/>
            </a:pPr>
            <a:r>
              <a:rPr lang="en-US" b="1"/>
              <a:t>NEXT</a:t>
            </a:r>
            <a:r>
              <a:rPr lang="en-US"/>
              <a:t> : Pengenalan Pointer dan Function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de-DE" b="1"/>
              <a:t>Stack with Array of Struct</a:t>
            </a:r>
            <a:endParaRPr lang="en-US" b="1"/>
          </a:p>
        </p:txBody>
      </p:sp>
      <p:sp>
        <p:nvSpPr>
          <p:cNvPr id="44035" name="Rectangle 3"/>
          <p:cNvSpPr>
            <a:spLocks noGrp="1" noChangeArrowheads="1"/>
          </p:cNvSpPr>
          <p:nvPr>
            <p:ph type="body" idx="1"/>
          </p:nvPr>
        </p:nvSpPr>
        <p:spPr/>
        <p:txBody>
          <a:bodyPr/>
          <a:lstStyle/>
          <a:p>
            <a:pPr>
              <a:lnSpc>
                <a:spcPct val="90000"/>
              </a:lnSpc>
            </a:pPr>
            <a:r>
              <a:rPr lang="de-DE"/>
              <a:t>Definisikan Stack dengan menggunakan struct</a:t>
            </a:r>
          </a:p>
          <a:p>
            <a:pPr>
              <a:lnSpc>
                <a:spcPct val="90000"/>
              </a:lnSpc>
            </a:pPr>
            <a:r>
              <a:rPr lang="de-DE"/>
              <a:t>Definisikan konstanta MAX_STACK untuk menyimpan maksimum isi stack</a:t>
            </a:r>
          </a:p>
          <a:p>
            <a:pPr>
              <a:lnSpc>
                <a:spcPct val="90000"/>
              </a:lnSpc>
            </a:pPr>
            <a:r>
              <a:rPr lang="de-DE"/>
              <a:t>Buatlah variabel array data sebagai implementasi stack</a:t>
            </a:r>
          </a:p>
          <a:p>
            <a:pPr>
              <a:lnSpc>
                <a:spcPct val="90000"/>
              </a:lnSpc>
            </a:pPr>
            <a:r>
              <a:rPr lang="de-DE"/>
              <a:t>Deklarasikan operasi-operasi/function di atas dan buat implemetasinya</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de-DE" b="1"/>
              <a:t>Program Stack</a:t>
            </a:r>
            <a:endParaRPr lang="en-US" b="1"/>
          </a:p>
        </p:txBody>
      </p:sp>
      <p:sp>
        <p:nvSpPr>
          <p:cNvPr id="6147" name="Rectangle 3"/>
          <p:cNvSpPr>
            <a:spLocks noGrp="1" noChangeArrowheads="1"/>
          </p:cNvSpPr>
          <p:nvPr>
            <p:ph type="body" idx="1"/>
          </p:nvPr>
        </p:nvSpPr>
        <p:spPr/>
        <p:txBody>
          <a:bodyPr/>
          <a:lstStyle/>
          <a:p>
            <a:pPr>
              <a:lnSpc>
                <a:spcPct val="80000"/>
              </a:lnSpc>
            </a:pPr>
            <a:r>
              <a:rPr lang="de-DE" sz="2800" b="1"/>
              <a:t>Deklarasi MAX_STACK</a:t>
            </a:r>
            <a:endParaRPr lang="de-DE" sz="2800"/>
          </a:p>
          <a:p>
            <a:pPr>
              <a:lnSpc>
                <a:spcPct val="80000"/>
              </a:lnSpc>
              <a:buFontTx/>
              <a:buNone/>
            </a:pPr>
            <a:r>
              <a:rPr lang="de-DE" sz="2800"/>
              <a:t>	</a:t>
            </a:r>
            <a:r>
              <a:rPr lang="de-DE" sz="2800">
                <a:latin typeface="Courier" pitchFamily="49" charset="0"/>
              </a:rPr>
              <a:t>#define MAX_STACK 10	</a:t>
            </a:r>
            <a:endParaRPr lang="de-DE" sz="2800" b="1">
              <a:latin typeface="Courier" pitchFamily="49" charset="0"/>
            </a:endParaRPr>
          </a:p>
          <a:p>
            <a:pPr>
              <a:lnSpc>
                <a:spcPct val="80000"/>
              </a:lnSpc>
            </a:pPr>
            <a:r>
              <a:rPr lang="de-DE" sz="2800" b="1"/>
              <a:t>Deklarasi STACK dengan struct dan array data</a:t>
            </a:r>
            <a:endParaRPr lang="de-DE" sz="2800"/>
          </a:p>
          <a:p>
            <a:pPr>
              <a:lnSpc>
                <a:spcPct val="80000"/>
              </a:lnSpc>
              <a:buFontTx/>
              <a:buNone/>
            </a:pPr>
            <a:r>
              <a:rPr lang="de-DE" sz="2000">
                <a:latin typeface="Courier" pitchFamily="49" charset="0"/>
              </a:rPr>
              <a:t>	typedef struct STACK{</a:t>
            </a:r>
          </a:p>
          <a:p>
            <a:pPr>
              <a:lnSpc>
                <a:spcPct val="80000"/>
              </a:lnSpc>
              <a:buFontTx/>
              <a:buNone/>
            </a:pPr>
            <a:r>
              <a:rPr lang="de-DE" sz="2000">
                <a:latin typeface="Courier" pitchFamily="49" charset="0"/>
              </a:rPr>
              <a:t>		int top;</a:t>
            </a:r>
          </a:p>
          <a:p>
            <a:pPr>
              <a:lnSpc>
                <a:spcPct val="80000"/>
              </a:lnSpc>
              <a:buFontTx/>
              <a:buNone/>
            </a:pPr>
            <a:r>
              <a:rPr lang="de-DE" sz="2000">
                <a:latin typeface="Courier" pitchFamily="49" charset="0"/>
              </a:rPr>
              <a:t>		char data[10][10];				</a:t>
            </a:r>
          </a:p>
          <a:p>
            <a:pPr>
              <a:lnSpc>
                <a:spcPct val="80000"/>
              </a:lnSpc>
              <a:buFontTx/>
              <a:buNone/>
            </a:pPr>
            <a:r>
              <a:rPr lang="de-DE" sz="2000">
                <a:latin typeface="Courier" pitchFamily="49" charset="0"/>
              </a:rPr>
              <a:t>	};</a:t>
            </a:r>
            <a:endParaRPr lang="de-DE" sz="2000" b="1">
              <a:latin typeface="Courier" pitchFamily="49" charset="0"/>
            </a:endParaRPr>
          </a:p>
          <a:p>
            <a:pPr>
              <a:lnSpc>
                <a:spcPct val="80000"/>
              </a:lnSpc>
            </a:pPr>
            <a:r>
              <a:rPr lang="de-DE" sz="2800" b="1"/>
              <a:t>Deklarasi/buat variabel dari struct</a:t>
            </a:r>
            <a:endParaRPr lang="de-DE" sz="2800"/>
          </a:p>
          <a:p>
            <a:pPr>
              <a:lnSpc>
                <a:spcPct val="80000"/>
              </a:lnSpc>
              <a:buFontTx/>
              <a:buNone/>
            </a:pPr>
            <a:r>
              <a:rPr lang="de-DE" sz="2800"/>
              <a:t>	</a:t>
            </a:r>
            <a:r>
              <a:rPr lang="de-DE" sz="2800">
                <a:latin typeface="Courier" pitchFamily="49" charset="0"/>
              </a:rPr>
              <a:t>STACK tumpuk;</a:t>
            </a:r>
            <a:endParaRPr lang="en-US" sz="2800">
              <a:latin typeface="Courier" pitchFamily="49"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de-DE" sz="3600" b="1"/>
              <a:t>Program Stack (2)</a:t>
            </a:r>
            <a:endParaRPr lang="en-US" sz="3600" b="1"/>
          </a:p>
        </p:txBody>
      </p:sp>
      <p:sp>
        <p:nvSpPr>
          <p:cNvPr id="7173" name="Rectangle 5"/>
          <p:cNvSpPr>
            <a:spLocks noGrp="1" noChangeArrowheads="1"/>
          </p:cNvSpPr>
          <p:nvPr>
            <p:ph type="body" idx="1"/>
          </p:nvPr>
        </p:nvSpPr>
        <p:spPr/>
        <p:txBody>
          <a:bodyPr/>
          <a:lstStyle/>
          <a:p>
            <a:pPr>
              <a:buFontTx/>
              <a:buNone/>
            </a:pPr>
            <a:r>
              <a:rPr lang="de-DE" sz="2800" b="1"/>
              <a:t>Inisialisasi Stack</a:t>
            </a:r>
            <a:endParaRPr lang="de-DE" sz="2800"/>
          </a:p>
          <a:p>
            <a:r>
              <a:rPr lang="de-DE" sz="2800"/>
              <a:t>Pada mulanya isi top dengan -1, karena array dalam C dimulai dari 0, yang berarti stack adalah KOSONG!</a:t>
            </a:r>
          </a:p>
          <a:p>
            <a:r>
              <a:rPr lang="de-DE" sz="2800"/>
              <a:t>Top adalah suatu variabel penanda dalam STACK yang menunjukkan elemen teratas Stack sekarang.  Top Of Stack akan selalu bergerak hingga mencapai MAX of STACK sehingga menyebabkan stack PENUH!</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a:t>Program Stack (2)</a:t>
            </a:r>
          </a:p>
        </p:txBody>
      </p:sp>
      <p:pic>
        <p:nvPicPr>
          <p:cNvPr id="8198" name="Picture 6"/>
          <p:cNvPicPr>
            <a:picLocks noChangeAspect="1" noChangeArrowheads="1"/>
          </p:cNvPicPr>
          <p:nvPr/>
        </p:nvPicPr>
        <p:blipFill>
          <a:blip r:embed="rId2"/>
          <a:srcRect/>
          <a:stretch>
            <a:fillRect/>
          </a:stretch>
        </p:blipFill>
        <p:spPr bwMode="auto">
          <a:xfrm>
            <a:off x="611188" y="2060575"/>
            <a:ext cx="7632700" cy="3960813"/>
          </a:xfrm>
          <a:prstGeom prst="rect">
            <a:avLst/>
          </a:prstGeom>
          <a:noFill/>
          <a:ln w="9525">
            <a:noFill/>
            <a:miter lim="800000"/>
            <a:headEnd/>
            <a:tailEnd/>
          </a:ln>
          <a:effectLst/>
        </p:spPr>
      </p:pic>
      <p:sp>
        <p:nvSpPr>
          <p:cNvPr id="8199" name="Text Box 7"/>
          <p:cNvSpPr txBox="1">
            <a:spLocks noChangeArrowheads="1"/>
          </p:cNvSpPr>
          <p:nvPr/>
        </p:nvSpPr>
        <p:spPr bwMode="auto">
          <a:xfrm>
            <a:off x="539750" y="6092825"/>
            <a:ext cx="3486150" cy="366713"/>
          </a:xfrm>
          <a:prstGeom prst="rect">
            <a:avLst/>
          </a:prstGeom>
          <a:noFill/>
          <a:ln w="9525">
            <a:noFill/>
            <a:miter lim="800000"/>
            <a:headEnd/>
            <a:tailEnd/>
          </a:ln>
          <a:effectLst/>
        </p:spPr>
        <p:txBody>
          <a:bodyPr wrap="none">
            <a:spAutoFit/>
          </a:bodyPr>
          <a:lstStyle/>
          <a:p>
            <a:r>
              <a:rPr lang="en-US"/>
              <a:t>Ilustrasi Stack pada saat inisialisasi!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Program Stack (3)</a:t>
            </a:r>
          </a:p>
        </p:txBody>
      </p:sp>
      <p:sp>
        <p:nvSpPr>
          <p:cNvPr id="9219" name="AutoShape 3"/>
          <p:cNvSpPr>
            <a:spLocks noChangeAspect="1" noChangeArrowheads="1"/>
          </p:cNvSpPr>
          <p:nvPr>
            <p:ph type="body" idx="1"/>
          </p:nvPr>
        </p:nvSpPr>
        <p:spPr>
          <a:xfrm>
            <a:off x="457200" y="1916113"/>
            <a:ext cx="8178800" cy="4141787"/>
          </a:xfrm>
        </p:spPr>
        <p:txBody>
          <a:bodyPr/>
          <a:lstStyle/>
          <a:p>
            <a:pPr>
              <a:buFontTx/>
              <a:buNone/>
            </a:pPr>
            <a:r>
              <a:rPr lang="de-DE" b="1"/>
              <a:t>Fungsi IsFull</a:t>
            </a:r>
            <a:endParaRPr lang="de-DE"/>
          </a:p>
          <a:p>
            <a:r>
              <a:rPr lang="de-DE"/>
              <a:t>Untuk memeriksa apakah stack sudah penuh?</a:t>
            </a:r>
          </a:p>
          <a:p>
            <a:r>
              <a:rPr lang="de-DE"/>
              <a:t>Dengan cara memeriksa top of stack, jika sudah sama dengan MAX_STACK-1 maka full, jika belum (masih lebih kecil dari MAX_STACK-1)  maka belum full</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Program Stack (4)</a:t>
            </a:r>
          </a:p>
        </p:txBody>
      </p:sp>
      <p:sp>
        <p:nvSpPr>
          <p:cNvPr id="40963" name="Rectangle 3"/>
          <p:cNvSpPr>
            <a:spLocks noGrp="1" noChangeArrowheads="1"/>
          </p:cNvSpPr>
          <p:nvPr>
            <p:ph type="body" idx="1"/>
          </p:nvPr>
        </p:nvSpPr>
        <p:spPr>
          <a:xfrm>
            <a:off x="457200" y="1885950"/>
            <a:ext cx="8178800" cy="679450"/>
          </a:xfrm>
        </p:spPr>
        <p:txBody>
          <a:bodyPr/>
          <a:lstStyle/>
          <a:p>
            <a:r>
              <a:rPr lang="en-US" sz="3600"/>
              <a:t>Ilustrasi Stack pada kondisi Full</a:t>
            </a:r>
          </a:p>
        </p:txBody>
      </p:sp>
      <p:pic>
        <p:nvPicPr>
          <p:cNvPr id="40964" name="Picture 4"/>
          <p:cNvPicPr>
            <a:picLocks noChangeAspect="1" noChangeArrowheads="1"/>
          </p:cNvPicPr>
          <p:nvPr/>
        </p:nvPicPr>
        <p:blipFill>
          <a:blip r:embed="rId2"/>
          <a:srcRect/>
          <a:stretch>
            <a:fillRect/>
          </a:stretch>
        </p:blipFill>
        <p:spPr bwMode="auto">
          <a:xfrm>
            <a:off x="468313" y="2852738"/>
            <a:ext cx="8280400" cy="314325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CONTPORT">
  <a:themeElements>
    <a:clrScheme name="CONTPOR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PORT">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NTPOR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POR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POR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POR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POR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POR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POR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CONTPORT</Template>
  <TotalTime>279</TotalTime>
  <Words>1406</Words>
  <Application>Microsoft Office PowerPoint</Application>
  <PresentationFormat>On-screen Show (4:3)</PresentationFormat>
  <Paragraphs>177</Paragraphs>
  <Slides>38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Arial Black</vt:lpstr>
      <vt:lpstr>Times New Roman</vt:lpstr>
      <vt:lpstr>Tahoma</vt:lpstr>
      <vt:lpstr>Monotype Sorts</vt:lpstr>
      <vt:lpstr>Courier</vt:lpstr>
      <vt:lpstr>CONTPORT</vt:lpstr>
      <vt:lpstr>STRUKTUR DATA (4) array stack dan queue </vt:lpstr>
      <vt:lpstr>Stack</vt:lpstr>
      <vt:lpstr>Ilustrasi Stack</vt:lpstr>
      <vt:lpstr>Stack with Array of Struct</vt:lpstr>
      <vt:lpstr>Program Stack</vt:lpstr>
      <vt:lpstr>Program Stack (2)</vt:lpstr>
      <vt:lpstr>Program Stack (2)</vt:lpstr>
      <vt:lpstr>Program Stack (3)</vt:lpstr>
      <vt:lpstr>Program Stack (4)</vt:lpstr>
      <vt:lpstr>Program Stack (5)</vt:lpstr>
      <vt:lpstr>Program Stack (6)</vt:lpstr>
      <vt:lpstr>Program Stack (7)</vt:lpstr>
      <vt:lpstr>Program Stack (8)</vt:lpstr>
      <vt:lpstr>Program Stack (9)</vt:lpstr>
      <vt:lpstr>Program Stack (10)</vt:lpstr>
      <vt:lpstr>Program Stack (11)</vt:lpstr>
      <vt:lpstr> Studi Kasus Stack</vt:lpstr>
      <vt:lpstr>Studi Kasus Stack (2)</vt:lpstr>
      <vt:lpstr>Studi Kasus Stack (3)</vt:lpstr>
      <vt:lpstr>Studi Kasus Stack (4)</vt:lpstr>
      <vt:lpstr>Infix to Postfix Algorithm</vt:lpstr>
      <vt:lpstr>Contoh</vt:lpstr>
      <vt:lpstr>Contoh</vt:lpstr>
      <vt:lpstr>Queue Dengan Array</vt:lpstr>
      <vt:lpstr>Queue Linier Array</vt:lpstr>
      <vt:lpstr>Queue (2)</vt:lpstr>
      <vt:lpstr>Queue (3)</vt:lpstr>
      <vt:lpstr>Queue (4)</vt:lpstr>
      <vt:lpstr>Queue (5)</vt:lpstr>
      <vt:lpstr>Queue (6)</vt:lpstr>
      <vt:lpstr>Queue (7)</vt:lpstr>
      <vt:lpstr>Queue (8)</vt:lpstr>
      <vt:lpstr>Queue (9)</vt:lpstr>
      <vt:lpstr>Queue (10)</vt:lpstr>
      <vt:lpstr>Queue (11)</vt:lpstr>
      <vt:lpstr>Queue (12)</vt:lpstr>
      <vt:lpstr>Queue (13)</vt:lpstr>
      <vt:lpstr>Soal</vt:lpstr>
    </vt:vector>
  </TitlesOfParts>
  <Company>Antonie's Rapid software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STRUKTUR DATA (1) </dc:title>
  <dc:creator>Antonie</dc:creator>
  <cp:lastModifiedBy>candra</cp:lastModifiedBy>
  <cp:revision>55</cp:revision>
  <dcterms:created xsi:type="dcterms:W3CDTF">2006-08-27T08:31:27Z</dcterms:created>
  <dcterms:modified xsi:type="dcterms:W3CDTF">2013-09-17T01:27:42Z</dcterms:modified>
</cp:coreProperties>
</file>