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302" r:id="rId9"/>
    <p:sldId id="268" r:id="rId10"/>
    <p:sldId id="265" r:id="rId11"/>
    <p:sldId id="266" r:id="rId12"/>
    <p:sldId id="267" r:id="rId13"/>
    <p:sldId id="303" r:id="rId14"/>
    <p:sldId id="305" r:id="rId15"/>
    <p:sldId id="306" r:id="rId16"/>
    <p:sldId id="311" r:id="rId17"/>
    <p:sldId id="307" r:id="rId18"/>
    <p:sldId id="308" r:id="rId19"/>
    <p:sldId id="309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13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9A8F3-1805-4EFB-A010-D17F9CEA380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7FC57-98EA-4944-BDBB-03FF14DC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F16AA2C-8E4A-40DA-AEAE-0760D12AB43E}" type="slidenum">
              <a:rPr lang="en-US">
                <a:latin typeface="Arial" panose="020B0604020202020204" pitchFamily="34" charset="0"/>
              </a:rPr>
              <a:pPr/>
              <a:t>16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CDL (Control Definition Language)</a:t>
            </a:r>
          </a:p>
          <a:p>
            <a:pPr eaLnBrk="1" hangingPunct="1"/>
            <a:r>
              <a:rPr lang="en-US" smtClean="0"/>
              <a:t>Statement untuk memberi (grant) dan mencabut (revoke) otoritas (hak akses) kepada/dari user.</a:t>
            </a:r>
          </a:p>
          <a:p>
            <a:pPr eaLnBrk="1" hangingPunct="1"/>
            <a:r>
              <a:rPr lang="en-US" smtClean="0"/>
              <a:t>Dengan alasan demi kelancaran dan keamanan sistem database dalam pengolahan datanya.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GRANT</a:t>
            </a:r>
          </a:p>
          <a:p>
            <a:pPr eaLnBrk="1" hangingPunct="1"/>
            <a:r>
              <a:rPr lang="en-US" smtClean="0"/>
              <a:t>	Memberikan otoritas (hak akses) manipulasi data pada suatu tabel (database) kepada user</a:t>
            </a:r>
          </a:p>
          <a:p>
            <a:pPr eaLnBrk="1" hangingPunct="1"/>
            <a:r>
              <a:rPr lang="en-US" smtClean="0"/>
              <a:t>REVOKE</a:t>
            </a:r>
          </a:p>
          <a:p>
            <a:pPr eaLnBrk="1" hangingPunct="1"/>
            <a:r>
              <a:rPr lang="en-US" smtClean="0"/>
              <a:t>	Mencabut otoritas (hak akses) manipulasi data pada suatu tabel (database) dari user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862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23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8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3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66D7E6-DEF0-4390-8F85-4EB4215066C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44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abu.salam@dsn.dinus.ac.i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ABU SALAM, 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&amp; Database </a:t>
            </a:r>
            <a:r>
              <a:rPr lang="en-US" dirty="0"/>
              <a:t>Management System (DBMS)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anose="020B0606020202030204" pitchFamily="34" charset="0"/>
              </a:rPr>
              <a:t>Database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adalah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pengorganisasian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sekumpulan</a:t>
            </a:r>
            <a:r>
              <a:rPr lang="en-US" sz="2400" dirty="0">
                <a:latin typeface="Arial Narrow" panose="020B0606020202030204" pitchFamily="34" charset="0"/>
              </a:rPr>
              <a:t> data yang </a:t>
            </a:r>
            <a:r>
              <a:rPr lang="en-US" sz="2400" dirty="0" err="1">
                <a:latin typeface="Arial Narrow" panose="020B0606020202030204" pitchFamily="34" charset="0"/>
              </a:rPr>
              <a:t>saling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terkait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sehingga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memudahkan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aktifitas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untuk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memperoleh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informasi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 Narrow" panose="020B0606020202030204" pitchFamily="34" charset="0"/>
              </a:rPr>
              <a:t>Untuk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mengelola</a:t>
            </a:r>
            <a:r>
              <a:rPr lang="en-US" sz="2400" dirty="0">
                <a:latin typeface="Arial Narrow" panose="020B0606020202030204" pitchFamily="34" charset="0"/>
              </a:rPr>
              <a:t> basis data </a:t>
            </a:r>
            <a:r>
              <a:rPr lang="en-US" sz="2400" dirty="0" err="1">
                <a:latin typeface="Arial Narrow" panose="020B0606020202030204" pitchFamily="34" charset="0"/>
              </a:rPr>
              <a:t>diperlukan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perangkat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lunak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disebut</a:t>
            </a:r>
            <a:r>
              <a:rPr lang="en-US" sz="2400" dirty="0">
                <a:latin typeface="Arial Narrow" panose="020B0606020202030204" pitchFamily="34" charset="0"/>
              </a:rPr>
              <a:t> DBMS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DBMS </a:t>
            </a:r>
            <a:r>
              <a:rPr lang="en-US" sz="2400" dirty="0" err="1">
                <a:latin typeface="Arial Narrow" panose="020B0606020202030204" pitchFamily="34" charset="0"/>
              </a:rPr>
              <a:t>adalah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perangkat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lunak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sistem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memungkinkan</a:t>
            </a:r>
            <a:r>
              <a:rPr lang="en-US" sz="2400" dirty="0">
                <a:latin typeface="Arial Narrow" panose="020B0606020202030204" pitchFamily="34" charset="0"/>
              </a:rPr>
              <a:t> para </a:t>
            </a:r>
            <a:r>
              <a:rPr lang="en-US" sz="2400" dirty="0" err="1">
                <a:latin typeface="Arial Narrow" panose="020B0606020202030204" pitchFamily="34" charset="0"/>
              </a:rPr>
              <a:t>pemakai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membuat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memelihara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mengontrol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dan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mengakses</a:t>
            </a:r>
            <a:r>
              <a:rPr lang="en-US" sz="2400" dirty="0">
                <a:latin typeface="Arial Narrow" panose="020B0606020202030204" pitchFamily="34" charset="0"/>
              </a:rPr>
              <a:t> basis data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cara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praktis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efisien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DBMS </a:t>
            </a:r>
            <a:r>
              <a:rPr lang="en-US" sz="2400" dirty="0" err="1">
                <a:latin typeface="Arial Narrow" panose="020B0606020202030204" pitchFamily="34" charset="0"/>
              </a:rPr>
              <a:t>dapat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digunakan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untuk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mengakomodasikan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berbagai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macam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pemakai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memiliki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kebutuhan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akses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berbeda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  <a:endParaRPr lang="id-ID" sz="24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DBMS,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data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querynya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mem-peroleh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/>
              <a:t>end users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data yang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-- “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 smtClean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inkonsistensi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32586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DBMS,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DBMS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end user </a:t>
            </a:r>
            <a:r>
              <a:rPr lang="en-US" dirty="0" err="1"/>
              <a:t>dan</a:t>
            </a:r>
            <a:r>
              <a:rPr lang="en-US" dirty="0"/>
              <a:t> basis data</a:t>
            </a:r>
          </a:p>
        </p:txBody>
      </p:sp>
      <p:pic>
        <p:nvPicPr>
          <p:cNvPr id="4" name="Picture 15" descr="FIG0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835" y="2814638"/>
            <a:ext cx="7194536" cy="404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1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254908"/>
            <a:ext cx="7807059" cy="1146360"/>
          </a:xfrm>
        </p:spPr>
        <p:txBody>
          <a:bodyPr/>
          <a:lstStyle/>
          <a:p>
            <a:pPr defTabSz="829544"/>
            <a:r>
              <a:rPr lang="en-US"/>
              <a:t>LEVEL ABSTRAKSI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1079" indent="-311079" defTabSz="829544"/>
            <a:r>
              <a:rPr lang="en-US" dirty="0"/>
              <a:t>PHISYCAL LEVEL</a:t>
            </a:r>
          </a:p>
          <a:p>
            <a:pPr marL="674004" lvl="1" defTabSz="829544"/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record/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disimpan</a:t>
            </a:r>
            <a:endParaRPr lang="en-US" dirty="0"/>
          </a:p>
          <a:p>
            <a:pPr marL="674004" lvl="1" defTabSz="829544"/>
            <a:r>
              <a:rPr lang="en-US" dirty="0" err="1"/>
              <a:t>Deskripsi</a:t>
            </a:r>
            <a:r>
              <a:rPr lang="en-US" dirty="0"/>
              <a:t> detail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</a:t>
            </a:r>
          </a:p>
          <a:p>
            <a:pPr marL="311079" indent="-311079" defTabSz="829544"/>
            <a:r>
              <a:rPr lang="en-US" dirty="0"/>
              <a:t>LOGICAL LEVEL</a:t>
            </a:r>
          </a:p>
          <a:p>
            <a:pPr marL="674004" lvl="1" defTabSz="829544"/>
            <a:r>
              <a:rPr lang="en-US" dirty="0" err="1"/>
              <a:t>Menggambarkan</a:t>
            </a:r>
            <a:r>
              <a:rPr lang="en-US" dirty="0"/>
              <a:t> database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data</a:t>
            </a:r>
          </a:p>
          <a:p>
            <a:pPr marL="674004" lvl="1" defTabSz="829544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DBA</a:t>
            </a:r>
          </a:p>
          <a:p>
            <a:pPr marL="311079" indent="-311079" defTabSz="829544"/>
            <a:r>
              <a:rPr lang="en-US" dirty="0"/>
              <a:t>VIEW LEVEL</a:t>
            </a:r>
          </a:p>
          <a:p>
            <a:pPr marL="674004" lvl="1" defTabSz="829544"/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detail </a:t>
            </a:r>
            <a:r>
              <a:rPr lang="en-US" dirty="0" err="1"/>
              <a:t>tipe</a:t>
            </a:r>
            <a:r>
              <a:rPr lang="en-US" dirty="0"/>
              <a:t> data (information hiding)</a:t>
            </a:r>
          </a:p>
          <a:p>
            <a:pPr marL="674004" lvl="1" defTabSz="829544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user</a:t>
            </a:r>
          </a:p>
        </p:txBody>
      </p:sp>
    </p:spTree>
    <p:extLst>
      <p:ext uri="{BB962C8B-B14F-4D97-AF65-F5344CB8AC3E}">
        <p14:creationId xmlns:p14="http://schemas.microsoft.com/office/powerpoint/2010/main" val="1964382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254908"/>
            <a:ext cx="7807059" cy="1146360"/>
          </a:xfrm>
        </p:spPr>
        <p:txBody>
          <a:bodyPr/>
          <a:lstStyle/>
          <a:p>
            <a:pPr defTabSz="829544"/>
            <a:r>
              <a:rPr lang="en-US" sz="3266"/>
              <a:t>DATA DEFINITION LANGUAGE (DDL)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1705970"/>
            <a:ext cx="9720073" cy="4603390"/>
          </a:xfrm>
        </p:spPr>
        <p:txBody>
          <a:bodyPr>
            <a:normAutofit/>
          </a:bodyPr>
          <a:lstStyle/>
          <a:p>
            <a:pPr marL="311079" indent="-311079" defTabSz="829544"/>
            <a:r>
              <a:rPr lang="en-US" sz="2177" dirty="0" err="1"/>
              <a:t>Notasi</a:t>
            </a:r>
            <a:r>
              <a:rPr lang="en-US" sz="2177" dirty="0"/>
              <a:t> </a:t>
            </a:r>
            <a:r>
              <a:rPr lang="en-US" sz="2177" dirty="0" err="1"/>
              <a:t>spesifikasi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mendefinisikan</a:t>
            </a:r>
            <a:r>
              <a:rPr lang="en-US" sz="2177" dirty="0"/>
              <a:t> </a:t>
            </a:r>
            <a:r>
              <a:rPr lang="en-US" sz="2177" dirty="0" err="1"/>
              <a:t>skema</a:t>
            </a:r>
            <a:r>
              <a:rPr lang="en-US" sz="2177" dirty="0"/>
              <a:t> </a:t>
            </a:r>
            <a:r>
              <a:rPr lang="en-US" sz="2177" dirty="0" smtClean="0"/>
              <a:t>database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Create Tables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Create Indexes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Altering Tables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Dropping Tables/Indexes</a:t>
            </a:r>
            <a:endParaRPr lang="en-US" sz="1377" dirty="0"/>
          </a:p>
          <a:p>
            <a:pPr marL="311079" indent="-311079" defTabSz="829544"/>
            <a:r>
              <a:rPr lang="en-US" sz="2177" dirty="0" err="1"/>
              <a:t>Contoh</a:t>
            </a:r>
            <a:r>
              <a:rPr lang="en-US" sz="2177" dirty="0"/>
              <a:t>:</a:t>
            </a:r>
          </a:p>
          <a:p>
            <a:pPr marL="311079" indent="-311079" defTabSz="829544">
              <a:buNone/>
            </a:pPr>
            <a:r>
              <a:rPr lang="en-US" sz="2177" dirty="0"/>
              <a:t>	CREATE TABLE account(</a:t>
            </a:r>
          </a:p>
          <a:p>
            <a:pPr marL="311079" indent="-311079" defTabSz="829544">
              <a:buNone/>
            </a:pPr>
            <a:r>
              <a:rPr lang="en-US" sz="2177" dirty="0"/>
              <a:t>		</a:t>
            </a:r>
            <a:r>
              <a:rPr lang="en-US" sz="2177" dirty="0" err="1"/>
              <a:t>account_number</a:t>
            </a:r>
            <a:r>
              <a:rPr lang="en-US" sz="2177" dirty="0"/>
              <a:t>	char(10),</a:t>
            </a:r>
          </a:p>
          <a:p>
            <a:pPr marL="311079" indent="-311079" defTabSz="829544">
              <a:buNone/>
            </a:pPr>
            <a:r>
              <a:rPr lang="en-US" sz="2177" dirty="0"/>
              <a:t>		balance		integer)</a:t>
            </a:r>
          </a:p>
          <a:p>
            <a:pPr marL="311079" indent="-311079" defTabSz="829544"/>
            <a:r>
              <a:rPr lang="en-US" sz="2177" dirty="0"/>
              <a:t>DDL Compiler </a:t>
            </a:r>
            <a:r>
              <a:rPr lang="en-US" sz="2177" dirty="0" err="1"/>
              <a:t>membangkitkan</a:t>
            </a:r>
            <a:r>
              <a:rPr lang="en-US" sz="2177" dirty="0"/>
              <a:t> </a:t>
            </a:r>
            <a:r>
              <a:rPr lang="en-US" sz="2177" dirty="0" err="1"/>
              <a:t>himpunan</a:t>
            </a:r>
            <a:r>
              <a:rPr lang="en-US" sz="2177" dirty="0"/>
              <a:t> </a:t>
            </a:r>
            <a:r>
              <a:rPr lang="en-US" sz="2177" dirty="0" err="1"/>
              <a:t>tabel</a:t>
            </a:r>
            <a:r>
              <a:rPr lang="en-US" sz="2177" dirty="0"/>
              <a:t> </a:t>
            </a:r>
            <a:r>
              <a:rPr lang="en-US" sz="2177" dirty="0" err="1"/>
              <a:t>dalam</a:t>
            </a:r>
            <a:r>
              <a:rPr lang="en-US" sz="2177" dirty="0"/>
              <a:t> </a:t>
            </a:r>
            <a:r>
              <a:rPr lang="en-US" sz="2177" dirty="0" err="1"/>
              <a:t>kamus</a:t>
            </a:r>
            <a:r>
              <a:rPr lang="en-US" sz="2177" dirty="0"/>
              <a:t> data</a:t>
            </a:r>
          </a:p>
          <a:p>
            <a:pPr marL="311079" indent="-311079" defTabSz="829544"/>
            <a:r>
              <a:rPr lang="en-US" sz="2177" dirty="0" err="1"/>
              <a:t>Kamus</a:t>
            </a:r>
            <a:r>
              <a:rPr lang="en-US" sz="2177" dirty="0"/>
              <a:t> data </a:t>
            </a:r>
            <a:r>
              <a:rPr lang="en-US" sz="2177" dirty="0" err="1"/>
              <a:t>memuat</a:t>
            </a:r>
            <a:r>
              <a:rPr lang="en-US" sz="2177" dirty="0"/>
              <a:t> metadata (data </a:t>
            </a:r>
            <a:r>
              <a:rPr lang="en-US" sz="2177" dirty="0" err="1"/>
              <a:t>tentang</a:t>
            </a:r>
            <a:r>
              <a:rPr lang="en-US" sz="2177" dirty="0"/>
              <a:t> data)</a:t>
            </a:r>
          </a:p>
        </p:txBody>
      </p:sp>
    </p:spTree>
    <p:extLst>
      <p:ext uri="{BB962C8B-B14F-4D97-AF65-F5344CB8AC3E}">
        <p14:creationId xmlns:p14="http://schemas.microsoft.com/office/powerpoint/2010/main" val="3064144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254908"/>
            <a:ext cx="7807059" cy="1146360"/>
          </a:xfrm>
        </p:spPr>
        <p:txBody>
          <a:bodyPr/>
          <a:lstStyle/>
          <a:p>
            <a:pPr defTabSz="829544"/>
            <a:r>
              <a:rPr lang="en-US" sz="3266"/>
              <a:t>DATA MANIPULATION LANGUAGE (DML)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1079" indent="-311079" defTabSz="829544"/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data</a:t>
            </a:r>
          </a:p>
          <a:p>
            <a:pPr marL="311079" indent="-311079" defTabSz="829544"/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Query </a:t>
            </a:r>
            <a:r>
              <a:rPr lang="en-US" dirty="0" smtClean="0"/>
              <a:t>Language</a:t>
            </a:r>
          </a:p>
          <a:p>
            <a:pPr marL="311079" indent="-311079" defTabSz="829544"/>
            <a:endParaRPr lang="en-US" dirty="0"/>
          </a:p>
          <a:p>
            <a:pPr lvl="1">
              <a:buFontTx/>
              <a:buChar char="•"/>
              <a:defRPr/>
            </a:pP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Insertion :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Menyisipkan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data record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suatu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  <a:defRPr/>
            </a:pPr>
            <a:r>
              <a:rPr lang="en-US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Updating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Memperbaiki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data record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suatu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  <a:defRPr/>
            </a:pPr>
            <a:r>
              <a:rPr lang="en-US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Deletion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Menghapus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data record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suatu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  <a:defRPr/>
            </a:pPr>
            <a:r>
              <a:rPr lang="en-US" sz="2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Selection </a:t>
            </a: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Menampilkan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data record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suatu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74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sz="4000" dirty="0">
                <a:solidFill>
                  <a:schemeClr val="hlink"/>
                </a:solidFill>
              </a:rPr>
              <a:t>CDL (Control Definition Language)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153400" cy="3962400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defRPr/>
            </a:pPr>
            <a:r>
              <a:rPr lang="en-US" sz="2800" dirty="0" smtClean="0">
                <a:solidFill>
                  <a:srgbClr val="CC3300"/>
                </a:solidFill>
              </a:rPr>
              <a:t>GRANT</a:t>
            </a:r>
            <a:endParaRPr lang="en-US" sz="2800" dirty="0">
              <a:solidFill>
                <a:srgbClr val="CC3300"/>
              </a:solidFill>
            </a:endParaRPr>
          </a:p>
          <a:p>
            <a:pPr marL="609600" indent="-609600"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otoritas</a:t>
            </a:r>
            <a:r>
              <a:rPr lang="en-US" sz="2800" dirty="0"/>
              <a:t> (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akses</a:t>
            </a:r>
            <a:r>
              <a:rPr lang="en-US" sz="2800" dirty="0"/>
              <a:t>) </a:t>
            </a:r>
            <a:r>
              <a:rPr lang="en-US" sz="2800" dirty="0" err="1"/>
              <a:t>manipulasi</a:t>
            </a:r>
            <a:r>
              <a:rPr lang="en-US" sz="2800" dirty="0"/>
              <a:t> data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(database) </a:t>
            </a:r>
            <a:r>
              <a:rPr lang="en-US" sz="2800" dirty="0" err="1"/>
              <a:t>kepada</a:t>
            </a:r>
            <a:r>
              <a:rPr lang="en-US" sz="2800" dirty="0"/>
              <a:t> user</a:t>
            </a:r>
          </a:p>
          <a:p>
            <a:pPr marL="609600" indent="-609600">
              <a:defRPr/>
            </a:pPr>
            <a:r>
              <a:rPr lang="en-US" sz="2800" dirty="0">
                <a:solidFill>
                  <a:srgbClr val="CC3300"/>
                </a:solidFill>
              </a:rPr>
              <a:t>REVOKE</a:t>
            </a:r>
          </a:p>
          <a:p>
            <a:pPr marL="609600" indent="-609600"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Mencabut</a:t>
            </a:r>
            <a:r>
              <a:rPr lang="en-US" sz="2800" dirty="0"/>
              <a:t> </a:t>
            </a:r>
            <a:r>
              <a:rPr lang="en-US" sz="2800" dirty="0" err="1"/>
              <a:t>otoritas</a:t>
            </a:r>
            <a:r>
              <a:rPr lang="en-US" sz="2800" dirty="0"/>
              <a:t> (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akses</a:t>
            </a:r>
            <a:r>
              <a:rPr lang="en-US" sz="2800" dirty="0"/>
              <a:t>) </a:t>
            </a:r>
            <a:r>
              <a:rPr lang="en-US" sz="2800" dirty="0" err="1"/>
              <a:t>manipulasi</a:t>
            </a:r>
            <a:r>
              <a:rPr lang="en-US" sz="2800" dirty="0"/>
              <a:t> data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(database) </a:t>
            </a:r>
            <a:r>
              <a:rPr lang="en-US" sz="2800" dirty="0" err="1"/>
              <a:t>dari</a:t>
            </a:r>
            <a:r>
              <a:rPr lang="en-US" sz="2800" dirty="0"/>
              <a:t> user</a:t>
            </a:r>
          </a:p>
        </p:txBody>
      </p:sp>
    </p:spTree>
    <p:extLst>
      <p:ext uri="{BB962C8B-B14F-4D97-AF65-F5344CB8AC3E}">
        <p14:creationId xmlns:p14="http://schemas.microsoft.com/office/powerpoint/2010/main" val="10668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254908"/>
            <a:ext cx="7807059" cy="1146360"/>
          </a:xfrm>
        </p:spPr>
        <p:txBody>
          <a:bodyPr/>
          <a:lstStyle/>
          <a:p>
            <a:pPr defTabSz="829544"/>
            <a:r>
              <a:rPr lang="en-US"/>
              <a:t>STANDARD QUERY LANGUAGE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29544">
              <a:buFont typeface="Arial" panose="020B0604020202020204" pitchFamily="34" charset="0"/>
              <a:buChar char="•"/>
            </a:pPr>
            <a:r>
              <a:rPr lang="en-US" sz="2540" dirty="0"/>
              <a:t>SQL non </a:t>
            </a:r>
            <a:r>
              <a:rPr lang="en-US" sz="2540" dirty="0" err="1"/>
              <a:t>prosedural</a:t>
            </a:r>
            <a:r>
              <a:rPr lang="en-US" sz="2540" dirty="0"/>
              <a:t> DML</a:t>
            </a:r>
          </a:p>
          <a:p>
            <a:pPr defTabSz="829544">
              <a:buFont typeface="Arial" panose="020B0604020202020204" pitchFamily="34" charset="0"/>
              <a:buChar char="•"/>
            </a:pPr>
            <a:r>
              <a:rPr lang="en-US" sz="2540" dirty="0" err="1"/>
              <a:t>Contoh</a:t>
            </a:r>
            <a:r>
              <a:rPr lang="en-US" sz="2540" dirty="0"/>
              <a:t>:</a:t>
            </a:r>
          </a:p>
          <a:p>
            <a:pPr marL="0" indent="0" defTabSz="829544">
              <a:buNone/>
            </a:pPr>
            <a:r>
              <a:rPr lang="en-US" sz="2540" dirty="0" smtClean="0"/>
              <a:t>	SELECT </a:t>
            </a:r>
            <a:r>
              <a:rPr lang="en-US" sz="2540" dirty="0" err="1"/>
              <a:t>account.balance</a:t>
            </a:r>
            <a:endParaRPr lang="en-US" sz="2540" dirty="0"/>
          </a:p>
          <a:p>
            <a:pPr marL="0" indent="0" defTabSz="829544">
              <a:buNone/>
            </a:pPr>
            <a:r>
              <a:rPr lang="en-US" sz="2540" dirty="0" smtClean="0"/>
              <a:t>	FROM</a:t>
            </a:r>
            <a:r>
              <a:rPr lang="en-US" sz="2540" dirty="0"/>
              <a:t>	account</a:t>
            </a:r>
          </a:p>
          <a:p>
            <a:pPr marL="0" indent="0" defTabSz="829544">
              <a:buNone/>
            </a:pPr>
            <a:r>
              <a:rPr lang="en-US" sz="2540" dirty="0" smtClean="0"/>
              <a:t>	WHERE </a:t>
            </a:r>
            <a:r>
              <a:rPr lang="en-US" sz="2540" dirty="0" err="1"/>
              <a:t>account.account_number</a:t>
            </a:r>
            <a:r>
              <a:rPr lang="en-US" sz="2540" dirty="0"/>
              <a:t> = ’11111-111’</a:t>
            </a:r>
          </a:p>
          <a:p>
            <a:pPr defTabSz="829544">
              <a:buFont typeface="Arial" panose="020B0604020202020204" pitchFamily="34" charset="0"/>
              <a:buChar char="•"/>
            </a:pPr>
            <a:r>
              <a:rPr lang="en-US" sz="2540" dirty="0"/>
              <a:t>Embedded SQL/ ODBC/ JDBC</a:t>
            </a:r>
          </a:p>
        </p:txBody>
      </p:sp>
    </p:spTree>
    <p:extLst>
      <p:ext uri="{BB962C8B-B14F-4D97-AF65-F5344CB8AC3E}">
        <p14:creationId xmlns:p14="http://schemas.microsoft.com/office/powerpoint/2010/main" val="4012521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254908"/>
            <a:ext cx="7807059" cy="1146360"/>
          </a:xfrm>
        </p:spPr>
        <p:txBody>
          <a:bodyPr/>
          <a:lstStyle/>
          <a:p>
            <a:pPr defTabSz="829544"/>
            <a:r>
              <a:rPr lang="en-US"/>
              <a:t>EVOLUSI BASIS DATA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242156" y="1294697"/>
            <a:ext cx="8121012" cy="428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503238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008063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511300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16125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4733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305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3877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449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1960 	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Produk</a:t>
            </a: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 DB 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pertama</a:t>
            </a: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 (DBOM, IMS, IDS, Total,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IDMS)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Standar</a:t>
            </a: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Codasyl</a:t>
            </a:r>
            <a:endParaRPr lang="en-US" sz="1814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1814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1970 	Relational model&gt;&gt;&gt;Codd,1970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Prototype RDBMS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Relational theoretical works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Three-level architecture (ANSI and 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Codasyl</a:t>
            </a: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E/R model &gt;&gt;&gt;Chen,1976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Produk</a:t>
            </a: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 relational market 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pertama</a:t>
            </a: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 kali 	</a:t>
            </a:r>
            <a:r>
              <a:rPr lang="en-US" sz="1814" b="1" dirty="0" err="1">
                <a:solidFill>
                  <a:schemeClr val="tx1"/>
                </a:solidFill>
                <a:latin typeface="Arial" panose="020B0604020202020204" pitchFamily="34" charset="0"/>
              </a:rPr>
              <a:t>diluncurkan</a:t>
            </a:r>
            <a:endParaRPr lang="en-US" sz="1814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1814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1980 	Distributed DBs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CASE (Computer Aided for SW Engineering)tools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SQL standard (ANSI, ISO)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814" b="1" dirty="0">
                <a:solidFill>
                  <a:schemeClr val="tx1"/>
                </a:solidFill>
                <a:latin typeface="Arial" panose="020B0604020202020204" pitchFamily="34" charset="0"/>
              </a:rPr>
              <a:t>	Object-oriented DB manifesto</a:t>
            </a:r>
          </a:p>
        </p:txBody>
      </p:sp>
    </p:spTree>
    <p:extLst>
      <p:ext uri="{BB962C8B-B14F-4D97-AF65-F5344CB8AC3E}">
        <p14:creationId xmlns:p14="http://schemas.microsoft.com/office/powerpoint/2010/main" val="1196582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254908"/>
            <a:ext cx="7807059" cy="1146360"/>
          </a:xfrm>
        </p:spPr>
        <p:txBody>
          <a:bodyPr/>
          <a:lstStyle/>
          <a:p>
            <a:pPr defTabSz="829544"/>
            <a:r>
              <a:rPr lang="en-US"/>
              <a:t>EVOLUSI BASIS DATA (2)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306963" y="1598569"/>
            <a:ext cx="7904990" cy="439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503238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008063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511300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16125" defTabSz="1008063"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4733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305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3877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44925" defTabSz="1008063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1990 	Third-generation DB manifesto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Client/server architecture (2-tier arc.)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sz="1996" dirty="0" err="1">
                <a:solidFill>
                  <a:schemeClr val="tx1"/>
                </a:solidFill>
                <a:latin typeface="Arial" panose="020B0604020202020204" pitchFamily="34" charset="0"/>
              </a:rPr>
              <a:t>Produk</a:t>
            </a: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996" dirty="0" err="1">
                <a:solidFill>
                  <a:schemeClr val="tx1"/>
                </a:solidFill>
                <a:latin typeface="Arial" panose="020B0604020202020204" pitchFamily="34" charset="0"/>
              </a:rPr>
              <a:t>pertama</a:t>
            </a: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 object DB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Reference models (ISO/ANSI)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SQL 92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OO standards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Data warehouses / Data mining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SQL: 1999 (previously SQL3)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1996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2000 	Three-tier architecture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Object relational model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Databases and the World Wide Web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Mobile DBs</a:t>
            </a:r>
          </a:p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996" dirty="0">
                <a:solidFill>
                  <a:schemeClr val="tx1"/>
                </a:solidFill>
                <a:latin typeface="Arial" panose="020B0604020202020204" pitchFamily="34" charset="0"/>
              </a:rPr>
              <a:t>	SQL/MM</a:t>
            </a:r>
          </a:p>
        </p:txBody>
      </p:sp>
    </p:spTree>
    <p:extLst>
      <p:ext uri="{BB962C8B-B14F-4D97-AF65-F5344CB8AC3E}">
        <p14:creationId xmlns:p14="http://schemas.microsoft.com/office/powerpoint/2010/main" val="407359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pic>
        <p:nvPicPr>
          <p:cNvPr id="4" name="Picture 12" descr="FIG01-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69" y="1601135"/>
            <a:ext cx="6402777" cy="525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2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Model basis 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yang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data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basis data.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/>
              <a:t>Macam</a:t>
            </a:r>
            <a:r>
              <a:rPr lang="en-US" sz="2400" b="1" dirty="0"/>
              <a:t> Model Basis Data</a:t>
            </a:r>
          </a:p>
          <a:p>
            <a:pPr lvl="1" algn="just">
              <a:spcBef>
                <a:spcPct val="50000"/>
              </a:spcBef>
              <a:buSzPct val="90000"/>
              <a:buFont typeface="Symbol" panose="05050102010706020507" pitchFamily="18" charset="2"/>
              <a:buChar char="¨"/>
            </a:pPr>
            <a:r>
              <a:rPr lang="en-US" sz="2000" b="1" dirty="0"/>
              <a:t>Model </a:t>
            </a:r>
            <a:r>
              <a:rPr lang="en-US" sz="2000" b="1" dirty="0" err="1"/>
              <a:t>Konseptual</a:t>
            </a:r>
            <a:r>
              <a:rPr lang="en-US" sz="2000" b="1" dirty="0"/>
              <a:t> </a:t>
            </a:r>
            <a:r>
              <a:rPr lang="en-US" sz="2000" dirty="0" err="1"/>
              <a:t>terfokus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representasi</a:t>
            </a:r>
            <a:r>
              <a:rPr lang="en-US" sz="2000" dirty="0"/>
              <a:t> data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. Model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i="1" dirty="0" err="1"/>
              <a:t>Apa</a:t>
            </a:r>
            <a:r>
              <a:rPr lang="en-US" sz="2000" b="1" dirty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disajikan</a:t>
            </a:r>
            <a:r>
              <a:rPr lang="en-US" sz="2000" dirty="0"/>
              <a:t> </a:t>
            </a:r>
            <a:r>
              <a:rPr lang="en-US" sz="2000" dirty="0" err="1"/>
              <a:t>dibanding</a:t>
            </a:r>
            <a:r>
              <a:rPr lang="en-US" sz="2000" dirty="0"/>
              <a:t> </a:t>
            </a:r>
            <a:r>
              <a:rPr lang="en-US" sz="2000" b="1" i="1" dirty="0" err="1"/>
              <a:t>Bagaimana</a:t>
            </a:r>
            <a:r>
              <a:rPr lang="en-US" sz="2000" b="1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menyajikannya</a:t>
            </a:r>
            <a:r>
              <a:rPr lang="en-US" sz="2000" dirty="0"/>
              <a:t>.</a:t>
            </a:r>
          </a:p>
          <a:p>
            <a:pPr lvl="1" algn="just">
              <a:buSzPct val="90000"/>
              <a:buFont typeface="Symbol" panose="05050102010706020507" pitchFamily="18" charset="2"/>
              <a:buChar char="¨"/>
            </a:pPr>
            <a:r>
              <a:rPr lang="en-US" sz="2000" b="1" dirty="0"/>
              <a:t>Model </a:t>
            </a:r>
            <a:r>
              <a:rPr lang="en-US" sz="2000" b="1" dirty="0" err="1"/>
              <a:t>Implementasi</a:t>
            </a:r>
            <a:r>
              <a:rPr lang="en-US" sz="2000" dirty="0"/>
              <a:t> </a:t>
            </a:r>
            <a:r>
              <a:rPr lang="en-US" sz="2000" dirty="0" err="1"/>
              <a:t>ditekankan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i="1" dirty="0" err="1"/>
              <a:t>Bagaimana</a:t>
            </a:r>
            <a:r>
              <a:rPr lang="en-US" sz="2000" b="1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data </a:t>
            </a:r>
            <a:r>
              <a:rPr lang="en-US" sz="2000" dirty="0" err="1"/>
              <a:t>disajikan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basis data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b="1" i="1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data </a:t>
            </a:r>
            <a:r>
              <a:rPr lang="en-US" sz="2000" dirty="0" err="1"/>
              <a:t>diimplementasikan</a:t>
            </a:r>
            <a:r>
              <a:rPr lang="en-US" sz="2000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782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 dirty="0"/>
              <a:t>1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28683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733800" y="11430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038600" y="1981200"/>
            <a:ext cx="5638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 dirty="0" err="1">
                <a:solidFill>
                  <a:srgbClr val="0000CC"/>
                </a:solidFill>
                <a:latin typeface="Arial" panose="020B0604020202020204" pitchFamily="34" charset="0"/>
              </a:rPr>
              <a:t>Tiga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anose="020B0604020202020204" pitchFamily="34" charset="0"/>
              </a:rPr>
              <a:t>Macam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</a:rPr>
              <a:t> Model Basis Data </a:t>
            </a:r>
            <a:r>
              <a:rPr lang="en-US" sz="2400" b="1" dirty="0" err="1">
                <a:solidFill>
                  <a:srgbClr val="0000CC"/>
                </a:solidFill>
                <a:latin typeface="Arial" panose="020B0604020202020204" pitchFamily="34" charset="0"/>
              </a:rPr>
              <a:t>Implementasi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</a:rPr>
              <a:t> 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 dirty="0">
                <a:solidFill>
                  <a:srgbClr val="0000CC"/>
                </a:solidFill>
                <a:latin typeface="Arial" panose="020B0604020202020204" pitchFamily="34" charset="0"/>
              </a:rPr>
              <a:t>Model basis data </a:t>
            </a:r>
            <a:r>
              <a:rPr lang="en-US" sz="2200" b="1" dirty="0" err="1">
                <a:solidFill>
                  <a:srgbClr val="0000CC"/>
                </a:solidFill>
                <a:latin typeface="Arial" panose="020B0604020202020204" pitchFamily="34" charset="0"/>
              </a:rPr>
              <a:t>hirarki</a:t>
            </a:r>
            <a:endParaRPr lang="en-US" sz="2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 dirty="0">
                <a:solidFill>
                  <a:srgbClr val="0000CC"/>
                </a:solidFill>
                <a:latin typeface="Arial" panose="020B0604020202020204" pitchFamily="34" charset="0"/>
              </a:rPr>
              <a:t>Model basis data </a:t>
            </a:r>
            <a:r>
              <a:rPr lang="en-US" sz="2200" b="1" dirty="0" err="1">
                <a:solidFill>
                  <a:srgbClr val="0000CC"/>
                </a:solidFill>
                <a:latin typeface="Arial" panose="020B0604020202020204" pitchFamily="34" charset="0"/>
              </a:rPr>
              <a:t>jaringan</a:t>
            </a:r>
            <a:endParaRPr lang="en-US" sz="2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 dirty="0">
                <a:solidFill>
                  <a:srgbClr val="0000CC"/>
                </a:solidFill>
                <a:latin typeface="Arial" panose="020B0604020202020204" pitchFamily="34" charset="0"/>
              </a:rPr>
              <a:t>Model basis data </a:t>
            </a:r>
            <a:r>
              <a:rPr lang="en-US" sz="2200" b="1" dirty="0" err="1">
                <a:solidFill>
                  <a:srgbClr val="0000CC"/>
                </a:solidFill>
                <a:latin typeface="Arial" panose="020B0604020202020204" pitchFamily="34" charset="0"/>
              </a:rPr>
              <a:t>relasional</a:t>
            </a:r>
            <a:endParaRPr lang="en-US" sz="2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endParaRPr lang="en-US" sz="20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sz="2000" b="1" dirty="0">
                <a:solidFill>
                  <a:srgbClr val="0000CC"/>
                </a:solidFill>
                <a:latin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800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12" name="Picture 16" descr="FIG01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6781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29707" name="Picture 11" descr="ko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505200" y="990600"/>
            <a:ext cx="5181600" cy="762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solidFill>
                  <a:schemeClr val="accent2"/>
                </a:solidFill>
                <a:latin typeface="Arial" panose="020B0604020202020204" pitchFamily="34" charset="0"/>
              </a:rPr>
              <a:t>Struktur Hirarki</a:t>
            </a:r>
          </a:p>
        </p:txBody>
      </p:sp>
    </p:spTree>
    <p:extLst>
      <p:ext uri="{BB962C8B-B14F-4D97-AF65-F5344CB8AC3E}">
        <p14:creationId xmlns:p14="http://schemas.microsoft.com/office/powerpoint/2010/main" val="349888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0732" name="Picture 12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733800" y="11430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3352800" y="1828800"/>
            <a:ext cx="6781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Hirarki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Struktur Dasar</a:t>
            </a:r>
          </a:p>
          <a:p>
            <a:pPr lvl="2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Kumpulan record-record yang secara logika terorganisir seperti struktur pohon dari atas ke bawah (berbentuk hirarki). </a:t>
            </a:r>
          </a:p>
          <a:p>
            <a:pPr lvl="2" algn="just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Lapisan paling atas bertindak sebagai induk dari segmen yang tepat berada di bawahnya.</a:t>
            </a:r>
          </a:p>
          <a:p>
            <a:pPr lvl="2" algn="just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Segmen yang berada di bawah dari suatu segmen lainnya merupakan anak dari segmen yang ada di atasnya.</a:t>
            </a:r>
          </a:p>
          <a:p>
            <a:pPr lvl="2" algn="just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Struktur pohon mewakili urutan hirarki dari media penyimpan pada komputer.</a:t>
            </a:r>
          </a:p>
        </p:txBody>
      </p:sp>
    </p:spTree>
    <p:extLst>
      <p:ext uri="{BB962C8B-B14F-4D97-AF65-F5344CB8AC3E}">
        <p14:creationId xmlns:p14="http://schemas.microsoft.com/office/powerpoint/2010/main" val="5357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1755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733800" y="11430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810000" y="1828800"/>
            <a:ext cx="6248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Hirarki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Keuntungan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Secara konseptual sederhana 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Keamanan basis data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Kebebasan data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Integritas basis data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Basis data skala besar lebih efisien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Kerugian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Implementasi sangat rumit 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Kesukaran mengelola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Kebebasan struktur kurang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Kerumitan untuk program aplikasi dan pemakai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Kurang standard</a:t>
            </a:r>
          </a:p>
        </p:txBody>
      </p:sp>
    </p:spTree>
    <p:extLst>
      <p:ext uri="{BB962C8B-B14F-4D97-AF65-F5344CB8AC3E}">
        <p14:creationId xmlns:p14="http://schemas.microsoft.com/office/powerpoint/2010/main" val="493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87" name="Picture 19" descr="FIG01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4" y="1909763"/>
            <a:ext cx="4232275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2779" name="Picture 11" descr="ko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3810000" y="1066800"/>
            <a:ext cx="5181600" cy="762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solidFill>
                  <a:schemeClr val="accent2"/>
                </a:solidFill>
                <a:latin typeface="Arial" panose="020B0604020202020204" pitchFamily="34" charset="0"/>
              </a:rPr>
              <a:t>Anak Dengan Banyak Induk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419600" y="5041900"/>
            <a:ext cx="43434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Gambar 1.9.</a:t>
            </a:r>
            <a:r>
              <a:rPr lang="en-US" sz="1200" b="1">
                <a:latin typeface="Arial" panose="020B0604020202020204" pitchFamily="34" charset="0"/>
              </a:rPr>
              <a:t> Anak dengan banyak induk</a:t>
            </a:r>
            <a:endParaRPr lang="en-US" sz="20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3803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733800" y="12192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352800" y="2133600"/>
            <a:ext cx="6781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Jaringan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Struktur Dasar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sz="2000" b="1" i="1">
                <a:solidFill>
                  <a:srgbClr val="0000CC"/>
                </a:solidFill>
                <a:latin typeface="Arial" panose="020B0604020202020204" pitchFamily="34" charset="0"/>
              </a:rPr>
              <a:t>Set</a:t>
            </a: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sz="2000">
                <a:solidFill>
                  <a:srgbClr val="0000CC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Sebuah hubungan disebut set. Setiap set terdiri dari paling tidak dua macam record : satu record pemilik (induk) dan satu record anggota (anak).</a:t>
            </a:r>
          </a:p>
          <a:p>
            <a:pPr lvl="2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Satu set mewakili satu hubungan </a:t>
            </a:r>
            <a:r>
              <a:rPr lang="en-US" sz="2000" b="1" i="1">
                <a:solidFill>
                  <a:srgbClr val="0000CC"/>
                </a:solidFill>
                <a:latin typeface="Arial" panose="020B0604020202020204" pitchFamily="34" charset="0"/>
              </a:rPr>
              <a:t>1:M</a:t>
            </a: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 antara pemilik dan anggota.</a:t>
            </a:r>
          </a:p>
        </p:txBody>
      </p:sp>
    </p:spTree>
    <p:extLst>
      <p:ext uri="{BB962C8B-B14F-4D97-AF65-F5344CB8AC3E}">
        <p14:creationId xmlns:p14="http://schemas.microsoft.com/office/powerpoint/2010/main" val="23141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2" name="Picture 16" descr="FIG01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1938338"/>
            <a:ext cx="5759450" cy="373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4827" name="Picture 11" descr="ko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810000" y="1066800"/>
            <a:ext cx="5181600" cy="762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solidFill>
                  <a:schemeClr val="accent2"/>
                </a:solidFill>
                <a:latin typeface="Arial" panose="020B0604020202020204" pitchFamily="34" charset="0"/>
              </a:rPr>
              <a:t>Model Basis Data Jaringan</a:t>
            </a:r>
          </a:p>
        </p:txBody>
      </p:sp>
    </p:spTree>
    <p:extLst>
      <p:ext uri="{BB962C8B-B14F-4D97-AF65-F5344CB8AC3E}">
        <p14:creationId xmlns:p14="http://schemas.microsoft.com/office/powerpoint/2010/main" val="20526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6875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733800" y="11430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3810000" y="1828800"/>
            <a:ext cx="6248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Jaringan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Keuntungan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Secara konseptual sederhana 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Dapat menangani lebih banyak macam hubungan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Akses data lebih fleksibel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Meningkatkan integritas basis data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Kebebasan data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Sesuai standard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Kerugian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Sistem lebih rumit </a:t>
            </a:r>
          </a:p>
          <a:p>
            <a:pPr lvl="2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Kekurangan pada kebesan struktural </a:t>
            </a:r>
          </a:p>
        </p:txBody>
      </p:sp>
    </p:spTree>
    <p:extLst>
      <p:ext uri="{BB962C8B-B14F-4D97-AF65-F5344CB8AC3E}">
        <p14:creationId xmlns:p14="http://schemas.microsoft.com/office/powerpoint/2010/main" val="11792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7899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733800" y="9906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352800" y="1600200"/>
            <a:ext cx="6553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Relasional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Struktur Dasar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RDBMS memungkinkan beroperasi pada lingkungan logika manusia. 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Basis data relasional dianggap sebagai suatu kumpulan tabel-tabel.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Setiap tabel terdiri dari serangkaian per-potongan baris/kolom.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Tabel-tabel (atau relasi) terhubung satu dengan lainnya menggunakan entitas tertentu yang digunakan secara bersama.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Tipe hubungan seringkali ditunjukkan dalam suatu skema.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Setiap tabel menghasilkan data yang lengkap dan kebebasan struktural.</a:t>
            </a:r>
          </a:p>
        </p:txBody>
      </p:sp>
    </p:spTree>
    <p:extLst>
      <p:ext uri="{BB962C8B-B14F-4D97-AF65-F5344CB8AC3E}">
        <p14:creationId xmlns:p14="http://schemas.microsoft.com/office/powerpoint/2010/main" val="2027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Komponen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Basis </a:t>
            </a:r>
            <a:r>
              <a:rPr lang="en-US" sz="5400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/>
              <a:t>Keras</a:t>
            </a:r>
            <a:r>
              <a:rPr lang="en-US" sz="3200" dirty="0"/>
              <a:t> (Hardware)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err="1"/>
              <a:t>Komputer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(peripherals)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Lunak</a:t>
            </a:r>
            <a:r>
              <a:rPr lang="en-US" sz="3200" dirty="0"/>
              <a:t> (Software)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Software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Software DBMS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Software program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utility</a:t>
            </a:r>
          </a:p>
        </p:txBody>
      </p:sp>
    </p:spTree>
    <p:extLst>
      <p:ext uri="{BB962C8B-B14F-4D97-AF65-F5344CB8AC3E}">
        <p14:creationId xmlns:p14="http://schemas.microsoft.com/office/powerpoint/2010/main" val="27713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8923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3352800" y="914400"/>
            <a:ext cx="6324600" cy="762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solidFill>
                  <a:schemeClr val="accent2"/>
                </a:solidFill>
                <a:latin typeface="Arial" panose="020B0604020202020204" pitchFamily="34" charset="0"/>
              </a:rPr>
              <a:t>Tabel Relasional Saling Terhubung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581401" y="5791200"/>
            <a:ext cx="2733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Gambar 1.11.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419600" y="5334000"/>
            <a:ext cx="43434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Gambar 1.11.</a:t>
            </a:r>
            <a:r>
              <a:rPr lang="en-US" sz="1200" b="1">
                <a:latin typeface="Arial" panose="020B0604020202020204" pitchFamily="34" charset="0"/>
              </a:rPr>
              <a:t> Tabel relasional yang saling  terhubung</a:t>
            </a:r>
            <a:endParaRPr lang="en-US" sz="20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pic>
        <p:nvPicPr>
          <p:cNvPr id="38928" name="Picture 16" descr="Tabel rela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56769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3581400" y="1752600"/>
            <a:ext cx="6096000" cy="3352800"/>
          </a:xfrm>
          <a:prstGeom prst="rect">
            <a:avLst/>
          </a:prstGeom>
          <a:noFill/>
          <a:ln w="1587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808664" y="1822450"/>
            <a:ext cx="127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Tabel SISWA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961063" y="3851275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Tabel WALI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181601" y="3581400"/>
            <a:ext cx="2576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</a:rPr>
              <a:t>Terhubung melalui</a:t>
            </a:r>
            <a:r>
              <a:rPr lang="en-US" sz="1400" b="1">
                <a:latin typeface="Arial" panose="020B0604020202020204" pitchFamily="34" charset="0"/>
              </a:rPr>
              <a:t> Kode_wali</a:t>
            </a: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7848600" y="3733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4343401" y="3733800"/>
            <a:ext cx="8556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4343400" y="37338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H="1" flipV="1">
            <a:off x="8974138" y="3511550"/>
            <a:ext cx="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3581400" y="5638800"/>
            <a:ext cx="6096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39947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3733800" y="9906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505200" y="1600200"/>
            <a:ext cx="6705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Relasional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Keuntungan</a:t>
            </a:r>
          </a:p>
          <a:p>
            <a:pPr lvl="2" algn="just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Kebebasan struktural</a:t>
            </a:r>
          </a:p>
          <a:p>
            <a:pPr lvl="2" algn="just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Secara konseptual jauh lebih sederhana</a:t>
            </a:r>
          </a:p>
          <a:p>
            <a:pPr lvl="2" algn="just">
              <a:lnSpc>
                <a:spcPct val="85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Perancangan, implementasi, manajemen dan penggunaan basis data lebih mudah</a:t>
            </a:r>
          </a:p>
          <a:p>
            <a:pPr lvl="2" algn="just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kemampuan khusus untuk queri (SQL)</a:t>
            </a:r>
          </a:p>
          <a:p>
            <a:pPr lvl="2" algn="just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Sistem manajemen basis data lebih baik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Kerugian</a:t>
            </a:r>
          </a:p>
          <a:p>
            <a:pPr lvl="2" algn="just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Biaya perangkat keras dan perangkat lunak sistem menjadi hal pokok 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Kemungkinan perancangan dan implemen-tasi yang buruk</a:t>
            </a:r>
          </a:p>
          <a:p>
            <a:pPr lvl="2" algn="just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Masalah “informasi yang tesebar” sangat potensial</a:t>
            </a:r>
          </a:p>
        </p:txBody>
      </p:sp>
    </p:spTree>
    <p:extLst>
      <p:ext uri="{BB962C8B-B14F-4D97-AF65-F5344CB8AC3E}">
        <p14:creationId xmlns:p14="http://schemas.microsoft.com/office/powerpoint/2010/main" val="12915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0971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505200" y="990600"/>
            <a:ext cx="6324600" cy="762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solidFill>
                  <a:schemeClr val="accent2"/>
                </a:solidFill>
                <a:latin typeface="Arial" panose="020B0604020202020204" pitchFamily="34" charset="0"/>
              </a:rPr>
              <a:t>Skema Relasional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743326" y="5715000"/>
            <a:ext cx="2733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Gambar 1.12.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419600" y="5445125"/>
            <a:ext cx="43434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Gambar 1.12.</a:t>
            </a:r>
            <a:r>
              <a:rPr lang="en-US" sz="1200" b="1">
                <a:latin typeface="Arial" panose="020B0604020202020204" pitchFamily="34" charset="0"/>
              </a:rPr>
              <a:t> Skema relsional</a:t>
            </a:r>
            <a:endParaRPr lang="en-US" sz="20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pic>
        <p:nvPicPr>
          <p:cNvPr id="40977" name="Picture 17" descr="rela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5500688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3886200" y="5715000"/>
            <a:ext cx="571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3886200" y="1781176"/>
            <a:ext cx="5638800" cy="3324225"/>
          </a:xfrm>
          <a:prstGeom prst="rect">
            <a:avLst/>
          </a:prstGeom>
          <a:noFill/>
          <a:ln w="19050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1995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733800" y="10668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276600" y="1828800"/>
            <a:ext cx="7086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Data Entity-Relationship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Model ini merupakan salah satu model yang diterima secara meluas sebagai alat bantu pemodelan data secara grafis.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Model grafikal mewakili data sebagai entitas dan relasinya dalam suatu struktur basis data.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Model ini sebagai pelengkap konsep model data relasional.</a:t>
            </a:r>
          </a:p>
        </p:txBody>
      </p:sp>
    </p:spTree>
    <p:extLst>
      <p:ext uri="{BB962C8B-B14F-4D97-AF65-F5344CB8AC3E}">
        <p14:creationId xmlns:p14="http://schemas.microsoft.com/office/powerpoint/2010/main" val="17057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1027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1028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1029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1030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AutoShape 1031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1032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4041" name="Text Box 1033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4042" name="Text Box 1034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4043" name="Picture 1035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7" name="Rectangle 1039"/>
          <p:cNvSpPr>
            <a:spLocks noChangeArrowheads="1"/>
          </p:cNvSpPr>
          <p:nvPr/>
        </p:nvSpPr>
        <p:spPr bwMode="auto">
          <a:xfrm>
            <a:off x="3733800" y="11430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44048" name="Rectangle 1040"/>
          <p:cNvSpPr>
            <a:spLocks noChangeArrowheads="1"/>
          </p:cNvSpPr>
          <p:nvPr/>
        </p:nvSpPr>
        <p:spPr bwMode="auto">
          <a:xfrm>
            <a:off x="3352800" y="1828800"/>
            <a:ext cx="6781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Data Entity-Relationship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Struktur Dasar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Model E-R biasanya disajikan dalam bentuk diagram hubungan entitas (ERD). 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Sebuah entitas disajikan dalam bentuk per-segi panjang.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Setiap entitas digambarkan dengan satu set atribut. Atribut menggambarkan karakteristik khusus suatu entitas.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Sebuah relasi diwakili oleh bentuk berlian yang menghubungkan setiap entitas.</a:t>
            </a:r>
          </a:p>
        </p:txBody>
      </p:sp>
    </p:spTree>
    <p:extLst>
      <p:ext uri="{BB962C8B-B14F-4D97-AF65-F5344CB8AC3E}">
        <p14:creationId xmlns:p14="http://schemas.microsoft.com/office/powerpoint/2010/main" val="37776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7" name="Picture 1039" descr="FIG01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6401"/>
            <a:ext cx="5638800" cy="423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4" name="Rectangle 1026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1027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1028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1029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1030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AutoShape 1031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Text Box 1032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81" name="Text Box 1033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54282" name="Text Box 1034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54283" name="Picture 1035" descr="ko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4" name="Rectangle 1036"/>
          <p:cNvSpPr>
            <a:spLocks noChangeArrowheads="1"/>
          </p:cNvSpPr>
          <p:nvPr/>
        </p:nvSpPr>
        <p:spPr bwMode="auto">
          <a:xfrm>
            <a:off x="4191000" y="1066800"/>
            <a:ext cx="47244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solidFill>
                  <a:schemeClr val="accent2"/>
                </a:solidFill>
                <a:latin typeface="Arial" panose="020B0604020202020204" pitchFamily="34" charset="0"/>
              </a:rPr>
              <a:t>Gambaran Relasi : ERD</a:t>
            </a:r>
          </a:p>
        </p:txBody>
      </p:sp>
      <p:sp>
        <p:nvSpPr>
          <p:cNvPr id="54285" name="Text Box 1037"/>
          <p:cNvSpPr txBox="1">
            <a:spLocks noChangeArrowheads="1"/>
          </p:cNvSpPr>
          <p:nvPr/>
        </p:nvSpPr>
        <p:spPr bwMode="auto">
          <a:xfrm>
            <a:off x="3581401" y="5897564"/>
            <a:ext cx="2733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Gambar 1.13.</a:t>
            </a:r>
          </a:p>
        </p:txBody>
      </p:sp>
      <p:sp>
        <p:nvSpPr>
          <p:cNvPr id="54286" name="Text Box 1038"/>
          <p:cNvSpPr txBox="1">
            <a:spLocks noChangeArrowheads="1"/>
          </p:cNvSpPr>
          <p:nvPr/>
        </p:nvSpPr>
        <p:spPr bwMode="auto">
          <a:xfrm>
            <a:off x="4419600" y="5499100"/>
            <a:ext cx="43434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Gambar 1.13.</a:t>
            </a:r>
            <a:r>
              <a:rPr lang="en-US" sz="1200" b="1">
                <a:latin typeface="Arial" panose="020B0604020202020204" pitchFamily="34" charset="0"/>
              </a:rPr>
              <a:t> Gambaran relasi : ERD</a:t>
            </a:r>
            <a:endParaRPr lang="en-US" sz="20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12" name="Picture 1040" descr="FIG01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0"/>
            <a:ext cx="5562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1027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1028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AutoShape 1029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AutoShape 1030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AutoShape 1031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AutoShape 1032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1033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6" name="Text Box 1034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55307" name="Text Box 1035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55308" name="Picture 1036" descr="ko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9" name="Rectangle 1037"/>
          <p:cNvSpPr>
            <a:spLocks noChangeArrowheads="1"/>
          </p:cNvSpPr>
          <p:nvPr/>
        </p:nvSpPr>
        <p:spPr bwMode="auto">
          <a:xfrm>
            <a:off x="4191000" y="990600"/>
            <a:ext cx="51054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solidFill>
                  <a:schemeClr val="accent2"/>
                </a:solidFill>
                <a:latin typeface="Arial" panose="020B0604020202020204" pitchFamily="34" charset="0"/>
              </a:rPr>
              <a:t>Gambaran Relasi : Crow’s Foot</a:t>
            </a:r>
          </a:p>
        </p:txBody>
      </p:sp>
      <p:sp>
        <p:nvSpPr>
          <p:cNvPr id="55310" name="Text Box 1038"/>
          <p:cNvSpPr txBox="1">
            <a:spLocks noChangeArrowheads="1"/>
          </p:cNvSpPr>
          <p:nvPr/>
        </p:nvSpPr>
        <p:spPr bwMode="auto">
          <a:xfrm>
            <a:off x="3581401" y="5897564"/>
            <a:ext cx="2733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Gambar 1.14.</a:t>
            </a:r>
          </a:p>
        </p:txBody>
      </p:sp>
      <p:sp>
        <p:nvSpPr>
          <p:cNvPr id="55311" name="Text Box 1039"/>
          <p:cNvSpPr txBox="1">
            <a:spLocks noChangeArrowheads="1"/>
          </p:cNvSpPr>
          <p:nvPr/>
        </p:nvSpPr>
        <p:spPr bwMode="auto">
          <a:xfrm>
            <a:off x="4419600" y="5551489"/>
            <a:ext cx="43434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Gambar 1.14.</a:t>
            </a:r>
            <a:r>
              <a:rPr lang="en-US" sz="1200" b="1">
                <a:latin typeface="Arial" panose="020B0604020202020204" pitchFamily="34" charset="0"/>
              </a:rPr>
              <a:t> Gambaran relasi : Crow’s Foot</a:t>
            </a:r>
            <a:endParaRPr lang="en-US" sz="20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5067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733800" y="9906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810000" y="1600200"/>
            <a:ext cx="6248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Data Entity-Relationship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Keuntungan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Secara konseptual sangat sederhana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Gambaran secara visual</a:t>
            </a:r>
          </a:p>
          <a:p>
            <a:pPr lvl="2">
              <a:lnSpc>
                <a:spcPct val="85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Alat bantu komunikasi lebih efektif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Terintegrasi dengan model basis data relasional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Kerugian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Gambaran aturan-aturan terbatas 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Gambaran relasi terbatas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Tidak ada bahasa untuk memanipulasi data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Kehilangan isi informasi</a:t>
            </a:r>
          </a:p>
        </p:txBody>
      </p:sp>
    </p:spTree>
    <p:extLst>
      <p:ext uri="{BB962C8B-B14F-4D97-AF65-F5344CB8AC3E}">
        <p14:creationId xmlns:p14="http://schemas.microsoft.com/office/powerpoint/2010/main" val="30698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6091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733800" y="11430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352800" y="1828800"/>
            <a:ext cx="6781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Berorientasi Objek (OO)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Karaketristik</a:t>
            </a:r>
          </a:p>
          <a:p>
            <a:pPr lvl="2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Sebuah objek digambarkan dengan isi berdasarkan faktanya. </a:t>
            </a:r>
          </a:p>
          <a:p>
            <a:pPr lvl="2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Sebuah objek mencakup informasi tentang relasi antara fakta dengan objek.</a:t>
            </a:r>
          </a:p>
          <a:p>
            <a:pPr lvl="2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Sebuah objek adalah sebuah blok pembentuk dirinya sendiri untuk struktur independen.</a:t>
            </a:r>
          </a:p>
        </p:txBody>
      </p:sp>
    </p:spTree>
    <p:extLst>
      <p:ext uri="{BB962C8B-B14F-4D97-AF65-F5344CB8AC3E}">
        <p14:creationId xmlns:p14="http://schemas.microsoft.com/office/powerpoint/2010/main" val="28576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7115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733800" y="9906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200400" y="1600200"/>
            <a:ext cx="6934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Berorientasi Objek (OO)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Struktur Dasar</a:t>
            </a:r>
          </a:p>
          <a:p>
            <a:pPr lvl="2" algn="just">
              <a:lnSpc>
                <a:spcPct val="90000"/>
              </a:lnSpc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Objek adalah penggambaran entitas pada dunia nyata atau kejadian-kejadian. 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Atribut menggambarkan sifat-sifat objek.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Objek yang memiliki kesamaan sifat-sifat secara bersama-sama dikelompokkan dalam suatu kelas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Kelas adalah kumpulan dari objek-objek yang sejenis beserta struktur (atribut) dan metode (methods).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Kelas-kelas diorganisir dalam suatu hirarki</a:t>
            </a:r>
          </a:p>
          <a:p>
            <a:pPr lvl="2" algn="just">
              <a:lnSpc>
                <a:spcPct val="90000"/>
              </a:lnSpc>
              <a:spcBef>
                <a:spcPct val="30000"/>
              </a:spcBef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Sebuah objek dapat mewarisi atribut dan metode kelas yang berada di atasnya</a:t>
            </a:r>
          </a:p>
        </p:txBody>
      </p:sp>
    </p:spTree>
    <p:extLst>
      <p:ext uri="{BB962C8B-B14F-4D97-AF65-F5344CB8AC3E}">
        <p14:creationId xmlns:p14="http://schemas.microsoft.com/office/powerpoint/2010/main" val="38449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Komponen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Basis </a:t>
            </a:r>
            <a:r>
              <a:rPr lang="en-US" sz="5400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Manusia</a:t>
            </a:r>
            <a:r>
              <a:rPr lang="en-US" sz="2400" dirty="0"/>
              <a:t>/orang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Administrator </a:t>
            </a:r>
            <a:r>
              <a:rPr lang="en-US" sz="2000" dirty="0" err="1"/>
              <a:t>sistem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Administrator basis data (DBA)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Perancang</a:t>
            </a:r>
            <a:r>
              <a:rPr lang="en-US" sz="2000" dirty="0"/>
              <a:t> basis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analis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programmer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Pemakai</a:t>
            </a:r>
            <a:r>
              <a:rPr lang="en-US" sz="2000" dirty="0"/>
              <a:t> (end user)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Prosedur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Instruksi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yang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rancangan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kegunaan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basis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Kumpulan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fakta-fakta</a:t>
            </a:r>
            <a:r>
              <a:rPr lang="en-US" sz="2000" dirty="0"/>
              <a:t> yang </a:t>
            </a:r>
            <a:r>
              <a:rPr lang="en-US" sz="2000" dirty="0" err="1"/>
              <a:t>disimpan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basis data</a:t>
            </a:r>
          </a:p>
        </p:txBody>
      </p:sp>
    </p:spTree>
    <p:extLst>
      <p:ext uri="{BB962C8B-B14F-4D97-AF65-F5344CB8AC3E}">
        <p14:creationId xmlns:p14="http://schemas.microsoft.com/office/powerpoint/2010/main" val="20348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4" name="Picture 16" descr="FIG01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3" y="1676400"/>
            <a:ext cx="6654800" cy="423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8139" name="Picture 11" descr="ko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733800" y="1143000"/>
            <a:ext cx="60198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  <a:latin typeface="Arial" panose="020B0604020202020204" pitchFamily="34" charset="0"/>
              </a:rPr>
              <a:t>Perbandingan Model Data OO dan E-R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581401" y="5791200"/>
            <a:ext cx="2733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Gambar 1.15.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810000" y="5292725"/>
            <a:ext cx="5943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0099"/>
                </a:solidFill>
                <a:latin typeface="Arial" panose="020B0604020202020204" pitchFamily="34" charset="0"/>
              </a:rPr>
              <a:t>Gambar 1.15.</a:t>
            </a:r>
            <a:r>
              <a:rPr lang="en-US" sz="1400" b="1">
                <a:latin typeface="Arial" panose="020B0604020202020204" pitchFamily="34" charset="0"/>
              </a:rPr>
              <a:t> Perbandingan model data berorientasi objek dan E-R</a:t>
            </a:r>
            <a:endParaRPr lang="en-US" sz="14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3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49163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733800" y="990600"/>
            <a:ext cx="51816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Model Basis Data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505200" y="1676400"/>
            <a:ext cx="6629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Berorientasi Objek (OO)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Keuntungan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Menambah isi semantik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Gambaran secara visual mencakup isi sematik</a:t>
            </a:r>
          </a:p>
          <a:p>
            <a:pPr lvl="2">
              <a:lnSpc>
                <a:spcPct val="85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Integritas basis data</a:t>
            </a:r>
          </a:p>
          <a:p>
            <a:pPr lvl="2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Struktur dan data keduanya independen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Kerugian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Tidak ada standard OODM 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Navigasi pengaksesan data lebih kompleks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Agak sulit untuk dipelajari</a:t>
            </a:r>
          </a:p>
          <a:p>
            <a:pPr lvl="2"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Biaya sistem tinggi sedangkan transaksi rendah</a:t>
            </a:r>
          </a:p>
        </p:txBody>
      </p:sp>
    </p:spTree>
    <p:extLst>
      <p:ext uri="{BB962C8B-B14F-4D97-AF65-F5344CB8AC3E}">
        <p14:creationId xmlns:p14="http://schemas.microsoft.com/office/powerpoint/2010/main" val="28776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92" name="Picture 16" descr="FIG01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4" y="1562100"/>
            <a:ext cx="5557837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50187" name="Picture 11" descr="ko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3733800" y="1143000"/>
            <a:ext cx="60198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  <a:latin typeface="Arial" panose="020B0604020202020204" pitchFamily="34" charset="0"/>
              </a:rPr>
              <a:t>Pengembangan Model Data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657601" y="5884864"/>
            <a:ext cx="2733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Gambar 1.16.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267200" y="5551489"/>
            <a:ext cx="44958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Gambar 1.16.</a:t>
            </a:r>
            <a:r>
              <a:rPr lang="en-US" sz="1200" b="1">
                <a:latin typeface="Arial" panose="020B0604020202020204" pitchFamily="34" charset="0"/>
              </a:rPr>
              <a:t> Pengembangan model data</a:t>
            </a:r>
            <a:endParaRPr lang="en-US" sz="20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51211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657600" y="1066800"/>
            <a:ext cx="62484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Ringkasan : Evolusi Model Data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276600" y="1828800"/>
            <a:ext cx="7086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Sifat-sifat umum model data: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Sebuah model data harus mampu menunjuk-kan tingkat kesederhanaan konseptual tanpa memperhatikan kelengkapan semantik.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Sebuah model data sedapat mungkin harus mewakili dunia nyata.</a:t>
            </a:r>
          </a:p>
          <a:p>
            <a:pPr lvl="1" algn="just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Representasi transformasi dunia nyata harus memenuhi sifat-sifat konsistensi dan integri-tas setiap model data.</a:t>
            </a:r>
          </a:p>
        </p:txBody>
      </p:sp>
    </p:spTree>
    <p:extLst>
      <p:ext uri="{BB962C8B-B14F-4D97-AF65-F5344CB8AC3E}">
        <p14:creationId xmlns:p14="http://schemas.microsoft.com/office/powerpoint/2010/main" val="9590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52235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3657600" y="1066800"/>
            <a:ext cx="62484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Ringkasan : Evolusi Model Data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3886200" y="2057400"/>
            <a:ext cx="6172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dan Internet:</a:t>
            </a:r>
          </a:p>
          <a:p>
            <a:pPr algn="just">
              <a:buFont typeface="Webdings" panose="05030102010509060703" pitchFamily="18" charset="2"/>
              <a:buNone/>
            </a:pPr>
            <a:r>
              <a:rPr lang="en-US" sz="2400" b="1" i="1">
                <a:solidFill>
                  <a:srgbClr val="0000CC"/>
                </a:solidFill>
                <a:latin typeface="Arial" panose="020B0604020202020204" pitchFamily="34" charset="0"/>
              </a:rPr>
              <a:t>  Penggunaan internet sebagai sarana utama bisnis telah menggeser fokus produk basis data dimana dengan Internet antarmuka lebih efisien dan mudah.</a:t>
            </a:r>
            <a:endParaRPr lang="en-US" sz="26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828800" y="685800"/>
            <a:ext cx="1066800" cy="57150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828800" y="457200"/>
            <a:ext cx="8458200" cy="4572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063750" y="4343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2063750" y="525145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2063750" y="3370263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2057400" y="2438400"/>
            <a:ext cx="609600" cy="685800"/>
          </a:xfrm>
          <a:prstGeom prst="star5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362200" y="19050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905000" y="533401"/>
            <a:ext cx="685800" cy="161607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/>
              <a:t>1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848600" y="4572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ucida Handwriting" panose="03010101010101010101" pitchFamily="66" charset="0"/>
              </a:rPr>
              <a:t>Basis Data</a:t>
            </a:r>
          </a:p>
        </p:txBody>
      </p:sp>
      <p:pic>
        <p:nvPicPr>
          <p:cNvPr id="53259" name="Picture 11" descr="ko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74663"/>
            <a:ext cx="381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657600" y="1066800"/>
            <a:ext cx="6248400" cy="533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accent2"/>
                </a:solidFill>
                <a:latin typeface="Arial" panose="020B0604020202020204" pitchFamily="34" charset="0"/>
              </a:rPr>
              <a:t>Ringkasan : Evolusi Model Data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3152776" y="1828800"/>
            <a:ext cx="69818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ebdings" panose="05030102010509060703" pitchFamily="18" charset="2"/>
              <a:buChar char="¿"/>
            </a:pPr>
            <a:r>
              <a:rPr 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Model Basis Data dan Internet: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Symbol" panose="05050102010706020507" pitchFamily="18" charset="2"/>
              <a:buChar char="¨"/>
            </a:pPr>
            <a:r>
              <a:rPr lang="en-US" sz="2200" b="1">
                <a:solidFill>
                  <a:srgbClr val="0000CC"/>
                </a:solidFill>
                <a:latin typeface="Arial" panose="020B0604020202020204" pitchFamily="34" charset="0"/>
              </a:rPr>
              <a:t>Kesuksesan basis data “era Internet” dicirikan oleh: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buSzPct val="95000"/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Fleksibilitas, efisiensi dan keamanan akses internet.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buSzPct val="95000"/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Dukungan untuk tipe data yang kompleks dan relasi.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buSzPct val="95000"/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Antarmuka tanpa sambungan dengan sumber data dan struktur.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buSzPct val="95000"/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Model basis data konseptual lebih sederhana.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buSzPct val="95000"/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Alat bantu basis data tersedia cukup banyak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buSzPct val="95000"/>
              <a:buFont typeface="Symbol" panose="05050102010706020507" pitchFamily="18" charset="2"/>
              <a:buChar char="·"/>
            </a:pPr>
            <a:r>
              <a:rPr lang="en-US" sz="2000" b="1">
                <a:solidFill>
                  <a:srgbClr val="0000CC"/>
                </a:solidFill>
                <a:latin typeface="Arial" panose="020B0604020202020204" pitchFamily="34" charset="0"/>
              </a:rPr>
              <a:t>Kemampuan DBMS yang handal membantu pekerjaan DBA menjadi mudah.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SzPct val="70000"/>
              <a:buFont typeface="Symbol" panose="05050102010706020507" pitchFamily="18" charset="2"/>
              <a:buChar char="¨"/>
            </a:pPr>
            <a:endParaRPr lang="en-US" sz="22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57350"/>
            <a:ext cx="9720073" cy="508635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Siapkan</a:t>
            </a:r>
            <a:r>
              <a:rPr lang="en-US" sz="2000" dirty="0" smtClean="0"/>
              <a:t> BLOG PRIBADI (yang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diteruskan</a:t>
            </a:r>
            <a:r>
              <a:rPr lang="en-US" sz="2000" dirty="0" smtClean="0"/>
              <a:t>,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mambuat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Posting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en-US" dirty="0" err="1" smtClean="0"/>
              <a:t>Optimasi</a:t>
            </a:r>
            <a:r>
              <a:rPr lang="en-US" dirty="0" smtClean="0"/>
              <a:t> Query (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/>
              <a:t>Optimasi</a:t>
            </a:r>
            <a:r>
              <a:rPr lang="en-US" sz="1800" dirty="0"/>
              <a:t> </a:t>
            </a:r>
            <a:r>
              <a:rPr lang="en-US" sz="1800" dirty="0" err="1"/>
              <a:t>Perintah</a:t>
            </a:r>
            <a:r>
              <a:rPr lang="en-US" sz="1800" dirty="0"/>
              <a:t> SQL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/>
              <a:t>Jalur</a:t>
            </a:r>
            <a:r>
              <a:rPr lang="en-US" sz="1800" dirty="0"/>
              <a:t> </a:t>
            </a:r>
            <a:r>
              <a:rPr lang="en-US" sz="1800" dirty="0" err="1"/>
              <a:t>Akses</a:t>
            </a:r>
            <a:r>
              <a:rPr lang="en-US" sz="1800" dirty="0"/>
              <a:t> Query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Faktor-faktor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berpengaruh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kecepatan</a:t>
            </a:r>
            <a:r>
              <a:rPr lang="en-US" sz="1800" dirty="0"/>
              <a:t> </a:t>
            </a:r>
            <a:r>
              <a:rPr lang="en-US" sz="1800" dirty="0" err="1"/>
              <a:t>akses</a:t>
            </a:r>
            <a:r>
              <a:rPr lang="en-US" sz="1800" dirty="0"/>
              <a:t> </a:t>
            </a:r>
            <a:r>
              <a:rPr lang="en-US" sz="1800" dirty="0" smtClean="0"/>
              <a:t>data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Dll</a:t>
            </a:r>
            <a:r>
              <a:rPr lang="en-US" sz="1800" dirty="0" smtClean="0"/>
              <a:t>….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en-US" dirty="0" smtClean="0"/>
              <a:t>Operator </a:t>
            </a:r>
            <a:r>
              <a:rPr lang="en-US" dirty="0" err="1" smtClean="0"/>
              <a:t>Relasional</a:t>
            </a:r>
            <a:r>
              <a:rPr lang="en-US" dirty="0" smtClean="0"/>
              <a:t> (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Relasi</a:t>
            </a:r>
            <a:r>
              <a:rPr lang="en-US" sz="1800" dirty="0" smtClean="0"/>
              <a:t> </a:t>
            </a:r>
            <a:r>
              <a:rPr lang="en-US" sz="1800" dirty="0" err="1" smtClean="0"/>
              <a:t>Aljabar</a:t>
            </a:r>
            <a:endParaRPr lang="en-US" sz="1800" dirty="0" smtClean="0"/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Structure Query Language (Select, From, Where)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Dll</a:t>
            </a:r>
            <a:r>
              <a:rPr lang="en-US" sz="1800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Email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blog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abu.salam@dsn.dinus.ac.id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subject : tugas1SBD_nim, paling </a:t>
            </a:r>
            <a:r>
              <a:rPr lang="en-US" sz="2000" dirty="0" err="1" smtClean="0"/>
              <a:t>lambat</a:t>
            </a:r>
            <a:r>
              <a:rPr lang="en-US" sz="2000" dirty="0" smtClean="0"/>
              <a:t> 1 </a:t>
            </a:r>
            <a:r>
              <a:rPr lang="en-US" sz="2000" dirty="0" err="1" smtClean="0"/>
              <a:t>minggu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Selamat</a:t>
            </a:r>
            <a:r>
              <a:rPr lang="en-US" sz="2000" dirty="0"/>
              <a:t> </a:t>
            </a:r>
            <a:r>
              <a:rPr lang="en-US" sz="2000" dirty="0" err="1" smtClean="0"/>
              <a:t>bereksplorasi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marL="0" indent="0" algn="r">
              <a:buNone/>
            </a:pPr>
            <a:r>
              <a:rPr lang="en-US" sz="2000" b="1" dirty="0" err="1" smtClean="0">
                <a:solidFill>
                  <a:srgbClr val="00B0F0"/>
                </a:solidFill>
              </a:rPr>
              <a:t>Referensi</a:t>
            </a:r>
            <a:r>
              <a:rPr lang="en-US" sz="2000" b="1" dirty="0" smtClean="0">
                <a:solidFill>
                  <a:srgbClr val="00B0F0"/>
                </a:solidFill>
              </a:rPr>
              <a:t>: Google.com</a:t>
            </a:r>
            <a:endParaRPr lang="en-US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Komponen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Basis </a:t>
            </a:r>
            <a:r>
              <a:rPr lang="en-US" sz="5400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Kerumitan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basis data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korporasi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Aktifitas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Solusi</a:t>
            </a:r>
            <a:r>
              <a:rPr lang="en-US" sz="2000" dirty="0"/>
              <a:t> basis data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efektifitas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5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Pemakai</a:t>
            </a:r>
            <a:r>
              <a:rPr lang="en-US" sz="2400" dirty="0"/>
              <a:t> (User)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Single-user</a:t>
            </a:r>
          </a:p>
          <a:p>
            <a:pPr lvl="3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Desktop </a:t>
            </a:r>
            <a:r>
              <a:rPr lang="en-US" sz="2000" dirty="0"/>
              <a:t>database (</a:t>
            </a:r>
            <a:r>
              <a:rPr lang="en-US" sz="2000" dirty="0" err="1"/>
              <a:t>perorangan</a:t>
            </a:r>
            <a:r>
              <a:rPr lang="en-US" sz="2000" dirty="0"/>
              <a:t>)</a:t>
            </a:r>
            <a:endParaRPr lang="en-US" sz="2400" dirty="0"/>
          </a:p>
          <a:p>
            <a:pPr lvl="2">
              <a:lnSpc>
                <a:spcPct val="70000"/>
              </a:lnSpc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Multiuser</a:t>
            </a:r>
          </a:p>
          <a:p>
            <a:pPr lvl="3">
              <a:lnSpc>
                <a:spcPct val="70000"/>
              </a:lnSpc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Workgroup </a:t>
            </a:r>
            <a:r>
              <a:rPr lang="en-US" sz="2000" dirty="0"/>
              <a:t>database (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)</a:t>
            </a:r>
          </a:p>
          <a:p>
            <a:pPr lvl="3">
              <a:lnSpc>
                <a:spcPct val="70000"/>
              </a:lnSpc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Enterprise </a:t>
            </a:r>
            <a:r>
              <a:rPr lang="en-US" sz="2000" dirty="0"/>
              <a:t>database (</a:t>
            </a:r>
            <a:r>
              <a:rPr lang="en-US" sz="2000" dirty="0" err="1"/>
              <a:t>perusahaan</a:t>
            </a:r>
            <a:r>
              <a:rPr lang="en-US" sz="2000" dirty="0"/>
              <a:t>)</a:t>
            </a:r>
            <a:endParaRPr lang="en-US" sz="2400" dirty="0"/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endParaRPr lang="en-US" sz="2400" dirty="0"/>
          </a:p>
          <a:p>
            <a:pPr lvl="2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Desktop</a:t>
            </a:r>
          </a:p>
          <a:p>
            <a:pPr lvl="2">
              <a:lnSpc>
                <a:spcPct val="70000"/>
              </a:lnSpc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workgroup</a:t>
            </a:r>
          </a:p>
          <a:p>
            <a:pPr lvl="2">
              <a:lnSpc>
                <a:spcPct val="70000"/>
              </a:lnSpc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Enterprise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Lokasi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Tersentralisasi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Tersebar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Kegunaan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Transaksi</a:t>
            </a:r>
            <a:r>
              <a:rPr lang="en-US" sz="2000" dirty="0"/>
              <a:t> (</a:t>
            </a:r>
            <a:r>
              <a:rPr lang="en-US" sz="2000" dirty="0" err="1"/>
              <a:t>Produksi</a:t>
            </a:r>
            <a:r>
              <a:rPr lang="en-US" sz="20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Pendukung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Gudang</a:t>
            </a:r>
            <a:r>
              <a:rPr lang="en-US" sz="2000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6951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/>
            <a:r>
              <a:rPr lang="en-US" sz="3000" b="1" dirty="0" smtClean="0"/>
              <a:t>File </a:t>
            </a:r>
            <a:r>
              <a:rPr lang="en-US" sz="3000" b="1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menyimpan</a:t>
            </a:r>
            <a:r>
              <a:rPr lang="en-US" sz="3000" dirty="0"/>
              <a:t> data </a:t>
            </a:r>
            <a:r>
              <a:rPr lang="en-US" sz="3000" dirty="0" err="1"/>
              <a:t>mempunyai</a:t>
            </a:r>
            <a:r>
              <a:rPr lang="en-US" sz="3000" dirty="0"/>
              <a:t> </a:t>
            </a:r>
            <a:r>
              <a:rPr lang="en-US" sz="3000" dirty="0" err="1"/>
              <a:t>beberapa</a:t>
            </a:r>
            <a:r>
              <a:rPr lang="en-US" sz="3000" dirty="0"/>
              <a:t> </a:t>
            </a:r>
            <a:r>
              <a:rPr lang="en-US" sz="3000" dirty="0" err="1"/>
              <a:t>kelemahan</a:t>
            </a:r>
            <a:r>
              <a:rPr lang="en-US" sz="3000" dirty="0"/>
              <a:t> </a:t>
            </a:r>
            <a:r>
              <a:rPr lang="en-US" sz="3000" dirty="0" err="1"/>
              <a:t>antara</a:t>
            </a:r>
            <a:r>
              <a:rPr lang="en-US" sz="3000" dirty="0"/>
              <a:t> lain:</a:t>
            </a:r>
          </a:p>
          <a:p>
            <a:pPr marL="742950" lvl="1" algn="just"/>
            <a:r>
              <a:rPr lang="en-US" sz="3000" dirty="0"/>
              <a:t>Data </a:t>
            </a:r>
            <a:r>
              <a:rPr lang="en-US" sz="3000" dirty="0" err="1"/>
              <a:t>redundan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inkonsisten</a:t>
            </a:r>
            <a:endParaRPr lang="en-US" sz="3000" dirty="0"/>
          </a:p>
          <a:p>
            <a:pPr marL="742950" lvl="1" algn="just"/>
            <a:r>
              <a:rPr lang="en-US" sz="3000" dirty="0" err="1"/>
              <a:t>Kesulitan</a:t>
            </a:r>
            <a:r>
              <a:rPr lang="en-US" sz="3000" dirty="0"/>
              <a:t> </a:t>
            </a:r>
            <a:r>
              <a:rPr lang="en-US" sz="3000" dirty="0" err="1"/>
              <a:t>pengaksesan</a:t>
            </a:r>
            <a:r>
              <a:rPr lang="en-US" sz="3000" dirty="0"/>
              <a:t> data</a:t>
            </a:r>
          </a:p>
          <a:p>
            <a:pPr marL="742950" lvl="1" algn="just"/>
            <a:r>
              <a:rPr lang="en-US" sz="3000" dirty="0" err="1"/>
              <a:t>Isolasi</a:t>
            </a:r>
            <a:r>
              <a:rPr lang="en-US" sz="3000" dirty="0"/>
              <a:t> data – multiple data </a:t>
            </a:r>
            <a:r>
              <a:rPr lang="en-US" sz="3000" dirty="0" err="1"/>
              <a:t>dan</a:t>
            </a:r>
            <a:r>
              <a:rPr lang="en-US" sz="3000" dirty="0"/>
              <a:t> format data</a:t>
            </a:r>
          </a:p>
          <a:p>
            <a:pPr marL="742950" lvl="1" algn="just"/>
            <a:r>
              <a:rPr lang="en-US" sz="3000" dirty="0" err="1"/>
              <a:t>Masalah</a:t>
            </a:r>
            <a:r>
              <a:rPr lang="en-US" sz="3000" dirty="0"/>
              <a:t> </a:t>
            </a:r>
            <a:r>
              <a:rPr lang="en-US" sz="3000" dirty="0" err="1"/>
              <a:t>integritas</a:t>
            </a:r>
            <a:endParaRPr lang="en-US" sz="3000" dirty="0"/>
          </a:p>
          <a:p>
            <a:pPr marL="742950" lvl="1" algn="just"/>
            <a:r>
              <a:rPr lang="en-US" sz="3000" dirty="0" err="1"/>
              <a:t>Pengaksesan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user yang </a:t>
            </a:r>
            <a:r>
              <a:rPr lang="en-US" sz="3000" dirty="0" err="1"/>
              <a:t>berbeda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bersamaan</a:t>
            </a:r>
            <a:endParaRPr lang="en-US" sz="3000" dirty="0"/>
          </a:p>
          <a:p>
            <a:pPr marL="742950" lvl="1" algn="just">
              <a:buNone/>
            </a:pPr>
            <a:r>
              <a:rPr lang="en-US" sz="3000" dirty="0"/>
              <a:t>	(concurrent-access problem)</a:t>
            </a:r>
          </a:p>
          <a:p>
            <a:pPr marL="742950" lvl="1" algn="just"/>
            <a:r>
              <a:rPr lang="en-US" sz="3000" dirty="0" err="1"/>
              <a:t>Keamanan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Sebuah</a:t>
            </a:r>
            <a:r>
              <a:rPr lang="en-US" dirty="0"/>
              <a:t> basis data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peng-hasil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berharga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Sebuah</a:t>
            </a:r>
            <a:r>
              <a:rPr lang="en-US" dirty="0"/>
              <a:t> basis data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redudansi</a:t>
            </a:r>
            <a:r>
              <a:rPr lang="en-US" dirty="0"/>
              <a:t> data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ter-kontrol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Sebuah</a:t>
            </a:r>
            <a:r>
              <a:rPr lang="en-US" dirty="0"/>
              <a:t> basis data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mem-buat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9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648</TotalTime>
  <Words>1736</Words>
  <Application>Microsoft Office PowerPoint</Application>
  <PresentationFormat>Widescreen</PresentationFormat>
  <Paragraphs>384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Arial Narrow</vt:lpstr>
      <vt:lpstr>Calibri</vt:lpstr>
      <vt:lpstr>Lucida Handwriting</vt:lpstr>
      <vt:lpstr>Symbol</vt:lpstr>
      <vt:lpstr>Tw Cen MT</vt:lpstr>
      <vt:lpstr>Tw Cen MT Condensed</vt:lpstr>
      <vt:lpstr>Webdings</vt:lpstr>
      <vt:lpstr>Wingdings</vt:lpstr>
      <vt:lpstr>Wingdings 3</vt:lpstr>
      <vt:lpstr>Integral</vt:lpstr>
      <vt:lpstr>Sistem Basis Data</vt:lpstr>
      <vt:lpstr>Lingkungan sistem basis data</vt:lpstr>
      <vt:lpstr>Komponen Sistem Basis Data</vt:lpstr>
      <vt:lpstr>Komponen Sistem Basis Data</vt:lpstr>
      <vt:lpstr>Komponen Sistem Basis Data</vt:lpstr>
      <vt:lpstr>Tipe sistem basis data</vt:lpstr>
      <vt:lpstr>PowerPoint Presentation</vt:lpstr>
      <vt:lpstr>HISTORY</vt:lpstr>
      <vt:lpstr>Perancangan basis data</vt:lpstr>
      <vt:lpstr>DATABASE &amp; Database Management System (DBMS)</vt:lpstr>
      <vt:lpstr>DBMS, penting?</vt:lpstr>
      <vt:lpstr>DBMS, penting?</vt:lpstr>
      <vt:lpstr>LEVEL ABSTRAKSI</vt:lpstr>
      <vt:lpstr>DATA DEFINITION LANGUAGE (DDL)</vt:lpstr>
      <vt:lpstr>DATA MANIPULATION LANGUAGE (DML)</vt:lpstr>
      <vt:lpstr>CDL (Control Definition Language)</vt:lpstr>
      <vt:lpstr>STANDARD QUERY LANGUAGE</vt:lpstr>
      <vt:lpstr>EVOLUSI BASIS DATA</vt:lpstr>
      <vt:lpstr>EVOLUSI BASIS DATA (2)</vt:lpstr>
      <vt:lpstr>Model basis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dhaulis</dc:creator>
  <cp:lastModifiedBy>dhaulis</cp:lastModifiedBy>
  <cp:revision>59</cp:revision>
  <dcterms:created xsi:type="dcterms:W3CDTF">2013-09-10T02:27:46Z</dcterms:created>
  <dcterms:modified xsi:type="dcterms:W3CDTF">2013-09-17T07:11:53Z</dcterms:modified>
</cp:coreProperties>
</file>