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sldIdLst>
    <p:sldId id="256" r:id="rId2"/>
    <p:sldId id="279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280" r:id="rId27"/>
    <p:sldId id="282" r:id="rId28"/>
    <p:sldId id="281" r:id="rId29"/>
    <p:sldId id="293" r:id="rId30"/>
    <p:sldId id="284" r:id="rId31"/>
    <p:sldId id="285" r:id="rId32"/>
    <p:sldId id="287" r:id="rId33"/>
    <p:sldId id="288" r:id="rId34"/>
    <p:sldId id="289" r:id="rId35"/>
    <p:sldId id="290" r:id="rId36"/>
    <p:sldId id="294" r:id="rId37"/>
    <p:sldId id="295" r:id="rId38"/>
    <p:sldId id="304" r:id="rId39"/>
    <p:sldId id="305" r:id="rId40"/>
    <p:sldId id="306" r:id="rId41"/>
    <p:sldId id="307" r:id="rId42"/>
    <p:sldId id="308" r:id="rId43"/>
    <p:sldId id="297" r:id="rId44"/>
    <p:sldId id="291" r:id="rId45"/>
    <p:sldId id="299" r:id="rId46"/>
    <p:sldId id="298" r:id="rId47"/>
    <p:sldId id="300" r:id="rId48"/>
    <p:sldId id="301" r:id="rId49"/>
    <p:sldId id="302" r:id="rId50"/>
    <p:sldId id="303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59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93B61-5A55-4826-8319-87F0694D7CB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96CBC-8B45-4127-912A-D1B192D6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9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66D7E6-DEF0-4390-8F85-4EB4215066C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3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8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3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5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8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2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D7E6-DEF0-4390-8F85-4EB4215066C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3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66D7E6-DEF0-4390-8F85-4EB4215066C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697377-E9F6-4AF1-B19F-16F77530AB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44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olutionoftheweb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tag_meta.asp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Informasi" TargetMode="External"/><Relationship Id="rId2" Type="http://schemas.openxmlformats.org/officeDocument/2006/relationships/hyperlink" Target="http://id.wikipedia.org/wiki/Data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is" TargetMode="External"/><Relationship Id="rId2" Type="http://schemas.openxmlformats.org/officeDocument/2006/relationships/hyperlink" Target="http://www.apach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xitami.com/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developersnotes.com/how-do-i/install-apache-windows-7.php" TargetMode="External"/><Relationship Id="rId2" Type="http://schemas.openxmlformats.org/officeDocument/2006/relationships/hyperlink" Target="mailto:abu.salam@dsn.dinus.ac.i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Pemrograman</a:t>
            </a:r>
            <a:r>
              <a:rPr lang="en-US" smtClean="0"/>
              <a:t> 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ABU SALAM, M.KOM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Javascript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/>
              <a:t>berjalan</a:t>
            </a:r>
            <a:r>
              <a:rPr lang="en-US" dirty="0"/>
              <a:t> di </a:t>
            </a:r>
            <a:r>
              <a:rPr lang="en-US" dirty="0" err="1"/>
              <a:t>sisi</a:t>
            </a:r>
            <a:r>
              <a:rPr lang="en-US" dirty="0"/>
              <a:t> client (browser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Kegunaan</a:t>
            </a:r>
            <a:r>
              <a:rPr lang="en-US" dirty="0"/>
              <a:t>: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fungsionalitas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smtClean="0"/>
              <a:t>web</a:t>
            </a:r>
            <a:endParaRPr lang="en-US" dirty="0"/>
          </a:p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/>
              <a:t>: AJAX (</a:t>
            </a:r>
            <a:r>
              <a:rPr lang="en-US" dirty="0" err="1"/>
              <a:t>Asyncronous</a:t>
            </a:r>
            <a:r>
              <a:rPr lang="en-US" dirty="0"/>
              <a:t> </a:t>
            </a:r>
            <a:r>
              <a:rPr lang="en-US" dirty="0" err="1"/>
              <a:t>Javascript</a:t>
            </a:r>
            <a:r>
              <a:rPr lang="en-US" dirty="0"/>
              <a:t> and XML)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singkatan</a:t>
            </a:r>
            <a:r>
              <a:rPr lang="en-US" dirty="0"/>
              <a:t> </a:t>
            </a:r>
            <a:r>
              <a:rPr lang="en-US" i="1" dirty="0" smtClean="0"/>
              <a:t>recursive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dirty="0"/>
              <a:t>P</a:t>
            </a:r>
            <a:r>
              <a:rPr lang="en-US" dirty="0"/>
              <a:t>HP : </a:t>
            </a:r>
            <a:r>
              <a:rPr lang="en-US" b="1" dirty="0"/>
              <a:t>H</a:t>
            </a:r>
            <a:r>
              <a:rPr lang="en-US" dirty="0"/>
              <a:t>ypertext </a:t>
            </a:r>
            <a:r>
              <a:rPr lang="en-US" b="1" dirty="0" err="1" smtClean="0"/>
              <a:t>P</a:t>
            </a:r>
            <a:r>
              <a:rPr lang="en-US" dirty="0" err="1" smtClean="0"/>
              <a:t>repocessor</a:t>
            </a:r>
            <a:endParaRPr lang="en-US" dirty="0"/>
          </a:p>
          <a:p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/>
              <a:t>kali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b="1" dirty="0" err="1"/>
              <a:t>Rasmus</a:t>
            </a:r>
            <a:r>
              <a:rPr lang="en-US" b="1" dirty="0"/>
              <a:t> </a:t>
            </a:r>
            <a:r>
              <a:rPr lang="en-US" b="1" dirty="0" err="1"/>
              <a:t>Lerdorf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1994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Situs</a:t>
            </a:r>
            <a:r>
              <a:rPr lang="en-US" dirty="0" smtClean="0"/>
              <a:t> yang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PHP</a:t>
            </a:r>
          </a:p>
          <a:p>
            <a:pPr lvl="1"/>
            <a:r>
              <a:rPr lang="en-US" dirty="0" smtClean="0"/>
              <a:t>Yahoo, Friendster, Wikipedia, </a:t>
            </a:r>
            <a:r>
              <a:rPr lang="en-US" dirty="0" err="1" smtClean="0"/>
              <a:t>Wordpress</a:t>
            </a:r>
            <a:r>
              <a:rPr lang="en-US" dirty="0" smtClean="0"/>
              <a:t>, </a:t>
            </a:r>
            <a:r>
              <a:rPr lang="en-US" dirty="0" err="1" smtClean="0"/>
              <a:t>Joomla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basis data SQL (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: </a:t>
            </a:r>
            <a:r>
              <a:rPr lang="en-US" i="1" dirty="0"/>
              <a:t>database management system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DBMS yang multithread, multi-user,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6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 smtClean="0"/>
              <a:t>dunia</a:t>
            </a:r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www.mysql.com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Yang di </a:t>
            </a:r>
            <a:r>
              <a:rPr lang="en-US" dirty="0" err="1" smtClean="0"/>
              <a:t>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develop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Web:</a:t>
            </a:r>
          </a:p>
          <a:p>
            <a:pPr lvl="1"/>
            <a:r>
              <a:rPr lang="en-US" dirty="0" smtClean="0"/>
              <a:t>Editor (Notepad, Dreamweaver,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Browser (IE, Firefox,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Web Server (Apache, IIS, </a:t>
            </a:r>
            <a:r>
              <a:rPr lang="en-US" dirty="0" err="1" smtClean="0"/>
              <a:t>Xitami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Database Server (</a:t>
            </a:r>
            <a:r>
              <a:rPr lang="en-US" dirty="0" err="1" smtClean="0"/>
              <a:t>Mysql</a:t>
            </a:r>
            <a:r>
              <a:rPr lang="en-US" dirty="0" smtClean="0"/>
              <a:t>, Oracle,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internet ?</a:t>
            </a:r>
          </a:p>
          <a:p>
            <a:pPr lvl="1"/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 (world-wide)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, </a:t>
            </a:r>
            <a:r>
              <a:rPr lang="en-US" dirty="0" err="1"/>
              <a:t>berinteraksi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bertukar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standarisasi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TCP/IP</a:t>
            </a:r>
          </a:p>
          <a:p>
            <a:pPr lvl="1"/>
            <a:r>
              <a:rPr lang="en-US" dirty="0" smtClean="0"/>
              <a:t>Transmission </a:t>
            </a:r>
            <a:r>
              <a:rPr lang="en-US" dirty="0"/>
              <a:t>Control Protocol (TCP) and the Internet Protocol(IP) </a:t>
            </a:r>
          </a:p>
          <a:p>
            <a:pPr lvl="1"/>
            <a:r>
              <a:rPr lang="en-US" dirty="0" smtClean="0"/>
              <a:t>Kumpulan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aturan‐aturan</a:t>
            </a:r>
            <a:r>
              <a:rPr lang="en-US" dirty="0"/>
              <a:t> (</a:t>
            </a:r>
            <a:r>
              <a:rPr lang="en-US" dirty="0" err="1"/>
              <a:t>protokol</a:t>
            </a:r>
            <a:r>
              <a:rPr lang="en-US" dirty="0"/>
              <a:t>)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24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Pemanfaatan</a:t>
            </a:r>
            <a:r>
              <a:rPr lang="en-US" b="1" dirty="0" smtClean="0"/>
              <a:t> </a:t>
            </a:r>
            <a:r>
              <a:rPr lang="en-US" b="1" dirty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</a:t>
            </a:r>
            <a:r>
              <a:rPr lang="en-US" dirty="0"/>
              <a:t>sharing</a:t>
            </a:r>
          </a:p>
          <a:p>
            <a:r>
              <a:rPr lang="en-US" dirty="0" smtClean="0"/>
              <a:t>Web</a:t>
            </a:r>
            <a:endParaRPr lang="en-US" dirty="0"/>
          </a:p>
          <a:p>
            <a:r>
              <a:rPr lang="en-US" dirty="0" smtClean="0"/>
              <a:t>Email</a:t>
            </a:r>
            <a:endParaRPr lang="en-US" dirty="0"/>
          </a:p>
          <a:p>
            <a:r>
              <a:rPr lang="en-US" dirty="0" err="1" smtClean="0"/>
              <a:t>Chating</a:t>
            </a:r>
            <a:endParaRPr lang="en-US" dirty="0"/>
          </a:p>
          <a:p>
            <a:r>
              <a:rPr lang="en-US" dirty="0" smtClean="0"/>
              <a:t>VoIP</a:t>
            </a:r>
            <a:endParaRPr lang="en-US" dirty="0"/>
          </a:p>
          <a:p>
            <a:r>
              <a:rPr lang="en-US" dirty="0" smtClean="0"/>
              <a:t>Teleconference</a:t>
            </a:r>
            <a:endParaRPr lang="en-US" dirty="0"/>
          </a:p>
          <a:p>
            <a:r>
              <a:rPr lang="en-US" dirty="0" err="1" smtClean="0"/>
              <a:t>Remoting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)</a:t>
            </a:r>
          </a:p>
          <a:p>
            <a:r>
              <a:rPr lang="en-US" dirty="0" err="1" smtClean="0"/>
              <a:t>Dll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056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World </a:t>
            </a:r>
            <a:r>
              <a:rPr lang="en-US" b="1" dirty="0"/>
              <a:t>Wide Web (www)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Layanan</a:t>
            </a:r>
            <a:r>
              <a:rPr lang="en-US" dirty="0" smtClean="0"/>
              <a:t> internet </a:t>
            </a:r>
            <a:r>
              <a:rPr lang="en-US" dirty="0"/>
              <a:t>yang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internet</a:t>
            </a:r>
            <a:r>
              <a:rPr lang="en-US" dirty="0"/>
              <a:t>.</a:t>
            </a:r>
          </a:p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standarisasi</a:t>
            </a:r>
            <a:r>
              <a:rPr lang="en-US" dirty="0" smtClean="0"/>
              <a:t>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/>
              <a:t>lain.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r>
              <a:rPr lang="en-US" dirty="0" smtClean="0"/>
              <a:t> (Client</a:t>
            </a:r>
            <a:r>
              <a:rPr lang="en-US" dirty="0"/>
              <a:t>&amp; Server)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/>
              <a:t>.</a:t>
            </a:r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HTTP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438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Hypertext </a:t>
            </a:r>
            <a:r>
              <a:rPr lang="en-US" b="1" dirty="0"/>
              <a:t>Transfer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Protokol</a:t>
            </a:r>
            <a:r>
              <a:rPr lang="en-US" dirty="0" smtClean="0"/>
              <a:t> yang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mentransfer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Word </a:t>
            </a:r>
            <a:r>
              <a:rPr lang="en-US" i="1" dirty="0"/>
              <a:t>Wide Web (http://)</a:t>
            </a:r>
            <a:endParaRPr lang="en-US" dirty="0"/>
          </a:p>
          <a:p>
            <a:r>
              <a:rPr lang="en-US" dirty="0" smtClean="0"/>
              <a:t>HTTP </a:t>
            </a:r>
            <a:r>
              <a:rPr lang="en-US" dirty="0"/>
              <a:t>request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browser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 </a:t>
            </a:r>
            <a:r>
              <a:rPr lang="en-US" dirty="0"/>
              <a:t>HTTP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web </a:t>
            </a:r>
            <a:r>
              <a:rPr lang="en-US" dirty="0"/>
              <a:t>yang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browser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384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Hypertext </a:t>
            </a:r>
            <a:r>
              <a:rPr lang="en-US" b="1" dirty="0"/>
              <a:t>Transfer Protocol 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HTTP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SSL/TLS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menjalin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yang </a:t>
            </a:r>
            <a:r>
              <a:rPr lang="en-US" dirty="0" err="1"/>
              <a:t>terenkripsi</a:t>
            </a:r>
            <a:r>
              <a:rPr lang="en-US" dirty="0"/>
              <a:t> (</a:t>
            </a:r>
            <a:r>
              <a:rPr lang="en-US" dirty="0" err="1"/>
              <a:t>aman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mengindentifikasi</a:t>
            </a:r>
            <a:r>
              <a:rPr lang="en-US" dirty="0"/>
              <a:t> </a:t>
            </a:r>
            <a:r>
              <a:rPr lang="en-US" dirty="0" err="1"/>
              <a:t>keaslian</a:t>
            </a:r>
            <a:r>
              <a:rPr lang="en-US" dirty="0"/>
              <a:t> server.</a:t>
            </a:r>
          </a:p>
          <a:p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/>
              <a:t>HTTPS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website,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SSL/TLS</a:t>
            </a:r>
            <a:endParaRPr lang="en-US" dirty="0"/>
          </a:p>
          <a:p>
            <a:pPr lvl="1"/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kriptografi</a:t>
            </a:r>
            <a:r>
              <a:rPr lang="en-US" dirty="0"/>
              <a:t>, yang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96740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File </a:t>
            </a:r>
            <a:r>
              <a:rPr lang="en-US" b="1" dirty="0"/>
              <a:t>Transfer Protocol (FTP)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FTP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 file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TCP/IP, </a:t>
            </a:r>
            <a:r>
              <a:rPr lang="en-US" dirty="0" err="1"/>
              <a:t>seperti</a:t>
            </a:r>
            <a:r>
              <a:rPr lang="en-US" dirty="0"/>
              <a:t> Internet.</a:t>
            </a:r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file </a:t>
            </a:r>
            <a:r>
              <a:rPr lang="en-US" dirty="0" err="1"/>
              <a:t>dari</a:t>
            </a:r>
            <a:r>
              <a:rPr lang="en-US" dirty="0"/>
              <a:t> client </a:t>
            </a:r>
            <a:r>
              <a:rPr lang="en-US" dirty="0" err="1"/>
              <a:t>ke</a:t>
            </a:r>
            <a:r>
              <a:rPr lang="en-US" dirty="0"/>
              <a:t> server, </a:t>
            </a:r>
            <a:r>
              <a:rPr lang="en-US" dirty="0" err="1"/>
              <a:t>atau</a:t>
            </a:r>
            <a:r>
              <a:rPr lang="en-US" dirty="0"/>
              <a:t> men‐download file </a:t>
            </a:r>
            <a:r>
              <a:rPr lang="en-US" dirty="0" err="1"/>
              <a:t>dari</a:t>
            </a:r>
            <a:r>
              <a:rPr lang="en-US" dirty="0"/>
              <a:t> server </a:t>
            </a:r>
            <a:r>
              <a:rPr lang="en-US" dirty="0" err="1"/>
              <a:t>ke</a:t>
            </a:r>
            <a:r>
              <a:rPr lang="en-US" dirty="0"/>
              <a:t> client.</a:t>
            </a:r>
          </a:p>
        </p:txBody>
      </p:sp>
    </p:spTree>
    <p:extLst>
      <p:ext uri="{BB962C8B-B14F-4D97-AF65-F5344CB8AC3E}">
        <p14:creationId xmlns:p14="http://schemas.microsoft.com/office/powerpoint/2010/main" val="327632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1500" dirty="0" smtClean="0"/>
              <a:t>REVIEW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616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Uniform </a:t>
            </a:r>
            <a:r>
              <a:rPr lang="en-US" b="1" dirty="0"/>
              <a:t>Resource Locator (URL)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i="1" dirty="0" smtClean="0"/>
              <a:t>resource </a:t>
            </a:r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di Internet.</a:t>
            </a:r>
          </a:p>
          <a:p>
            <a:r>
              <a:rPr lang="en-US" dirty="0" smtClean="0"/>
              <a:t>URL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JenisProtokol</a:t>
            </a:r>
            <a:endParaRPr lang="en-US" dirty="0" smtClean="0"/>
          </a:p>
          <a:p>
            <a:pPr lvl="1"/>
            <a:r>
              <a:rPr lang="en-US" dirty="0" err="1" smtClean="0"/>
              <a:t>AlamatIP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 smtClean="0"/>
              <a:t>namadomain</a:t>
            </a:r>
            <a:endParaRPr lang="en-US" dirty="0" smtClean="0"/>
          </a:p>
          <a:p>
            <a:pPr lvl="1"/>
            <a:r>
              <a:rPr lang="en-US" dirty="0" err="1" smtClean="0"/>
              <a:t>Namafile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www.sandhikagalih.net/index.php</a:t>
            </a:r>
          </a:p>
          <a:p>
            <a:pPr marL="0" indent="0">
              <a:buNone/>
            </a:pPr>
            <a:r>
              <a:rPr lang="en-US" i="1" dirty="0" smtClean="0"/>
              <a:t>	&gt;&gt; </a:t>
            </a:r>
            <a:r>
              <a:rPr lang="en-US" sz="2800" i="1" dirty="0" err="1"/>
              <a:t>protokol</a:t>
            </a:r>
            <a:r>
              <a:rPr lang="en-US" sz="2800" i="1" dirty="0"/>
              <a:t>/</a:t>
            </a:r>
            <a:r>
              <a:rPr lang="en-US" sz="2800" i="1" dirty="0" err="1"/>
              <a:t>alamat</a:t>
            </a:r>
            <a:r>
              <a:rPr lang="en-US" sz="2800" i="1" dirty="0"/>
              <a:t> domain/file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03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Domain </a:t>
            </a:r>
            <a:r>
              <a:rPr lang="en-US" b="1" dirty="0"/>
              <a:t>Name System (DNS)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IP Address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domain </a:t>
            </a:r>
            <a:r>
              <a:rPr lang="en-US" dirty="0" err="1" smtClean="0"/>
              <a:t>memiliki</a:t>
            </a:r>
            <a:r>
              <a:rPr lang="en-US" dirty="0" smtClean="0"/>
              <a:t> IP </a:t>
            </a:r>
            <a:r>
              <a:rPr lang="en-US" dirty="0"/>
              <a:t>Address yang </a:t>
            </a:r>
            <a:r>
              <a:rPr lang="en-US" dirty="0" err="1" smtClean="0"/>
              <a:t>unik</a:t>
            </a:r>
            <a:r>
              <a:rPr lang="en-US" dirty="0" smtClean="0"/>
              <a:t> yang </a:t>
            </a:r>
            <a:r>
              <a:rPr lang="en-US" dirty="0" err="1" smtClean="0"/>
              <a:t>terasosiasi</a:t>
            </a:r>
            <a:r>
              <a:rPr lang="en-US" dirty="0" smtClean="0"/>
              <a:t> </a:t>
            </a:r>
            <a:r>
              <a:rPr lang="en-US" dirty="0" err="1" smtClean="0"/>
              <a:t>dengannya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resource di Internet.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 smtClean="0"/>
              <a:t>	http</a:t>
            </a:r>
            <a:r>
              <a:rPr lang="en-US" dirty="0"/>
              <a:t>://www.google.co.id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= http</a:t>
            </a:r>
            <a:r>
              <a:rPr lang="en-US" dirty="0"/>
              <a:t>://64.233.181.105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0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Top </a:t>
            </a:r>
            <a:r>
              <a:rPr lang="en-US" b="1" dirty="0"/>
              <a:t>Level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083117"/>
            <a:ext cx="7733014" cy="442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612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Second </a:t>
            </a:r>
            <a:r>
              <a:rPr lang="en-US" b="1" dirty="0"/>
              <a:t>Level Domain (Sub Domain)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siadin.dinus.ac.id</a:t>
            </a:r>
          </a:p>
          <a:p>
            <a:pPr lvl="1"/>
            <a:r>
              <a:rPr lang="en-US" dirty="0" err="1" smtClean="0"/>
              <a:t>siadin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sub domain </a:t>
            </a:r>
            <a:r>
              <a:rPr lang="en-US" dirty="0" err="1" smtClean="0"/>
              <a:t>dari</a:t>
            </a:r>
            <a:r>
              <a:rPr lang="en-US" dirty="0" smtClean="0"/>
              <a:t> dinus.ac.id</a:t>
            </a:r>
          </a:p>
          <a:p>
            <a:r>
              <a:rPr lang="en-US" dirty="0" smtClean="0"/>
              <a:t>mail.yahoo.com</a:t>
            </a:r>
          </a:p>
          <a:p>
            <a:pPr lvl="1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2067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Web </a:t>
            </a:r>
            <a:r>
              <a:rPr lang="en-US" b="1" dirty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Client </a:t>
            </a:r>
            <a:r>
              <a:rPr lang="en-US" b="1" dirty="0"/>
              <a:t>Side Scripting</a:t>
            </a:r>
            <a:endParaRPr lang="en-US" dirty="0"/>
          </a:p>
          <a:p>
            <a:pPr lvl="1"/>
            <a:r>
              <a:rPr lang="en-US" dirty="0" smtClean="0"/>
              <a:t>HTML</a:t>
            </a:r>
            <a:endParaRPr lang="en-US" dirty="0"/>
          </a:p>
          <a:p>
            <a:pPr lvl="1"/>
            <a:r>
              <a:rPr lang="en-US" dirty="0" err="1" smtClean="0"/>
              <a:t>Javascript</a:t>
            </a:r>
            <a:endParaRPr lang="en-US" dirty="0"/>
          </a:p>
          <a:p>
            <a:pPr lvl="1"/>
            <a:r>
              <a:rPr lang="en-US" dirty="0" smtClean="0"/>
              <a:t>CSS</a:t>
            </a:r>
            <a:endParaRPr lang="en-US" dirty="0"/>
          </a:p>
          <a:p>
            <a:r>
              <a:rPr lang="en-US" b="1" dirty="0" smtClean="0"/>
              <a:t>Server </a:t>
            </a:r>
            <a:r>
              <a:rPr lang="en-US" b="1" dirty="0"/>
              <a:t>Side Scripting</a:t>
            </a:r>
            <a:endParaRPr lang="en-US" dirty="0"/>
          </a:p>
          <a:p>
            <a:pPr lvl="1"/>
            <a:r>
              <a:rPr lang="en-US" dirty="0" smtClean="0"/>
              <a:t>PHP</a:t>
            </a:r>
            <a:endParaRPr lang="en-US" dirty="0"/>
          </a:p>
          <a:p>
            <a:pPr lvl="1"/>
            <a:r>
              <a:rPr lang="en-US" dirty="0" smtClean="0"/>
              <a:t>ASP</a:t>
            </a:r>
            <a:endParaRPr lang="en-US" dirty="0"/>
          </a:p>
          <a:p>
            <a:pPr lvl="1"/>
            <a:r>
              <a:rPr lang="en-US" dirty="0" smtClean="0"/>
              <a:t>JSP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00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Web </a:t>
            </a:r>
            <a:r>
              <a:rPr lang="en-US" b="1" dirty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Web </a:t>
            </a:r>
            <a:r>
              <a:rPr lang="en-US" b="1" dirty="0" err="1"/>
              <a:t>Statis</a:t>
            </a:r>
            <a:endParaRPr lang="en-US" dirty="0"/>
          </a:p>
          <a:p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client </a:t>
            </a:r>
            <a:r>
              <a:rPr lang="en-US" dirty="0"/>
              <a:t>side </a:t>
            </a:r>
            <a:r>
              <a:rPr lang="en-US" dirty="0" smtClean="0"/>
              <a:t>scripting (</a:t>
            </a:r>
            <a:r>
              <a:rPr lang="en-US" dirty="0"/>
              <a:t>HTML, CSS, </a:t>
            </a:r>
            <a:r>
              <a:rPr lang="en-US" dirty="0" err="1"/>
              <a:t>Javascript</a:t>
            </a:r>
            <a:r>
              <a:rPr lang="en-US" dirty="0"/>
              <a:t>). </a:t>
            </a:r>
            <a:r>
              <a:rPr lang="en-US" dirty="0" smtClean="0"/>
              <a:t>Update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manual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script </a:t>
            </a:r>
            <a:r>
              <a:rPr lang="en-US" i="1" dirty="0" err="1" smtClean="0"/>
              <a:t>halaman</a:t>
            </a:r>
            <a:r>
              <a:rPr lang="en-US" i="1" dirty="0" smtClean="0"/>
              <a:t> </a:t>
            </a:r>
            <a:r>
              <a:rPr lang="en-US" i="1" dirty="0" err="1" smtClean="0"/>
              <a:t>tersebut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Web </a:t>
            </a:r>
            <a:r>
              <a:rPr lang="en-US" b="1" dirty="0" err="1"/>
              <a:t>Dinamis</a:t>
            </a:r>
            <a:endParaRPr lang="en-US" dirty="0"/>
          </a:p>
          <a:p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(</a:t>
            </a:r>
            <a:r>
              <a:rPr lang="en-US" dirty="0" err="1" smtClean="0"/>
              <a:t>serverside</a:t>
            </a:r>
            <a:r>
              <a:rPr lang="en-US" dirty="0" smtClean="0"/>
              <a:t> </a:t>
            </a:r>
            <a:r>
              <a:rPr lang="en-US" dirty="0"/>
              <a:t>scripting &amp; database) </a:t>
            </a:r>
            <a:r>
              <a:rPr lang="en-US" dirty="0" err="1"/>
              <a:t>sehinggadata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diupdate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i="1" dirty="0" smtClean="0"/>
              <a:t>script</a:t>
            </a:r>
            <a:r>
              <a:rPr lang="en-US" i="1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data di database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15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BAHAN, SUMBER INFORMASI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hlinkClick r:id="rId2"/>
              </a:rPr>
              <a:t>http://www.evolutionoftheweb.com/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3755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7" y="556640"/>
            <a:ext cx="11842046" cy="572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91" y="314325"/>
            <a:ext cx="1183382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HTML?</a:t>
            </a:r>
            <a:endParaRPr lang="en-US" sz="2800" dirty="0"/>
          </a:p>
          <a:p>
            <a:pPr lvl="1"/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markup </a:t>
            </a:r>
            <a:r>
              <a:rPr lang="en-US" sz="2400" dirty="0"/>
              <a:t>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 web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menampilkan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browser.</a:t>
            </a:r>
          </a:p>
          <a:p>
            <a:pPr lvl="1"/>
            <a:r>
              <a:rPr lang="en-US" sz="2400" dirty="0" smtClean="0"/>
              <a:t>HTML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kode‐kode</a:t>
            </a:r>
            <a:r>
              <a:rPr lang="en-US" sz="2400" dirty="0" smtClean="0"/>
              <a:t> tag </a:t>
            </a:r>
            <a:r>
              <a:rPr lang="en-US" sz="2400" dirty="0"/>
              <a:t>yang </a:t>
            </a:r>
            <a:r>
              <a:rPr lang="en-US" sz="2400" dirty="0" err="1" smtClean="0"/>
              <a:t>menginstruksikan</a:t>
            </a:r>
            <a:r>
              <a:rPr lang="en-US" sz="2400" dirty="0" smtClean="0"/>
              <a:t> browser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tampilan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yang </a:t>
            </a:r>
            <a:r>
              <a:rPr lang="en-US" sz="2400" dirty="0" err="1"/>
              <a:t>diinginkan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smtClean="0"/>
              <a:t>HTML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Internet </a:t>
            </a:r>
            <a:r>
              <a:rPr lang="en-US" sz="2400" dirty="0"/>
              <a:t>yang </a:t>
            </a:r>
            <a:r>
              <a:rPr lang="en-US" sz="2400" dirty="0" err="1" smtClean="0"/>
              <a:t>didefinisikan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dikendalikan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penggunaannya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World </a:t>
            </a:r>
            <a:r>
              <a:rPr lang="en-US" sz="2400" dirty="0"/>
              <a:t>Wide Web Consortium (W3C). </a:t>
            </a:r>
          </a:p>
        </p:txBody>
      </p:sp>
    </p:spTree>
    <p:extLst>
      <p:ext uri="{BB962C8B-B14F-4D97-AF65-F5344CB8AC3E}">
        <p14:creationId xmlns:p14="http://schemas.microsoft.com/office/powerpoint/2010/main" val="26862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MENGAPA HARUS DENGAN WEB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Lingkungan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Netral</a:t>
            </a:r>
            <a:r>
              <a:rPr lang="en-US" b="1" dirty="0"/>
              <a:t>. </a:t>
            </a:r>
          </a:p>
          <a:p>
            <a:r>
              <a:rPr lang="en-US" b="1" dirty="0"/>
              <a:t>Client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XHTML</a:t>
            </a:r>
            <a:r>
              <a:rPr lang="en-US" dirty="0"/>
              <a:t> </a:t>
            </a:r>
            <a:r>
              <a:rPr lang="en-US" dirty="0" err="1"/>
              <a:t>singkatan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Extensible </a:t>
            </a:r>
            <a:r>
              <a:rPr lang="en-US" dirty="0" err="1"/>
              <a:t>HyperText</a:t>
            </a:r>
            <a:r>
              <a:rPr lang="en-US" dirty="0"/>
              <a:t> Markup Language,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HTML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, </a:t>
            </a:r>
            <a:r>
              <a:rPr lang="en-US" dirty="0" err="1"/>
              <a:t>ketat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XHTML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HTML </a:t>
            </a:r>
            <a:r>
              <a:rPr lang="en-US" dirty="0" err="1"/>
              <a:t>dan</a:t>
            </a:r>
            <a:r>
              <a:rPr lang="en-US" dirty="0"/>
              <a:t> XML (Extensible Markup Language). </a:t>
            </a:r>
            <a:endParaRPr lang="en-US" dirty="0" smtClean="0"/>
          </a:p>
          <a:p>
            <a:r>
              <a:rPr lang="en-US" b="1" dirty="0" smtClean="0"/>
              <a:t>XML</a:t>
            </a:r>
            <a:r>
              <a:rPr lang="en-US" dirty="0" smtClean="0"/>
              <a:t> </a:t>
            </a:r>
            <a:r>
              <a:rPr lang="en-US" dirty="0" err="1"/>
              <a:t>diciptakan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data, </a:t>
            </a:r>
            <a:r>
              <a:rPr lang="en-US" dirty="0" err="1"/>
              <a:t>sedangkan</a:t>
            </a:r>
            <a:r>
              <a:rPr lang="en-US" dirty="0"/>
              <a:t> HTML </a:t>
            </a:r>
            <a:r>
              <a:rPr lang="en-US" dirty="0" err="1"/>
              <a:t>diciptakan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14027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1371601"/>
            <a:ext cx="6777317" cy="4461029"/>
          </a:xfrm>
        </p:spPr>
        <p:txBody>
          <a:bodyPr/>
          <a:lstStyle/>
          <a:p>
            <a:r>
              <a:rPr lang="en-US" dirty="0"/>
              <a:t>HTML (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World Wide Web)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pesat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XHTML. </a:t>
            </a:r>
            <a:endParaRPr lang="en-US" dirty="0" smtClean="0"/>
          </a:p>
          <a:p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XHTML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warisan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HTML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XML. </a:t>
            </a:r>
            <a:endParaRPr lang="en-US" dirty="0" smtClean="0"/>
          </a:p>
          <a:p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markup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b="1" dirty="0"/>
              <a:t>XHTML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generasi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r>
              <a:rPr lang="en-US" b="1" dirty="0"/>
              <a:t> HTML</a:t>
            </a:r>
            <a:r>
              <a:rPr lang="en-US" b="1" dirty="0" smtClean="0"/>
              <a:t>.</a:t>
            </a:r>
          </a:p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XHTML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non “</a:t>
            </a:r>
            <a:r>
              <a:rPr lang="en-US" dirty="0" err="1"/>
              <a:t>komputer</a:t>
            </a:r>
            <a:r>
              <a:rPr lang="en-US" dirty="0"/>
              <a:t>”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ponsel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semacamnya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72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1295401"/>
            <a:ext cx="6777317" cy="4537229"/>
          </a:xfrm>
        </p:spPr>
        <p:txBody>
          <a:bodyPr>
            <a:normAutofit/>
          </a:bodyPr>
          <a:lstStyle/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attribute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XHTML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diketik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(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HTML).</a:t>
            </a:r>
          </a:p>
          <a:p>
            <a:r>
              <a:rPr lang="en-US" dirty="0" err="1"/>
              <a:t>Semua</a:t>
            </a:r>
            <a:r>
              <a:rPr lang="en-US" dirty="0"/>
              <a:t> tag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ditutup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tag </a:t>
            </a:r>
            <a:r>
              <a:rPr lang="en-US" dirty="0" err="1"/>
              <a:t>penutup</a:t>
            </a:r>
            <a:r>
              <a:rPr lang="en-US" dirty="0"/>
              <a:t>, di HTML </a:t>
            </a:r>
            <a:r>
              <a:rPr lang="en-US" dirty="0" err="1"/>
              <a:t>banyak</a:t>
            </a:r>
            <a:r>
              <a:rPr lang="en-US" dirty="0"/>
              <a:t> tag- tag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dibiarkan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menutupnya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error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dibuka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browser,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line break </a:t>
            </a:r>
            <a:r>
              <a:rPr lang="en-US" dirty="0" err="1"/>
              <a:t>dan</a:t>
            </a:r>
            <a:r>
              <a:rPr lang="en-US" dirty="0"/>
              <a:t> image tag.</a:t>
            </a:r>
          </a:p>
        </p:txBody>
      </p:sp>
    </p:spTree>
    <p:extLst>
      <p:ext uri="{BB962C8B-B14F-4D97-AF65-F5344CB8AC3E}">
        <p14:creationId xmlns:p14="http://schemas.microsoft.com/office/powerpoint/2010/main" val="23141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1295401"/>
            <a:ext cx="6777317" cy="4537229"/>
          </a:xfrm>
        </p:spPr>
        <p:txBody>
          <a:bodyPr>
            <a:normAutofit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XHTML, </a:t>
            </a:r>
            <a:r>
              <a:rPr lang="en-US" dirty="0" err="1"/>
              <a:t>segala</a:t>
            </a:r>
            <a:r>
              <a:rPr lang="en-US" dirty="0"/>
              <a:t> tag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bersarang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(properly nested),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tag “a”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tag </a:t>
            </a:r>
            <a:r>
              <a:rPr lang="en-US" dirty="0" err="1"/>
              <a:t>baru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tag yang paling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ditutup</a:t>
            </a:r>
            <a:r>
              <a:rPr lang="en-US" dirty="0"/>
              <a:t> </a:t>
            </a:r>
            <a:r>
              <a:rPr lang="en-US" dirty="0" err="1"/>
              <a:t>duluan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tag yang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ditutup</a:t>
            </a:r>
            <a:r>
              <a:rPr lang="en-US" dirty="0"/>
              <a:t> paling </a:t>
            </a:r>
            <a:r>
              <a:rPr lang="en-US" dirty="0" err="1"/>
              <a:t>akhir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/>
              <a:t>nesting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HTML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seketat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di XHTML.</a:t>
            </a:r>
          </a:p>
        </p:txBody>
      </p:sp>
    </p:spTree>
    <p:extLst>
      <p:ext uri="{BB962C8B-B14F-4D97-AF65-F5344CB8AC3E}">
        <p14:creationId xmlns:p14="http://schemas.microsoft.com/office/powerpoint/2010/main" val="23117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1143001"/>
            <a:ext cx="6777317" cy="4689629"/>
          </a:xfrm>
        </p:spPr>
        <p:txBody>
          <a:bodyPr/>
          <a:lstStyle/>
          <a:p>
            <a:r>
              <a:rPr lang="en-US" dirty="0" err="1"/>
              <a:t>Tiap</a:t>
            </a:r>
            <a:r>
              <a:rPr lang="en-US" dirty="0"/>
              <a:t> value </a:t>
            </a:r>
            <a:r>
              <a:rPr lang="en-US" dirty="0" err="1"/>
              <a:t>pada</a:t>
            </a:r>
            <a:r>
              <a:rPr lang="en-US" dirty="0"/>
              <a:t> attribute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terbungkus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kutip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atributnya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disingkat</a:t>
            </a:r>
            <a:r>
              <a:rPr lang="en-US" dirty="0"/>
              <a:t>.</a:t>
            </a:r>
          </a:p>
          <a:p>
            <a:r>
              <a:rPr lang="en-US" dirty="0"/>
              <a:t>Image tag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alt attribute yang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image,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aksesibilitas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web yang </a:t>
            </a:r>
            <a:r>
              <a:rPr lang="en-US" dirty="0" err="1"/>
              <a:t>berbeda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7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1219201"/>
            <a:ext cx="6777317" cy="4613429"/>
          </a:xfrm>
        </p:spPr>
        <p:txBody>
          <a:bodyPr>
            <a:normAutofit/>
          </a:bodyPr>
          <a:lstStyle/>
          <a:p>
            <a:r>
              <a:rPr lang="en-US" dirty="0" err="1"/>
              <a:t>Persyaratan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XHTML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DOCTYPE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(</a:t>
            </a:r>
            <a:r>
              <a:rPr lang="en-US" dirty="0" err="1"/>
              <a:t>aturan</a:t>
            </a:r>
            <a:r>
              <a:rPr lang="en-US" dirty="0"/>
              <a:t> yang </a:t>
            </a:r>
            <a:r>
              <a:rPr lang="en-US" dirty="0" err="1"/>
              <a:t>diwarisi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XML). </a:t>
            </a:r>
            <a:endParaRPr lang="en-US" dirty="0" smtClean="0"/>
          </a:p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source </a:t>
            </a:r>
            <a:r>
              <a:rPr lang="en-US" dirty="0" err="1"/>
              <a:t>kode</a:t>
            </a:r>
            <a:r>
              <a:rPr lang="en-US" dirty="0"/>
              <a:t> XHTML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deklarasi</a:t>
            </a:r>
            <a:r>
              <a:rPr lang="en-US" dirty="0"/>
              <a:t> (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DTD </a:t>
            </a:r>
            <a:r>
              <a:rPr lang="en-US" dirty="0" err="1"/>
              <a:t>atau</a:t>
            </a:r>
            <a:r>
              <a:rPr lang="en-US" dirty="0"/>
              <a:t> DOCTYPE). </a:t>
            </a:r>
            <a:endParaRPr lang="en-US" dirty="0" smtClean="0"/>
          </a:p>
          <a:p>
            <a:r>
              <a:rPr lang="en-US" dirty="0" smtClean="0"/>
              <a:t>Ada </a:t>
            </a:r>
            <a:r>
              <a:rPr lang="en-US" dirty="0"/>
              <a:t>3 DTD </a:t>
            </a:r>
            <a:r>
              <a:rPr lang="en-US" dirty="0" err="1"/>
              <a:t>untuk</a:t>
            </a:r>
            <a:r>
              <a:rPr lang="en-US" dirty="0"/>
              <a:t> XHTML: Strict (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tag </a:t>
            </a:r>
            <a:r>
              <a:rPr lang="en-US" dirty="0" err="1"/>
              <a:t>usang</a:t>
            </a:r>
            <a:r>
              <a:rPr lang="en-US" dirty="0"/>
              <a:t>), </a:t>
            </a:r>
            <a:r>
              <a:rPr lang="en-US" dirty="0" err="1"/>
              <a:t>Transisi</a:t>
            </a:r>
            <a:r>
              <a:rPr lang="en-US" dirty="0"/>
              <a:t> (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memvalidasi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tag </a:t>
            </a:r>
            <a:r>
              <a:rPr lang="en-US" dirty="0" err="1"/>
              <a:t>usang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Frameset 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yang "set up frame"). </a:t>
            </a:r>
            <a:endParaRPr lang="en-US" dirty="0" smtClean="0"/>
          </a:p>
          <a:p>
            <a:r>
              <a:rPr lang="en-US" b="1" dirty="0" err="1" smtClean="0"/>
              <a:t>Semua</a:t>
            </a:r>
            <a:r>
              <a:rPr lang="en-US" b="1" dirty="0" smtClean="0"/>
              <a:t> </a:t>
            </a:r>
            <a:r>
              <a:rPr lang="en-US" b="1" dirty="0" err="1"/>
              <a:t>dokumen</a:t>
            </a:r>
            <a:r>
              <a:rPr lang="en-US" b="1" dirty="0"/>
              <a:t> XHTML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aturan</a:t>
            </a:r>
            <a:r>
              <a:rPr lang="en-US" b="1" dirty="0"/>
              <a:t> </a:t>
            </a:r>
            <a:r>
              <a:rPr lang="en-US" b="1" dirty="0" err="1"/>
              <a:t>sintaks</a:t>
            </a:r>
            <a:r>
              <a:rPr lang="en-US" b="1" dirty="0"/>
              <a:t> XML.</a:t>
            </a:r>
          </a:p>
        </p:txBody>
      </p:sp>
    </p:spTree>
    <p:extLst>
      <p:ext uri="{BB962C8B-B14F-4D97-AF65-F5344CB8AC3E}">
        <p14:creationId xmlns:p14="http://schemas.microsoft.com/office/powerpoint/2010/main" val="40078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Document </a:t>
            </a:r>
            <a:r>
              <a:rPr lang="en-US" dirty="0"/>
              <a:t>Information</a:t>
            </a:r>
          </a:p>
          <a:p>
            <a:pPr marL="0" indent="0">
              <a:buNone/>
            </a:pPr>
            <a:r>
              <a:rPr lang="en-US" b="1" dirty="0" smtClean="0"/>
              <a:t>	&lt;</a:t>
            </a:r>
            <a:r>
              <a:rPr lang="en-US" b="1" dirty="0"/>
              <a:t>html&gt;&lt;/html&gt;</a:t>
            </a:r>
            <a:endParaRPr lang="en-US" dirty="0"/>
          </a:p>
          <a:p>
            <a:r>
              <a:rPr lang="en-US" dirty="0" smtClean="0"/>
              <a:t>Document </a:t>
            </a:r>
            <a:r>
              <a:rPr lang="en-US" dirty="0"/>
              <a:t>Header</a:t>
            </a:r>
          </a:p>
          <a:p>
            <a:pPr marL="0" indent="0">
              <a:buNone/>
            </a:pPr>
            <a:r>
              <a:rPr lang="en-US" b="1" dirty="0" smtClean="0"/>
              <a:t>	&lt;</a:t>
            </a:r>
            <a:r>
              <a:rPr lang="en-US" b="1" dirty="0"/>
              <a:t>head&gt;&lt;/head&gt;</a:t>
            </a:r>
            <a:endParaRPr lang="en-US" dirty="0"/>
          </a:p>
          <a:p>
            <a:r>
              <a:rPr lang="en-US" dirty="0" smtClean="0"/>
              <a:t>Document </a:t>
            </a:r>
            <a:r>
              <a:rPr lang="en-US" dirty="0"/>
              <a:t>Body</a:t>
            </a:r>
          </a:p>
          <a:p>
            <a:pPr marL="0" indent="0">
              <a:buNone/>
            </a:pPr>
            <a:r>
              <a:rPr lang="en-US" b="1" dirty="0" smtClean="0"/>
              <a:t>	&lt;</a:t>
            </a:r>
            <a:r>
              <a:rPr lang="en-US" b="1" dirty="0"/>
              <a:t>body&gt;&lt;/body&gt;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/>
              <a:t>Standar</a:t>
            </a:r>
            <a:r>
              <a:rPr lang="en-US" b="1" dirty="0"/>
              <a:t> </a:t>
            </a:r>
            <a:r>
              <a:rPr lang="en-US" b="1" dirty="0" err="1"/>
              <a:t>Dokumen</a:t>
            </a:r>
            <a:r>
              <a:rPr lang="en-US" b="1" dirty="0"/>
              <a:t>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&lt;</a:t>
            </a:r>
            <a:r>
              <a:rPr lang="en-US" sz="3200" dirty="0"/>
              <a:t>html&gt;</a:t>
            </a:r>
          </a:p>
          <a:p>
            <a:pPr marL="457200" lvl="1" indent="0">
              <a:buNone/>
            </a:pPr>
            <a:r>
              <a:rPr lang="en-US" sz="2800" dirty="0"/>
              <a:t>&lt;head&gt;</a:t>
            </a:r>
          </a:p>
          <a:p>
            <a:pPr marL="914400" lvl="2" indent="0">
              <a:buNone/>
            </a:pPr>
            <a:r>
              <a:rPr lang="en-US" sz="2000" dirty="0"/>
              <a:t>............</a:t>
            </a:r>
          </a:p>
          <a:p>
            <a:pPr marL="457200" lvl="1" indent="0">
              <a:buNone/>
            </a:pPr>
            <a:r>
              <a:rPr lang="en-US" sz="2800" dirty="0"/>
              <a:t>&lt;/head&gt;</a:t>
            </a:r>
          </a:p>
          <a:p>
            <a:pPr marL="457200" lvl="1" indent="0">
              <a:buNone/>
            </a:pPr>
            <a:r>
              <a:rPr lang="en-US" sz="2800" dirty="0"/>
              <a:t>&lt;body&gt;</a:t>
            </a:r>
          </a:p>
          <a:p>
            <a:pPr marL="914400" lvl="2" indent="0">
              <a:buNone/>
            </a:pPr>
            <a:r>
              <a:rPr lang="fi-FI" sz="2000" dirty="0"/>
              <a:t>....... Tuliskan tag html lain di sini ........</a:t>
            </a:r>
          </a:p>
          <a:p>
            <a:pPr marL="457200" lvl="1" indent="0">
              <a:buNone/>
            </a:pPr>
            <a:r>
              <a:rPr lang="en-US" sz="2800" dirty="0"/>
              <a:t>&lt;/body&gt;</a:t>
            </a:r>
          </a:p>
          <a:p>
            <a:pPr marL="0" indent="0">
              <a:buNone/>
            </a:pPr>
            <a:r>
              <a:rPr lang="en-US" sz="32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7439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(</a:t>
            </a:r>
            <a:r>
              <a:rPr lang="en-US" i="1" dirty="0"/>
              <a:t>markup</a:t>
            </a:r>
            <a:r>
              <a:rPr lang="en-US" dirty="0"/>
              <a:t>)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"</a:t>
            </a:r>
            <a:r>
              <a:rPr lang="en-US" b="1" dirty="0"/>
              <a:t>&lt;</a:t>
            </a:r>
            <a:r>
              <a:rPr lang="en-US" dirty="0"/>
              <a:t>" </a:t>
            </a:r>
            <a:r>
              <a:rPr lang="en-US" dirty="0" err="1"/>
              <a:t>dan</a:t>
            </a:r>
            <a:r>
              <a:rPr lang="en-US" dirty="0"/>
              <a:t> "</a:t>
            </a:r>
            <a:r>
              <a:rPr lang="en-US" b="1" dirty="0"/>
              <a:t>&gt;</a:t>
            </a:r>
            <a:r>
              <a:rPr lang="en-US" dirty="0"/>
              <a:t>",  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 </a:t>
            </a:r>
            <a:r>
              <a:rPr lang="en-US" b="1" dirty="0"/>
              <a:t>&lt;body&gt;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tag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body.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&lt;</a:t>
            </a:r>
            <a:r>
              <a:rPr lang="en-US" b="1" dirty="0"/>
              <a:t>body&gt;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tag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HTML,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b="1" dirty="0"/>
              <a:t>&lt;/body&gt;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tag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HTML. </a:t>
            </a:r>
          </a:p>
        </p:txBody>
      </p:sp>
    </p:spTree>
    <p:extLst>
      <p:ext uri="{BB962C8B-B14F-4D97-AF65-F5344CB8AC3E}">
        <p14:creationId xmlns:p14="http://schemas.microsoft.com/office/powerpoint/2010/main" val="29642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Element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 </a:t>
            </a:r>
            <a:r>
              <a:rPr lang="en-US" b="1" dirty="0"/>
              <a:t>tag </a:t>
            </a:r>
            <a:r>
              <a:rPr lang="en-US" b="1" dirty="0" err="1"/>
              <a:t>pembuka</a:t>
            </a:r>
            <a:r>
              <a:rPr lang="en-US" dirty="0"/>
              <a:t>, </a:t>
            </a:r>
            <a:r>
              <a:rPr lang="en-US" b="1" dirty="0" err="1"/>
              <a:t>isi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b="1" dirty="0"/>
              <a:t>tag </a:t>
            </a:r>
            <a:r>
              <a:rPr lang="en-US" b="1" dirty="0" err="1"/>
              <a:t>penutup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 </a:t>
            </a:r>
            <a:r>
              <a:rPr lang="en-US" dirty="0" err="1"/>
              <a:t>pada</a:t>
            </a:r>
            <a:r>
              <a:rPr lang="en-US" dirty="0"/>
              <a:t> web browser </a:t>
            </a:r>
            <a:r>
              <a:rPr lang="en-US" dirty="0" err="1"/>
              <a:t>digunakan</a:t>
            </a:r>
            <a:r>
              <a:rPr lang="en-US" dirty="0"/>
              <a:t> </a:t>
            </a:r>
            <a:r>
              <a:rPr lang="en-US" b="1" dirty="0"/>
              <a:t>element title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 smtClean="0"/>
              <a:t>: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&lt;</a:t>
            </a:r>
            <a:r>
              <a:rPr lang="en-US" b="1" dirty="0"/>
              <a:t>title&gt;</a:t>
            </a:r>
            <a:r>
              <a:rPr lang="en-US" dirty="0"/>
              <a:t>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tag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</a:t>
            </a:r>
            <a:br>
              <a:rPr lang="en-US" dirty="0"/>
            </a:br>
            <a:r>
              <a:rPr lang="en-US" b="1" dirty="0" err="1"/>
              <a:t>Disini</a:t>
            </a:r>
            <a:r>
              <a:rPr lang="en-US" b="1" dirty="0"/>
              <a:t> </a:t>
            </a:r>
            <a:r>
              <a:rPr lang="en-US" b="1" dirty="0" err="1"/>
              <a:t>Judul</a:t>
            </a:r>
            <a:r>
              <a:rPr lang="en-US" b="1" dirty="0"/>
              <a:t> </a:t>
            </a:r>
            <a:r>
              <a:rPr lang="en-US" b="1" dirty="0" err="1"/>
              <a:t>Dokumen</a:t>
            </a:r>
            <a:r>
              <a:rPr lang="en-US" b="1" dirty="0"/>
              <a:t> HTML</a:t>
            </a:r>
            <a:r>
              <a:rPr lang="en-US" dirty="0"/>
              <a:t>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smtClean="0"/>
              <a:t>HTML </a:t>
            </a:r>
            <a:r>
              <a:rPr lang="en-US" b="1" dirty="0" smtClean="0"/>
              <a:t>&lt;/</a:t>
            </a:r>
            <a:r>
              <a:rPr lang="en-US" b="1" dirty="0"/>
              <a:t>title&gt;</a:t>
            </a:r>
            <a:r>
              <a:rPr lang="en-US" dirty="0"/>
              <a:t>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tag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</a:t>
            </a:r>
          </a:p>
        </p:txBody>
      </p:sp>
    </p:spTree>
    <p:extLst>
      <p:ext uri="{BB962C8B-B14F-4D97-AF65-F5344CB8AC3E}">
        <p14:creationId xmlns:p14="http://schemas.microsoft.com/office/powerpoint/2010/main" val="3590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Arsitektur</a:t>
            </a:r>
            <a:r>
              <a:rPr lang="en-US" b="1" dirty="0"/>
              <a:t> Client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Aplikasi</a:t>
            </a:r>
            <a:r>
              <a:rPr lang="en-US" dirty="0"/>
              <a:t> web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 err="1"/>
              <a:t>arsitektur</a:t>
            </a:r>
            <a:r>
              <a:rPr lang="en-US" i="1" dirty="0"/>
              <a:t> client-server.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/>
              <a:t>jenis</a:t>
            </a:r>
            <a:r>
              <a:rPr lang="en-US" i="1" dirty="0"/>
              <a:t> </a:t>
            </a:r>
            <a:r>
              <a:rPr lang="en-US" i="1" dirty="0" err="1"/>
              <a:t>arsitektur</a:t>
            </a:r>
            <a:r>
              <a:rPr lang="en-US" i="1" dirty="0"/>
              <a:t> </a:t>
            </a:r>
            <a:r>
              <a:rPr lang="en-US" i="1" dirty="0" err="1"/>
              <a:t>ini</a:t>
            </a:r>
            <a:r>
              <a:rPr lang="en-US" i="1" dirty="0"/>
              <a:t>, </a:t>
            </a:r>
            <a:r>
              <a:rPr lang="en-US" i="1" dirty="0" err="1"/>
              <a:t>sebuah</a:t>
            </a:r>
            <a:r>
              <a:rPr lang="en-US" i="1" dirty="0"/>
              <a:t> program client </a:t>
            </a:r>
            <a:r>
              <a:rPr lang="en-US" i="1" dirty="0" err="1"/>
              <a:t>terhubung</a:t>
            </a:r>
            <a:r>
              <a:rPr lang="en-US" i="1" dirty="0"/>
              <a:t>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/>
              <a:t>sebuah</a:t>
            </a:r>
            <a:r>
              <a:rPr lang="en-US" i="1" dirty="0"/>
              <a:t> server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informasi</a:t>
            </a:r>
            <a:r>
              <a:rPr lang="en-US" i="1" dirty="0"/>
              <a:t> yang </a:t>
            </a:r>
            <a:r>
              <a:rPr lang="en-US" i="1" dirty="0" err="1"/>
              <a:t>dibutuhkan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melengkapi</a:t>
            </a:r>
            <a:r>
              <a:rPr lang="en-US" i="1" dirty="0"/>
              <a:t> </a:t>
            </a:r>
            <a:r>
              <a:rPr lang="en-US" i="1" dirty="0" err="1"/>
              <a:t>tugas-tugas</a:t>
            </a:r>
            <a:r>
              <a:rPr lang="en-US" i="1" dirty="0"/>
              <a:t> yang </a:t>
            </a:r>
            <a:r>
              <a:rPr lang="en-US" i="1" dirty="0" err="1"/>
              <a:t>telah</a:t>
            </a:r>
            <a:r>
              <a:rPr lang="en-US" i="1" dirty="0"/>
              <a:t> </a:t>
            </a:r>
            <a:r>
              <a:rPr lang="en-US" i="1" dirty="0" err="1"/>
              <a:t>diset</a:t>
            </a:r>
            <a:r>
              <a:rPr lang="en-US" i="1" dirty="0"/>
              <a:t> </a:t>
            </a:r>
            <a:r>
              <a:rPr lang="en-US" i="1" dirty="0" err="1"/>
              <a:t>oleh</a:t>
            </a:r>
            <a:r>
              <a:rPr lang="en-US" i="1" dirty="0"/>
              <a:t> user.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6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Tag-tag </a:t>
            </a:r>
            <a:r>
              <a:rPr lang="en-US" dirty="0"/>
              <a:t>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berpasangan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element HTML, 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tumpang</a:t>
            </a:r>
            <a:r>
              <a:rPr lang="en-US" dirty="0"/>
              <a:t> </a:t>
            </a:r>
            <a:r>
              <a:rPr lang="en-US" dirty="0" err="1"/>
              <a:t>tindih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tag-tag </a:t>
            </a:r>
            <a:r>
              <a:rPr lang="en-US" dirty="0" err="1"/>
              <a:t>lainnya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 tag-tag yang </a:t>
            </a:r>
            <a:r>
              <a:rPr lang="en-US" dirty="0" err="1" smtClean="0"/>
              <a:t>benar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 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3038475"/>
            <a:ext cx="3104444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4810907"/>
            <a:ext cx="3200400" cy="14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Attribute </a:t>
            </a:r>
            <a:r>
              <a:rPr lang="en-US" dirty="0" err="1"/>
              <a:t>mendefinisikan</a:t>
            </a:r>
            <a:r>
              <a:rPr lang="en-US" dirty="0"/>
              <a:t> property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element HTML,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. </a:t>
            </a:r>
            <a:r>
              <a:rPr lang="en-US" dirty="0" err="1"/>
              <a:t>Penulisannya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attribute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petik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latarbelakang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web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penulisannya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 </a:t>
            </a:r>
            <a:r>
              <a:rPr lang="en-US" b="1" dirty="0"/>
              <a:t>&lt;body </a:t>
            </a:r>
            <a:r>
              <a:rPr lang="en-US" b="1" dirty="0" err="1"/>
              <a:t>bgcolor</a:t>
            </a:r>
            <a:r>
              <a:rPr lang="en-US" b="1" dirty="0"/>
              <a:t>="black" text="yellow"&gt;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6" y="2862263"/>
            <a:ext cx="3843338" cy="191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Document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Page Title</a:t>
            </a:r>
          </a:p>
          <a:p>
            <a:pPr lvl="1"/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 web</a:t>
            </a:r>
          </a:p>
          <a:p>
            <a:pPr lvl="1"/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b="1" dirty="0"/>
              <a:t>&lt;title&gt;&lt;/title&gt;</a:t>
            </a:r>
            <a:endParaRPr lang="en-US" sz="2400" dirty="0"/>
          </a:p>
          <a:p>
            <a:r>
              <a:rPr lang="en-US" sz="2800" dirty="0" smtClean="0"/>
              <a:t> </a:t>
            </a:r>
            <a:r>
              <a:rPr lang="en-US" sz="2800" dirty="0"/>
              <a:t>Scripting</a:t>
            </a:r>
          </a:p>
          <a:p>
            <a:pPr lvl="1"/>
            <a:r>
              <a:rPr lang="fr-FR" sz="2400" dirty="0" err="1"/>
              <a:t>Tempat</a:t>
            </a:r>
            <a:r>
              <a:rPr lang="fr-FR" sz="2400" dirty="0"/>
              <a:t> client‐</a:t>
            </a:r>
            <a:r>
              <a:rPr lang="fr-FR" sz="2400" dirty="0" err="1"/>
              <a:t>side</a:t>
            </a:r>
            <a:r>
              <a:rPr lang="fr-FR" sz="2400" dirty="0"/>
              <a:t> script yang </a:t>
            </a:r>
            <a:r>
              <a:rPr lang="fr-FR" sz="2400" dirty="0" err="1"/>
              <a:t>disertakan</a:t>
            </a:r>
            <a:r>
              <a:rPr lang="fr-FR" sz="2400" dirty="0"/>
              <a:t> (</a:t>
            </a:r>
            <a:r>
              <a:rPr lang="fr-FR" sz="2400" dirty="0" err="1"/>
              <a:t>javascript</a:t>
            </a:r>
            <a:r>
              <a:rPr lang="fr-FR" sz="2400" dirty="0"/>
              <a:t>,</a:t>
            </a:r>
          </a:p>
          <a:p>
            <a:pPr lvl="1"/>
            <a:r>
              <a:rPr lang="en-US" sz="2400" dirty="0" err="1"/>
              <a:t>vbscript</a:t>
            </a:r>
            <a:r>
              <a:rPr lang="en-US" sz="2400" dirty="0"/>
              <a:t>, </a:t>
            </a:r>
            <a:r>
              <a:rPr lang="en-US" sz="2400" dirty="0" err="1"/>
              <a:t>jscript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b="1" dirty="0"/>
              <a:t>&lt;script&gt;&lt;/script&gt;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02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Style </a:t>
            </a:r>
            <a:r>
              <a:rPr lang="en-US" sz="2800" dirty="0" err="1" smtClean="0"/>
              <a:t>Dipergunakan</a:t>
            </a:r>
            <a:r>
              <a:rPr lang="en-US" sz="2800" dirty="0" smtClean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halaman</a:t>
            </a:r>
            <a:r>
              <a:rPr lang="en-US" sz="2800" dirty="0"/>
              <a:t> web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komponennya</a:t>
            </a:r>
            <a:r>
              <a:rPr lang="en-US" sz="2800" dirty="0"/>
              <a:t> </a:t>
            </a:r>
            <a:r>
              <a:rPr lang="en-US" sz="2800" dirty="0" err="1"/>
              <a:t>hendak</a:t>
            </a:r>
            <a:r>
              <a:rPr lang="en-US" sz="2800" dirty="0"/>
              <a:t> </a:t>
            </a:r>
            <a:r>
              <a:rPr lang="en-US" sz="2800" dirty="0" err="1"/>
              <a:t>ditampilkan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smtClean="0"/>
              <a:t>browser </a:t>
            </a:r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/>
              <a:t>: </a:t>
            </a:r>
            <a:r>
              <a:rPr lang="en-US" sz="2800" b="1" dirty="0"/>
              <a:t>&lt;style&gt;&lt;/style</a:t>
            </a:r>
            <a:r>
              <a:rPr lang="en-US" sz="2800" b="1" dirty="0" smtClean="0"/>
              <a:t>&gt;</a:t>
            </a:r>
            <a:endParaRPr lang="en-US" sz="2800" dirty="0" smtClean="0"/>
          </a:p>
          <a:p>
            <a:r>
              <a:rPr lang="en-US" sz="2800" dirty="0" smtClean="0"/>
              <a:t>Meta </a:t>
            </a:r>
            <a:r>
              <a:rPr lang="en-US" sz="2800" dirty="0" err="1" smtClean="0"/>
              <a:t>Meta</a:t>
            </a:r>
            <a:r>
              <a:rPr lang="en-US" sz="2800" dirty="0" smtClean="0"/>
              <a:t> </a:t>
            </a:r>
            <a:r>
              <a:rPr lang="en-US" sz="2800" dirty="0"/>
              <a:t>tags, descriptions &amp; keywords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 smtClean="0"/>
              <a:t>mempermudah</a:t>
            </a:r>
            <a:r>
              <a:rPr lang="en-US" sz="2800" dirty="0" smtClean="0"/>
              <a:t> search </a:t>
            </a:r>
            <a:r>
              <a:rPr lang="en-US" sz="2800" dirty="0"/>
              <a:t>engine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indexing.contoh</a:t>
            </a:r>
            <a:r>
              <a:rPr lang="en-US" sz="2800" dirty="0"/>
              <a:t> : </a:t>
            </a:r>
            <a:r>
              <a:rPr lang="en-US" sz="2800" b="1" dirty="0"/>
              <a:t>&lt;meta&gt;&lt;/meta&gt;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01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 &lt;meta&gt; </a:t>
            </a:r>
            <a:r>
              <a:rPr lang="en-US" dirty="0" smtClean="0"/>
              <a:t>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/>
              <a:t>&lt;head&gt;</a:t>
            </a:r>
            <a:br>
              <a:rPr lang="en-US" dirty="0"/>
            </a:br>
            <a:r>
              <a:rPr lang="en-US" dirty="0" smtClean="0"/>
              <a:t> 	&lt;meta name="description" content="Free Web tutorials"&gt;</a:t>
            </a:r>
            <a:br>
              <a:rPr lang="en-US" dirty="0" smtClean="0"/>
            </a:br>
            <a:r>
              <a:rPr lang="en-US" dirty="0" smtClean="0"/>
              <a:t>	&lt;meta name="keywords" content="</a:t>
            </a:r>
            <a:r>
              <a:rPr lang="en-US" dirty="0" err="1" smtClean="0"/>
              <a:t>HTML,CSS,XML,JavaScript</a:t>
            </a:r>
            <a:r>
              <a:rPr lang="en-US" dirty="0" smtClean="0"/>
              <a:t>"&gt;</a:t>
            </a:r>
            <a:br>
              <a:rPr lang="en-US" dirty="0" smtClean="0"/>
            </a:br>
            <a:r>
              <a:rPr lang="en-US" dirty="0" smtClean="0"/>
              <a:t>	&lt;meta name="author" content="</a:t>
            </a:r>
            <a:r>
              <a:rPr lang="en-US" dirty="0" err="1" smtClean="0"/>
              <a:t>Ståle</a:t>
            </a:r>
            <a:r>
              <a:rPr lang="en-US" dirty="0" smtClean="0"/>
              <a:t> </a:t>
            </a:r>
            <a:r>
              <a:rPr lang="en-US" dirty="0" err="1" smtClean="0"/>
              <a:t>Refsnes</a:t>
            </a:r>
            <a:r>
              <a:rPr lang="en-US" dirty="0" smtClean="0"/>
              <a:t>"&gt;</a:t>
            </a:r>
            <a:br>
              <a:rPr lang="en-US" dirty="0" smtClean="0"/>
            </a:br>
            <a:r>
              <a:rPr lang="en-US" dirty="0" smtClean="0"/>
              <a:t>	&lt;meta charset="UTF-8"&gt;</a:t>
            </a:r>
            <a:br>
              <a:rPr lang="en-US" dirty="0" smtClean="0"/>
            </a:br>
            <a:r>
              <a:rPr lang="en-US" dirty="0" smtClean="0"/>
              <a:t>&lt;/</a:t>
            </a:r>
            <a:r>
              <a:rPr lang="en-US" dirty="0"/>
              <a:t>head&gt;</a:t>
            </a:r>
          </a:p>
        </p:txBody>
      </p:sp>
    </p:spTree>
    <p:extLst>
      <p:ext uri="{BB962C8B-B14F-4D97-AF65-F5344CB8AC3E}">
        <p14:creationId xmlns:p14="http://schemas.microsoft.com/office/powerpoint/2010/main" val="25696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BAHAN, SUMBER INFORMASI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hlinkClick r:id="rId2"/>
              </a:rPr>
              <a:t>http://www.w3schools.com/tags/tag_meta.asp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48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585216"/>
            <a:ext cx="9972634" cy="461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&lt;</a:t>
            </a:r>
            <a:r>
              <a:rPr lang="en-US" dirty="0" err="1" smtClean="0"/>
              <a:t>wikipedia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Metadata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yang </a:t>
            </a:r>
            <a:r>
              <a:rPr lang="en-US" dirty="0" err="1"/>
              <a:t>mendeskripsikan</a:t>
            </a:r>
            <a:r>
              <a:rPr lang="en-US" dirty="0"/>
              <a:t>, </a:t>
            </a:r>
            <a:r>
              <a:rPr lang="en-US" dirty="0" err="1"/>
              <a:t>menjelaskan</a:t>
            </a:r>
            <a:r>
              <a:rPr lang="en-US" dirty="0"/>
              <a:t>, </a:t>
            </a:r>
            <a:r>
              <a:rPr lang="en-US" dirty="0" err="1"/>
              <a:t>menemukan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,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Metadata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 </a:t>
            </a:r>
            <a:r>
              <a:rPr lang="en-US" dirty="0">
                <a:hlinkClick r:id="rId2" tooltip="Data"/>
              </a:rPr>
              <a:t>data</a:t>
            </a:r>
            <a:r>
              <a:rPr lang="en-US" dirty="0"/>
              <a:t> </a:t>
            </a:r>
            <a:r>
              <a:rPr lang="en-US" dirty="0" err="1"/>
              <a:t>tentang</a:t>
            </a:r>
            <a:r>
              <a:rPr lang="en-US" dirty="0"/>
              <a:t> data </a:t>
            </a:r>
            <a:r>
              <a:rPr lang="en-US" dirty="0" err="1"/>
              <a:t>atau</a:t>
            </a:r>
            <a:r>
              <a:rPr lang="en-US" dirty="0"/>
              <a:t> </a:t>
            </a:r>
            <a:r>
              <a:rPr lang="en-US" dirty="0" err="1">
                <a:hlinkClick r:id="rId3" tooltip="Informasi"/>
              </a:rPr>
              <a:t>informasi</a:t>
            </a:r>
            <a:r>
              <a:rPr lang="en-US" dirty="0"/>
              <a:t> 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1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1" y="606830"/>
            <a:ext cx="9915525" cy="57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839" y="570928"/>
            <a:ext cx="10352773" cy="461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Arsitektur</a:t>
            </a:r>
            <a:r>
              <a:rPr lang="en-US" b="1" dirty="0"/>
              <a:t> Client-Server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perspektif</a:t>
            </a:r>
            <a:r>
              <a:rPr lang="en-US" b="1" dirty="0"/>
              <a:t> Web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500" t="29167" r="20000" b="23958"/>
          <a:stretch>
            <a:fillRect/>
          </a:stretch>
        </p:blipFill>
        <p:spPr>
          <a:xfrm>
            <a:off x="2743201" y="2286000"/>
            <a:ext cx="6794499" cy="4076700"/>
          </a:xfrm>
          <a:noFill/>
        </p:spPr>
      </p:pic>
    </p:spTree>
    <p:extLst>
      <p:ext uri="{BB962C8B-B14F-4D97-AF65-F5344CB8AC3E}">
        <p14:creationId xmlns:p14="http://schemas.microsoft.com/office/powerpoint/2010/main" val="18447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585216"/>
            <a:ext cx="10363010" cy="54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Document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web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usercontoh</a:t>
            </a:r>
            <a:r>
              <a:rPr lang="en-US" dirty="0"/>
              <a:t> : </a:t>
            </a:r>
            <a:r>
              <a:rPr lang="en-US" b="1" dirty="0"/>
              <a:t>&lt;body&gt;&lt;/body</a:t>
            </a:r>
            <a:r>
              <a:rPr lang="en-US" b="1" dirty="0" smtClean="0"/>
              <a:t>&gt;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 smtClean="0"/>
              <a:t>Bagian</a:t>
            </a:r>
            <a:r>
              <a:rPr lang="en-US" b="1" dirty="0" smtClean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memuat</a:t>
            </a:r>
            <a:r>
              <a:rPr lang="en-US" b="1" dirty="0"/>
              <a:t> :</a:t>
            </a:r>
          </a:p>
          <a:p>
            <a:r>
              <a:rPr lang="en-US" dirty="0" err="1"/>
              <a:t>Teks</a:t>
            </a:r>
            <a:r>
              <a:rPr lang="en-US" dirty="0"/>
              <a:t> &amp; </a:t>
            </a:r>
            <a:r>
              <a:rPr lang="en-US" dirty="0" err="1"/>
              <a:t>gambar</a:t>
            </a:r>
            <a:endParaRPr lang="en-US" dirty="0"/>
          </a:p>
          <a:p>
            <a:r>
              <a:rPr lang="en-US" dirty="0"/>
              <a:t>Link</a:t>
            </a:r>
          </a:p>
          <a:p>
            <a:r>
              <a:rPr lang="en-US" dirty="0"/>
              <a:t>Server Side Script(PHP, ASP, JSP)</a:t>
            </a:r>
          </a:p>
          <a:p>
            <a:r>
              <a:rPr lang="en-US" dirty="0"/>
              <a:t>Multimedia and Special Programmed Events (Shockwave, SWFs, Java Applets, online video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Tag</a:t>
            </a:r>
            <a:r>
              <a:rPr lang="en-US" b="1" dirty="0"/>
              <a:t>, </a:t>
            </a:r>
            <a:r>
              <a:rPr lang="en-US" b="1" dirty="0" err="1"/>
              <a:t>Atribut</a:t>
            </a:r>
            <a:r>
              <a:rPr lang="en-US" b="1" dirty="0"/>
              <a:t>, </a:t>
            </a:r>
            <a:r>
              <a:rPr lang="en-US" b="1" dirty="0" err="1" smtClean="0"/>
              <a:t>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733675"/>
            <a:ext cx="80350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8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Penulisan</a:t>
            </a:r>
            <a:r>
              <a:rPr lang="en-US" b="1" dirty="0" smtClean="0"/>
              <a:t> </a:t>
            </a:r>
            <a:r>
              <a:rPr lang="en-US" b="1" dirty="0"/>
              <a:t>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Tag </a:t>
            </a:r>
            <a:r>
              <a:rPr lang="en-US" dirty="0" err="1"/>
              <a:t>pembuka</a:t>
            </a:r>
            <a:endParaRPr lang="en-US" dirty="0"/>
          </a:p>
          <a:p>
            <a:r>
              <a:rPr lang="en-US" dirty="0" smtClean="0"/>
              <a:t>&lt; </a:t>
            </a:r>
            <a:r>
              <a:rPr lang="en-US" dirty="0"/>
              <a:t>&gt;</a:t>
            </a:r>
          </a:p>
          <a:p>
            <a:r>
              <a:rPr lang="en-US" dirty="0" smtClean="0"/>
              <a:t>Tag </a:t>
            </a:r>
            <a:r>
              <a:rPr lang="en-US" dirty="0" err="1"/>
              <a:t>penutup</a:t>
            </a:r>
            <a:endParaRPr lang="en-US" dirty="0"/>
          </a:p>
          <a:p>
            <a:r>
              <a:rPr lang="en-US" dirty="0" smtClean="0"/>
              <a:t>&lt;/ 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: &lt;p&gt;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&lt;/p&gt;</a:t>
            </a:r>
          </a:p>
          <a:p>
            <a:endParaRPr lang="en-US" dirty="0"/>
          </a:p>
          <a:p>
            <a:r>
              <a:rPr lang="en-US" dirty="0" smtClean="0"/>
              <a:t>Single </a:t>
            </a:r>
            <a:r>
              <a:rPr lang="en-US" dirty="0"/>
              <a:t>Tag</a:t>
            </a:r>
          </a:p>
          <a:p>
            <a:r>
              <a:rPr lang="en-US" dirty="0" smtClean="0"/>
              <a:t>&lt; </a:t>
            </a:r>
            <a:r>
              <a:rPr lang="en-US" dirty="0"/>
              <a:t>/&gt;</a:t>
            </a:r>
          </a:p>
          <a:p>
            <a:pPr lvl="1"/>
            <a:r>
              <a:rPr lang="en-US" dirty="0" err="1"/>
              <a:t>Contoh</a:t>
            </a:r>
            <a:r>
              <a:rPr lang="en-US" dirty="0"/>
              <a:t> : &lt;</a:t>
            </a:r>
            <a:r>
              <a:rPr lang="en-US" dirty="0" err="1"/>
              <a:t>br</a:t>
            </a:r>
            <a:r>
              <a:rPr lang="en-US" dirty="0"/>
              <a:t> /&gt;, &lt;</a:t>
            </a:r>
            <a:r>
              <a:rPr lang="en-US" dirty="0" err="1"/>
              <a:t>hr</a:t>
            </a:r>
            <a:r>
              <a:rPr lang="en-US" dirty="0"/>
              <a:t> /&gt;, &lt;input /&gt;, &lt;</a:t>
            </a:r>
            <a:r>
              <a:rPr lang="en-US" dirty="0" err="1"/>
              <a:t>img</a:t>
            </a:r>
            <a:r>
              <a:rPr lang="en-US" dirty="0"/>
              <a:t> /&gt;</a:t>
            </a:r>
          </a:p>
        </p:txBody>
      </p:sp>
    </p:spTree>
    <p:extLst>
      <p:ext uri="{BB962C8B-B14F-4D97-AF65-F5344CB8AC3E}">
        <p14:creationId xmlns:p14="http://schemas.microsoft.com/office/powerpoint/2010/main" val="36125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Tag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3" y="2077963"/>
            <a:ext cx="8576781" cy="44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5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Tag </a:t>
            </a:r>
            <a:r>
              <a:rPr lang="en-US" b="1" dirty="0" err="1"/>
              <a:t>Paragraf</a:t>
            </a:r>
            <a:r>
              <a:rPr lang="en-US" b="1" dirty="0"/>
              <a:t>, HR, </a:t>
            </a:r>
            <a:r>
              <a:rPr lang="en-US" b="1" dirty="0" err="1"/>
              <a:t>dan</a:t>
            </a:r>
            <a:r>
              <a:rPr lang="en-US" b="1" dirty="0"/>
              <a:t> 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text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. Tag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tag </a:t>
            </a:r>
            <a:r>
              <a:rPr lang="en-US" dirty="0" err="1"/>
              <a:t>penutup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&lt;</a:t>
            </a:r>
            <a:r>
              <a:rPr lang="en-US" b="1" dirty="0"/>
              <a:t>p&gt;</a:t>
            </a:r>
            <a:r>
              <a:rPr lang="en-US" b="1" dirty="0" err="1"/>
              <a:t>isi</a:t>
            </a:r>
            <a:r>
              <a:rPr lang="en-US" b="1" dirty="0"/>
              <a:t> </a:t>
            </a:r>
            <a:r>
              <a:rPr lang="en-US" b="1" dirty="0" err="1"/>
              <a:t>paragraf</a:t>
            </a:r>
            <a:r>
              <a:rPr lang="en-US" b="1" dirty="0"/>
              <a:t>&lt;/p</a:t>
            </a:r>
            <a:r>
              <a:rPr lang="en-US" b="1" dirty="0" smtClean="0"/>
              <a:t>&gt;</a:t>
            </a:r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p&gt;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tag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web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rapi</a:t>
            </a:r>
            <a:r>
              <a:rPr lang="en-US" dirty="0"/>
              <a:t>&lt;/p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&lt;</a:t>
            </a:r>
            <a:r>
              <a:rPr lang="en-US" b="1" dirty="0" err="1"/>
              <a:t>br</a:t>
            </a:r>
            <a:r>
              <a:rPr lang="en-US" b="1" dirty="0"/>
              <a:t> /&gt; : </a:t>
            </a:r>
            <a:r>
              <a:rPr lang="en-US" i="1" dirty="0"/>
              <a:t>break-line</a:t>
            </a:r>
            <a:r>
              <a:rPr lang="en-US" b="1" i="1" dirty="0"/>
              <a:t>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berpindah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)</a:t>
            </a:r>
          </a:p>
          <a:p>
            <a:r>
              <a:rPr lang="en-US" b="1" dirty="0"/>
              <a:t>&lt;</a:t>
            </a:r>
            <a:r>
              <a:rPr lang="en-US" b="1" dirty="0" err="1"/>
              <a:t>hr</a:t>
            </a:r>
            <a:r>
              <a:rPr lang="en-US" b="1" dirty="0"/>
              <a:t> /&gt; : </a:t>
            </a:r>
            <a:r>
              <a:rPr lang="en-US" i="1" dirty="0"/>
              <a:t>Horizontal-line 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horizontal)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Font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web (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b="1" dirty="0" smtClean="0"/>
              <a:t>&lt;</a:t>
            </a:r>
            <a:r>
              <a:rPr lang="en-US" b="1" dirty="0"/>
              <a:t>font color=blue size=7 face=“</a:t>
            </a:r>
            <a:r>
              <a:rPr lang="en-US" b="1" dirty="0" err="1"/>
              <a:t>arial</a:t>
            </a:r>
            <a:r>
              <a:rPr lang="en-US" b="1" dirty="0"/>
              <a:t>”&gt;Test&lt;/font&gt;</a:t>
            </a:r>
            <a:endParaRPr lang="en-US" dirty="0"/>
          </a:p>
          <a:p>
            <a:r>
              <a:rPr lang="en-US" dirty="0"/>
              <a:t>Tag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 Font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&lt;</a:t>
            </a:r>
            <a:r>
              <a:rPr lang="en-US" b="1" dirty="0"/>
              <a:t>b&gt; </a:t>
            </a:r>
            <a:r>
              <a:rPr lang="en-US" b="1" dirty="0" err="1"/>
              <a:t>tulisan</a:t>
            </a:r>
            <a:r>
              <a:rPr lang="en-US" b="1" dirty="0"/>
              <a:t> </a:t>
            </a:r>
            <a:r>
              <a:rPr lang="en-US" b="1" dirty="0" err="1"/>
              <a:t>tebal</a:t>
            </a:r>
            <a:r>
              <a:rPr lang="en-US" b="1" dirty="0"/>
              <a:t> &lt;/b</a:t>
            </a:r>
            <a:r>
              <a:rPr lang="en-US" b="1" dirty="0" smtClean="0"/>
              <a:t>&gt;</a:t>
            </a:r>
            <a:endParaRPr lang="en-US" dirty="0" smtClean="0"/>
          </a:p>
          <a:p>
            <a:pPr lvl="1"/>
            <a:r>
              <a:rPr lang="en-US" b="1" dirty="0" smtClean="0"/>
              <a:t>&lt;</a:t>
            </a:r>
            <a:r>
              <a:rPr lang="en-US" b="1" dirty="0" err="1"/>
              <a:t>i</a:t>
            </a:r>
            <a:r>
              <a:rPr lang="en-US" b="1" dirty="0"/>
              <a:t>&gt; </a:t>
            </a:r>
            <a:r>
              <a:rPr lang="en-US" b="1" dirty="0" err="1"/>
              <a:t>tulisan</a:t>
            </a:r>
            <a:r>
              <a:rPr lang="en-US" b="1" dirty="0"/>
              <a:t> miring &lt;/</a:t>
            </a:r>
            <a:r>
              <a:rPr lang="en-US" b="1" dirty="0" err="1"/>
              <a:t>i</a:t>
            </a:r>
            <a:r>
              <a:rPr lang="en-US" b="1" dirty="0" smtClean="0"/>
              <a:t>&gt;</a:t>
            </a:r>
            <a:endParaRPr lang="en-US" dirty="0" smtClean="0"/>
          </a:p>
          <a:p>
            <a:pPr lvl="1"/>
            <a:r>
              <a:rPr lang="en-US" b="1" dirty="0" smtClean="0"/>
              <a:t>&lt;</a:t>
            </a:r>
            <a:r>
              <a:rPr lang="en-US" b="1" dirty="0"/>
              <a:t>u&gt; </a:t>
            </a:r>
            <a:r>
              <a:rPr lang="en-US" b="1" dirty="0" err="1"/>
              <a:t>tulisan</a:t>
            </a:r>
            <a:r>
              <a:rPr lang="en-US" b="1" dirty="0"/>
              <a:t> </a:t>
            </a:r>
            <a:r>
              <a:rPr lang="en-US" b="1" dirty="0" err="1"/>
              <a:t>bergaris</a:t>
            </a:r>
            <a:r>
              <a:rPr lang="en-US" b="1" dirty="0"/>
              <a:t> </a:t>
            </a:r>
            <a:r>
              <a:rPr lang="en-US" b="1" dirty="0" err="1"/>
              <a:t>bawah</a:t>
            </a:r>
            <a:r>
              <a:rPr lang="en-US" b="1" dirty="0"/>
              <a:t> &lt;/u</a:t>
            </a:r>
            <a:r>
              <a:rPr lang="en-US" b="1" dirty="0" smtClean="0"/>
              <a:t>&gt;</a:t>
            </a:r>
            <a:endParaRPr lang="en-US" dirty="0" smtClean="0"/>
          </a:p>
          <a:p>
            <a:pPr lvl="1"/>
            <a:r>
              <a:rPr lang="en-US" b="1" dirty="0" smtClean="0"/>
              <a:t>&lt;</a:t>
            </a:r>
            <a:r>
              <a:rPr lang="en-US" b="1" dirty="0"/>
              <a:t>sub&gt; subscript &lt;/sub</a:t>
            </a:r>
            <a:r>
              <a:rPr lang="en-US" b="1" dirty="0" smtClean="0"/>
              <a:t>&gt;</a:t>
            </a:r>
            <a:endParaRPr lang="en-US" dirty="0" smtClean="0"/>
          </a:p>
          <a:p>
            <a:pPr lvl="1"/>
            <a:r>
              <a:rPr lang="en-US" b="1" dirty="0" smtClean="0"/>
              <a:t>&lt;</a:t>
            </a:r>
            <a:r>
              <a:rPr lang="en-US" b="1" dirty="0"/>
              <a:t>sup&gt; superscript &lt;/sup&gt;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286000"/>
            <a:ext cx="9220984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8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Image </a:t>
            </a:r>
            <a:r>
              <a:rPr lang="en-US" b="1" dirty="0"/>
              <a:t>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web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b="1" dirty="0" smtClean="0"/>
              <a:t>	&lt;</a:t>
            </a:r>
            <a:r>
              <a:rPr lang="en-US" b="1" dirty="0" err="1"/>
              <a:t>imgsrc</a:t>
            </a:r>
            <a:r>
              <a:rPr lang="en-US" b="1" dirty="0"/>
              <a:t>=“</a:t>
            </a:r>
            <a:r>
              <a:rPr lang="en-US" b="1" dirty="0" smtClean="0"/>
              <a:t>logo-udinus.jpg</a:t>
            </a:r>
            <a:r>
              <a:rPr lang="en-US" b="1" dirty="0"/>
              <a:t>”/&gt;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Tag image </a:t>
            </a:r>
            <a:r>
              <a:rPr lang="en-US" dirty="0" err="1"/>
              <a:t>memilikibeberapaattribute</a:t>
            </a:r>
            <a:r>
              <a:rPr lang="en-US" dirty="0"/>
              <a:t> </a:t>
            </a:r>
            <a:r>
              <a:rPr lang="en-US" dirty="0" err="1"/>
              <a:t>antaralain</a:t>
            </a:r>
            <a:r>
              <a:rPr lang="en-US" dirty="0"/>
              <a:t> :</a:t>
            </a:r>
          </a:p>
          <a:p>
            <a:pPr lvl="1"/>
            <a:r>
              <a:rPr lang="en-US" b="1" dirty="0" err="1" smtClean="0"/>
              <a:t>Src</a:t>
            </a:r>
            <a:r>
              <a:rPr lang="en-US" b="1" dirty="0" smtClean="0"/>
              <a:t> </a:t>
            </a:r>
            <a:r>
              <a:rPr lang="en-US" dirty="0" smtClean="0"/>
              <a:t>→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endParaRPr lang="en-US" dirty="0"/>
          </a:p>
          <a:p>
            <a:pPr lvl="1"/>
            <a:r>
              <a:rPr lang="en-US" b="1" dirty="0" smtClean="0"/>
              <a:t>Width </a:t>
            </a:r>
            <a:r>
              <a:rPr lang="en-US" dirty="0" smtClean="0"/>
              <a:t>→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  <a:p>
            <a:pPr lvl="1"/>
            <a:r>
              <a:rPr lang="en-US" b="1" dirty="0" smtClean="0"/>
              <a:t>Height </a:t>
            </a:r>
            <a:r>
              <a:rPr lang="en-US" dirty="0" smtClean="0"/>
              <a:t>→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  <a:p>
            <a:pPr lvl="1"/>
            <a:r>
              <a:rPr lang="en-US" b="1" dirty="0" smtClean="0"/>
              <a:t>Alt </a:t>
            </a:r>
            <a:r>
              <a:rPr lang="en-US" dirty="0" smtClean="0"/>
              <a:t>→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  <a:p>
            <a:pPr lvl="1"/>
            <a:r>
              <a:rPr lang="en-US" b="1" dirty="0" smtClean="0"/>
              <a:t>Title </a:t>
            </a:r>
            <a:r>
              <a:rPr lang="en-US" dirty="0" smtClean="0"/>
              <a:t>→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Anchor </a:t>
            </a:r>
            <a:r>
              <a:rPr lang="en-US" b="1" dirty="0"/>
              <a:t>/ Hyperlink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(linking</a:t>
            </a:r>
            <a:r>
              <a:rPr lang="en-US" dirty="0"/>
              <a:t>) text </a:t>
            </a:r>
            <a:r>
              <a:rPr lang="en-US" dirty="0" err="1"/>
              <a:t>dan</a:t>
            </a:r>
            <a:r>
              <a:rPr lang="en-US" dirty="0"/>
              <a:t> image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lain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website </a:t>
            </a:r>
            <a:r>
              <a:rPr lang="en-US" dirty="0" err="1" smtClean="0"/>
              <a:t>atau</a:t>
            </a:r>
            <a:r>
              <a:rPr lang="en-US" dirty="0" smtClean="0"/>
              <a:t> website </a:t>
            </a:r>
            <a:r>
              <a:rPr lang="en-US" dirty="0"/>
              <a:t>yang lain.</a:t>
            </a:r>
          </a:p>
          <a:p>
            <a:pPr marL="0" indent="0">
              <a:buNone/>
            </a:pPr>
            <a:r>
              <a:rPr lang="en-US" dirty="0" err="1"/>
              <a:t>cth</a:t>
            </a:r>
            <a:r>
              <a:rPr lang="en-US" dirty="0"/>
              <a:t>:</a:t>
            </a:r>
          </a:p>
          <a:p>
            <a:r>
              <a:rPr lang="fi-FI" dirty="0" smtClean="0"/>
              <a:t>Link </a:t>
            </a:r>
            <a:r>
              <a:rPr lang="fi-FI" dirty="0"/>
              <a:t>ke halaman website lain</a:t>
            </a:r>
          </a:p>
          <a:p>
            <a:pPr marL="0" indent="0">
              <a:buNone/>
            </a:pPr>
            <a:r>
              <a:rPr lang="pt-BR" b="1" dirty="0" smtClean="0"/>
              <a:t>&lt;</a:t>
            </a:r>
            <a:r>
              <a:rPr lang="pt-BR" b="1" dirty="0"/>
              <a:t>a href=“http</a:t>
            </a:r>
            <a:r>
              <a:rPr lang="pt-BR" b="1" dirty="0" smtClean="0"/>
              <a:t>://dinustech.net</a:t>
            </a:r>
            <a:r>
              <a:rPr lang="pt-BR" b="1" dirty="0"/>
              <a:t>”&gt;website&lt;/a&gt;</a:t>
            </a:r>
            <a:endParaRPr lang="pt-BR" dirty="0"/>
          </a:p>
          <a:p>
            <a:r>
              <a:rPr lang="en-US" dirty="0" smtClean="0"/>
              <a:t>Link </a:t>
            </a:r>
            <a:r>
              <a:rPr lang="en-US" dirty="0" err="1"/>
              <a:t>kefile</a:t>
            </a:r>
            <a:r>
              <a:rPr lang="en-US" dirty="0"/>
              <a:t> lain </a:t>
            </a:r>
            <a:r>
              <a:rPr lang="en-US" dirty="0" err="1"/>
              <a:t>dalamsatuwebsite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&lt;a </a:t>
            </a:r>
            <a:r>
              <a:rPr lang="en-US" b="1" dirty="0" err="1"/>
              <a:t>href</a:t>
            </a:r>
            <a:r>
              <a:rPr lang="en-US" b="1" dirty="0"/>
              <a:t>=“halaman2.html”&gt;Halaman2&lt;/a&gt;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Web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1752601"/>
            <a:ext cx="6777317" cy="40800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Tugas</a:t>
            </a:r>
            <a:r>
              <a:rPr lang="en-US" dirty="0"/>
              <a:t> browser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user </a:t>
            </a:r>
            <a:r>
              <a:rPr lang="en-US" dirty="0" err="1"/>
              <a:t>sebuah</a:t>
            </a:r>
            <a:r>
              <a:rPr lang="en-US" dirty="0"/>
              <a:t> interface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server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server. </a:t>
            </a:r>
          </a:p>
          <a:p>
            <a:pPr>
              <a:defRPr/>
            </a:pPr>
            <a:r>
              <a:rPr lang="en-US" dirty="0" err="1"/>
              <a:t>Ketika</a:t>
            </a:r>
            <a:r>
              <a:rPr lang="en-US" dirty="0"/>
              <a:t> user </a:t>
            </a:r>
            <a:r>
              <a:rPr lang="en-US" dirty="0" err="1"/>
              <a:t>meminta</a:t>
            </a:r>
            <a:r>
              <a:rPr lang="en-US" dirty="0"/>
              <a:t> server (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(</a:t>
            </a:r>
            <a:r>
              <a:rPr lang="en-US" i="1" dirty="0"/>
              <a:t>submit) </a:t>
            </a:r>
            <a:r>
              <a:rPr lang="en-US" i="1" dirty="0" err="1"/>
              <a:t>sebuah</a:t>
            </a:r>
            <a:r>
              <a:rPr lang="en-US" i="1" dirty="0"/>
              <a:t> form), </a:t>
            </a:r>
            <a:r>
              <a:rPr lang="en-US" i="1" dirty="0" err="1"/>
              <a:t>browserlah</a:t>
            </a:r>
            <a:r>
              <a:rPr lang="en-US" i="1" dirty="0"/>
              <a:t> yang </a:t>
            </a:r>
            <a:r>
              <a:rPr lang="en-US" i="1" dirty="0" err="1"/>
              <a:t>memformat</a:t>
            </a:r>
            <a:r>
              <a:rPr lang="en-US" i="1" dirty="0"/>
              <a:t> </a:t>
            </a:r>
            <a:r>
              <a:rPr lang="en-US" i="1" dirty="0" err="1"/>
              <a:t>permintaan</a:t>
            </a:r>
            <a:r>
              <a:rPr lang="en-US" i="1" dirty="0"/>
              <a:t> </a:t>
            </a:r>
            <a:r>
              <a:rPr lang="en-US" i="1" dirty="0" err="1"/>
              <a:t>tersebut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sesuatu</a:t>
            </a:r>
            <a:r>
              <a:rPr lang="en-US" i="1" dirty="0"/>
              <a:t> yang server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mengerti</a:t>
            </a:r>
            <a:r>
              <a:rPr lang="en-US" i="1" dirty="0"/>
              <a:t>. </a:t>
            </a:r>
            <a:r>
              <a:rPr lang="en-US" i="1" dirty="0" err="1"/>
              <a:t>Begitu</a:t>
            </a:r>
            <a:r>
              <a:rPr lang="en-US" i="1" dirty="0"/>
              <a:t> server </a:t>
            </a:r>
            <a:r>
              <a:rPr lang="en-US" i="1" dirty="0" err="1"/>
              <a:t>telah</a:t>
            </a:r>
            <a:r>
              <a:rPr lang="en-US" i="1" dirty="0"/>
              <a:t> </a:t>
            </a:r>
            <a:r>
              <a:rPr lang="en-US" i="1" dirty="0" err="1"/>
              <a:t>selesai</a:t>
            </a:r>
            <a:r>
              <a:rPr lang="en-US" i="1" dirty="0"/>
              <a:t> </a:t>
            </a:r>
            <a:r>
              <a:rPr lang="en-US" i="1" dirty="0" err="1"/>
              <a:t>memproses</a:t>
            </a:r>
            <a:r>
              <a:rPr lang="en-US" i="1" dirty="0"/>
              <a:t> </a:t>
            </a:r>
            <a:r>
              <a:rPr lang="en-US" i="1" dirty="0" err="1"/>
              <a:t>permintaan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kemudian</a:t>
            </a:r>
            <a:r>
              <a:rPr lang="en-US" i="1" dirty="0"/>
              <a:t> </a:t>
            </a:r>
            <a:r>
              <a:rPr lang="en-US" i="1" dirty="0" err="1"/>
              <a:t>mengirim</a:t>
            </a:r>
            <a:r>
              <a:rPr lang="en-US" i="1" dirty="0"/>
              <a:t> </a:t>
            </a:r>
            <a:r>
              <a:rPr lang="en-US" i="1" dirty="0" err="1"/>
              <a:t>respon</a:t>
            </a:r>
            <a:r>
              <a:rPr lang="en-US" i="1" dirty="0"/>
              <a:t>, browser </a:t>
            </a:r>
            <a:r>
              <a:rPr lang="en-US" i="1" dirty="0" err="1"/>
              <a:t>mengambil</a:t>
            </a:r>
            <a:r>
              <a:rPr lang="en-US" i="1" dirty="0"/>
              <a:t> data yang </a:t>
            </a:r>
            <a:r>
              <a:rPr lang="en-US" i="1" dirty="0" err="1"/>
              <a:t>diperlukan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respon</a:t>
            </a:r>
            <a:r>
              <a:rPr lang="en-US" i="1" dirty="0"/>
              <a:t> yang </a:t>
            </a:r>
            <a:r>
              <a:rPr lang="en-US" i="1" dirty="0" err="1"/>
              <a:t>diberikan</a:t>
            </a:r>
            <a:r>
              <a:rPr lang="en-US" i="1" dirty="0"/>
              <a:t> server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kemudian</a:t>
            </a:r>
            <a:r>
              <a:rPr lang="en-US" i="1" dirty="0"/>
              <a:t> </a:t>
            </a:r>
            <a:r>
              <a:rPr lang="en-US" i="1" dirty="0" err="1"/>
              <a:t>merendernya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ditampilkan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user.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Tag </a:t>
            </a:r>
            <a:r>
              <a:rPr lang="en-US" b="1" dirty="0" err="1"/>
              <a:t>Komentar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pembungkus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,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terbaca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browser.</a:t>
            </a:r>
          </a:p>
          <a:p>
            <a:pPr marL="0" indent="0">
              <a:buNone/>
            </a:pPr>
            <a:r>
              <a:rPr lang="en-US" b="1" dirty="0" smtClean="0"/>
              <a:t>	&lt;!--</a:t>
            </a:r>
            <a:r>
              <a:rPr lang="en-US" b="1" i="1" dirty="0" err="1"/>
              <a:t>komentar</a:t>
            </a:r>
            <a:r>
              <a:rPr lang="en-US" b="1" i="1" dirty="0"/>
              <a:t> --&gt;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&lt;!--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--&gt;</a:t>
            </a:r>
          </a:p>
          <a:p>
            <a:pPr marL="0" indent="0">
              <a:buNone/>
            </a:pPr>
            <a:r>
              <a:rPr lang="en-US" b="1" dirty="0"/>
              <a:t>&lt;p&gt; </a:t>
            </a:r>
            <a:r>
              <a:rPr lang="en-US" b="1" dirty="0" err="1"/>
              <a:t>paragraf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menjelaskan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… &lt;/p&gt;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/>
              <a:t>, </a:t>
            </a:r>
            <a:r>
              <a:rPr lang="en-US" dirty="0" err="1" smtClean="0"/>
              <a:t>tujuannya</a:t>
            </a:r>
            <a:r>
              <a:rPr lang="en-US" dirty="0" smtClean="0"/>
              <a:t> agar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tabular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1"/>
            <a:ext cx="59531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Elemen</a:t>
            </a:r>
            <a:r>
              <a:rPr lang="en-US" b="1" dirty="0" smtClean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Tabel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140267"/>
            <a:ext cx="8298621" cy="431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9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Colspan</a:t>
            </a:r>
            <a:r>
              <a:rPr lang="en-US" b="1" dirty="0" smtClean="0"/>
              <a:t> </a:t>
            </a:r>
            <a:r>
              <a:rPr lang="en-US" b="1" dirty="0"/>
              <a:t>&amp; </a:t>
            </a:r>
            <a:r>
              <a:rPr lang="en-US" b="1" dirty="0" err="1"/>
              <a:t>Rowspan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Colspan</a:t>
            </a:r>
            <a:endParaRPr lang="en-US" dirty="0"/>
          </a:p>
          <a:p>
            <a:pPr lvl="1"/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cell </a:t>
            </a:r>
            <a:r>
              <a:rPr lang="en-US" dirty="0"/>
              <a:t>(column)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/>
              <a:t>.</a:t>
            </a:r>
          </a:p>
          <a:p>
            <a:r>
              <a:rPr lang="en-US" dirty="0" err="1" smtClean="0"/>
              <a:t>Rowspan</a:t>
            </a:r>
            <a:endParaRPr lang="en-US" dirty="0"/>
          </a:p>
          <a:p>
            <a:pPr lvl="1"/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cell </a:t>
            </a:r>
            <a:r>
              <a:rPr lang="en-US" dirty="0"/>
              <a:t>(row)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62" y="4343400"/>
            <a:ext cx="3629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4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26" y="1676401"/>
            <a:ext cx="8189274" cy="352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Cellspacing</a:t>
            </a:r>
            <a:r>
              <a:rPr lang="en-US" b="1" dirty="0" smtClean="0"/>
              <a:t> </a:t>
            </a:r>
            <a:r>
              <a:rPr lang="en-US" b="1" dirty="0"/>
              <a:t>&amp; </a:t>
            </a:r>
            <a:r>
              <a:rPr lang="en-US" b="1" dirty="0" err="1"/>
              <a:t>Cellpadding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Cellspacing</a:t>
            </a:r>
            <a:endParaRPr lang="en-US" dirty="0"/>
          </a:p>
          <a:p>
            <a:pPr lvl="1"/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cell </a:t>
            </a:r>
            <a:r>
              <a:rPr lang="en-US" dirty="0" err="1" smtClean="0"/>
              <a:t>dengan</a:t>
            </a:r>
            <a:r>
              <a:rPr lang="en-US" dirty="0" smtClean="0"/>
              <a:t> cell </a:t>
            </a:r>
            <a:r>
              <a:rPr lang="en-US" dirty="0"/>
              <a:t>yang lain.</a:t>
            </a:r>
          </a:p>
          <a:p>
            <a:r>
              <a:rPr lang="en-US" dirty="0" err="1" smtClean="0"/>
              <a:t>Cellpadding</a:t>
            </a:r>
            <a:endParaRPr lang="en-US" dirty="0"/>
          </a:p>
          <a:p>
            <a:pPr lvl="1"/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cell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cell</a:t>
            </a:r>
            <a:r>
              <a:rPr lang="en-US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17" y="3962401"/>
            <a:ext cx="38766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0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Div</a:t>
            </a:r>
            <a:r>
              <a:rPr lang="en-US" b="1" dirty="0" smtClean="0"/>
              <a:t> </a:t>
            </a:r>
            <a:r>
              <a:rPr lang="en-US" b="1" dirty="0"/>
              <a:t>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membungkus</a:t>
            </a:r>
            <a:r>
              <a:rPr lang="en-US" dirty="0" smtClean="0"/>
              <a:t> tag‐tag </a:t>
            </a:r>
            <a:r>
              <a:rPr lang="en-US" dirty="0"/>
              <a:t>lain agar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/>
              <a:t>sama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sz="2400" b="1" dirty="0"/>
              <a:t>&lt;div style:”</a:t>
            </a:r>
            <a:r>
              <a:rPr lang="en-US" sz="2400" b="1" dirty="0" err="1"/>
              <a:t>color:red</a:t>
            </a:r>
            <a:r>
              <a:rPr lang="en-US" sz="2400" b="1" dirty="0"/>
              <a:t>”&gt;</a:t>
            </a:r>
          </a:p>
          <a:p>
            <a:pPr marL="400050" lvl="1" indent="0">
              <a:buNone/>
            </a:pPr>
            <a:r>
              <a:rPr lang="en-US" sz="2400" b="1" dirty="0"/>
              <a:t>	&lt;h3&gt;</a:t>
            </a:r>
            <a:r>
              <a:rPr lang="en-US" sz="2400" b="1" dirty="0" err="1"/>
              <a:t>Pemrograman</a:t>
            </a:r>
            <a:r>
              <a:rPr lang="en-US" sz="2400" b="1" dirty="0"/>
              <a:t> Web&lt;/h3&gt;</a:t>
            </a:r>
          </a:p>
          <a:p>
            <a:pPr marL="400050" lvl="1" indent="0">
              <a:buNone/>
            </a:pPr>
            <a:r>
              <a:rPr lang="en-US" sz="2400" b="1" dirty="0"/>
              <a:t>	&lt;p&gt;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kuliah</a:t>
            </a:r>
            <a:r>
              <a:rPr lang="en-US" sz="2400" b="1" dirty="0"/>
              <a:t> </a:t>
            </a:r>
            <a:r>
              <a:rPr lang="en-US" sz="2400" b="1" dirty="0" err="1"/>
              <a:t>pemrograman</a:t>
            </a:r>
            <a:r>
              <a:rPr lang="en-US" sz="2400" b="1" dirty="0"/>
              <a:t> web&lt;/p&gt; </a:t>
            </a:r>
          </a:p>
          <a:p>
            <a:pPr marL="400050" lvl="1" indent="0">
              <a:buNone/>
            </a:pPr>
            <a:r>
              <a:rPr lang="en-US" sz="2400" b="1" dirty="0"/>
              <a:t>&lt;/div&gt;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92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Div</a:t>
            </a:r>
            <a:r>
              <a:rPr lang="en-US" b="1" dirty="0" smtClean="0"/>
              <a:t> </a:t>
            </a:r>
            <a:r>
              <a:rPr lang="en-US" b="1" dirty="0"/>
              <a:t>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layout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b="1" dirty="0"/>
              <a:t>&lt;div id=”header”&gt; ... &lt;/div</a:t>
            </a:r>
            <a:r>
              <a:rPr lang="en-US" b="1" dirty="0" smtClean="0"/>
              <a:t>&gt;</a:t>
            </a:r>
          </a:p>
          <a:p>
            <a:pPr marL="400050" lvl="1" indent="0">
              <a:buNone/>
            </a:pPr>
            <a:r>
              <a:rPr lang="en-US" b="1" dirty="0" smtClean="0"/>
              <a:t>&lt;</a:t>
            </a:r>
            <a:r>
              <a:rPr lang="en-US" b="1" dirty="0"/>
              <a:t>div id=”content”&gt;...&lt;/div</a:t>
            </a:r>
            <a:r>
              <a:rPr lang="en-US" b="1" dirty="0" smtClean="0"/>
              <a:t>&gt;</a:t>
            </a:r>
          </a:p>
          <a:p>
            <a:pPr marL="400050" lvl="1" indent="0">
              <a:buNone/>
            </a:pPr>
            <a:r>
              <a:rPr lang="en-US" b="1" dirty="0" smtClean="0"/>
              <a:t>&lt;</a:t>
            </a:r>
            <a:r>
              <a:rPr lang="en-US" b="1" dirty="0"/>
              <a:t>div id=”footer”&gt;...&lt;/div&gt;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HTML </a:t>
            </a:r>
            <a:r>
              <a:rPr lang="en-US" b="1" dirty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HTML </a:t>
            </a:r>
            <a:r>
              <a:rPr lang="en-US" dirty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bermacam‐macam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(input</a:t>
            </a:r>
            <a:r>
              <a:rPr lang="en-US" dirty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web</a:t>
            </a:r>
            <a:r>
              <a:rPr lang="en-US" dirty="0"/>
              <a:t>.</a:t>
            </a:r>
          </a:p>
          <a:p>
            <a:pPr lvl="1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: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59563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1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Form </a:t>
            </a:r>
            <a:r>
              <a:rPr lang="en-US" b="1" dirty="0"/>
              <a:t>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Sebuah</a:t>
            </a:r>
            <a:r>
              <a:rPr lang="en-US" dirty="0" smtClean="0"/>
              <a:t> tag </a:t>
            </a:r>
            <a:r>
              <a:rPr lang="en-US" dirty="0"/>
              <a:t>yang </a:t>
            </a:r>
            <a:r>
              <a:rPr lang="en-US" dirty="0" err="1" smtClean="0"/>
              <a:t>membungkus</a:t>
            </a:r>
            <a:r>
              <a:rPr lang="en-US" dirty="0" smtClean="0"/>
              <a:t> </a:t>
            </a:r>
            <a:r>
              <a:rPr lang="en-US" dirty="0" err="1" smtClean="0"/>
              <a:t>elemen‐elemen</a:t>
            </a:r>
            <a:r>
              <a:rPr lang="en-US" dirty="0" smtClean="0"/>
              <a:t> input </a:t>
            </a:r>
            <a:r>
              <a:rPr lang="en-US" dirty="0" err="1" smtClean="0"/>
              <a:t>didalamnya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data </a:t>
            </a:r>
            <a:r>
              <a:rPr lang="en-US" dirty="0"/>
              <a:t>input </a:t>
            </a:r>
            <a:r>
              <a:rPr lang="en-US" dirty="0" err="1"/>
              <a:t>keserver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sz="3500" b="1" dirty="0"/>
              <a:t>&lt;form</a:t>
            </a:r>
            <a:r>
              <a:rPr lang="en-US" sz="3500" b="1" i="1" dirty="0"/>
              <a:t>&gt;</a:t>
            </a:r>
            <a:endParaRPr lang="en-US" sz="3500" dirty="0"/>
          </a:p>
          <a:p>
            <a:pPr marL="800100" lvl="2" indent="0">
              <a:buNone/>
            </a:pPr>
            <a:r>
              <a:rPr lang="en-US" sz="3500" b="1" i="1" dirty="0"/>
              <a:t>.</a:t>
            </a:r>
            <a:endParaRPr lang="en-US" sz="3500" dirty="0"/>
          </a:p>
          <a:p>
            <a:pPr marL="800100" lvl="2" indent="0">
              <a:buNone/>
            </a:pPr>
            <a:r>
              <a:rPr lang="en-US" sz="3500" b="1" i="1" dirty="0" err="1"/>
              <a:t>elemeninput</a:t>
            </a:r>
            <a:endParaRPr lang="en-US" sz="3500" dirty="0"/>
          </a:p>
          <a:p>
            <a:pPr marL="800100" lvl="2" indent="0">
              <a:buNone/>
            </a:pPr>
            <a:r>
              <a:rPr lang="en-US" sz="3500" b="1" i="1" dirty="0"/>
              <a:t>.</a:t>
            </a:r>
            <a:endParaRPr lang="en-US" sz="3500" dirty="0"/>
          </a:p>
          <a:p>
            <a:pPr marL="800100" lvl="2" indent="0">
              <a:buNone/>
            </a:pPr>
            <a:r>
              <a:rPr lang="en-US" sz="3500" b="1" i="1" dirty="0"/>
              <a:t>&lt;/form&gt;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1440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762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Web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1447800"/>
            <a:ext cx="6777317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Web Server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server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(request)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web </a:t>
            </a:r>
            <a:r>
              <a:rPr lang="en-US" dirty="0" err="1"/>
              <a:t>melalui</a:t>
            </a:r>
            <a:r>
              <a:rPr lang="en-US" dirty="0"/>
              <a:t> HTTP </a:t>
            </a:r>
            <a:r>
              <a:rPr lang="en-US" dirty="0" err="1"/>
              <a:t>atau</a:t>
            </a:r>
            <a:r>
              <a:rPr lang="en-US" dirty="0"/>
              <a:t> HTTPS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browser web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(response)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halaman-halaman</a:t>
            </a:r>
            <a:r>
              <a:rPr lang="en-US" dirty="0"/>
              <a:t> web yang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HTML. </a:t>
            </a:r>
          </a:p>
          <a:p>
            <a:r>
              <a:rPr lang="en-US" b="1" dirty="0"/>
              <a:t>Apache Web Server (</a:t>
            </a:r>
            <a:r>
              <a:rPr lang="en-US" b="1" dirty="0">
                <a:hlinkClick r:id="rId2"/>
              </a:rPr>
              <a:t>http://www.apache.org</a:t>
            </a:r>
            <a:r>
              <a:rPr lang="en-US" b="1" dirty="0"/>
              <a:t>)</a:t>
            </a:r>
          </a:p>
          <a:p>
            <a:r>
              <a:rPr lang="en-US" dirty="0"/>
              <a:t>Internet Information Service, IIS (</a:t>
            </a:r>
            <a:r>
              <a:rPr lang="en-US" dirty="0">
                <a:hlinkClick r:id="rId3"/>
              </a:rPr>
              <a:t>http://www.microsoft.com/iis</a:t>
            </a:r>
            <a:r>
              <a:rPr lang="en-US" dirty="0"/>
              <a:t>)</a:t>
            </a:r>
          </a:p>
          <a:p>
            <a:r>
              <a:rPr lang="en-US" dirty="0" err="1"/>
              <a:t>Xitami</a:t>
            </a:r>
            <a:r>
              <a:rPr lang="en-US" dirty="0"/>
              <a:t> Web Server (</a:t>
            </a:r>
            <a:r>
              <a:rPr lang="en-US" dirty="0">
                <a:hlinkClick r:id="rId4"/>
              </a:rPr>
              <a:t>http://www.xitami.com</a:t>
            </a:r>
            <a:r>
              <a:rPr lang="en-US" dirty="0"/>
              <a:t>)</a:t>
            </a:r>
          </a:p>
          <a:p>
            <a:r>
              <a:rPr lang="en-US" dirty="0"/>
              <a:t>Sun Java System Web Server</a:t>
            </a:r>
          </a:p>
          <a:p>
            <a:r>
              <a:rPr lang="en-US" dirty="0"/>
              <a:t>(http://www.sun.com/software/products/web_srvr/home_web_srvr.xml)</a:t>
            </a:r>
          </a:p>
        </p:txBody>
      </p:sp>
    </p:spTree>
    <p:extLst>
      <p:ext uri="{BB962C8B-B14F-4D97-AF65-F5344CB8AC3E}">
        <p14:creationId xmlns:p14="http://schemas.microsoft.com/office/powerpoint/2010/main" val="28391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Atribut</a:t>
            </a:r>
            <a:r>
              <a:rPr lang="en-US" b="1" dirty="0" smtClean="0"/>
              <a:t> </a:t>
            </a:r>
            <a:r>
              <a:rPr lang="en-US" b="1" dirty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2652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/>
              <a:t>Form :</a:t>
            </a:r>
          </a:p>
          <a:p>
            <a:r>
              <a:rPr lang="en-US" dirty="0" smtClean="0"/>
              <a:t>Action </a:t>
            </a:r>
            <a:r>
              <a:rPr lang="en-US" dirty="0"/>
              <a:t>: </a:t>
            </a:r>
            <a:r>
              <a:rPr lang="en-US" dirty="0" err="1"/>
              <a:t>Lokasi</a:t>
            </a:r>
            <a:r>
              <a:rPr lang="en-US" dirty="0"/>
              <a:t> script yang </a:t>
            </a:r>
            <a:r>
              <a:rPr lang="en-US" dirty="0" err="1"/>
              <a:t>memproses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form.</a:t>
            </a:r>
          </a:p>
          <a:p>
            <a:r>
              <a:rPr lang="en-US" dirty="0" err="1" smtClean="0"/>
              <a:t>Enctype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Mendefinsikan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encoding data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dikirimkan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</a:t>
            </a:r>
            <a:r>
              <a:rPr lang="en-US" dirty="0"/>
              <a:t>‐upload file.</a:t>
            </a:r>
          </a:p>
          <a:p>
            <a:r>
              <a:rPr lang="en-US" dirty="0" smtClean="0"/>
              <a:t>Method </a:t>
            </a:r>
            <a:r>
              <a:rPr lang="en-US" dirty="0"/>
              <a:t>: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data.</a:t>
            </a:r>
          </a:p>
          <a:p>
            <a:r>
              <a:rPr lang="en-US" dirty="0" smtClean="0"/>
              <a:t>GET </a:t>
            </a:r>
            <a:r>
              <a:rPr lang="en-US" dirty="0"/>
              <a:t>: Data </a:t>
            </a:r>
            <a:r>
              <a:rPr lang="en-US" dirty="0" err="1"/>
              <a:t>dikirimkan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URL.</a:t>
            </a:r>
          </a:p>
          <a:p>
            <a:r>
              <a:rPr lang="en-US" dirty="0" smtClean="0"/>
              <a:t>POST </a:t>
            </a:r>
            <a:r>
              <a:rPr lang="en-US" dirty="0"/>
              <a:t>: Data </a:t>
            </a:r>
            <a:r>
              <a:rPr lang="en-US" dirty="0" err="1"/>
              <a:t>dikirimkan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URL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5257800"/>
            <a:ext cx="66579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8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Elemen</a:t>
            </a:r>
            <a:r>
              <a:rPr lang="en-US" b="1" dirty="0" smtClean="0"/>
              <a:t> </a:t>
            </a:r>
            <a:r>
              <a:rPr lang="en-US" b="1" dirty="0"/>
              <a:t>Input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286000"/>
            <a:ext cx="84867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8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Elemen</a:t>
            </a:r>
            <a:r>
              <a:rPr lang="en-US" b="1" dirty="0" smtClean="0"/>
              <a:t> </a:t>
            </a:r>
            <a:r>
              <a:rPr lang="en-US" b="1" dirty="0"/>
              <a:t>Input : Text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memasukan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/>
              <a:t>, </a:t>
            </a:r>
            <a:r>
              <a:rPr lang="en-US" dirty="0" err="1"/>
              <a:t>angka</a:t>
            </a:r>
            <a:r>
              <a:rPr lang="en-US" dirty="0"/>
              <a:t>, </a:t>
            </a:r>
            <a:r>
              <a:rPr lang="en-US" dirty="0" err="1"/>
              <a:t>karakter</a:t>
            </a:r>
            <a:r>
              <a:rPr lang="en-US" dirty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form.</a:t>
            </a:r>
            <a:endParaRPr lang="en-US" dirty="0"/>
          </a:p>
          <a:p>
            <a:r>
              <a:rPr lang="en-US" b="1" dirty="0" err="1" smtClean="0"/>
              <a:t>Contoh</a:t>
            </a:r>
            <a:r>
              <a:rPr lang="en-US" b="1" dirty="0" smtClean="0"/>
              <a:t> tag 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553271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Elemen</a:t>
            </a:r>
            <a:r>
              <a:rPr lang="en-US" b="1" dirty="0" smtClean="0"/>
              <a:t> </a:t>
            </a:r>
            <a:r>
              <a:rPr lang="en-US" b="1" dirty="0"/>
              <a:t>Input :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menyembunyikan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err="1" smtClean="0"/>
              <a:t>Contoh</a:t>
            </a:r>
            <a:r>
              <a:rPr lang="en-US" b="1" dirty="0" smtClean="0"/>
              <a:t> tag 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5257800" cy="293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4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Elemen</a:t>
            </a:r>
            <a:r>
              <a:rPr lang="en-US" b="1" dirty="0" smtClean="0"/>
              <a:t> </a:t>
            </a:r>
            <a:r>
              <a:rPr lang="en-US" b="1" dirty="0"/>
              <a:t>Input : Combo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4128" y="1817688"/>
            <a:ext cx="8229600" cy="4525963"/>
          </a:xfrm>
        </p:spPr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2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data </a:t>
            </a:r>
            <a:r>
              <a:rPr lang="en-US" dirty="0" err="1" smtClean="0"/>
              <a:t>menggunakan</a:t>
            </a:r>
            <a:r>
              <a:rPr lang="en-US" dirty="0" smtClean="0"/>
              <a:t> drop‐down</a:t>
            </a:r>
            <a:r>
              <a:rPr lang="en-US" dirty="0"/>
              <a:t>.</a:t>
            </a:r>
          </a:p>
          <a:p>
            <a:r>
              <a:rPr lang="en-US" b="1" dirty="0" err="1" smtClean="0"/>
              <a:t>Contoh</a:t>
            </a:r>
            <a:r>
              <a:rPr lang="en-US" b="1" dirty="0" smtClean="0"/>
              <a:t> tag 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44" y="3314700"/>
            <a:ext cx="7250456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5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Elemen</a:t>
            </a:r>
            <a:r>
              <a:rPr lang="en-US" b="1" dirty="0" smtClean="0"/>
              <a:t> </a:t>
            </a:r>
            <a:r>
              <a:rPr lang="en-US" b="1" dirty="0"/>
              <a:t>Input :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314098"/>
            <a:ext cx="8317448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2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Elemen</a:t>
            </a:r>
            <a:r>
              <a:rPr lang="en-US" b="1" dirty="0" smtClean="0"/>
              <a:t> </a:t>
            </a:r>
            <a:r>
              <a:rPr lang="en-US" b="1" dirty="0" err="1"/>
              <a:t>Tombol</a:t>
            </a:r>
            <a:r>
              <a:rPr lang="en-US" b="1" dirty="0"/>
              <a:t> : Submit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4128" y="2084832"/>
            <a:ext cx="8229600" cy="4525963"/>
          </a:xfrm>
        </p:spPr>
        <p:txBody>
          <a:bodyPr/>
          <a:lstStyle/>
          <a:p>
            <a:r>
              <a:rPr lang="en-US" dirty="0" err="1" smtClean="0"/>
              <a:t>Tombol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data </a:t>
            </a:r>
            <a:r>
              <a:rPr lang="en-US" dirty="0"/>
              <a:t>yang </a:t>
            </a:r>
            <a:r>
              <a:rPr lang="en-US" dirty="0" smtClean="0"/>
              <a:t>di‐input‐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form </a:t>
            </a:r>
            <a:r>
              <a:rPr lang="en-US" dirty="0" err="1" smtClean="0"/>
              <a:t>kehalaman</a:t>
            </a:r>
            <a:r>
              <a:rPr lang="en-US" dirty="0" smtClean="0"/>
              <a:t> ‘</a:t>
            </a:r>
            <a:r>
              <a:rPr lang="en-US" dirty="0"/>
              <a:t>action’.</a:t>
            </a:r>
          </a:p>
          <a:p>
            <a:r>
              <a:rPr lang="en-US" b="1" dirty="0" err="1" smtClean="0"/>
              <a:t>Contoh</a:t>
            </a:r>
            <a:r>
              <a:rPr lang="en-US" b="1" dirty="0" smtClean="0"/>
              <a:t> tag 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51124"/>
            <a:ext cx="6879105" cy="29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registrasi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website.</a:t>
            </a:r>
          </a:p>
          <a:p>
            <a:r>
              <a:rPr lang="en-US" dirty="0"/>
              <a:t>Data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, minimal :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, </a:t>
            </a:r>
            <a:r>
              <a:rPr lang="en-US" dirty="0" err="1"/>
              <a:t>alamat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, username, password, browse </a:t>
            </a:r>
            <a:r>
              <a:rPr lang="en-US" dirty="0" err="1"/>
              <a:t>foto</a:t>
            </a:r>
            <a:r>
              <a:rPr lang="en-US" dirty="0"/>
              <a:t>.</a:t>
            </a:r>
          </a:p>
          <a:p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isian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rapi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div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Gunakan</a:t>
            </a:r>
            <a:r>
              <a:rPr lang="en-US" dirty="0" smtClean="0"/>
              <a:t> Notepad / Notepad 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Frameset </a:t>
            </a:r>
            <a:r>
              <a:rPr lang="en-US" b="1" dirty="0" err="1"/>
              <a:t>dan</a:t>
            </a:r>
            <a:r>
              <a:rPr lang="en-US" b="1" dirty="0"/>
              <a:t>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4128" y="1804988"/>
            <a:ext cx="8229600" cy="4906963"/>
          </a:xfrm>
        </p:spPr>
        <p:txBody>
          <a:bodyPr/>
          <a:lstStyle/>
          <a:p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web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Halaman3.html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60222"/>
            <a:ext cx="6618768" cy="338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0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8438"/>
            <a:ext cx="8229600" cy="792162"/>
          </a:xfrm>
        </p:spPr>
        <p:txBody>
          <a:bodyPr/>
          <a:lstStyle/>
          <a:p>
            <a:r>
              <a:rPr lang="en-US" b="1" dirty="0"/>
              <a:t>Frameset </a:t>
            </a:r>
            <a:r>
              <a:rPr lang="en-US" b="1" dirty="0" err="1"/>
              <a:t>dan</a:t>
            </a:r>
            <a:r>
              <a:rPr lang="en-US" b="1" dirty="0"/>
              <a:t>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790701"/>
            <a:ext cx="8762999" cy="530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5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singkatan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/>
              <a:t>Hypertext Markup Language. </a:t>
            </a:r>
            <a:r>
              <a:rPr lang="en-US" dirty="0"/>
              <a:t>HTML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perintah-perintah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web browser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web </a:t>
            </a:r>
            <a:r>
              <a:rPr lang="en-US" dirty="0" err="1"/>
              <a:t>ke</a:t>
            </a:r>
            <a:r>
              <a:rPr lang="en-US" dirty="0"/>
              <a:t> user.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di update </a:t>
            </a:r>
            <a:r>
              <a:rPr lang="en-US" dirty="0" err="1"/>
              <a:t>oleh</a:t>
            </a:r>
            <a:r>
              <a:rPr lang="en-US" dirty="0"/>
              <a:t> W3C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World Wide Web </a:t>
            </a:r>
            <a:r>
              <a:rPr lang="en-US" i="1" dirty="0" smtClean="0"/>
              <a:t>Consortium.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Ordered </a:t>
            </a:r>
            <a:r>
              <a:rPr lang="en-US" dirty="0"/>
              <a:t>List</a:t>
            </a:r>
          </a:p>
          <a:p>
            <a:pPr lvl="1"/>
            <a:r>
              <a:rPr lang="en-US" dirty="0"/>
              <a:t>Unordered List</a:t>
            </a:r>
          </a:p>
          <a:p>
            <a:pPr lvl="1"/>
            <a:r>
              <a:rPr lang="en-US" dirty="0"/>
              <a:t>Definition List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 –Ordered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bagiannya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terurut</a:t>
            </a:r>
            <a:r>
              <a:rPr lang="en-US" dirty="0"/>
              <a:t>.</a:t>
            </a:r>
          </a:p>
          <a:p>
            <a:r>
              <a:rPr lang="en-US" dirty="0"/>
              <a:t>Tag : &lt;</a:t>
            </a:r>
            <a:r>
              <a:rPr lang="en-US" dirty="0" err="1"/>
              <a:t>ol</a:t>
            </a:r>
            <a:r>
              <a:rPr lang="en-US" dirty="0"/>
              <a:t>&gt; .......... &lt;/</a:t>
            </a:r>
            <a:r>
              <a:rPr lang="en-US" dirty="0" err="1"/>
              <a:t>ol</a:t>
            </a:r>
            <a:r>
              <a:rPr lang="en-US" dirty="0"/>
              <a:t>&gt;</a:t>
            </a:r>
          </a:p>
          <a:p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457200" lvl="1" indent="0">
              <a:buNone/>
            </a:pPr>
            <a:r>
              <a:rPr lang="en-US" dirty="0"/>
              <a:t>&lt;</a:t>
            </a:r>
            <a:r>
              <a:rPr lang="en-US" dirty="0" err="1"/>
              <a:t>ol</a:t>
            </a:r>
            <a:r>
              <a:rPr lang="en-US" dirty="0"/>
              <a:t>&gt;</a:t>
            </a:r>
          </a:p>
          <a:p>
            <a:pPr marL="857250" lvl="2" indent="0">
              <a:buNone/>
            </a:pPr>
            <a:r>
              <a:rPr lang="en-US" dirty="0"/>
              <a:t>&lt;li&gt;</a:t>
            </a:r>
            <a:r>
              <a:rPr lang="en-US" dirty="0" err="1"/>
              <a:t>Pemrograman</a:t>
            </a:r>
            <a:r>
              <a:rPr lang="en-US" dirty="0"/>
              <a:t> Web&lt;/li&gt;</a:t>
            </a:r>
          </a:p>
          <a:p>
            <a:pPr marL="857250" lvl="2" indent="0">
              <a:buNone/>
            </a:pPr>
            <a:r>
              <a:rPr lang="en-US" dirty="0"/>
              <a:t>&lt;li&gt;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&lt;/li&gt;</a:t>
            </a:r>
          </a:p>
          <a:p>
            <a:pPr marL="857250" lvl="2" indent="0">
              <a:buNone/>
            </a:pPr>
            <a:r>
              <a:rPr lang="en-US" dirty="0"/>
              <a:t>&lt;li&gt;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&lt;/li&gt;</a:t>
            </a:r>
          </a:p>
          <a:p>
            <a:pPr marL="457200" lvl="1" indent="0">
              <a:buNone/>
            </a:pPr>
            <a:r>
              <a:rPr lang="en-US" dirty="0"/>
              <a:t>&lt;/</a:t>
            </a:r>
            <a:r>
              <a:rPr lang="en-US" dirty="0" err="1"/>
              <a:t>ol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558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 –Unordered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bagiannya</a:t>
            </a:r>
            <a:r>
              <a:rPr lang="en-US" dirty="0"/>
              <a:t>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.</a:t>
            </a:r>
          </a:p>
          <a:p>
            <a:r>
              <a:rPr lang="en-US" dirty="0"/>
              <a:t>Tag : &lt;</a:t>
            </a:r>
            <a:r>
              <a:rPr lang="en-US" dirty="0" err="1"/>
              <a:t>ul</a:t>
            </a:r>
            <a:r>
              <a:rPr lang="en-US" dirty="0"/>
              <a:t>&gt; ......... &lt;/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  <a:p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457200" lvl="1" indent="0">
              <a:buNone/>
            </a:pPr>
            <a:r>
              <a:rPr lang="en-US" dirty="0"/>
              <a:t>&lt;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  <a:p>
            <a:pPr marL="857250" lvl="2" indent="0">
              <a:buNone/>
            </a:pPr>
            <a:r>
              <a:rPr lang="en-US" dirty="0"/>
              <a:t>&lt;li&gt;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&lt;/li&gt;</a:t>
            </a:r>
          </a:p>
          <a:p>
            <a:pPr marL="857250" lvl="2" indent="0">
              <a:buNone/>
            </a:pPr>
            <a:r>
              <a:rPr lang="en-US" dirty="0"/>
              <a:t>&lt;li&gt;</a:t>
            </a:r>
            <a:r>
              <a:rPr lang="en-US" dirty="0" err="1"/>
              <a:t>Sistem</a:t>
            </a:r>
            <a:r>
              <a:rPr lang="en-US" dirty="0"/>
              <a:t> Multimedia&lt;/li&gt;</a:t>
            </a:r>
          </a:p>
          <a:p>
            <a:pPr marL="857250" lvl="2" indent="0">
              <a:buNone/>
            </a:pPr>
            <a:r>
              <a:rPr lang="en-US" dirty="0"/>
              <a:t>&lt;li&gt;Basis Data&lt;/li&gt;</a:t>
            </a:r>
          </a:p>
          <a:p>
            <a:pPr marL="857250" lvl="2" indent="0">
              <a:buNone/>
            </a:pPr>
            <a:r>
              <a:rPr lang="en-US" dirty="0"/>
              <a:t>&lt;li&gt;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&lt;/li&gt;</a:t>
            </a:r>
          </a:p>
          <a:p>
            <a:pPr marL="457200" lvl="1" indent="0">
              <a:buNone/>
            </a:pPr>
            <a:r>
              <a:rPr lang="en-US" dirty="0"/>
              <a:t>&lt;/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621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 –Definition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(sub‐</a:t>
            </a:r>
            <a:r>
              <a:rPr lang="en-US" dirty="0" err="1"/>
              <a:t>bagian</a:t>
            </a:r>
            <a:r>
              <a:rPr lang="en-US" dirty="0"/>
              <a:t>).</a:t>
            </a:r>
          </a:p>
          <a:p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457200" lvl="1" indent="0">
              <a:buNone/>
            </a:pPr>
            <a:r>
              <a:rPr lang="en-US" dirty="0"/>
              <a:t>&lt;dl&gt;</a:t>
            </a:r>
          </a:p>
          <a:p>
            <a:pPr marL="857250" lvl="2" indent="0">
              <a:buNone/>
            </a:pPr>
            <a:r>
              <a:rPr lang="en-US" dirty="0"/>
              <a:t>&lt;</a:t>
            </a:r>
            <a:r>
              <a:rPr lang="en-US" dirty="0" err="1"/>
              <a:t>dt</a:t>
            </a:r>
            <a:r>
              <a:rPr lang="en-US" dirty="0"/>
              <a:t>&gt;FT&lt;/</a:t>
            </a:r>
            <a:r>
              <a:rPr lang="en-US" dirty="0" err="1"/>
              <a:t>dt</a:t>
            </a:r>
            <a:r>
              <a:rPr lang="en-US" dirty="0"/>
              <a:t>&gt;</a:t>
            </a:r>
          </a:p>
          <a:p>
            <a:pPr marL="1314450" lvl="3" indent="0">
              <a:buNone/>
            </a:pPr>
            <a:r>
              <a:rPr lang="en-US" dirty="0"/>
              <a:t>&lt;</a:t>
            </a:r>
            <a:r>
              <a:rPr lang="en-US" dirty="0" err="1"/>
              <a:t>dd</a:t>
            </a:r>
            <a:r>
              <a:rPr lang="en-US" dirty="0"/>
              <a:t>&gt;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&lt;/</a:t>
            </a:r>
            <a:r>
              <a:rPr lang="en-US" dirty="0" err="1"/>
              <a:t>dd</a:t>
            </a:r>
            <a:r>
              <a:rPr lang="en-US" dirty="0"/>
              <a:t>&gt;</a:t>
            </a:r>
          </a:p>
          <a:p>
            <a:pPr marL="1314450" lvl="3" indent="0">
              <a:buNone/>
            </a:pPr>
            <a:r>
              <a:rPr lang="en-US" dirty="0"/>
              <a:t>&lt;</a:t>
            </a:r>
            <a:r>
              <a:rPr lang="en-US" dirty="0" err="1"/>
              <a:t>dd</a:t>
            </a:r>
            <a:r>
              <a:rPr lang="en-US" dirty="0"/>
              <a:t>&gt;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&lt;/</a:t>
            </a:r>
            <a:r>
              <a:rPr lang="en-US" dirty="0" err="1"/>
              <a:t>dd</a:t>
            </a:r>
            <a:r>
              <a:rPr lang="en-US" dirty="0"/>
              <a:t>&gt;</a:t>
            </a:r>
          </a:p>
          <a:p>
            <a:pPr marL="1314450" lvl="3" indent="0">
              <a:buNone/>
            </a:pPr>
            <a:r>
              <a:rPr lang="en-US" dirty="0"/>
              <a:t>&lt;</a:t>
            </a:r>
            <a:r>
              <a:rPr lang="en-US" dirty="0" err="1"/>
              <a:t>dd</a:t>
            </a:r>
            <a:r>
              <a:rPr lang="en-US" dirty="0"/>
              <a:t>&gt;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&lt;/</a:t>
            </a:r>
            <a:r>
              <a:rPr lang="en-US" dirty="0" err="1"/>
              <a:t>dd</a:t>
            </a:r>
            <a:r>
              <a:rPr lang="en-US" dirty="0"/>
              <a:t>&gt;</a:t>
            </a:r>
          </a:p>
          <a:p>
            <a:pPr marL="1314450" lvl="3" indent="0">
              <a:buNone/>
            </a:pPr>
            <a:r>
              <a:rPr lang="en-US" dirty="0"/>
              <a:t>&lt;</a:t>
            </a:r>
            <a:r>
              <a:rPr lang="en-US" dirty="0" err="1"/>
              <a:t>dd</a:t>
            </a:r>
            <a:r>
              <a:rPr lang="en-US" dirty="0"/>
              <a:t>&gt;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&lt;/</a:t>
            </a:r>
            <a:r>
              <a:rPr lang="en-US" dirty="0" err="1"/>
              <a:t>dd</a:t>
            </a:r>
            <a:r>
              <a:rPr lang="en-US" dirty="0"/>
              <a:t>&gt;</a:t>
            </a:r>
          </a:p>
          <a:p>
            <a:pPr marL="1314450" lvl="3" indent="0">
              <a:buNone/>
            </a:pPr>
            <a:r>
              <a:rPr lang="en-US" dirty="0"/>
              <a:t>&lt;</a:t>
            </a:r>
            <a:r>
              <a:rPr lang="en-US" dirty="0" err="1"/>
              <a:t>dd</a:t>
            </a:r>
            <a:r>
              <a:rPr lang="en-US" dirty="0"/>
              <a:t>&gt;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Planologi</a:t>
            </a:r>
            <a:r>
              <a:rPr lang="en-US" dirty="0"/>
              <a:t>&lt;/</a:t>
            </a:r>
            <a:r>
              <a:rPr lang="en-US" dirty="0" err="1"/>
              <a:t>dd</a:t>
            </a:r>
            <a:r>
              <a:rPr lang="en-US" dirty="0"/>
              <a:t>&gt;</a:t>
            </a:r>
          </a:p>
          <a:p>
            <a:pPr marL="1314450" lvl="3" indent="0">
              <a:buNone/>
            </a:pPr>
            <a:r>
              <a:rPr lang="en-US" dirty="0"/>
              <a:t>&lt;</a:t>
            </a:r>
            <a:r>
              <a:rPr lang="en-US" dirty="0" err="1"/>
              <a:t>dd</a:t>
            </a:r>
            <a:r>
              <a:rPr lang="en-US" dirty="0"/>
              <a:t>&gt;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&lt;/</a:t>
            </a:r>
            <a:r>
              <a:rPr lang="en-US" dirty="0" err="1"/>
              <a:t>dd</a:t>
            </a:r>
            <a:r>
              <a:rPr lang="en-US" dirty="0"/>
              <a:t>&gt;</a:t>
            </a:r>
          </a:p>
          <a:p>
            <a:pPr marL="457200" lvl="1" indent="0">
              <a:buNone/>
            </a:pPr>
            <a:r>
              <a:rPr lang="en-US" dirty="0"/>
              <a:t>&lt;/dl&gt;</a:t>
            </a:r>
          </a:p>
        </p:txBody>
      </p:sp>
    </p:spTree>
    <p:extLst>
      <p:ext uri="{BB962C8B-B14F-4D97-AF65-F5344CB8AC3E}">
        <p14:creationId xmlns:p14="http://schemas.microsoft.com/office/powerpoint/2010/main" val="36553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Atribut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101755"/>
            <a:ext cx="8128561" cy="439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7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67587"/>
            <a:ext cx="7162800" cy="536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8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Latihan</a:t>
            </a:r>
            <a:r>
              <a:rPr lang="en-US" b="1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95388" y="2084832"/>
            <a:ext cx="8229600" cy="4525963"/>
          </a:xfrm>
        </p:spPr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Frame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08064"/>
              </p:ext>
            </p:extLst>
          </p:nvPr>
        </p:nvGraphicFramePr>
        <p:xfrm>
          <a:off x="1652588" y="2886075"/>
          <a:ext cx="7315200" cy="257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/>
                <a:gridCol w="5852160"/>
              </a:tblGrid>
              <a:tr h="76200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atas.html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16100">
                <a:tc>
                  <a:txBody>
                    <a:bodyPr/>
                    <a:lstStyle/>
                    <a:p>
                      <a:r>
                        <a:rPr lang="en-US" dirty="0" smtClean="0"/>
                        <a:t>menu.html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isi.html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3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website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frameset (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: web profile, company profile </a:t>
            </a:r>
            <a:r>
              <a:rPr lang="en-US" dirty="0" err="1" smtClean="0"/>
              <a:t>dan</a:t>
            </a:r>
            <a:r>
              <a:rPr lang="en-US" smtClean="0"/>
              <a:t> lain-lain)</a:t>
            </a:r>
            <a:endParaRPr lang="en-US" dirty="0" smtClean="0"/>
          </a:p>
          <a:p>
            <a:r>
              <a:rPr lang="en-US" dirty="0" smtClean="0"/>
              <a:t>atas.html : design </a:t>
            </a:r>
            <a:r>
              <a:rPr lang="en-US" dirty="0" err="1" smtClean="0"/>
              <a:t>halaman</a:t>
            </a:r>
            <a:r>
              <a:rPr lang="en-US" dirty="0" smtClean="0"/>
              <a:t> atas.html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image yang </a:t>
            </a:r>
            <a:r>
              <a:rPr lang="en-US" dirty="0" err="1" smtClean="0"/>
              <a:t>menarik</a:t>
            </a:r>
            <a:endParaRPr lang="en-US" dirty="0" smtClean="0"/>
          </a:p>
          <a:p>
            <a:r>
              <a:rPr lang="en-US" dirty="0" smtClean="0"/>
              <a:t>menu.html : </a:t>
            </a:r>
            <a:r>
              <a:rPr lang="en-US" dirty="0" err="1" smtClean="0"/>
              <a:t>gunakan</a:t>
            </a:r>
            <a:r>
              <a:rPr lang="en-US" dirty="0" smtClean="0"/>
              <a:t> tag list </a:t>
            </a:r>
            <a:r>
              <a:rPr lang="en-US" dirty="0" err="1" smtClean="0"/>
              <a:t>untuk</a:t>
            </a:r>
            <a:r>
              <a:rPr lang="en-US" dirty="0" smtClean="0"/>
              <a:t> menu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traget</a:t>
            </a:r>
            <a:r>
              <a:rPr lang="en-US" dirty="0" smtClean="0"/>
              <a:t> link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isi.html (minimal 3 menu -&gt; isi.html, menu1.html, menu2.html)</a:t>
            </a:r>
          </a:p>
          <a:p>
            <a:r>
              <a:rPr lang="en-US" dirty="0" smtClean="0"/>
              <a:t>isi.html : </a:t>
            </a:r>
            <a:r>
              <a:rPr lang="en-US" dirty="0" err="1" smtClean="0"/>
              <a:t>isian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menu yang </a:t>
            </a:r>
            <a:r>
              <a:rPr lang="en-US" dirty="0" err="1" smtClean="0"/>
              <a:t>dipilih</a:t>
            </a:r>
            <a:endParaRPr lang="en-US" dirty="0" smtClean="0"/>
          </a:p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menu </a:t>
            </a:r>
            <a:r>
              <a:rPr lang="en-US" dirty="0" err="1" smtClean="0"/>
              <a:t>adalah</a:t>
            </a:r>
            <a:r>
              <a:rPr lang="en-US" dirty="0" smtClean="0"/>
              <a:t> form </a:t>
            </a:r>
            <a:r>
              <a:rPr lang="en-US" dirty="0" err="1" smtClean="0"/>
              <a:t>registrasi</a:t>
            </a:r>
            <a:r>
              <a:rPr lang="en-US" dirty="0" smtClean="0"/>
              <a:t> yang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Siapkan</a:t>
            </a:r>
            <a:r>
              <a:rPr lang="en-US" sz="1800" dirty="0" smtClean="0"/>
              <a:t> BLOG PRIBADI (yang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boleh</a:t>
            </a:r>
            <a:r>
              <a:rPr lang="en-US" sz="1800" dirty="0" smtClean="0"/>
              <a:t> </a:t>
            </a:r>
            <a:r>
              <a:rPr lang="en-US" sz="1800" dirty="0" err="1" smtClean="0"/>
              <a:t>diteruskan</a:t>
            </a:r>
            <a:r>
              <a:rPr lang="en-US" sz="1800" dirty="0" smtClean="0"/>
              <a:t>, yang </a:t>
            </a:r>
            <a:r>
              <a:rPr lang="en-US" sz="1800" dirty="0" err="1" smtClean="0"/>
              <a:t>belum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wajib</a:t>
            </a:r>
            <a:r>
              <a:rPr lang="en-US" sz="1800" dirty="0" smtClean="0"/>
              <a:t> </a:t>
            </a:r>
            <a:r>
              <a:rPr lang="en-US" sz="1800" dirty="0" err="1" smtClean="0"/>
              <a:t>mambuat</a:t>
            </a:r>
            <a:r>
              <a:rPr lang="en-US" sz="18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Posting tutorial </a:t>
            </a:r>
            <a:r>
              <a:rPr lang="en-US" sz="1800" dirty="0" err="1" smtClean="0"/>
              <a:t>instalasi</a:t>
            </a:r>
            <a:r>
              <a:rPr lang="en-US" sz="1800" dirty="0" smtClean="0"/>
              <a:t> webserver, PHP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Mysql</a:t>
            </a:r>
            <a:r>
              <a:rPr lang="en-US" sz="1800" dirty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proses </a:t>
            </a:r>
            <a:r>
              <a:rPr lang="en-US" sz="1800" dirty="0" err="1" smtClean="0"/>
              <a:t>instalasi</a:t>
            </a:r>
            <a:r>
              <a:rPr lang="en-US" sz="1800" dirty="0" smtClean="0"/>
              <a:t> di laptop </a:t>
            </a:r>
            <a:r>
              <a:rPr lang="en-US" sz="1800" dirty="0" err="1" smtClean="0"/>
              <a:t>atau</a:t>
            </a:r>
            <a:r>
              <a:rPr lang="en-US" sz="1800" dirty="0" smtClean="0"/>
              <a:t> computer </a:t>
            </a:r>
            <a:r>
              <a:rPr lang="en-US" sz="1800" dirty="0" err="1" smtClean="0"/>
              <a:t>masing-masing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Email </a:t>
            </a:r>
            <a:r>
              <a:rPr lang="en-US" sz="1800" dirty="0" err="1" smtClean="0"/>
              <a:t>alamat</a:t>
            </a:r>
            <a:r>
              <a:rPr lang="en-US" sz="1800" dirty="0" smtClean="0"/>
              <a:t> blog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2"/>
              </a:rPr>
              <a:t>abu.salam@dsn.dinus.ac.id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subject : </a:t>
            </a:r>
            <a:r>
              <a:rPr lang="en-US" sz="1800" dirty="0" smtClean="0"/>
              <a:t>tugas1PemrogramanWeb_nim</a:t>
            </a:r>
            <a:r>
              <a:rPr lang="en-US" sz="1800" dirty="0" smtClean="0"/>
              <a:t>, paling </a:t>
            </a:r>
            <a:r>
              <a:rPr lang="en-US" sz="1800" dirty="0" err="1" smtClean="0"/>
              <a:t>lambat</a:t>
            </a:r>
            <a:r>
              <a:rPr lang="en-US" sz="1800" dirty="0" smtClean="0"/>
              <a:t> 1 </a:t>
            </a:r>
            <a:r>
              <a:rPr lang="en-US" sz="1800" dirty="0" err="1" smtClean="0"/>
              <a:t>minggu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Siapkan</a:t>
            </a:r>
            <a:r>
              <a:rPr lang="en-US" sz="1800" dirty="0" smtClean="0"/>
              <a:t> </a:t>
            </a:r>
            <a:r>
              <a:rPr lang="en-US" sz="1800" dirty="0" err="1" smtClean="0"/>
              <a:t>diskusi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pertemuan</a:t>
            </a:r>
            <a:r>
              <a:rPr lang="en-US" sz="1800" dirty="0" smtClean="0"/>
              <a:t> </a:t>
            </a:r>
            <a:r>
              <a:rPr lang="en-US" sz="1800" dirty="0" err="1" smtClean="0"/>
              <a:t>minggu</a:t>
            </a:r>
            <a:r>
              <a:rPr lang="en-US" sz="1800" dirty="0" smtClean="0"/>
              <a:t> </a:t>
            </a:r>
            <a:r>
              <a:rPr lang="en-US" sz="1800" dirty="0" err="1" smtClean="0"/>
              <a:t>depan</a:t>
            </a:r>
            <a:r>
              <a:rPr lang="en-US" sz="1800" dirty="0" smtClean="0"/>
              <a:t>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masalah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kesulitan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proses </a:t>
            </a:r>
            <a:r>
              <a:rPr lang="en-US" sz="1800" dirty="0" err="1" smtClean="0"/>
              <a:t>instalasi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 smtClean="0"/>
              <a:t>Referensi</a:t>
            </a:r>
            <a:r>
              <a:rPr lang="en-US" sz="1800" dirty="0" smtClean="0"/>
              <a:t>: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http://www.webdevelopersnotes.com/how-do-i/install-apache-windows-7.php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826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CSS </a:t>
            </a:r>
            <a:r>
              <a:rPr lang="en-US" dirty="0" err="1"/>
              <a:t>atau</a:t>
            </a:r>
            <a:r>
              <a:rPr lang="en-US" dirty="0"/>
              <a:t> Cascading Style Sheets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i="1" dirty="0" err="1" smtClean="0"/>
              <a:t>stylesheet</a:t>
            </a:r>
            <a:r>
              <a:rPr lang="en-US" i="1" dirty="0" smtClean="0"/>
              <a:t> </a:t>
            </a:r>
            <a:r>
              <a:rPr lang="en-US" dirty="0" smtClean="0"/>
              <a:t>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markup.</a:t>
            </a:r>
          </a:p>
          <a:p>
            <a:endParaRPr lang="en-US" dirty="0"/>
          </a:p>
          <a:p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Mempercantik</a:t>
            </a:r>
            <a:r>
              <a:rPr lang="en-US" dirty="0" smtClean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smtClean="0"/>
              <a:t>web</a:t>
            </a:r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layout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Template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285</TotalTime>
  <Words>2523</Words>
  <Application>Microsoft Office PowerPoint</Application>
  <PresentationFormat>Widescreen</PresentationFormat>
  <Paragraphs>381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Calibri</vt:lpstr>
      <vt:lpstr>Tw Cen MT</vt:lpstr>
      <vt:lpstr>Tw Cen MT Condensed</vt:lpstr>
      <vt:lpstr>Wingdings</vt:lpstr>
      <vt:lpstr>Wingdings 3</vt:lpstr>
      <vt:lpstr>Integral</vt:lpstr>
      <vt:lpstr>Pemrograman internet</vt:lpstr>
      <vt:lpstr>PowerPoint Presentation</vt:lpstr>
      <vt:lpstr>MENGAPA HARUS DENGAN WEB ?</vt:lpstr>
      <vt:lpstr>Arsitektur Client Server</vt:lpstr>
      <vt:lpstr>Arsitektur Client-Server dari perspektif Web</vt:lpstr>
      <vt:lpstr>Web client</vt:lpstr>
      <vt:lpstr>Web Server</vt:lpstr>
      <vt:lpstr>HTML</vt:lpstr>
      <vt:lpstr>CSS</vt:lpstr>
      <vt:lpstr>Javascript</vt:lpstr>
      <vt:lpstr>PHP</vt:lpstr>
      <vt:lpstr>MySQL</vt:lpstr>
      <vt:lpstr>Pertanyaan?</vt:lpstr>
      <vt:lpstr>Internet</vt:lpstr>
      <vt:lpstr>Pemanfaatan Internet</vt:lpstr>
      <vt:lpstr>World Wide Web (www)</vt:lpstr>
      <vt:lpstr>Hypertext Transfer Protocol</vt:lpstr>
      <vt:lpstr>Hypertext Transfer Protocol Secure</vt:lpstr>
      <vt:lpstr>File Transfer Protocol (FTP)</vt:lpstr>
      <vt:lpstr>Uniform Resource Locator (URL)</vt:lpstr>
      <vt:lpstr>Domain Name System (DNS)</vt:lpstr>
      <vt:lpstr>Top Level Domain</vt:lpstr>
      <vt:lpstr>Second Level Domain (Sub Domain)</vt:lpstr>
      <vt:lpstr>Web Programming</vt:lpstr>
      <vt:lpstr>Web Application</vt:lpstr>
      <vt:lpstr>BAHAN, SUMBER INFORMASI dan referensi</vt:lpstr>
      <vt:lpstr>PowerPoint Presentation</vt:lpstr>
      <vt:lpstr>PowerPoint Presentation</vt:lpstr>
      <vt:lpstr>HTML</vt:lpstr>
      <vt:lpstr>XHTML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 HTML</vt:lpstr>
      <vt:lpstr>Struktur Standar Dokumen HTML</vt:lpstr>
      <vt:lpstr>Tag</vt:lpstr>
      <vt:lpstr>Element</vt:lpstr>
      <vt:lpstr>PowerPoint Presentation</vt:lpstr>
      <vt:lpstr>Attribute</vt:lpstr>
      <vt:lpstr>Document Header</vt:lpstr>
      <vt:lpstr>PowerPoint Presentation</vt:lpstr>
      <vt:lpstr>HTML &lt;meta&gt; Tag</vt:lpstr>
      <vt:lpstr>BAHAN, SUMBER INFORMASI dan referensi</vt:lpstr>
      <vt:lpstr>PowerPoint Presentation</vt:lpstr>
      <vt:lpstr>Quote &lt;wikipedia&gt;</vt:lpstr>
      <vt:lpstr>PowerPoint Presentation</vt:lpstr>
      <vt:lpstr>PowerPoint Presentation</vt:lpstr>
      <vt:lpstr>PowerPoint Presentation</vt:lpstr>
      <vt:lpstr>Document Body</vt:lpstr>
      <vt:lpstr>Tag, Atribut, ElemenT</vt:lpstr>
      <vt:lpstr>Penulisan Tag</vt:lpstr>
      <vt:lpstr>Tag Heading</vt:lpstr>
      <vt:lpstr>Tag Paragraf, HR, dan BR</vt:lpstr>
      <vt:lpstr>Font Tag</vt:lpstr>
      <vt:lpstr>PowerPoint Presentation</vt:lpstr>
      <vt:lpstr>Image Tag</vt:lpstr>
      <vt:lpstr>Anchor / Hyperlink Tag</vt:lpstr>
      <vt:lpstr>Tag Komentar</vt:lpstr>
      <vt:lpstr>Tabel</vt:lpstr>
      <vt:lpstr>Elemen pada Tabel</vt:lpstr>
      <vt:lpstr>Colspan &amp; Rowspan</vt:lpstr>
      <vt:lpstr>Contoh</vt:lpstr>
      <vt:lpstr>Cellspacing &amp; Cellpadding</vt:lpstr>
      <vt:lpstr>Div Tag</vt:lpstr>
      <vt:lpstr>Div Tag</vt:lpstr>
      <vt:lpstr>HTML Form</vt:lpstr>
      <vt:lpstr>Form Tag</vt:lpstr>
      <vt:lpstr>Atribut Form</vt:lpstr>
      <vt:lpstr>Elemen Input Form</vt:lpstr>
      <vt:lpstr>Elemen Input : Text Field</vt:lpstr>
      <vt:lpstr>Elemen Input : Password</vt:lpstr>
      <vt:lpstr>Elemen Input : Combo box</vt:lpstr>
      <vt:lpstr>Elemen Input : File</vt:lpstr>
      <vt:lpstr>Elemen Tombol : Submit</vt:lpstr>
      <vt:lpstr>Latihan 1</vt:lpstr>
      <vt:lpstr>Frameset dan Frame</vt:lpstr>
      <vt:lpstr>Frameset dan Frame</vt:lpstr>
      <vt:lpstr>List</vt:lpstr>
      <vt:lpstr>List –Ordered List</vt:lpstr>
      <vt:lpstr>List –Unordered List</vt:lpstr>
      <vt:lpstr>List –Definition List</vt:lpstr>
      <vt:lpstr>Atribut pada List</vt:lpstr>
      <vt:lpstr>Contoh List</vt:lpstr>
      <vt:lpstr>Latihan 2</vt:lpstr>
      <vt:lpstr>PowerPoint Presentation</vt:lpstr>
      <vt:lpstr>TUGAS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Basis Data</dc:title>
  <dc:creator>dhaulis</dc:creator>
  <cp:lastModifiedBy>dhaulis</cp:lastModifiedBy>
  <cp:revision>100</cp:revision>
  <dcterms:created xsi:type="dcterms:W3CDTF">2013-09-10T02:27:46Z</dcterms:created>
  <dcterms:modified xsi:type="dcterms:W3CDTF">2013-09-18T05:40:52Z</dcterms:modified>
</cp:coreProperties>
</file>