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6600"/>
    <a:srgbClr val="FF9966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BAAF7-C1AE-4726-B92B-72CDE380CD86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ADDE2-1B5D-40AA-8ABB-CAB53021C7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3EE31CA0-7A23-4E22-A9CA-E857CFF5DCD7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446D1268-DA85-4464-8932-832859334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01666-CB2F-401A-958C-05B65143801D}" type="slidenum">
              <a:rPr lang="en-US"/>
              <a:pPr/>
              <a:t>4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E6A7B-4817-451A-9C54-B2D3336915EA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8875-D90B-4CA7-A6EC-0680C48E323B}" type="datetime1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688-D566-4633-922B-CC357141F64C}" type="datetime1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2685-2B6B-44B6-A1A5-1CEFE21E9E4B}" type="datetime1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0E08A-F417-4231-8488-4445D1F23582}" type="datetime1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Health Behavior CHAPTER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C7B8E5-3E2D-4687-8CE5-A94297003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1C928-BAC2-4639-BA35-7A51C0CE6DD8}" type="datetime1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DF6B-DF5B-4168-AC89-E94E31E78699}" type="datetime1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41069-4DBC-441C-B365-F0A7BBE25DF8}" type="datetime1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26F3-0DF2-4F83-B169-60501D56A3C9}" type="datetime1">
              <a:rPr lang="en-US" smtClean="0"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83E6-7ADD-4152-A7A0-B656BB6AFA96}" type="datetime1">
              <a:rPr lang="en-US" smtClean="0"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8E8-4021-4551-870E-3CA496B7A2D1}" type="datetime1">
              <a:rPr lang="en-US" smtClean="0"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C480-E18C-4898-AB85-6CAC9DB67836}" type="datetime1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41D6-32E7-498C-9088-71CE6571C565}" type="datetime1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18EAF-E64A-4EBC-B1F1-FAD0011BD5BD}" type="datetime1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Health Behavior CHAPTER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C5996-AAFA-46DA-A82D-CE34AC240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FF9966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Transtheoritical</a:t>
            </a:r>
            <a:r>
              <a:rPr lang="en-US" dirty="0" smtClean="0">
                <a:solidFill>
                  <a:schemeClr val="bg1"/>
                </a:solidFill>
              </a:rPr>
              <a:t> Model of Change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(TTM)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DD41-F2D3-4A4D-A041-0BFEE859194E}" type="slidenum">
              <a:rPr lang="en-US"/>
              <a:pPr/>
              <a:t>10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  <a:solidFill>
            <a:srgbClr val="99FF99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W</a:t>
            </a:r>
            <a:r>
              <a:rPr lang="en-US" sz="2800" dirty="0" smtClean="0"/>
              <a:t>ork </a:t>
            </a:r>
            <a:r>
              <a:rPr lang="en-US" sz="2800" dirty="0"/>
              <a:t>to prevent relapse;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Less temptation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More confidence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After 12 months of continuous abstinence, the percentage of individuals who return to regular smoking was 43%.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It was not until 5 years continuous abstinence that the risk for relapse dropped to 7%.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DD41-F2D3-4A4D-A041-0BFEE859194E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  <a:solidFill>
            <a:srgbClr val="99FF99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N</a:t>
            </a:r>
            <a:r>
              <a:rPr lang="en-US" sz="2800" dirty="0" smtClean="0"/>
              <a:t>o </a:t>
            </a:r>
            <a:r>
              <a:rPr lang="en-US" sz="2800" dirty="0"/>
              <a:t>temptation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100</a:t>
            </a:r>
            <a:r>
              <a:rPr lang="en-US" sz="2800" dirty="0"/>
              <a:t>% self </a:t>
            </a:r>
            <a:r>
              <a:rPr lang="en-US" sz="2800" dirty="0" smtClean="0"/>
              <a:t>efficacy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No matter whether they are depressed, anxious, bored, lonely, angry, or stressed, they are sure they will not return their old  unhealthy habit as a way of coping.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EXERCISE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Please give the description of the people who in the each stage of drug cessation:</a:t>
            </a:r>
          </a:p>
          <a:p>
            <a:pPr lvl="1"/>
            <a:r>
              <a:rPr lang="id-ID" dirty="0" smtClean="0"/>
              <a:t>Precontemplation</a:t>
            </a:r>
          </a:p>
          <a:p>
            <a:pPr lvl="1"/>
            <a:r>
              <a:rPr lang="id-ID" dirty="0" smtClean="0"/>
              <a:t>Contemplation</a:t>
            </a:r>
          </a:p>
          <a:p>
            <a:pPr lvl="1"/>
            <a:r>
              <a:rPr lang="id-ID" dirty="0" smtClean="0"/>
              <a:t>Preparation</a:t>
            </a:r>
          </a:p>
          <a:p>
            <a:pPr lvl="1"/>
            <a:r>
              <a:rPr lang="id-ID" dirty="0" smtClean="0"/>
              <a:t>Action</a:t>
            </a:r>
          </a:p>
          <a:p>
            <a:pPr lvl="1"/>
            <a:r>
              <a:rPr lang="id-ID" dirty="0" smtClean="0"/>
              <a:t>Maintenance</a:t>
            </a:r>
          </a:p>
          <a:p>
            <a:pPr lvl="1"/>
            <a:r>
              <a:rPr lang="id-ID" dirty="0" smtClean="0"/>
              <a:t>Termination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  <a:solidFill>
            <a:srgbClr val="99FF99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/>
              <a:t>TTM was developed to help explain how people change their behavior </a:t>
            </a:r>
            <a:endParaRPr lang="en-US" dirty="0" smtClean="0"/>
          </a:p>
          <a:p>
            <a:r>
              <a:rPr lang="en-US" dirty="0" smtClean="0"/>
              <a:t>Developed by : </a:t>
            </a:r>
            <a:r>
              <a:rPr lang="en-US" dirty="0" err="1" smtClean="0"/>
              <a:t>Prochaska</a:t>
            </a:r>
            <a:r>
              <a:rPr lang="en-US" dirty="0"/>
              <a:t>, </a:t>
            </a:r>
            <a:r>
              <a:rPr lang="en-US" dirty="0" err="1"/>
              <a:t>DiClemente</a:t>
            </a:r>
            <a:r>
              <a:rPr lang="en-US" dirty="0"/>
              <a:t>, </a:t>
            </a:r>
            <a:r>
              <a:rPr lang="en-US" dirty="0" err="1"/>
              <a:t>Velicer</a:t>
            </a:r>
            <a:r>
              <a:rPr lang="en-US" dirty="0"/>
              <a:t>, &amp; Rossi, 1993; </a:t>
            </a:r>
            <a:r>
              <a:rPr lang="en-US" dirty="0" err="1"/>
              <a:t>Prochaska</a:t>
            </a:r>
            <a:r>
              <a:rPr lang="en-US" dirty="0"/>
              <a:t>, Norcross, &amp; DiClemente,1994; </a:t>
            </a:r>
            <a:r>
              <a:rPr lang="en-US" dirty="0" err="1"/>
              <a:t>Prochaska</a:t>
            </a:r>
            <a:r>
              <a:rPr lang="en-US" dirty="0"/>
              <a:t>, Redding, &amp; Evers, 1997; </a:t>
            </a:r>
            <a:r>
              <a:rPr lang="en-US" dirty="0" err="1"/>
              <a:t>Prochaska</a:t>
            </a:r>
            <a:r>
              <a:rPr lang="en-US" dirty="0"/>
              <a:t>, </a:t>
            </a:r>
            <a:r>
              <a:rPr lang="en-US" dirty="0" err="1"/>
              <a:t>Velicer</a:t>
            </a:r>
            <a:r>
              <a:rPr lang="en-US" dirty="0"/>
              <a:t>, </a:t>
            </a:r>
            <a:r>
              <a:rPr lang="en-US" dirty="0" err="1"/>
              <a:t>DiClemente</a:t>
            </a:r>
            <a:r>
              <a:rPr lang="en-US" dirty="0"/>
              <a:t>, &amp; </a:t>
            </a:r>
            <a:r>
              <a:rPr lang="en-US" dirty="0" err="1"/>
              <a:t>Fava</a:t>
            </a:r>
            <a:r>
              <a:rPr lang="en-US" dirty="0"/>
              <a:t>, 1988; Reed, </a:t>
            </a:r>
            <a:r>
              <a:rPr lang="en-US" dirty="0" smtClean="0"/>
              <a:t>1999</a:t>
            </a:r>
          </a:p>
          <a:p>
            <a:r>
              <a:rPr lang="en-US" dirty="0" smtClean="0"/>
              <a:t>The </a:t>
            </a:r>
            <a:r>
              <a:rPr lang="en-US" dirty="0"/>
              <a:t>health behavior change is happen as a </a:t>
            </a:r>
            <a:r>
              <a:rPr lang="en-US" dirty="0" smtClean="0"/>
              <a:t>PROCESS not at the MOMENT.</a:t>
            </a:r>
          </a:p>
          <a:p>
            <a:r>
              <a:rPr lang="en-US" dirty="0" smtClean="0"/>
              <a:t>The </a:t>
            </a:r>
            <a:r>
              <a:rPr lang="en-US" dirty="0" err="1"/>
              <a:t>transtheoritical</a:t>
            </a:r>
            <a:r>
              <a:rPr lang="en-US" dirty="0"/>
              <a:t> model (TTM) </a:t>
            </a:r>
            <a:r>
              <a:rPr lang="en-US" dirty="0" smtClean="0"/>
              <a:t>uses 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temporal </a:t>
            </a:r>
            <a:r>
              <a:rPr lang="en-US" dirty="0" smtClean="0"/>
              <a:t>dimension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stages of change, 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to </a:t>
            </a:r>
            <a:r>
              <a:rPr lang="en-US" dirty="0"/>
              <a:t>integrate processes and principles of change from different theories of </a:t>
            </a:r>
            <a:r>
              <a:rPr lang="en-US" dirty="0" smtClean="0"/>
              <a:t>intervention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name </a:t>
            </a:r>
            <a:r>
              <a:rPr lang="en-US" dirty="0" err="1"/>
              <a:t>transtheoritical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Core Constructs: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343400"/>
          </a:xfrm>
          <a:solidFill>
            <a:srgbClr val="99FF99"/>
          </a:solidFill>
        </p:spPr>
        <p:txBody>
          <a:bodyPr/>
          <a:lstStyle/>
          <a:p>
            <a:r>
              <a:rPr lang="en-US" dirty="0"/>
              <a:t>Stages of Change: temporal dimension</a:t>
            </a:r>
          </a:p>
          <a:p>
            <a:r>
              <a:rPr lang="en-US" dirty="0"/>
              <a:t>Processes of Change: covert and overt activities people use to progress through the stages</a:t>
            </a:r>
          </a:p>
          <a:p>
            <a:r>
              <a:rPr lang="en-US" dirty="0"/>
              <a:t>Decisional Balance: weighing pros and cons of changing</a:t>
            </a:r>
          </a:p>
          <a:p>
            <a:r>
              <a:rPr lang="en-US" dirty="0"/>
              <a:t>Self-Efficacy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7538"/>
            <a:ext cx="91440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/>
              <a:t>Stages of Change in Which Change Processes Are Most Emphasized</a:t>
            </a:r>
          </a:p>
        </p:txBody>
      </p:sp>
      <p:graphicFrame>
        <p:nvGraphicFramePr>
          <p:cNvPr id="103684" name="Group 260"/>
          <p:cNvGraphicFramePr>
            <a:graphicFrameLocks noGrp="1"/>
          </p:cNvGraphicFramePr>
          <p:nvPr>
            <p:ph type="tbl" idx="1"/>
          </p:nvPr>
        </p:nvGraphicFramePr>
        <p:xfrm>
          <a:off x="0" y="2133597"/>
          <a:ext cx="9144000" cy="4724403"/>
        </p:xfrm>
        <a:graphic>
          <a:graphicData uri="http://schemas.openxmlformats.org/drawingml/2006/table">
            <a:tbl>
              <a:tblPr/>
              <a:tblGrid>
                <a:gridCol w="2266950"/>
                <a:gridCol w="2109788"/>
                <a:gridCol w="1641475"/>
                <a:gridCol w="1296987"/>
                <a:gridCol w="1828800"/>
              </a:tblGrid>
              <a:tr h="5238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Stages of 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Precontemplation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Contemplation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Preparation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Maintenance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191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Consciousness Raising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Dramatic relief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Environmental reevaluation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Self-reevaluation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Self-liberation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Reinforcement Management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Helping relationships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Counterconditioning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Stimulus Control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B8E5-3E2D-4687-8CE5-A94297003DC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/>
          </a:solidFill>
          <a:ln>
            <a:noFill/>
          </a:ln>
        </p:spPr>
        <p:txBody>
          <a:bodyPr/>
          <a:lstStyle/>
          <a:p>
            <a:r>
              <a:rPr lang="id-ID" sz="2800" b="1" dirty="0">
                <a:solidFill>
                  <a:schemeClr val="bg1"/>
                </a:solidFill>
              </a:rPr>
              <a:t>TRANS THEORETICAL MODEL OF </a:t>
            </a:r>
            <a:r>
              <a:rPr lang="id-ID" sz="2800" b="1" dirty="0" smtClean="0">
                <a:solidFill>
                  <a:schemeClr val="bg1"/>
                </a:solidFill>
              </a:rPr>
              <a:t>BEHAVIOUR CHANGE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(summary)</a:t>
            </a:r>
            <a:endParaRPr lang="id-ID" sz="2400" dirty="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5126038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id-ID" sz="2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Precontemplation</a:t>
            </a:r>
          </a:p>
          <a:p>
            <a:pPr marL="457200" indent="-457200"/>
            <a:r>
              <a:rPr lang="id-ID" sz="2200" b="1" i="1" dirty="0">
                <a:solidFill>
                  <a:schemeClr val="bg1"/>
                </a:solidFill>
              </a:rPr>
              <a:t>	Not intending to make any changes</a:t>
            </a:r>
          </a:p>
          <a:p>
            <a:pPr marL="457200" indent="-457200"/>
            <a:endParaRPr lang="id-ID" sz="2200" b="1" i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2"/>
            </a:pPr>
            <a:r>
              <a:rPr lang="id-ID" sz="2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Contemplation</a:t>
            </a:r>
          </a:p>
          <a:p>
            <a:pPr marL="457200" indent="-457200"/>
            <a:r>
              <a:rPr lang="id-ID" sz="2200" b="1" i="1" dirty="0">
                <a:solidFill>
                  <a:schemeClr val="bg1"/>
                </a:solidFill>
              </a:rPr>
              <a:t>	Considering a change</a:t>
            </a:r>
          </a:p>
          <a:p>
            <a:pPr marL="457200" indent="-457200"/>
            <a:endParaRPr lang="id-ID" sz="2200" b="1" i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3"/>
            </a:pPr>
            <a:r>
              <a:rPr lang="id-ID" sz="2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Preparation </a:t>
            </a:r>
          </a:p>
          <a:p>
            <a:pPr marL="457200" indent="-457200"/>
            <a:r>
              <a:rPr lang="id-ID" sz="2200" b="1" i="1" dirty="0">
                <a:solidFill>
                  <a:schemeClr val="bg1"/>
                </a:solidFill>
              </a:rPr>
              <a:t>	Make small changes</a:t>
            </a:r>
          </a:p>
          <a:p>
            <a:pPr marL="457200" indent="-457200"/>
            <a:endParaRPr lang="id-ID" sz="2200" b="1" i="1" dirty="0">
              <a:solidFill>
                <a:srgbClr val="FFFF00"/>
              </a:solidFill>
            </a:endParaRPr>
          </a:p>
          <a:p>
            <a:pPr marL="457200" indent="-457200">
              <a:buFontTx/>
              <a:buAutoNum type="arabicPeriod" startAt="4"/>
            </a:pPr>
            <a:r>
              <a:rPr lang="id-ID" sz="2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Action</a:t>
            </a:r>
          </a:p>
          <a:p>
            <a:pPr marL="457200" indent="-457200"/>
            <a:r>
              <a:rPr lang="id-ID" sz="2200" b="1" i="1" dirty="0">
                <a:solidFill>
                  <a:schemeClr val="bg1"/>
                </a:solidFill>
              </a:rPr>
              <a:t>	Actively engaging in a new behaviour</a:t>
            </a:r>
          </a:p>
          <a:p>
            <a:pPr marL="457200" indent="-457200"/>
            <a:endParaRPr lang="id-ID" sz="2200" b="1" i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r>
              <a:rPr lang="id-ID" sz="2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</a:t>
            </a:r>
          </a:p>
          <a:p>
            <a:pPr marL="457200" indent="-457200"/>
            <a:r>
              <a:rPr lang="id-ID" sz="2200" b="1" i="1" dirty="0">
                <a:solidFill>
                  <a:schemeClr val="bg1"/>
                </a:solidFill>
              </a:rPr>
              <a:t>	Sustaining the change overtime</a:t>
            </a:r>
          </a:p>
          <a:p>
            <a:pPr marL="457200" indent="-457200"/>
            <a:r>
              <a:rPr lang="id-ID" sz="2200" b="1" i="1" dirty="0">
                <a:solidFill>
                  <a:schemeClr val="bg1"/>
                </a:solidFill>
              </a:rPr>
              <a:t>  </a:t>
            </a:r>
            <a:endParaRPr lang="en-GB" sz="2200" b="1" i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Precontemplation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76800"/>
          </a:xfrm>
          <a:solidFill>
            <a:srgbClr val="99FF99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N</a:t>
            </a:r>
            <a:r>
              <a:rPr lang="en-US" sz="2800" b="1" dirty="0" smtClean="0"/>
              <a:t>o </a:t>
            </a:r>
            <a:r>
              <a:rPr lang="en-US" sz="2800" b="1" dirty="0"/>
              <a:t>intention </a:t>
            </a:r>
            <a:r>
              <a:rPr lang="en-US" sz="2800" dirty="0"/>
              <a:t>to act in the near future (six months), due to lack of information or demoralization from past </a:t>
            </a:r>
            <a:r>
              <a:rPr lang="en-US" sz="2800" dirty="0" smtClean="0"/>
              <a:t>attempts.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“I have no intention to stop smoking”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5996-AAFA-46DA-A82D-CE34AC240EA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DD41-F2D3-4A4D-A041-0BFEE859194E}" type="slidenum">
              <a:rPr lang="en-US"/>
              <a:pPr/>
              <a:t>7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rgbClr val="FF9966"/>
          </a:solidFill>
        </p:spPr>
        <p:txBody>
          <a:bodyPr/>
          <a:lstStyle/>
          <a:p>
            <a:r>
              <a:rPr lang="en-US" dirty="0" smtClean="0"/>
              <a:t>Contemplation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  <a:solidFill>
            <a:srgbClr val="99FF99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</a:t>
            </a:r>
            <a:r>
              <a:rPr lang="en-US" sz="2800" dirty="0" smtClean="0"/>
              <a:t>ntention </a:t>
            </a:r>
            <a:r>
              <a:rPr lang="en-US" sz="2800" dirty="0"/>
              <a:t>to change in the near </a:t>
            </a:r>
            <a:r>
              <a:rPr lang="en-US" sz="2800" dirty="0" smtClean="0"/>
              <a:t>future (next 6 months);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</a:t>
            </a:r>
            <a:r>
              <a:rPr lang="en-US" sz="2800" dirty="0" smtClean="0"/>
              <a:t>ware </a:t>
            </a:r>
            <a:r>
              <a:rPr lang="en-US" sz="2800" dirty="0"/>
              <a:t>of pros and cons of </a:t>
            </a:r>
            <a:r>
              <a:rPr lang="en-US" sz="2800" dirty="0" smtClean="0"/>
              <a:t>changing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More aware of pros of changing but are also acutely aware of cons.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ym typeface="Wingdings" pitchFamily="2" charset="2"/>
              </a:rPr>
              <a:t> Balance between the cost and benefit  stuck in this stage for long periods of time.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“Stop smoking will make me healthier but also make me can’t face my stress”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DD41-F2D3-4A4D-A041-0BFEE859194E}" type="slidenum">
              <a:rPr lang="en-US"/>
              <a:pPr/>
              <a:t>8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  <a:solidFill>
            <a:srgbClr val="99FF99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</a:t>
            </a:r>
            <a:r>
              <a:rPr lang="en-US" sz="2800" dirty="0" smtClean="0"/>
              <a:t>ntention </a:t>
            </a:r>
            <a:r>
              <a:rPr lang="en-US" sz="2800" dirty="0"/>
              <a:t>to take action in the immediate future </a:t>
            </a:r>
            <a:r>
              <a:rPr lang="en-US" sz="2800" dirty="0" smtClean="0"/>
              <a:t>(</a:t>
            </a:r>
            <a:r>
              <a:rPr lang="en-US" sz="2800" dirty="0"/>
              <a:t>1 month</a:t>
            </a:r>
            <a:r>
              <a:rPr lang="en-US" sz="28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Have </a:t>
            </a:r>
            <a:r>
              <a:rPr lang="en-US" sz="2800" dirty="0"/>
              <a:t>a plan of </a:t>
            </a:r>
            <a:r>
              <a:rPr lang="en-US" sz="2800" dirty="0" smtClean="0"/>
              <a:t>action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Have a plan of action </a:t>
            </a:r>
            <a:r>
              <a:rPr lang="en-US" sz="2800" dirty="0" smtClean="0"/>
              <a:t>: joining a health education class, consulting a counselor, talking to their physician, buying a self-help book, or relying on a self-change approach.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“</a:t>
            </a:r>
            <a:r>
              <a:rPr lang="id-ID" sz="2800" dirty="0" smtClean="0"/>
              <a:t>I want to stop smoking </a:t>
            </a:r>
            <a:r>
              <a:rPr lang="en-US" sz="2800" dirty="0" smtClean="0"/>
              <a:t>next month</a:t>
            </a:r>
            <a:r>
              <a:rPr lang="id-ID" sz="2800" dirty="0" smtClean="0"/>
              <a:t>, and I want attend cessation clinic</a:t>
            </a:r>
            <a:r>
              <a:rPr lang="en-US" sz="2800" dirty="0" smtClean="0"/>
              <a:t>” 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EDD41-F2D3-4A4D-A041-0BFEE859194E}" type="slidenum">
              <a:rPr lang="en-US"/>
              <a:pPr/>
              <a:t>9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  <a:solidFill>
            <a:srgbClr val="99FF99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O</a:t>
            </a:r>
            <a:r>
              <a:rPr lang="en-US" sz="2800" dirty="0" smtClean="0"/>
              <a:t>vert </a:t>
            </a:r>
            <a:r>
              <a:rPr lang="en-US" sz="2800" dirty="0"/>
              <a:t>action taken within the last 6 </a:t>
            </a:r>
            <a:r>
              <a:rPr lang="en-US" sz="2800" dirty="0" smtClean="0"/>
              <a:t>months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Total abstinence : stop smoking totally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Diet : less than 30% of calories should be consumed from fat </a:t>
            </a:r>
            <a:r>
              <a:rPr lang="en-US" sz="2800" dirty="0" smtClean="0">
                <a:sym typeface="Wingdings" pitchFamily="2" charset="2"/>
              </a:rPr>
              <a:t> professional criteria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“ I have been stop smoking for 6 months”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10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563</Words>
  <Application>Microsoft Office PowerPoint</Application>
  <PresentationFormat>On-screen Show (4:3)</PresentationFormat>
  <Paragraphs>111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Transtheoritical Model of Change (TTM)</vt:lpstr>
      <vt:lpstr>INTRODUCTION</vt:lpstr>
      <vt:lpstr>Core Constructs:</vt:lpstr>
      <vt:lpstr>Stages of Change in Which Change Processes Are Most Emphasized</vt:lpstr>
      <vt:lpstr>TRANS THEORETICAL MODEL OF BEHAVIOUR CHANGE (summary)</vt:lpstr>
      <vt:lpstr>Precontemplation</vt:lpstr>
      <vt:lpstr>Contemplation</vt:lpstr>
      <vt:lpstr>Preparation</vt:lpstr>
      <vt:lpstr>Action</vt:lpstr>
      <vt:lpstr>Maintenance</vt:lpstr>
      <vt:lpstr>Termination</vt:lpstr>
      <vt:lpstr>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Transtheoritical Model of Change (TTM)</dc:title>
  <dc:creator>User</dc:creator>
  <cp:lastModifiedBy>User</cp:lastModifiedBy>
  <cp:revision>6</cp:revision>
  <dcterms:created xsi:type="dcterms:W3CDTF">2011-11-28T04:38:38Z</dcterms:created>
  <dcterms:modified xsi:type="dcterms:W3CDTF">2011-12-09T02:27:19Z</dcterms:modified>
</cp:coreProperties>
</file>