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C7046-CAB6-4ED7-8D06-77786AA29DE4}" type="datetimeFigureOut">
              <a:rPr lang="id-ID" smtClean="0"/>
              <a:t>24/09/2013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1BFC-8CC3-4328-8198-BDF6F3CFB88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643438" cy="1000108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>
                <a:solidFill>
                  <a:srgbClr val="FF0000"/>
                </a:solidFill>
              </a:rPr>
              <a:t>Manajemen Proyek Terintegrasi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2" y="6215082"/>
            <a:ext cx="1928826" cy="571504"/>
          </a:xfrm>
        </p:spPr>
        <p:txBody>
          <a:bodyPr>
            <a:normAutofit lnSpcReduction="10000"/>
          </a:bodyPr>
          <a:lstStyle/>
          <a:p>
            <a:pPr algn="l"/>
            <a:r>
              <a:rPr lang="id-ID" dirty="0" smtClean="0"/>
              <a:t>L. Erawan</a:t>
            </a:r>
            <a:endParaRPr lang="id-ID" dirty="0"/>
          </a:p>
        </p:txBody>
      </p:sp>
      <p:pic>
        <p:nvPicPr>
          <p:cNvPr id="21506" name="Picture 2" descr="http://7bsp1018-1213.wikispaces.com/file/view/Project-Integration-Management.gif/414850670/Project-Integration-Managem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2654" y="1245170"/>
            <a:ext cx="4848238" cy="4755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28596" y="3214686"/>
            <a:ext cx="8358246" cy="9286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PROSES PERSETUJUAN</a:t>
            </a:r>
            <a:endParaRPr lang="id-ID" sz="2800" b="1" dirty="0"/>
          </a:p>
        </p:txBody>
      </p:sp>
      <p:sp>
        <p:nvSpPr>
          <p:cNvPr id="9" name="Up Arrow Callout 8"/>
          <p:cNvSpPr/>
          <p:nvPr/>
        </p:nvSpPr>
        <p:spPr>
          <a:xfrm>
            <a:off x="2071670" y="4000504"/>
            <a:ext cx="2071702" cy="2500330"/>
          </a:xfrm>
          <a:prstGeom prst="upArrowCallout">
            <a:avLst>
              <a:gd name="adj1" fmla="val 16607"/>
              <a:gd name="adj2" fmla="val 25000"/>
              <a:gd name="adj3" fmla="val 19964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Komunikasi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Persetujuan administratif</a:t>
            </a:r>
            <a:endParaRPr lang="id-ID" sz="1600" dirty="0"/>
          </a:p>
        </p:txBody>
      </p:sp>
      <p:sp>
        <p:nvSpPr>
          <p:cNvPr id="10" name="Up Arrow Callout 9"/>
          <p:cNvSpPr/>
          <p:nvPr/>
        </p:nvSpPr>
        <p:spPr>
          <a:xfrm>
            <a:off x="4214810" y="4000504"/>
            <a:ext cx="2286016" cy="2500330"/>
          </a:xfrm>
          <a:prstGeom prst="upArrowCallout">
            <a:avLst>
              <a:gd name="adj1" fmla="val 20541"/>
              <a:gd name="adj2" fmla="val 25000"/>
              <a:gd name="adj3" fmla="val 16685"/>
              <a:gd name="adj4" fmla="val 652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Pengadaan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Penyelesaian kontrak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143000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endParaRPr lang="id-ID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Mengintegrasikan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area </a:t>
            </a:r>
            <a:r>
              <a:rPr lang="en-US" b="1" dirty="0" err="1">
                <a:solidFill>
                  <a:srgbClr val="0070C0"/>
                </a:solidFill>
              </a:rPr>
              <a:t>pengetahuan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proyek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ke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aktifitas</a:t>
            </a:r>
            <a:r>
              <a:rPr lang="id-ID" b="1" dirty="0" smtClean="0">
                <a:solidFill>
                  <a:srgbClr val="0070C0"/>
                </a:solidFill>
              </a:rPr>
              <a:t>-aktifitas 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siklus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proyek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atau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tahapan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pelaksanaan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proyek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 </a:t>
            </a:r>
            <a:r>
              <a:rPr lang="id-ID" dirty="0" smtClean="0"/>
              <a:t>Pr</a:t>
            </a:r>
            <a:r>
              <a:rPr lang="en-US" dirty="0" err="1" smtClean="0"/>
              <a:t>oyek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).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Integrasi</a:t>
            </a:r>
            <a:br>
              <a:rPr lang="id-ID" dirty="0" smtClean="0"/>
            </a:br>
            <a:r>
              <a:rPr lang="id-ID" dirty="0" smtClean="0">
                <a:solidFill>
                  <a:srgbClr val="FF0000"/>
                </a:solidFill>
              </a:rPr>
              <a:t>Tujuan</a:t>
            </a:r>
            <a:r>
              <a:rPr lang="id-ID" dirty="0" smtClean="0"/>
              <a:t>, </a:t>
            </a:r>
            <a:r>
              <a:rPr lang="id-ID" dirty="0" smtClean="0">
                <a:solidFill>
                  <a:srgbClr val="FF0000"/>
                </a:solidFill>
              </a:rPr>
              <a:t>Proses</a:t>
            </a:r>
            <a:r>
              <a:rPr lang="id-ID" dirty="0" smtClean="0"/>
              <a:t>, dan </a:t>
            </a:r>
            <a:r>
              <a:rPr lang="id-ID" dirty="0" smtClean="0">
                <a:solidFill>
                  <a:srgbClr val="FF0000"/>
                </a:solidFill>
              </a:rPr>
              <a:t>Area Pengetahuan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>
                    <a:lumMod val="65000"/>
                  </a:schemeClr>
                </a:solidFill>
              </a:rPr>
              <a:t>...lanjutan</a:t>
            </a:r>
            <a:endParaRPr lang="id-ID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yang </a:t>
            </a:r>
            <a:r>
              <a:rPr lang="id-ID" dirty="0" smtClean="0">
                <a:solidFill>
                  <a:srgbClr val="00B0F0"/>
                </a:solidFill>
              </a:rPr>
              <a:t>berkualitas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sesuai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standar</a:t>
            </a:r>
            <a:r>
              <a:rPr lang="id-ID" dirty="0" smtClean="0">
                <a:solidFill>
                  <a:srgbClr val="00B0F0"/>
                </a:solidFill>
              </a:rPr>
              <a:t>t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dapat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diselesaikan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tepat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waktu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biaya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sesuai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anggaran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ruang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lingkup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sesuai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dengan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kesepakatan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proses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pendefinisian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perencanaan</a:t>
            </a:r>
            <a:r>
              <a:rPr lang="en-US" dirty="0" smtClean="0">
                <a:solidFill>
                  <a:srgbClr val="00B050"/>
                </a:solidFill>
              </a:rPr>
              <a:t>,   </a:t>
            </a:r>
            <a:r>
              <a:rPr lang="en-US" dirty="0" err="1" smtClean="0">
                <a:solidFill>
                  <a:srgbClr val="00B050"/>
                </a:solidFill>
              </a:rPr>
              <a:t>pelaksanaan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pengendalian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persetujuan</a:t>
            </a:r>
            <a:r>
              <a:rPr lang="id-ID" dirty="0" smtClean="0">
                <a:solidFill>
                  <a:srgbClr val="00B050"/>
                </a:solidFill>
              </a:rPr>
              <a:t> (siklus proyek)</a:t>
            </a:r>
            <a:r>
              <a:rPr lang="en-US" dirty="0" smtClean="0"/>
              <a:t>. </a:t>
            </a:r>
            <a:r>
              <a:rPr lang="id-ID" dirty="0" smtClean="0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masing-masing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pengelolaan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ruang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lingkup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kualitas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sumberdaya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komunikasi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resiko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pengadaan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MPT</a:t>
            </a:r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500034" y="1428736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M.  Scope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500034" y="2000240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M. Biaya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500034" y="2571744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M. Waktu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500034" y="3143248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M. Mutu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500034" y="3714752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M. Resiko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500034" y="4286256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M. SDM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500034" y="4857760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M. Komunikasi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00034" y="5429264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M. Procurement</a:t>
            </a:r>
            <a:endParaRPr lang="id-ID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2500298" y="5857892"/>
            <a:ext cx="1500198" cy="428628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Inisiasi</a:t>
            </a:r>
            <a:endParaRPr lang="id-ID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4071934" y="5857892"/>
            <a:ext cx="1500198" cy="428628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Pelaksanaan</a:t>
            </a:r>
            <a:endParaRPr lang="id-ID" dirty="0"/>
          </a:p>
        </p:txBody>
      </p:sp>
      <p:sp>
        <p:nvSpPr>
          <p:cNvPr id="14" name="Round Diagonal Corner Rectangle 13"/>
          <p:cNvSpPr/>
          <p:nvPr/>
        </p:nvSpPr>
        <p:spPr>
          <a:xfrm>
            <a:off x="5643570" y="5857892"/>
            <a:ext cx="1500198" cy="428628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Pengendalian</a:t>
            </a:r>
            <a:endParaRPr lang="id-ID" dirty="0"/>
          </a:p>
        </p:txBody>
      </p:sp>
      <p:sp>
        <p:nvSpPr>
          <p:cNvPr id="15" name="Round Diagonal Corner Rectangle 14"/>
          <p:cNvSpPr/>
          <p:nvPr/>
        </p:nvSpPr>
        <p:spPr>
          <a:xfrm>
            <a:off x="7215206" y="5857892"/>
            <a:ext cx="1428760" cy="428628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Persetujuan</a:t>
            </a:r>
            <a:endParaRPr lang="id-ID" dirty="0"/>
          </a:p>
        </p:txBody>
      </p:sp>
      <p:sp>
        <p:nvSpPr>
          <p:cNvPr id="16" name="Up Arrow 15"/>
          <p:cNvSpPr/>
          <p:nvPr/>
        </p:nvSpPr>
        <p:spPr>
          <a:xfrm rot="3247691">
            <a:off x="4291586" y="1800901"/>
            <a:ext cx="855763" cy="458876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id-ID" sz="2400" b="1" dirty="0" smtClean="0"/>
              <a:t>Manajemen Proyek  Terintegrasi</a:t>
            </a:r>
            <a:endParaRPr lang="id-ID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6786578" y="1142984"/>
            <a:ext cx="178595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Tujuan Proyek: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dirty="0" smtClean="0"/>
              <a:t>Kualitas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dirty="0" smtClean="0"/>
              <a:t>Waktu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dirty="0" smtClean="0"/>
              <a:t>Biaya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dirty="0" smtClean="0"/>
              <a:t>Ruang Lingkup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xwideman.com/papers/future/figur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642917"/>
            <a:ext cx="9094524" cy="5715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142976" y="3429000"/>
            <a:ext cx="7143800" cy="9286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PROSES INISIASI</a:t>
            </a:r>
            <a:endParaRPr lang="id-ID" sz="2800" b="1" dirty="0"/>
          </a:p>
        </p:txBody>
      </p:sp>
      <p:sp>
        <p:nvSpPr>
          <p:cNvPr id="14" name="Down Arrow Callout 13"/>
          <p:cNvSpPr/>
          <p:nvPr/>
        </p:nvSpPr>
        <p:spPr>
          <a:xfrm>
            <a:off x="3571868" y="1571612"/>
            <a:ext cx="2286016" cy="1928826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M. Ruang lingkup</a:t>
            </a:r>
          </a:p>
          <a:p>
            <a:pPr algn="ctr"/>
            <a:endParaRPr lang="id-ID" sz="20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2000" dirty="0" smtClean="0"/>
              <a:t>Inisiasi ruang lingkup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28596" y="3214686"/>
            <a:ext cx="8358246" cy="9286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PROSES PERENCANAAN</a:t>
            </a:r>
            <a:endParaRPr lang="id-ID" sz="2800" b="1" dirty="0"/>
          </a:p>
        </p:txBody>
      </p:sp>
      <p:sp>
        <p:nvSpPr>
          <p:cNvPr id="5" name="Down Arrow Callout 4"/>
          <p:cNvSpPr/>
          <p:nvPr/>
        </p:nvSpPr>
        <p:spPr>
          <a:xfrm>
            <a:off x="571472" y="500042"/>
            <a:ext cx="1428760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60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Scope</a:t>
            </a:r>
          </a:p>
          <a:p>
            <a:pPr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scope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Definisi scope</a:t>
            </a:r>
            <a:endParaRPr lang="id-ID" sz="1600" dirty="0"/>
          </a:p>
        </p:txBody>
      </p:sp>
      <p:sp>
        <p:nvSpPr>
          <p:cNvPr id="6" name="Down Arrow Callout 5"/>
          <p:cNvSpPr/>
          <p:nvPr/>
        </p:nvSpPr>
        <p:spPr>
          <a:xfrm>
            <a:off x="2214546" y="500042"/>
            <a:ext cx="1571636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8540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Waktu</a:t>
            </a:r>
          </a:p>
          <a:p>
            <a:pPr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/>
              <a:t>d</a:t>
            </a:r>
            <a:r>
              <a:rPr lang="id-ID" sz="1600" dirty="0" smtClean="0"/>
              <a:t>ef. Aktifitas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Urutan aktifitas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Estimasi durasi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Pengembangan jadwal</a:t>
            </a:r>
            <a:endParaRPr lang="id-ID" sz="1600" dirty="0"/>
          </a:p>
        </p:txBody>
      </p:sp>
      <p:sp>
        <p:nvSpPr>
          <p:cNvPr id="7" name="Down Arrow Callout 6"/>
          <p:cNvSpPr/>
          <p:nvPr/>
        </p:nvSpPr>
        <p:spPr>
          <a:xfrm>
            <a:off x="4000496" y="500042"/>
            <a:ext cx="1571636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994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Biaya</a:t>
            </a:r>
          </a:p>
          <a:p>
            <a:pPr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Sumber daya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Estimasi biaya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Penyusunan anggaran</a:t>
            </a:r>
            <a:endParaRPr lang="id-ID" sz="1600" dirty="0"/>
          </a:p>
        </p:txBody>
      </p:sp>
      <p:sp>
        <p:nvSpPr>
          <p:cNvPr id="8" name="Down Arrow Callout 7"/>
          <p:cNvSpPr/>
          <p:nvPr/>
        </p:nvSpPr>
        <p:spPr>
          <a:xfrm>
            <a:off x="5786446" y="500042"/>
            <a:ext cx="1428760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60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ctr">
              <a:buAutoNum type="alphaUcPeriod" startAt="13"/>
            </a:pPr>
            <a:r>
              <a:rPr lang="id-ID" sz="1600" b="1" dirty="0" smtClean="0"/>
              <a:t>Mutu</a:t>
            </a:r>
          </a:p>
          <a:p>
            <a:pPr marL="342900" indent="-342900"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kualitas</a:t>
            </a:r>
            <a:endParaRPr lang="id-ID" sz="1600" dirty="0"/>
          </a:p>
        </p:txBody>
      </p:sp>
      <p:sp>
        <p:nvSpPr>
          <p:cNvPr id="9" name="Up Arrow Callout 8"/>
          <p:cNvSpPr/>
          <p:nvPr/>
        </p:nvSpPr>
        <p:spPr>
          <a:xfrm>
            <a:off x="500034" y="4000504"/>
            <a:ext cx="1785950" cy="2500330"/>
          </a:xfrm>
          <a:prstGeom prst="upArrowCallout">
            <a:avLst>
              <a:gd name="adj1" fmla="val 16607"/>
              <a:gd name="adj2" fmla="val 25000"/>
              <a:gd name="adj3" fmla="val 19964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SDM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organisasi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Penyusunan staff</a:t>
            </a:r>
            <a:endParaRPr lang="id-ID" sz="1600" dirty="0"/>
          </a:p>
        </p:txBody>
      </p:sp>
      <p:sp>
        <p:nvSpPr>
          <p:cNvPr id="10" name="Up Arrow Callout 9"/>
          <p:cNvSpPr/>
          <p:nvPr/>
        </p:nvSpPr>
        <p:spPr>
          <a:xfrm>
            <a:off x="2357422" y="4000504"/>
            <a:ext cx="1785950" cy="2500330"/>
          </a:xfrm>
          <a:prstGeom prst="upArrowCallout">
            <a:avLst>
              <a:gd name="adj1" fmla="val 16607"/>
              <a:gd name="adj2" fmla="val 25000"/>
              <a:gd name="adj3" fmla="val 19964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Komunikasi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 komunikasi</a:t>
            </a:r>
            <a:endParaRPr lang="id-ID" sz="1600" dirty="0"/>
          </a:p>
        </p:txBody>
      </p:sp>
      <p:sp>
        <p:nvSpPr>
          <p:cNvPr id="11" name="Up Arrow Callout 10"/>
          <p:cNvSpPr/>
          <p:nvPr/>
        </p:nvSpPr>
        <p:spPr>
          <a:xfrm>
            <a:off x="4214810" y="4000504"/>
            <a:ext cx="2286016" cy="2643206"/>
          </a:xfrm>
          <a:prstGeom prst="upArrowCallout">
            <a:avLst>
              <a:gd name="adj1" fmla="val 12673"/>
              <a:gd name="adj2" fmla="val 25000"/>
              <a:gd name="adj3" fmla="val 13406"/>
              <a:gd name="adj4" fmla="val 844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M. Resiko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manajemen resiko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Identifikasi resiko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Analisa resiko kualitatif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Analisa resiko kuantitatif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respon resiko</a:t>
            </a:r>
            <a:endParaRPr lang="id-ID" sz="1600" dirty="0"/>
          </a:p>
        </p:txBody>
      </p:sp>
      <p:sp>
        <p:nvSpPr>
          <p:cNvPr id="12" name="Up Arrow Callout 11"/>
          <p:cNvSpPr/>
          <p:nvPr/>
        </p:nvSpPr>
        <p:spPr>
          <a:xfrm>
            <a:off x="6572264" y="4071942"/>
            <a:ext cx="1785950" cy="2428892"/>
          </a:xfrm>
          <a:prstGeom prst="upArrowCallout">
            <a:avLst>
              <a:gd name="adj1" fmla="val 16607"/>
              <a:gd name="adj2" fmla="val 25000"/>
              <a:gd name="adj3" fmla="val 19964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M. Pengadaan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 pengadaan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Perencanaan permintaan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28596" y="3214686"/>
            <a:ext cx="8358246" cy="9286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PROSES PELAKSANAAN</a:t>
            </a:r>
            <a:endParaRPr lang="id-ID" sz="2800" b="1" dirty="0"/>
          </a:p>
        </p:txBody>
      </p:sp>
      <p:sp>
        <p:nvSpPr>
          <p:cNvPr id="5" name="Down Arrow Callout 4"/>
          <p:cNvSpPr/>
          <p:nvPr/>
        </p:nvSpPr>
        <p:spPr>
          <a:xfrm>
            <a:off x="3857620" y="500042"/>
            <a:ext cx="1428760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60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</a:t>
            </a:r>
            <a:r>
              <a:rPr lang="id-ID" b="1" dirty="0" smtClean="0"/>
              <a:t>Kualitas</a:t>
            </a:r>
            <a:endParaRPr lang="id-ID" sz="1600" b="1" dirty="0" smtClean="0"/>
          </a:p>
          <a:p>
            <a:pPr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dirty="0" smtClean="0"/>
              <a:t>Jaminan kualitas</a:t>
            </a:r>
            <a:endParaRPr lang="id-ID" dirty="0"/>
          </a:p>
        </p:txBody>
      </p:sp>
      <p:sp>
        <p:nvSpPr>
          <p:cNvPr id="7" name="Up Arrow Callout 6"/>
          <p:cNvSpPr/>
          <p:nvPr/>
        </p:nvSpPr>
        <p:spPr>
          <a:xfrm>
            <a:off x="1500166" y="4000504"/>
            <a:ext cx="1785950" cy="2500330"/>
          </a:xfrm>
          <a:prstGeom prst="upArrowCallout">
            <a:avLst>
              <a:gd name="adj1" fmla="val 16607"/>
              <a:gd name="adj2" fmla="val 25000"/>
              <a:gd name="adj3" fmla="val 19964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SDM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Pengembangan tim</a:t>
            </a:r>
            <a:endParaRPr lang="id-ID" sz="1600" dirty="0"/>
          </a:p>
        </p:txBody>
      </p:sp>
      <p:sp>
        <p:nvSpPr>
          <p:cNvPr id="8" name="Up Arrow Callout 7"/>
          <p:cNvSpPr/>
          <p:nvPr/>
        </p:nvSpPr>
        <p:spPr>
          <a:xfrm>
            <a:off x="3357554" y="4000504"/>
            <a:ext cx="1785950" cy="2500330"/>
          </a:xfrm>
          <a:prstGeom prst="upArrowCallout">
            <a:avLst>
              <a:gd name="adj1" fmla="val 16607"/>
              <a:gd name="adj2" fmla="val 25000"/>
              <a:gd name="adj3" fmla="val 19964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Komunikasi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Distribusi komunikasi</a:t>
            </a:r>
            <a:endParaRPr lang="id-ID" sz="1600" dirty="0"/>
          </a:p>
        </p:txBody>
      </p:sp>
      <p:sp>
        <p:nvSpPr>
          <p:cNvPr id="9" name="Up Arrow Callout 8"/>
          <p:cNvSpPr/>
          <p:nvPr/>
        </p:nvSpPr>
        <p:spPr>
          <a:xfrm>
            <a:off x="5214942" y="4000504"/>
            <a:ext cx="1785950" cy="2500330"/>
          </a:xfrm>
          <a:prstGeom prst="upArrowCallout">
            <a:avLst>
              <a:gd name="adj1" fmla="val 16607"/>
              <a:gd name="adj2" fmla="val 25000"/>
              <a:gd name="adj3" fmla="val 19964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M. Pengadaan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Permintaan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Seleksi sumber daya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28596" y="3214686"/>
            <a:ext cx="8358246" cy="9286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PROSES PENGENDALIAN</a:t>
            </a:r>
            <a:endParaRPr lang="id-ID" sz="2800" b="1" dirty="0"/>
          </a:p>
        </p:txBody>
      </p:sp>
      <p:sp>
        <p:nvSpPr>
          <p:cNvPr id="5" name="Down Arrow Callout 4"/>
          <p:cNvSpPr/>
          <p:nvPr/>
        </p:nvSpPr>
        <p:spPr>
          <a:xfrm>
            <a:off x="1071538" y="428604"/>
            <a:ext cx="1571636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60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Scope</a:t>
            </a:r>
          </a:p>
          <a:p>
            <a:pPr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Verifikasi scope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Pengendalian perubahan scope</a:t>
            </a:r>
            <a:endParaRPr lang="id-ID" sz="1600" dirty="0"/>
          </a:p>
        </p:txBody>
      </p:sp>
      <p:sp>
        <p:nvSpPr>
          <p:cNvPr id="6" name="Down Arrow Callout 5"/>
          <p:cNvSpPr/>
          <p:nvPr/>
        </p:nvSpPr>
        <p:spPr>
          <a:xfrm>
            <a:off x="2857488" y="428604"/>
            <a:ext cx="1571636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Waktu</a:t>
            </a:r>
          </a:p>
          <a:p>
            <a:pPr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Pengendalian jadwal</a:t>
            </a:r>
            <a:endParaRPr lang="id-ID" sz="1600" dirty="0"/>
          </a:p>
        </p:txBody>
      </p:sp>
      <p:sp>
        <p:nvSpPr>
          <p:cNvPr id="7" name="Down Arrow Callout 6"/>
          <p:cNvSpPr/>
          <p:nvPr/>
        </p:nvSpPr>
        <p:spPr>
          <a:xfrm>
            <a:off x="4643438" y="428604"/>
            <a:ext cx="1571636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Biaya</a:t>
            </a:r>
          </a:p>
          <a:p>
            <a:pPr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Pengendalian biaya</a:t>
            </a:r>
            <a:endParaRPr lang="id-ID" sz="1600" dirty="0"/>
          </a:p>
        </p:txBody>
      </p:sp>
      <p:sp>
        <p:nvSpPr>
          <p:cNvPr id="8" name="Down Arrow Callout 7"/>
          <p:cNvSpPr/>
          <p:nvPr/>
        </p:nvSpPr>
        <p:spPr>
          <a:xfrm>
            <a:off x="6429388" y="428604"/>
            <a:ext cx="1428760" cy="2714644"/>
          </a:xfrm>
          <a:prstGeom prst="downArrowCallout">
            <a:avLst>
              <a:gd name="adj1" fmla="val 17228"/>
              <a:gd name="adj2" fmla="val 25000"/>
              <a:gd name="adj3" fmla="val 16451"/>
              <a:gd name="adj4" fmla="val 660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ctr">
              <a:buAutoNum type="alphaUcPeriod" startAt="13"/>
            </a:pPr>
            <a:r>
              <a:rPr lang="id-ID" sz="1600" b="1" dirty="0" smtClean="0"/>
              <a:t>Mutu</a:t>
            </a:r>
          </a:p>
          <a:p>
            <a:pPr marL="342900" indent="-342900" algn="ctr"/>
            <a:endParaRPr lang="id-ID" sz="16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Pengendalian kualitas</a:t>
            </a:r>
            <a:endParaRPr lang="id-ID" sz="1600" dirty="0"/>
          </a:p>
        </p:txBody>
      </p:sp>
      <p:sp>
        <p:nvSpPr>
          <p:cNvPr id="9" name="Up Arrow Callout 8"/>
          <p:cNvSpPr/>
          <p:nvPr/>
        </p:nvSpPr>
        <p:spPr>
          <a:xfrm>
            <a:off x="2071670" y="4000504"/>
            <a:ext cx="2071702" cy="2500330"/>
          </a:xfrm>
          <a:prstGeom prst="upArrowCallout">
            <a:avLst>
              <a:gd name="adj1" fmla="val 16607"/>
              <a:gd name="adj2" fmla="val 25000"/>
              <a:gd name="adj3" fmla="val 19964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d-ID" sz="1600" b="1" dirty="0" smtClean="0"/>
              <a:t>M. Komunikasi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Pelaporan kinerja</a:t>
            </a:r>
            <a:endParaRPr lang="id-ID" sz="1600" dirty="0"/>
          </a:p>
        </p:txBody>
      </p:sp>
      <p:sp>
        <p:nvSpPr>
          <p:cNvPr id="10" name="Up Arrow Callout 9"/>
          <p:cNvSpPr/>
          <p:nvPr/>
        </p:nvSpPr>
        <p:spPr>
          <a:xfrm>
            <a:off x="4214810" y="4000504"/>
            <a:ext cx="2286016" cy="2500330"/>
          </a:xfrm>
          <a:prstGeom prst="upArrowCallout">
            <a:avLst>
              <a:gd name="adj1" fmla="val 20541"/>
              <a:gd name="adj2" fmla="val 25000"/>
              <a:gd name="adj3" fmla="val 16685"/>
              <a:gd name="adj4" fmla="val 652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M. Resiko</a:t>
            </a:r>
          </a:p>
          <a:p>
            <a:pPr algn="ctr"/>
            <a:endParaRPr lang="id-ID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id-ID" sz="1600" dirty="0" smtClean="0"/>
              <a:t>Monitoring dan pengendalian resiko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303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Manajemen Proyek Terintegrasi</vt:lpstr>
      <vt:lpstr>Integrasi Tujuan, Proses, dan Area Pengetahuan</vt:lpstr>
      <vt:lpstr>...lanjutan</vt:lpstr>
      <vt:lpstr>MPT</vt:lpstr>
      <vt:lpstr>Slide 5</vt:lpstr>
      <vt:lpstr>Slide 6</vt:lpstr>
      <vt:lpstr>Slide 7</vt:lpstr>
      <vt:lpstr>Slide 8</vt:lpstr>
      <vt:lpstr>Slide 9</vt:lpstr>
      <vt:lpstr>Slide 10</vt:lpstr>
      <vt:lpstr>END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 Terintegrasi</dc:title>
  <dc:creator>L. Erawan</dc:creator>
  <cp:lastModifiedBy>L. Erawan</cp:lastModifiedBy>
  <cp:revision>12</cp:revision>
  <dcterms:created xsi:type="dcterms:W3CDTF">2013-09-24T07:21:22Z</dcterms:created>
  <dcterms:modified xsi:type="dcterms:W3CDTF">2013-09-24T09:25:12Z</dcterms:modified>
</cp:coreProperties>
</file>