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015D2-D37C-40B4-9B2C-15BD33D46C9C}" type="datetimeFigureOut">
              <a:rPr lang="id-ID" smtClean="0"/>
              <a:t>17/09/2013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B6801-4B3D-4EE0-85B9-1FC36D68846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015D2-D37C-40B4-9B2C-15BD33D46C9C}" type="datetimeFigureOut">
              <a:rPr lang="id-ID" smtClean="0"/>
              <a:t>17/09/2013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B6801-4B3D-4EE0-85B9-1FC36D68846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015D2-D37C-40B4-9B2C-15BD33D46C9C}" type="datetimeFigureOut">
              <a:rPr lang="id-ID" smtClean="0"/>
              <a:t>17/09/2013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B6801-4B3D-4EE0-85B9-1FC36D68846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015D2-D37C-40B4-9B2C-15BD33D46C9C}" type="datetimeFigureOut">
              <a:rPr lang="id-ID" smtClean="0"/>
              <a:t>17/09/2013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B6801-4B3D-4EE0-85B9-1FC36D68846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015D2-D37C-40B4-9B2C-15BD33D46C9C}" type="datetimeFigureOut">
              <a:rPr lang="id-ID" smtClean="0"/>
              <a:t>17/09/2013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B6801-4B3D-4EE0-85B9-1FC36D68846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015D2-D37C-40B4-9B2C-15BD33D46C9C}" type="datetimeFigureOut">
              <a:rPr lang="id-ID" smtClean="0"/>
              <a:t>17/09/2013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B6801-4B3D-4EE0-85B9-1FC36D68846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015D2-D37C-40B4-9B2C-15BD33D46C9C}" type="datetimeFigureOut">
              <a:rPr lang="id-ID" smtClean="0"/>
              <a:t>17/09/2013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B6801-4B3D-4EE0-85B9-1FC36D68846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015D2-D37C-40B4-9B2C-15BD33D46C9C}" type="datetimeFigureOut">
              <a:rPr lang="id-ID" smtClean="0"/>
              <a:t>17/09/2013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B6801-4B3D-4EE0-85B9-1FC36D68846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015D2-D37C-40B4-9B2C-15BD33D46C9C}" type="datetimeFigureOut">
              <a:rPr lang="id-ID" smtClean="0"/>
              <a:t>17/09/2013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B6801-4B3D-4EE0-85B9-1FC36D68846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015D2-D37C-40B4-9B2C-15BD33D46C9C}" type="datetimeFigureOut">
              <a:rPr lang="id-ID" smtClean="0"/>
              <a:t>17/09/2013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B6801-4B3D-4EE0-85B9-1FC36D68846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015D2-D37C-40B4-9B2C-15BD33D46C9C}" type="datetimeFigureOut">
              <a:rPr lang="id-ID" smtClean="0"/>
              <a:t>17/09/2013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B6801-4B3D-4EE0-85B9-1FC36D68846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AC015D2-D37C-40B4-9B2C-15BD33D46C9C}" type="datetimeFigureOut">
              <a:rPr lang="id-ID" smtClean="0"/>
              <a:t>17/09/2013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4B6801-4B3D-4EE0-85B9-1FC36D68846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Kerangka Dasar Pengelolaan Proyek Sistem Informasi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Dosen : L. Erawan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Manajemen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merealisasikan</a:t>
            </a:r>
            <a:r>
              <a:rPr lang="en-US" dirty="0"/>
              <a:t> agar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tahapan-tahapan</a:t>
            </a:r>
            <a:r>
              <a:rPr lang="en-US" dirty="0"/>
              <a:t> yang </a:t>
            </a:r>
            <a:r>
              <a:rPr lang="en-US" dirty="0" err="1"/>
              <a:t>terintegrasi</a:t>
            </a:r>
            <a:r>
              <a:rPr lang="en-US" dirty="0"/>
              <a:t>,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: </a:t>
            </a:r>
            <a:endParaRPr lang="id-ID" dirty="0" smtClean="0"/>
          </a:p>
          <a:p>
            <a:pPr lvl="0"/>
            <a:r>
              <a:rPr lang="en-US" i="1" dirty="0"/>
              <a:t>Project Initiation</a:t>
            </a:r>
            <a:r>
              <a:rPr lang="en-US" dirty="0"/>
              <a:t> (</a:t>
            </a:r>
            <a:r>
              <a:rPr lang="en-US" dirty="0" err="1"/>
              <a:t>Inisiasi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):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yang </a:t>
            </a:r>
            <a:r>
              <a:rPr lang="en-US" dirty="0" err="1"/>
              <a:t>memicu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,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kesuksesan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i="1" dirty="0"/>
              <a:t>Project Planning</a:t>
            </a:r>
            <a:r>
              <a:rPr lang="en-US" dirty="0"/>
              <a:t> (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):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 (</a:t>
            </a:r>
            <a:r>
              <a:rPr lang="en-US" i="1" dirty="0"/>
              <a:t>setting</a:t>
            </a:r>
            <a:r>
              <a:rPr lang="en-US" dirty="0"/>
              <a:t>)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Manajemen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z="2400" i="1" dirty="0" smtClean="0"/>
              <a:t>Project Executing</a:t>
            </a:r>
            <a:r>
              <a:rPr lang="en-US" sz="2400" dirty="0" smtClean="0"/>
              <a:t> (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):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mengkoordiknasikan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sumberdaya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agar men</a:t>
            </a:r>
            <a:r>
              <a:rPr lang="id-ID" sz="2400" dirty="0" smtClean="0"/>
              <a:t>g</a:t>
            </a:r>
            <a:r>
              <a:rPr lang="en-US" sz="2400" dirty="0" err="1" smtClean="0"/>
              <a:t>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ditargetkan</a:t>
            </a:r>
            <a:r>
              <a:rPr lang="en-US" sz="2400" dirty="0" smtClean="0"/>
              <a:t>. </a:t>
            </a:r>
            <a:endParaRPr lang="id-ID" sz="2400" dirty="0" smtClean="0"/>
          </a:p>
          <a:p>
            <a:pPr lvl="0"/>
            <a:r>
              <a:rPr lang="en-US" sz="2400" i="1" dirty="0" smtClean="0"/>
              <a:t>Project Control</a:t>
            </a:r>
            <a:r>
              <a:rPr lang="en-US" sz="2400" dirty="0" smtClean="0"/>
              <a:t> (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) :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pengawasan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memantau</a:t>
            </a:r>
            <a:r>
              <a:rPr lang="en-US" sz="2400" dirty="0" smtClean="0"/>
              <a:t> agar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menyimpang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direncanakan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lvl="0"/>
            <a:r>
              <a:rPr lang="en-US" sz="2400" i="1" dirty="0" smtClean="0"/>
              <a:t>Project Closing</a:t>
            </a:r>
            <a:r>
              <a:rPr lang="en-US" sz="2400" dirty="0" smtClean="0"/>
              <a:t>: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persetujuan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formal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kesepakatan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id-ID" sz="2400" dirty="0" smtClean="0"/>
          </a:p>
          <a:p>
            <a:endParaRPr lang="id-ID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Area Pengetahuan ManPro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d-ID" i="1" dirty="0"/>
              <a:t>Knowledge area</a:t>
            </a:r>
            <a:r>
              <a:rPr lang="id-ID" dirty="0"/>
              <a:t> meliputi fungsi utama dan fungsi </a:t>
            </a:r>
            <a:r>
              <a:rPr lang="id-ID" dirty="0" smtClean="0"/>
              <a:t>pendukung.</a:t>
            </a:r>
          </a:p>
          <a:p>
            <a:pPr marL="0" indent="0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id-ID" dirty="0" smtClean="0"/>
              <a:t>m</a:t>
            </a:r>
            <a:r>
              <a:rPr lang="en-US" dirty="0" err="1" smtClean="0"/>
              <a:t>ewujudkan</a:t>
            </a:r>
            <a:r>
              <a:rPr lang="en-US" dirty="0" smtClean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kontek</a:t>
            </a:r>
            <a:r>
              <a:rPr lang="id-ID" dirty="0" smtClean="0"/>
              <a:t>s</a:t>
            </a:r>
            <a:r>
              <a:rPr lang="en-US" dirty="0" smtClean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: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F</a:t>
            </a:r>
            <a:r>
              <a:rPr lang="en-US" dirty="0" err="1" smtClean="0"/>
              <a:t>ungsi</a:t>
            </a:r>
            <a:r>
              <a:rPr lang="en-US" dirty="0" smtClean="0"/>
              <a:t>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. 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Keahlian Manajemen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,  </a:t>
            </a: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 smtClean="0"/>
              <a:t>proyek</a:t>
            </a:r>
            <a:r>
              <a:rPr lang="id-ID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keahlian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dimiliki</a:t>
            </a:r>
            <a:r>
              <a:rPr lang="en-US" sz="2400" dirty="0"/>
              <a:t> </a:t>
            </a:r>
            <a:r>
              <a:rPr lang="en-US" sz="2400" dirty="0" err="1"/>
              <a:t>personel</a:t>
            </a:r>
            <a:r>
              <a:rPr lang="en-US" sz="2400" dirty="0"/>
              <a:t> yang </a:t>
            </a:r>
            <a:r>
              <a:rPr lang="en-US" sz="2400" dirty="0" err="1"/>
              <a:t>terlibat</a:t>
            </a:r>
            <a:r>
              <a:rPr lang="en-US" sz="2400" dirty="0"/>
              <a:t>, </a:t>
            </a:r>
            <a:r>
              <a:rPr lang="en-US" sz="2400" dirty="0" err="1"/>
              <a:t>khususnya</a:t>
            </a:r>
            <a:r>
              <a:rPr lang="en-US" sz="2400" dirty="0"/>
              <a:t> </a:t>
            </a:r>
            <a:r>
              <a:rPr lang="en-US" sz="2400" dirty="0" err="1"/>
              <a:t>manajer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, agar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en-US" sz="2400" dirty="0"/>
              <a:t> yang </a:t>
            </a:r>
            <a:r>
              <a:rPr lang="en-US" sz="2400" dirty="0" err="1"/>
              <a:t>dihasilkan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yang </a:t>
            </a:r>
            <a:r>
              <a:rPr lang="en-US" sz="2400" dirty="0" err="1"/>
              <a:t>diharapkan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0" indent="0">
              <a:buNone/>
            </a:pP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mengelola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0" indent="0">
              <a:buNone/>
            </a:pPr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, </a:t>
            </a:r>
            <a:r>
              <a:rPr lang="en-US" sz="2400" dirty="0" err="1"/>
              <a:t>keahlian</a:t>
            </a:r>
            <a:r>
              <a:rPr lang="en-US" sz="2400" dirty="0"/>
              <a:t>, </a:t>
            </a:r>
            <a:r>
              <a:rPr lang="en-US" sz="2400" dirty="0" err="1"/>
              <a:t>metodologi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memanfaatkan</a:t>
            </a:r>
            <a:r>
              <a:rPr lang="en-US" sz="2400" dirty="0"/>
              <a:t> </a:t>
            </a:r>
            <a:r>
              <a:rPr lang="en-US" sz="2400" dirty="0" err="1"/>
              <a:t>sumberdaya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mengelola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harapan</a:t>
            </a:r>
            <a:r>
              <a:rPr lang="en-US" sz="2400" dirty="0"/>
              <a:t> </a:t>
            </a:r>
            <a:r>
              <a:rPr lang="en-US" sz="2400" dirty="0" err="1"/>
              <a:t>pihak-pihak</a:t>
            </a:r>
            <a:r>
              <a:rPr lang="en-US" sz="2400" dirty="0"/>
              <a:t> yang </a:t>
            </a:r>
            <a:r>
              <a:rPr lang="en-US" sz="2400" dirty="0" err="1"/>
              <a:t>berkepentingan</a:t>
            </a:r>
            <a:r>
              <a:rPr lang="en-US" sz="2400" dirty="0"/>
              <a:t>. </a:t>
            </a:r>
            <a:endParaRPr lang="id-ID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Hambatan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.  </a:t>
            </a:r>
            <a:r>
              <a:rPr lang="en-US" dirty="0" err="1"/>
              <a:t>Hambatan-hambatan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  <a:endParaRPr lang="id-ID" dirty="0"/>
          </a:p>
          <a:p>
            <a:pPr lvl="0"/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(</a:t>
            </a:r>
            <a:r>
              <a:rPr lang="en-US" i="1" dirty="0"/>
              <a:t>Poor communication</a:t>
            </a:r>
            <a:r>
              <a:rPr lang="en-US" dirty="0"/>
              <a:t>) </a:t>
            </a:r>
            <a:endParaRPr lang="id-ID" dirty="0"/>
          </a:p>
          <a:p>
            <a:pPr lvl="0"/>
            <a:r>
              <a:rPr lang="en-US" dirty="0" err="1"/>
              <a:t>persetujuan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(</a:t>
            </a:r>
            <a:r>
              <a:rPr lang="en-US" i="1" dirty="0"/>
              <a:t>Disagreement</a:t>
            </a:r>
            <a:r>
              <a:rPr lang="en-US" dirty="0"/>
              <a:t>) </a:t>
            </a:r>
            <a:endParaRPr lang="id-ID" dirty="0"/>
          </a:p>
          <a:p>
            <a:pPr lvl="0"/>
            <a:r>
              <a:rPr lang="en-US" dirty="0" err="1"/>
              <a:t>kesalahpahaman</a:t>
            </a:r>
            <a:r>
              <a:rPr lang="en-US" dirty="0"/>
              <a:t> (</a:t>
            </a:r>
            <a:r>
              <a:rPr lang="en-US" i="1" dirty="0"/>
              <a:t>Misunderstandings</a:t>
            </a:r>
            <a:r>
              <a:rPr lang="en-US" dirty="0"/>
              <a:t>) </a:t>
            </a:r>
            <a:endParaRPr lang="id-ID" dirty="0"/>
          </a:p>
          <a:p>
            <a:pPr lvl="0"/>
            <a:r>
              <a:rPr lang="en-US" dirty="0" err="1"/>
              <a:t>suasana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(</a:t>
            </a:r>
            <a:r>
              <a:rPr lang="en-US" i="1" dirty="0"/>
              <a:t>Bad weather</a:t>
            </a:r>
            <a:r>
              <a:rPr lang="en-US" dirty="0"/>
              <a:t>) </a:t>
            </a:r>
            <a:endParaRPr lang="id-ID" dirty="0"/>
          </a:p>
          <a:p>
            <a:pPr lvl="0"/>
            <a:r>
              <a:rPr lang="en-US" dirty="0" err="1"/>
              <a:t>pemogokan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i="1" dirty="0"/>
              <a:t>(Union strikes) </a:t>
            </a:r>
            <a:endParaRPr lang="id-ID" dirty="0"/>
          </a:p>
          <a:p>
            <a:pPr lvl="0"/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(</a:t>
            </a:r>
            <a:r>
              <a:rPr lang="en-US" i="1" dirty="0"/>
              <a:t>Personality conflicts</a:t>
            </a:r>
            <a:r>
              <a:rPr lang="en-US" dirty="0"/>
              <a:t>) </a:t>
            </a:r>
            <a:endParaRPr lang="id-ID" dirty="0"/>
          </a:p>
          <a:p>
            <a:pPr lvl="0"/>
            <a:r>
              <a:rPr lang="en-US" dirty="0" err="1"/>
              <a:t>manajemen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(</a:t>
            </a:r>
            <a:r>
              <a:rPr lang="en-US" i="1" dirty="0"/>
              <a:t>Poor management</a:t>
            </a:r>
            <a:r>
              <a:rPr lang="en-US" dirty="0"/>
              <a:t>) </a:t>
            </a:r>
            <a:endParaRPr lang="id-ID" dirty="0"/>
          </a:p>
          <a:p>
            <a:pPr lvl="0"/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(</a:t>
            </a:r>
            <a:r>
              <a:rPr lang="en-US" i="1" dirty="0"/>
              <a:t>Poorly defined goals and objectives</a:t>
            </a:r>
            <a:r>
              <a:rPr lang="en-US" dirty="0"/>
              <a:t>)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Faktor Kegagalan Proyek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472" y="1320188"/>
          <a:ext cx="8143932" cy="5072089"/>
        </p:xfrm>
        <a:graphic>
          <a:graphicData uri="http://schemas.openxmlformats.org/drawingml/2006/table">
            <a:tbl>
              <a:tblPr/>
              <a:tblGrid>
                <a:gridCol w="4568548"/>
                <a:gridCol w="3575384"/>
              </a:tblGrid>
              <a:tr h="4226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Faktor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Prosentase (%)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Kebutuhan yang tidak jelas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13,1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Kurangnya keterlibatan user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12,4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Kurangnya ketersediaan sumber daya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10,6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Harapan yang tidak realistis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9,9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Kurangnya dukungan dari pimpinan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9,3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Perubahan kebutuhan dan spesifikasi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8,7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Kurangnya kualitas proses perencanaan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8,1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Kurangnya kebutuhan terhadap hasil proyek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7,5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9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Kurangnya kemampuan mengelola teknologi informasi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6,2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Rendahnya tingkat pemahaman teknologi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4,3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Lain-lain</a:t>
                      </a:r>
                      <a:endParaRPr lang="id-ID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9,9</a:t>
                      </a:r>
                      <a:endParaRPr lang="id-ID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Proyek Sistem Informasi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informasi-informasi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user. </a:t>
            </a:r>
            <a:r>
              <a:rPr lang="en-US" dirty="0" err="1"/>
              <a:t>Komponen</a:t>
            </a:r>
            <a:r>
              <a:rPr lang="en-US" dirty="0"/>
              <a:t>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 hardware, Software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 smtClean="0"/>
              <a:t>informasi</a:t>
            </a:r>
            <a:r>
              <a:rPr lang="id-ID" dirty="0" smtClean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Proyek Sistem Informasi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/>
              <a:t>Contoh-contoh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id-ID" dirty="0"/>
          </a:p>
          <a:p>
            <a:pPr lvl="0"/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/>
              <a:t> </a:t>
            </a:r>
            <a:endParaRPr lang="id-ID" dirty="0"/>
          </a:p>
          <a:p>
            <a:pPr lvl="0"/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 </a:t>
            </a:r>
            <a:r>
              <a:rPr lang="en-US" i="1" dirty="0"/>
              <a:t>E-Government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Tengah</a:t>
            </a:r>
            <a:endParaRPr lang="id-ID" dirty="0"/>
          </a:p>
          <a:p>
            <a:pPr lvl="0"/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CRM (</a:t>
            </a:r>
            <a:r>
              <a:rPr lang="en-US" i="1" dirty="0"/>
              <a:t>Customer Relationship Management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PT Garuda. </a:t>
            </a:r>
            <a:endParaRPr lang="id-ID" dirty="0"/>
          </a:p>
          <a:p>
            <a:pPr lvl="0"/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i="1" dirty="0"/>
              <a:t>E-business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PT. Global Jaya.</a:t>
            </a:r>
            <a:endParaRPr lang="id-ID" dirty="0"/>
          </a:p>
          <a:p>
            <a:pPr lvl="0"/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PT. Jaya </a:t>
            </a:r>
            <a:r>
              <a:rPr lang="en-US" dirty="0" err="1"/>
              <a:t>Angkasa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(</a:t>
            </a:r>
            <a:r>
              <a:rPr lang="en-US" i="1" dirty="0"/>
              <a:t>E-Commerce</a:t>
            </a:r>
            <a:r>
              <a:rPr lang="en-US" dirty="0"/>
              <a:t>)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>Perbedaan</a:t>
            </a:r>
            <a:br>
              <a:rPr lang="id-ID" sz="3600" dirty="0" smtClean="0"/>
            </a:br>
            <a:r>
              <a:rPr lang="id-ID" sz="3600" dirty="0" smtClean="0"/>
              <a:t>Proyek Informasi dengan Proyek Lain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lain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  <a:endParaRPr lang="id-ID" dirty="0"/>
          </a:p>
          <a:p>
            <a:pPr lvl="0"/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i="1" dirty="0"/>
              <a:t>intangible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, database,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usang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yang </a:t>
            </a:r>
            <a:r>
              <a:rPr lang="en-US" dirty="0" err="1"/>
              <a:t>beragam</a:t>
            </a:r>
            <a:endParaRPr lang="id-ID" dirty="0"/>
          </a:p>
          <a:p>
            <a:pPr lvl="0"/>
            <a:r>
              <a:rPr lang="en-US" dirty="0" err="1"/>
              <a:t>Ukuran</a:t>
            </a:r>
            <a:r>
              <a:rPr lang="en-US" dirty="0"/>
              <a:t> yang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dibakukan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yang </a:t>
            </a:r>
            <a:r>
              <a:rPr lang="en-US" dirty="0" err="1"/>
              <a:t>dimengerti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seragam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END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Latar Belakang</a:t>
            </a:r>
            <a:br>
              <a:rPr lang="id-ID" dirty="0" smtClean="0"/>
            </a:br>
            <a:r>
              <a:rPr lang="id-ID" dirty="0" smtClean="0"/>
              <a:t>Manajemen Proyek TI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TI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non-TI.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TI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dipisahkan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. TI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bersinergi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.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Latar Belakang</a:t>
            </a:r>
            <a:br>
              <a:rPr lang="id-ID" dirty="0" smtClean="0"/>
            </a:br>
            <a:r>
              <a:rPr lang="id-ID" dirty="0" smtClean="0"/>
              <a:t>Manajemen Proyek TI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pekerjaan-pekerjaan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TI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TI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 smtClean="0"/>
              <a:t>proyek-proyek</a:t>
            </a:r>
            <a:r>
              <a:rPr lang="id-ID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id-ID" dirty="0" smtClean="0"/>
              <a:t>yang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/>
              <a:t>pekerjaan-pekerjaan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TI.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(</a:t>
            </a:r>
            <a:r>
              <a:rPr lang="en-US" dirty="0" err="1"/>
              <a:t>manajemen</a:t>
            </a:r>
            <a:r>
              <a:rPr lang="en-US" dirty="0"/>
              <a:t>) 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 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Pengertian</a:t>
            </a:r>
            <a:br>
              <a:rPr lang="id-ID" dirty="0" smtClean="0"/>
            </a:br>
            <a:r>
              <a:rPr lang="id-ID" dirty="0" smtClean="0"/>
              <a:t>Proyek dan Manajemen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temporer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 (</a:t>
            </a:r>
            <a:r>
              <a:rPr lang="en-US" dirty="0" err="1"/>
              <a:t>Schwalbe</a:t>
            </a:r>
            <a:r>
              <a:rPr lang="en-US" dirty="0"/>
              <a:t> K, 2002</a:t>
            </a:r>
            <a:r>
              <a:rPr lang="en-US" dirty="0" smtClean="0"/>
              <a:t>).</a:t>
            </a:r>
            <a:endParaRPr lang="id-ID" dirty="0" smtClean="0"/>
          </a:p>
          <a:p>
            <a:r>
              <a:rPr lang="id-ID" dirty="0" smtClean="0"/>
              <a:t>M</a:t>
            </a:r>
            <a:r>
              <a:rPr lang="en-US" dirty="0" err="1" smtClean="0"/>
              <a:t>anajemen</a:t>
            </a:r>
            <a:r>
              <a:rPr lang="en-US" dirty="0" smtClean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,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berkompeten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aktivitas-aktivitas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Atribut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memiliki</a:t>
            </a:r>
            <a:r>
              <a:rPr lang="en-US" i="1" dirty="0" smtClean="0"/>
              <a:t> </a:t>
            </a:r>
            <a:r>
              <a:rPr lang="en-US" i="1" dirty="0" err="1"/>
              <a:t>tujuan</a:t>
            </a:r>
            <a:r>
              <a:rPr lang="en-US" i="1" dirty="0"/>
              <a:t> </a:t>
            </a:r>
            <a:r>
              <a:rPr lang="en-US" i="1" dirty="0" err="1" smtClean="0"/>
              <a:t>unik</a:t>
            </a:r>
            <a:endParaRPr lang="id-ID" i="1" dirty="0"/>
          </a:p>
          <a:p>
            <a:r>
              <a:rPr lang="en-US" i="1" dirty="0" err="1" smtClean="0"/>
              <a:t>bersifat</a:t>
            </a:r>
            <a:r>
              <a:rPr lang="en-US" i="1" dirty="0" smtClean="0"/>
              <a:t> </a:t>
            </a:r>
            <a:r>
              <a:rPr lang="en-US" i="1" dirty="0" err="1" smtClean="0"/>
              <a:t>sementara</a:t>
            </a:r>
            <a:endParaRPr lang="id-ID" i="1" dirty="0" smtClean="0"/>
          </a:p>
          <a:p>
            <a:r>
              <a:rPr lang="en-US" i="1" dirty="0" err="1"/>
              <a:t>memerlukan</a:t>
            </a:r>
            <a:r>
              <a:rPr lang="en-US" i="1" dirty="0"/>
              <a:t> </a:t>
            </a:r>
            <a:r>
              <a:rPr lang="en-US" i="1" dirty="0" err="1"/>
              <a:t>alat</a:t>
            </a:r>
            <a:r>
              <a:rPr lang="en-US" i="1" dirty="0"/>
              <a:t> bantu </a:t>
            </a:r>
            <a:r>
              <a:rPr lang="en-US" i="1" dirty="0" err="1" smtClean="0"/>
              <a:t>kontrol</a:t>
            </a:r>
            <a:endParaRPr lang="id-ID" i="1" dirty="0" smtClean="0"/>
          </a:p>
          <a:p>
            <a:r>
              <a:rPr lang="en-US" i="1" dirty="0" err="1"/>
              <a:t>memerlukan</a:t>
            </a:r>
            <a:r>
              <a:rPr lang="en-US" i="1" dirty="0"/>
              <a:t> </a:t>
            </a:r>
            <a:r>
              <a:rPr lang="en-US" i="1" dirty="0" err="1"/>
              <a:t>sumber</a:t>
            </a:r>
            <a:r>
              <a:rPr lang="en-US" i="1" dirty="0"/>
              <a:t> </a:t>
            </a:r>
            <a:r>
              <a:rPr lang="en-US" i="1" dirty="0" err="1"/>
              <a:t>daya</a:t>
            </a:r>
            <a:r>
              <a:rPr lang="en-US" i="1" dirty="0"/>
              <a:t> yang </a:t>
            </a:r>
            <a:r>
              <a:rPr lang="en-US" i="1" dirty="0" err="1"/>
              <a:t>bersifat</a:t>
            </a:r>
            <a:r>
              <a:rPr lang="en-US" i="1" dirty="0"/>
              <a:t> ad-hoc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lintas</a:t>
            </a:r>
            <a:r>
              <a:rPr lang="en-US" i="1" dirty="0"/>
              <a:t> </a:t>
            </a:r>
            <a:r>
              <a:rPr lang="en-US" i="1" dirty="0" err="1"/>
              <a:t>disiplin</a:t>
            </a:r>
            <a:r>
              <a:rPr lang="en-US" i="1" dirty="0"/>
              <a:t> </a:t>
            </a:r>
            <a:r>
              <a:rPr lang="en-US" i="1" dirty="0" err="1" smtClean="0"/>
              <a:t>ilmu</a:t>
            </a:r>
            <a:endParaRPr lang="id-ID" i="1" dirty="0" smtClean="0"/>
          </a:p>
          <a:p>
            <a:r>
              <a:rPr lang="en-US" i="1" dirty="0" err="1"/>
              <a:t>memiliki</a:t>
            </a:r>
            <a:r>
              <a:rPr lang="en-US" i="1" dirty="0"/>
              <a:t> sponsor </a:t>
            </a:r>
            <a:r>
              <a:rPr lang="en-US" i="1" dirty="0" err="1" smtClean="0"/>
              <a:t>utama</a:t>
            </a:r>
            <a:endParaRPr lang="id-ID" i="1" dirty="0" smtClean="0"/>
          </a:p>
          <a:p>
            <a:r>
              <a:rPr lang="en-US" i="1" dirty="0" err="1"/>
              <a:t>mengandung</a:t>
            </a:r>
            <a:r>
              <a:rPr lang="en-US" i="1" dirty="0"/>
              <a:t> </a:t>
            </a:r>
            <a:r>
              <a:rPr lang="en-US" i="1" dirty="0" err="1"/>
              <a:t>ketidakpastian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Konteks Pemahaman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Tujuan manajemen proyek</a:t>
            </a:r>
          </a:p>
          <a:p>
            <a:pPr lvl="1"/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waktu</a:t>
            </a:r>
            <a:endParaRPr lang="id-ID" dirty="0" smtClean="0"/>
          </a:p>
          <a:p>
            <a:pPr lvl="1"/>
            <a:r>
              <a:rPr lang="id-ID" dirty="0" smtClean="0"/>
              <a:t>Ukuran keberhasilan apabila terpenuhi 4 faktor tsb</a:t>
            </a:r>
          </a:p>
          <a:p>
            <a:r>
              <a:rPr lang="id-ID" dirty="0" smtClean="0"/>
              <a:t>Proses manajemen proyek</a:t>
            </a:r>
          </a:p>
          <a:p>
            <a:pPr lvl="1"/>
            <a:r>
              <a:rPr lang="en-US" dirty="0" err="1"/>
              <a:t>mencakup</a:t>
            </a:r>
            <a:r>
              <a:rPr lang="en-US" dirty="0"/>
              <a:t> 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inisiasi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,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,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,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penyerahan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id-ID" dirty="0" smtClean="0"/>
          </a:p>
          <a:p>
            <a:r>
              <a:rPr lang="id-ID" dirty="0" smtClean="0"/>
              <a:t>Pengetahuan manajemen proyek</a:t>
            </a:r>
          </a:p>
          <a:p>
            <a:pPr lvl="1"/>
            <a:r>
              <a:rPr lang="en-US" dirty="0" err="1"/>
              <a:t>delapan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id-ID" dirty="0" smtClean="0"/>
              <a:t>yg diperlukan: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Konteks2 Pemahaman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menyatu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terintegrasi</a:t>
            </a:r>
            <a:r>
              <a:rPr lang="en-US" dirty="0"/>
              <a:t> (</a:t>
            </a:r>
            <a:r>
              <a:rPr lang="en-US" i="1" dirty="0"/>
              <a:t>Integrated Project Management</a:t>
            </a:r>
            <a:r>
              <a:rPr lang="en-US" dirty="0"/>
              <a:t>). 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(</a:t>
            </a:r>
            <a:r>
              <a:rPr lang="en-US" i="1" dirty="0"/>
              <a:t>scope</a:t>
            </a:r>
            <a:r>
              <a:rPr lang="en-US" dirty="0"/>
              <a:t>) ,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.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,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kualitas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Keempatnya saling mempengaruhi, digambarkan sebagai suatu prisma:</a:t>
            </a:r>
            <a:endParaRPr lang="id-ID" dirty="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1027" name="Group 3"/>
          <p:cNvGrpSpPr>
            <a:grpSpLocks noChangeAspect="1"/>
          </p:cNvGrpSpPr>
          <p:nvPr/>
        </p:nvGrpSpPr>
        <p:grpSpPr bwMode="auto">
          <a:xfrm>
            <a:off x="1864876" y="2931238"/>
            <a:ext cx="5707520" cy="3498158"/>
            <a:chOff x="1980" y="7710"/>
            <a:chExt cx="5580" cy="3420"/>
          </a:xfrm>
        </p:grpSpPr>
        <p:sp>
          <p:nvSpPr>
            <p:cNvPr id="1036" name="AutoShape 12"/>
            <p:cNvSpPr>
              <a:spLocks noChangeAspect="1" noChangeArrowheads="1" noTextEdit="1"/>
            </p:cNvSpPr>
            <p:nvPr/>
          </p:nvSpPr>
          <p:spPr bwMode="auto">
            <a:xfrm>
              <a:off x="1980" y="7710"/>
              <a:ext cx="5580" cy="34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6300" y="10410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Ruang lingkup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4680" y="8070"/>
              <a:ext cx="58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Biaya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2700" y="10590"/>
              <a:ext cx="78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Waktu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3600" y="9690"/>
              <a:ext cx="2520" cy="108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 flipH="1">
              <a:off x="3600" y="8430"/>
              <a:ext cx="126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30" name="Line 6"/>
            <p:cNvSpPr>
              <a:spLocks noChangeShapeType="1"/>
            </p:cNvSpPr>
            <p:nvPr/>
          </p:nvSpPr>
          <p:spPr bwMode="auto">
            <a:xfrm>
              <a:off x="4860" y="8430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5040" y="9330"/>
              <a:ext cx="90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Kualitas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auto">
            <a:xfrm>
              <a:off x="4860" y="8430"/>
              <a:ext cx="126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2395</Template>
  <TotalTime>32</TotalTime>
  <Words>980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Diseño predeterminado</vt:lpstr>
      <vt:lpstr>Kerangka Dasar Pengelolaan Proyek Sistem Informasi</vt:lpstr>
      <vt:lpstr>Latar Belakang Manajemen Proyek TI</vt:lpstr>
      <vt:lpstr>Latar Belakang Manajemen Proyek TI</vt:lpstr>
      <vt:lpstr>Pengertian Proyek dan Manajemen Proyek</vt:lpstr>
      <vt:lpstr>Atribut Proyek</vt:lpstr>
      <vt:lpstr>Konteks Pemahaman Proyek</vt:lpstr>
      <vt:lpstr>Konteks2 Pemahaman Proyek</vt:lpstr>
      <vt:lpstr>Tujuan Proyek</vt:lpstr>
      <vt:lpstr>Tujuan Proyek</vt:lpstr>
      <vt:lpstr>Proses Manajemen Proyek</vt:lpstr>
      <vt:lpstr>Proses Manajemen Proyek</vt:lpstr>
      <vt:lpstr>Area Pengetahuan ManPro</vt:lpstr>
      <vt:lpstr>Keahlian Manajemen Proyek</vt:lpstr>
      <vt:lpstr>Hambatan Proyek</vt:lpstr>
      <vt:lpstr>Faktor Kegagalan Proyek</vt:lpstr>
      <vt:lpstr>Proyek Sistem Informasi</vt:lpstr>
      <vt:lpstr>Proyek Sistem Informasi</vt:lpstr>
      <vt:lpstr>Perbedaan Proyek Informasi dengan Proyek Lain</vt:lpstr>
      <vt:lpstr>END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L. Erawan</dc:creator>
  <cp:lastModifiedBy>L. Erawan</cp:lastModifiedBy>
  <cp:revision>5</cp:revision>
  <dcterms:created xsi:type="dcterms:W3CDTF">2013-09-17T07:59:37Z</dcterms:created>
  <dcterms:modified xsi:type="dcterms:W3CDTF">2013-09-17T08:32:20Z</dcterms:modified>
</cp:coreProperties>
</file>