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5" r:id="rId3"/>
    <p:sldId id="294" r:id="rId4"/>
    <p:sldId id="293" r:id="rId5"/>
    <p:sldId id="296" r:id="rId6"/>
    <p:sldId id="260" r:id="rId7"/>
    <p:sldId id="258" r:id="rId8"/>
    <p:sldId id="261" r:id="rId9"/>
    <p:sldId id="262" r:id="rId10"/>
    <p:sldId id="270" r:id="rId11"/>
    <p:sldId id="271" r:id="rId12"/>
    <p:sldId id="264" r:id="rId13"/>
    <p:sldId id="291" r:id="rId14"/>
    <p:sldId id="292" r:id="rId15"/>
    <p:sldId id="265" r:id="rId16"/>
    <p:sldId id="272" r:id="rId17"/>
    <p:sldId id="266" r:id="rId18"/>
    <p:sldId id="281" r:id="rId19"/>
    <p:sldId id="282" r:id="rId20"/>
    <p:sldId id="283" r:id="rId21"/>
    <p:sldId id="290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274CF-1368-42E6-84B8-B8F2582E027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6C9A1-C568-4C6F-A9EC-133F7C83B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2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6C9A1-C568-4C6F-A9EC-133F7C83BF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7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1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1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2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6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6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1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5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8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8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93E96-D56A-4F65-8CEE-8FF9D011E434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C3E5D-928F-4DFE-B2A7-7622F955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0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sz="2800" dirty="0"/>
              <a:t>Data </a:t>
            </a:r>
            <a:r>
              <a:rPr lang="en-US" sz="2800" dirty="0" err="1"/>
              <a:t>disimpan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memori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variabel-variabel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data </a:t>
            </a:r>
            <a:r>
              <a:rPr lang="en-US" sz="2800" dirty="0" err="1"/>
              <a:t>tertentu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Tipe</a:t>
            </a:r>
            <a:r>
              <a:rPr lang="en-US" sz="2800" dirty="0"/>
              <a:t> data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: 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bulat</a:t>
            </a:r>
            <a:r>
              <a:rPr lang="en-US" sz="1800" dirty="0" smtClean="0"/>
              <a:t> (</a:t>
            </a:r>
            <a:r>
              <a:rPr lang="en-US" sz="1800" i="1" dirty="0" smtClean="0"/>
              <a:t>integer</a:t>
            </a:r>
            <a:r>
              <a:rPr lang="en-US" sz="18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/>
              <a:t>real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Data </a:t>
            </a:r>
            <a:r>
              <a:rPr lang="en-US" sz="1800" dirty="0" err="1"/>
              <a:t>karakter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D</a:t>
            </a:r>
            <a:r>
              <a:rPr lang="en-US" sz="1800" dirty="0" smtClean="0"/>
              <a:t>ata </a:t>
            </a:r>
            <a:r>
              <a:rPr lang="en-US" sz="1800" dirty="0" err="1"/>
              <a:t>logikal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 smtClean="0"/>
              <a:t>boolean</a:t>
            </a:r>
            <a:endParaRPr lang="en-US" sz="1800" dirty="0" smtClean="0"/>
          </a:p>
          <a:p>
            <a:pPr lvl="2">
              <a:lnSpc>
                <a:spcPct val="90000"/>
              </a:lnSpc>
            </a:pP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tetap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Bentukan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/>
              <a:t>Larik</a:t>
            </a:r>
            <a:r>
              <a:rPr lang="en-US" sz="1800" dirty="0" smtClean="0"/>
              <a:t> (array)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Record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String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00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Integer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bulat</a:t>
            </a:r>
            <a:r>
              <a:rPr lang="en-US" sz="2600" dirty="0"/>
              <a:t> : </a:t>
            </a:r>
            <a:r>
              <a:rPr lang="en-US" sz="2600" dirty="0" err="1"/>
              <a:t>bilangan</a:t>
            </a:r>
            <a:r>
              <a:rPr lang="en-US" sz="2600" dirty="0"/>
              <a:t> yang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dirty="0" err="1"/>
              <a:t>pecahan</a:t>
            </a: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800" dirty="0"/>
              <a:t>Real</a:t>
            </a:r>
          </a:p>
          <a:p>
            <a:pPr lvl="1">
              <a:lnSpc>
                <a:spcPct val="80000"/>
              </a:lnSpc>
            </a:pP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menyimpan</a:t>
            </a:r>
            <a:r>
              <a:rPr lang="en-US" sz="2600" dirty="0"/>
              <a:t> data real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en-US" sz="2600" dirty="0" err="1"/>
              <a:t>Bilangan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digit </a:t>
            </a:r>
            <a:r>
              <a:rPr lang="en-US" sz="2600" dirty="0" err="1"/>
              <a:t>desimal</a:t>
            </a:r>
            <a:r>
              <a:rPr lang="en-US" sz="2600" dirty="0"/>
              <a:t> </a:t>
            </a:r>
            <a:r>
              <a:rPr lang="en-US" sz="2600" dirty="0" err="1"/>
              <a:t>dibelakang</a:t>
            </a:r>
            <a:r>
              <a:rPr lang="en-US" sz="2600" dirty="0"/>
              <a:t> </a:t>
            </a:r>
            <a:r>
              <a:rPr lang="en-US" sz="2600" dirty="0" err="1"/>
              <a:t>koma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pecahan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eksponensial</a:t>
            </a:r>
            <a:r>
              <a:rPr lang="en-US" sz="26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Karakter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menyimpan</a:t>
            </a:r>
            <a:r>
              <a:rPr lang="en-US" sz="2600" dirty="0"/>
              <a:t> data </a:t>
            </a:r>
            <a:r>
              <a:rPr lang="en-US" sz="2600" dirty="0" err="1"/>
              <a:t>alfanumerik</a:t>
            </a:r>
            <a:endParaRPr lang="en-US" sz="2600" dirty="0"/>
          </a:p>
          <a:p>
            <a:pPr lvl="1">
              <a:lnSpc>
                <a:spcPct val="80000"/>
              </a:lnSpc>
            </a:pPr>
            <a:r>
              <a:rPr lang="en-US" sz="2600" dirty="0" err="1"/>
              <a:t>Seperti</a:t>
            </a:r>
            <a:r>
              <a:rPr lang="en-US" sz="2600" dirty="0"/>
              <a:t> : ‘A’, ‘B’, ‘*’, ‘@’, ‘9’ , . . . 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94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 smtClean="0"/>
              <a:t>Dasar</a:t>
            </a:r>
            <a:r>
              <a:rPr lang="en-US" dirty="0" smtClean="0"/>
              <a:t> [</a:t>
            </a:r>
            <a:r>
              <a:rPr lang="en-US" dirty="0"/>
              <a:t>2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Boolean</a:t>
            </a:r>
            <a:endParaRPr lang="en-US" sz="2800" dirty="0"/>
          </a:p>
          <a:p>
            <a:pPr lvl="1"/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TRUE </a:t>
            </a:r>
            <a:r>
              <a:rPr lang="en-US" dirty="0" err="1"/>
              <a:t>atau</a:t>
            </a:r>
            <a:r>
              <a:rPr lang="en-US" dirty="0"/>
              <a:t> FALSE</a:t>
            </a:r>
          </a:p>
          <a:p>
            <a:pPr lvl="1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operator </a:t>
            </a:r>
            <a:r>
              <a:rPr lang="en-US" dirty="0"/>
              <a:t>AND, </a:t>
            </a:r>
            <a:r>
              <a:rPr lang="en-US" dirty="0"/>
              <a:t>OR </a:t>
            </a:r>
            <a:r>
              <a:rPr lang="en-US" dirty="0" err="1"/>
              <a:t>atau</a:t>
            </a:r>
            <a:r>
              <a:rPr lang="en-US" dirty="0"/>
              <a:t> NOT</a:t>
            </a:r>
          </a:p>
          <a:p>
            <a:pPr lvl="1"/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</a:t>
            </a:r>
            <a:r>
              <a:rPr lang="en-US" dirty="0"/>
              <a:t>.</a:t>
            </a:r>
          </a:p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lvl="1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yang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/>
          </a:p>
          <a:p>
            <a:pPr lvl="1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 </a:t>
            </a:r>
            <a:r>
              <a:rPr lang="en-US" dirty="0" err="1" smtClean="0"/>
              <a:t>const</a:t>
            </a:r>
            <a:endParaRPr lang="en-US" dirty="0" smtClean="0"/>
          </a:p>
          <a:p>
            <a:pPr lvl="1"/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Bentukan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Array</a:t>
            </a:r>
          </a:p>
          <a:p>
            <a:pPr lvl="1"/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bentukan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data yang </a:t>
            </a:r>
            <a:r>
              <a:rPr lang="en-US" dirty="0" err="1" smtClean="0"/>
              <a:t>sejenis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nilai_ujian</a:t>
            </a:r>
            <a:r>
              <a:rPr lang="en-US" dirty="0" smtClean="0"/>
              <a:t>[10];</a:t>
            </a:r>
          </a:p>
          <a:p>
            <a:r>
              <a:rPr lang="en-US" dirty="0" smtClean="0"/>
              <a:t>String</a:t>
            </a:r>
          </a:p>
          <a:p>
            <a:pPr lvl="1"/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bentukan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diapit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kutip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String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6133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 smtClean="0"/>
              <a:t>Bentukan</a:t>
            </a:r>
            <a:r>
              <a:rPr lang="en-US" dirty="0" smtClean="0"/>
              <a:t>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</a:t>
            </a:r>
          </a:p>
          <a:p>
            <a:pPr lvl="1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data yang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en-US" dirty="0"/>
          </a:p>
          <a:p>
            <a:pPr lvl="1"/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lvl="2"/>
            <a:r>
              <a:rPr lang="en-US" b="1" dirty="0"/>
              <a:t>Type </a:t>
            </a:r>
            <a:r>
              <a:rPr lang="en-US" b="1" dirty="0" err="1"/>
              <a:t>DataMhs:record</a:t>
            </a:r>
            <a:endParaRPr lang="en-US" b="1" dirty="0"/>
          </a:p>
          <a:p>
            <a:pPr marL="1371600" lvl="3" indent="0">
              <a:buNone/>
            </a:pPr>
            <a:r>
              <a:rPr lang="en-US" dirty="0"/>
              <a:t>&lt; </a:t>
            </a:r>
            <a:r>
              <a:rPr lang="en-US" dirty="0" err="1"/>
              <a:t>nomor_stb</a:t>
            </a:r>
            <a:r>
              <a:rPr lang="en-US" dirty="0"/>
              <a:t> : integer</a:t>
            </a:r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/>
              <a:t>nama_mhs</a:t>
            </a:r>
            <a:r>
              <a:rPr lang="en-US" dirty="0"/>
              <a:t> : String</a:t>
            </a:r>
          </a:p>
          <a:p>
            <a:pPr marL="1371600" lvl="3" indent="0"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: integer</a:t>
            </a:r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jenkel</a:t>
            </a:r>
            <a:r>
              <a:rPr lang="en-US" dirty="0" smtClean="0"/>
              <a:t> : char</a:t>
            </a:r>
          </a:p>
          <a:p>
            <a:pPr marL="1371600" lvl="3" indent="0">
              <a:buNone/>
            </a:pPr>
            <a:r>
              <a:rPr lang="en-US" dirty="0"/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60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lokasi</a:t>
            </a:r>
            <a:r>
              <a:rPr lang="en-US" sz="2800" dirty="0"/>
              <a:t> </a:t>
            </a:r>
            <a:r>
              <a:rPr lang="en-US" sz="2800" dirty="0" err="1"/>
              <a:t>memori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menampung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menyimpan</a:t>
            </a:r>
            <a:r>
              <a:rPr lang="en-US" sz="2800" dirty="0"/>
              <a:t> data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diolah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800" dirty="0" err="1"/>
              <a:t>Tipe</a:t>
            </a:r>
            <a:r>
              <a:rPr lang="en-US" sz="2800" dirty="0"/>
              <a:t> data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ditentukan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data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disimpan</a:t>
            </a:r>
            <a:endParaRPr lang="en-US" sz="2800" dirty="0"/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800" dirty="0" err="1"/>
              <a:t>Penamaan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 </a:t>
            </a:r>
            <a:r>
              <a:rPr lang="en-US" sz="2800" b="1" dirty="0">
                <a:sym typeface="Wingdings" pitchFamily="2" charset="2"/>
              </a:rPr>
              <a:t>UNIK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sym typeface="Wingdings" pitchFamily="2" charset="2"/>
              </a:rPr>
              <a:t>Aturan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penulisan</a:t>
            </a:r>
            <a:r>
              <a:rPr lang="en-US" sz="2800" dirty="0">
                <a:sym typeface="Wingdings" pitchFamily="2" charset="2"/>
              </a:rPr>
              <a:t> :</a:t>
            </a:r>
          </a:p>
          <a:p>
            <a:pPr lvl="1">
              <a:lnSpc>
                <a:spcPct val="80000"/>
              </a:lnSpc>
            </a:pPr>
            <a:r>
              <a:rPr lang="en-US" sz="2400" dirty="0" err="1">
                <a:sym typeface="Wingdings" pitchFamily="2" charset="2"/>
              </a:rPr>
              <a:t>Diawali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dengan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huruf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angka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simbol</a:t>
            </a:r>
            <a:endParaRPr lang="en-US" sz="2400" dirty="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400" dirty="0" err="1" smtClean="0">
                <a:sym typeface="Wingdings" pitchFamily="2" charset="2"/>
              </a:rPr>
              <a:t>Jangan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menggunakan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simbol-simbol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membingungkan</a:t>
            </a:r>
            <a:endParaRPr lang="en-US" sz="2400" dirty="0" smtClean="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400" dirty="0" err="1" smtClean="0">
                <a:sym typeface="Wingdings" pitchFamily="2" charset="2"/>
              </a:rPr>
              <a:t>Penulisan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harus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diikuti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dengan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Tipe</a:t>
            </a:r>
            <a:r>
              <a:rPr lang="en-US" sz="2400" dirty="0">
                <a:sym typeface="Wingdings" pitchFamily="2" charset="2"/>
              </a:rPr>
              <a:t> Data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>
                <a:sym typeface="Wingdings" pitchFamily="2" charset="2"/>
              </a:rPr>
              <a:t>Sebaiknya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terlalu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panjang</a:t>
            </a:r>
            <a:endParaRPr lang="en-US" sz="2400" dirty="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boleh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menggunakan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spasi</a:t>
            </a:r>
            <a:endParaRPr lang="en-US" sz="2400" dirty="0" smtClean="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400" dirty="0" err="1" smtClean="0">
                <a:sym typeface="Wingdings" pitchFamily="2" charset="2"/>
              </a:rPr>
              <a:t>Sebaiknya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memiliki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arti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sesuai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elemen</a:t>
            </a:r>
            <a:r>
              <a:rPr lang="en-US" sz="2400" dirty="0" smtClean="0">
                <a:sym typeface="Wingdings" pitchFamily="2" charset="2"/>
              </a:rPr>
              <a:t> data</a:t>
            </a:r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15664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, 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nilai_ujian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4XYZ, IP rata, </a:t>
            </a:r>
            <a:r>
              <a:rPr lang="en-US" dirty="0" err="1" smtClean="0"/>
              <a:t>Var</a:t>
            </a:r>
            <a:r>
              <a:rPr lang="en-US" dirty="0" smtClean="0"/>
              <a:t>:+</a:t>
            </a:r>
            <a:r>
              <a:rPr lang="en-US" dirty="0" err="1" smtClean="0"/>
              <a:t>xy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84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KONSTANTA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/>
              <a:t>Besaran yang mempunyai nilai tetap selama program dijalankan.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/>
              <a:t>Pemberian nilai yang akan disimpan dalam sebuah konstanta dilakukan diawal program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/>
              <a:t>Selama program dijalankan nilainya tidak bisa diubah.</a:t>
            </a:r>
          </a:p>
          <a:p>
            <a:pPr>
              <a:lnSpc>
                <a:spcPct val="90000"/>
              </a:lnSpc>
            </a:pPr>
            <a:r>
              <a:rPr lang="en-US"/>
              <a:t>Notasi </a:t>
            </a:r>
            <a:r>
              <a:rPr lang="en-US">
                <a:sym typeface="Wingdings" pitchFamily="2" charset="2"/>
              </a:rPr>
              <a:t> </a:t>
            </a:r>
            <a:r>
              <a:rPr lang="en-US" b="1">
                <a:sym typeface="Wingdings" pitchFamily="2" charset="2"/>
              </a:rPr>
              <a:t>const</a:t>
            </a:r>
            <a:endParaRPr lang="en-US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20526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</a:p>
          <a:p>
            <a:pPr marL="400050" lvl="1" indent="0">
              <a:buNone/>
            </a:pPr>
            <a:r>
              <a:rPr lang="en-US" dirty="0" smtClean="0"/>
              <a:t>Variable ← </a:t>
            </a:r>
            <a:r>
              <a:rPr lang="en-US" dirty="0" err="1" smtClean="0"/>
              <a:t>nilai</a:t>
            </a:r>
            <a:r>
              <a:rPr lang="en-US" dirty="0" smtClean="0"/>
              <a:t>;</a:t>
            </a:r>
          </a:p>
          <a:p>
            <a:pPr marL="400050" lvl="1" indent="0">
              <a:buNone/>
            </a:pPr>
            <a:r>
              <a:rPr lang="en-US" dirty="0"/>
              <a:t>Variable1 ← variable2</a:t>
            </a:r>
            <a:r>
              <a:rPr lang="en-US" dirty="0" smtClean="0"/>
              <a:t>;</a:t>
            </a:r>
          </a:p>
          <a:p>
            <a:pPr marL="400050" lvl="1" indent="0">
              <a:buNone/>
            </a:pPr>
            <a:r>
              <a:rPr lang="en-US" dirty="0" smtClean="0"/>
              <a:t>Variable </a:t>
            </a:r>
            <a:r>
              <a:rPr lang="en-US" dirty="0"/>
              <a:t>← </a:t>
            </a:r>
            <a:r>
              <a:rPr lang="en-US" dirty="0" err="1" smtClean="0"/>
              <a:t>ekspresi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400050" lvl="1" indent="0">
              <a:buNone/>
            </a:pPr>
            <a:r>
              <a:rPr lang="en-US" dirty="0" err="1"/>
              <a:t>n</a:t>
            </a:r>
            <a:r>
              <a:rPr lang="en-US" dirty="0" err="1" smtClean="0"/>
              <a:t>ama</a:t>
            </a:r>
            <a:r>
              <a:rPr lang="en-US" dirty="0" smtClean="0"/>
              <a:t> ← “Simon”;</a:t>
            </a:r>
          </a:p>
          <a:p>
            <a:pPr marL="400050" lvl="1" indent="0">
              <a:buNone/>
            </a:pPr>
            <a:r>
              <a:rPr lang="en-US" dirty="0" err="1" smtClean="0"/>
              <a:t>jarak</a:t>
            </a:r>
            <a:r>
              <a:rPr lang="en-US" dirty="0" smtClean="0"/>
              <a:t> ← 100.56;</a:t>
            </a:r>
          </a:p>
          <a:p>
            <a:pPr marL="400050" lvl="1" indent="0">
              <a:buNone/>
            </a:pPr>
            <a:r>
              <a:rPr lang="en-US" dirty="0" smtClean="0"/>
              <a:t>x</a:t>
            </a:r>
            <a:r>
              <a:rPr lang="en-US" dirty="0"/>
              <a:t> </a:t>
            </a:r>
            <a:r>
              <a:rPr lang="en-US" dirty="0" smtClean="0"/>
              <a:t>← </a:t>
            </a:r>
            <a:r>
              <a:rPr lang="en-US" dirty="0" err="1" smtClean="0"/>
              <a:t>jarak</a:t>
            </a:r>
            <a:r>
              <a:rPr lang="en-US" dirty="0" smtClean="0"/>
              <a:t>;</a:t>
            </a:r>
          </a:p>
          <a:p>
            <a:pPr marL="400050" lvl="1" indent="0">
              <a:buNone/>
            </a:pPr>
            <a:r>
              <a:rPr lang="en-US" dirty="0" err="1" smtClean="0"/>
              <a:t>rentang</a:t>
            </a:r>
            <a:r>
              <a:rPr lang="en-US" dirty="0"/>
              <a:t> </a:t>
            </a:r>
            <a:r>
              <a:rPr lang="en-US" dirty="0" smtClean="0"/>
              <a:t>← x+50-3y;</a:t>
            </a:r>
          </a:p>
        </p:txBody>
      </p:sp>
    </p:spTree>
    <p:extLst>
      <p:ext uri="{BB962C8B-B14F-4D97-AF65-F5344CB8AC3E}">
        <p14:creationId xmlns:p14="http://schemas.microsoft.com/office/powerpoint/2010/main" val="2546221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Pembacaan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</a:p>
          <a:p>
            <a:pPr marL="400050" lvl="1" indent="0">
              <a:buNone/>
            </a:pPr>
            <a:r>
              <a:rPr lang="en-US" dirty="0" smtClean="0"/>
              <a:t>read(variable);</a:t>
            </a:r>
          </a:p>
          <a:p>
            <a:pPr marL="400050" lvl="1" indent="0">
              <a:buNone/>
            </a:pPr>
            <a:r>
              <a:rPr lang="en-US" dirty="0" smtClean="0"/>
              <a:t>read(variable1, variable2, …);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400050" lvl="1" indent="0">
              <a:buNone/>
            </a:pPr>
            <a:r>
              <a:rPr lang="en-US" dirty="0" smtClean="0"/>
              <a:t>read(</a:t>
            </a:r>
            <a:r>
              <a:rPr lang="en-US" dirty="0" err="1" smtClean="0"/>
              <a:t>nama</a:t>
            </a:r>
            <a:r>
              <a:rPr lang="en-US" dirty="0" smtClean="0"/>
              <a:t>);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r</a:t>
            </a:r>
            <a:r>
              <a:rPr lang="en-US" dirty="0" smtClean="0"/>
              <a:t>ead(</a:t>
            </a:r>
            <a:r>
              <a:rPr lang="en-US" dirty="0" err="1" smtClean="0"/>
              <a:t>jarak</a:t>
            </a:r>
            <a:r>
              <a:rPr lang="en-US" dirty="0" smtClean="0"/>
              <a:t>, </a:t>
            </a:r>
            <a:r>
              <a:rPr lang="en-US" dirty="0" err="1" smtClean="0"/>
              <a:t>rentang</a:t>
            </a:r>
            <a:r>
              <a:rPr lang="en-US" dirty="0" smtClean="0"/>
              <a:t>, x);</a:t>
            </a:r>
          </a:p>
          <a:p>
            <a:pPr marL="400050" lvl="1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eadln</a:t>
            </a:r>
            <a:r>
              <a:rPr lang="en-US" dirty="0" smtClean="0"/>
              <a:t>(</a:t>
            </a:r>
            <a:r>
              <a:rPr lang="en-US" dirty="0" err="1" smtClean="0"/>
              <a:t>alamat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7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Flowchart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84223" y="1900307"/>
            <a:ext cx="1295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63925" y="3722179"/>
            <a:ext cx="1101090" cy="5541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6658927" y="1912149"/>
            <a:ext cx="1101090" cy="831273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3947160" y="1906564"/>
            <a:ext cx="1360170" cy="665018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51406" y="3721508"/>
            <a:ext cx="550545" cy="4706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edefined Process 8"/>
          <p:cNvSpPr/>
          <p:nvPr/>
        </p:nvSpPr>
        <p:spPr>
          <a:xfrm>
            <a:off x="4141470" y="3725978"/>
            <a:ext cx="1165860" cy="498764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88149" y="2743422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Terminator</a:t>
            </a:r>
          </a:p>
          <a:p>
            <a:pPr algn="ctr"/>
            <a:r>
              <a:rPr lang="en-US" dirty="0" err="1" smtClean="0"/>
              <a:t>Mulai</a:t>
            </a:r>
            <a:r>
              <a:rPr lang="en-US" dirty="0" smtClean="0"/>
              <a:t>/</a:t>
            </a:r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43894" y="2795131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56531" y="2881921"/>
            <a:ext cx="1540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Seleksi</a:t>
            </a:r>
            <a:r>
              <a:rPr lang="en-US" dirty="0" smtClean="0"/>
              <a:t>/</a:t>
            </a:r>
            <a:r>
              <a:rPr lang="en-US" dirty="0" err="1" smtClean="0"/>
              <a:t>Pilihan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16220" y="4463534"/>
            <a:ext cx="79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Proses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4463534"/>
            <a:ext cx="2933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Predefined Process</a:t>
            </a:r>
          </a:p>
          <a:p>
            <a:pPr algn="ctr"/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/Subprogram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33759" y="4466614"/>
            <a:ext cx="1363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Penghubung</a:t>
            </a:r>
            <a:endParaRPr lang="en-US" dirty="0"/>
          </a:p>
        </p:txBody>
      </p:sp>
      <p:sp>
        <p:nvSpPr>
          <p:cNvPr id="16" name="Hexagon 15"/>
          <p:cNvSpPr/>
          <p:nvPr/>
        </p:nvSpPr>
        <p:spPr>
          <a:xfrm>
            <a:off x="1584223" y="5410200"/>
            <a:ext cx="1249412" cy="76200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57766" y="6339037"/>
            <a:ext cx="170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Predefined Data</a:t>
            </a:r>
            <a:endParaRPr lang="en-US" dirty="0"/>
          </a:p>
        </p:txBody>
      </p:sp>
      <p:sp>
        <p:nvSpPr>
          <p:cNvPr id="18" name="Regular Pentagon 17"/>
          <p:cNvSpPr/>
          <p:nvPr/>
        </p:nvSpPr>
        <p:spPr>
          <a:xfrm rot="15067148">
            <a:off x="6562215" y="5299314"/>
            <a:ext cx="992405" cy="917836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80960" y="6376243"/>
            <a:ext cx="306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write(</a:t>
            </a:r>
            <a:r>
              <a:rPr lang="en-US" dirty="0" err="1" smtClean="0"/>
              <a:t>variabel</a:t>
            </a:r>
            <a:r>
              <a:rPr lang="en-US" dirty="0" smtClean="0"/>
              <a:t>, …);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variabel</a:t>
            </a:r>
            <a:r>
              <a:rPr lang="en-US" dirty="0" smtClean="0"/>
              <a:t>, …);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write(“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:”, </a:t>
            </a:r>
            <a:r>
              <a:rPr lang="en-US" dirty="0" err="1" smtClean="0"/>
              <a:t>nama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	write(“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:”, </a:t>
            </a:r>
            <a:r>
              <a:rPr lang="en-US" dirty="0" err="1" smtClean="0"/>
              <a:t>nilai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write(“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:”, </a:t>
            </a:r>
            <a:r>
              <a:rPr lang="en-US" dirty="0" err="1" smtClean="0"/>
              <a:t>x+y+z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writeln</a:t>
            </a:r>
            <a:r>
              <a:rPr lang="en-US" dirty="0" smtClean="0"/>
              <a:t>(“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/>
              <a:t>:”, </a:t>
            </a:r>
            <a:r>
              <a:rPr lang="en-US" dirty="0" err="1" smtClean="0"/>
              <a:t>alamat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55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EKSPRESI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mentransformasikan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perhitungan</a:t>
            </a:r>
            <a:r>
              <a:rPr lang="en-US" dirty="0"/>
              <a:t> (</a:t>
            </a:r>
            <a:r>
              <a:rPr lang="en-US" dirty="0" err="1"/>
              <a:t>komputasi</a:t>
            </a:r>
            <a:r>
              <a:rPr lang="en-US" dirty="0"/>
              <a:t>)</a:t>
            </a:r>
          </a:p>
          <a:p>
            <a:r>
              <a:rPr lang="en-US" dirty="0" err="1"/>
              <a:t>Ekpresi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/>
              <a:t>operand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operator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Operand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data, </a:t>
            </a:r>
            <a:r>
              <a:rPr lang="en-US" dirty="0" err="1" smtClean="0"/>
              <a:t>tetapan</a:t>
            </a:r>
            <a:r>
              <a:rPr lang="en-US" dirty="0" smtClean="0"/>
              <a:t>,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Operator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b="1" dirty="0" smtClean="0"/>
              <a:t>operand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3075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Operator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Operator </a:t>
            </a:r>
            <a:r>
              <a:rPr lang="en-US" dirty="0" err="1"/>
              <a:t>Aritmetika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Operator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(</a:t>
            </a:r>
            <a:r>
              <a:rPr lang="en-US" dirty="0" err="1"/>
              <a:t>penjumlahan</a:t>
            </a:r>
            <a:r>
              <a:rPr lang="en-US" dirty="0"/>
              <a:t>, </a:t>
            </a:r>
            <a:r>
              <a:rPr lang="en-US" dirty="0" err="1"/>
              <a:t>pengurangan</a:t>
            </a:r>
            <a:r>
              <a:rPr lang="en-US" dirty="0"/>
              <a:t>, </a:t>
            </a:r>
            <a:r>
              <a:rPr lang="en-US" dirty="0" err="1"/>
              <a:t>perkalian</a:t>
            </a:r>
            <a:r>
              <a:rPr lang="en-US" dirty="0"/>
              <a:t>, </a:t>
            </a:r>
            <a:r>
              <a:rPr lang="en-US" dirty="0" err="1"/>
              <a:t>pembagian</a:t>
            </a:r>
            <a:r>
              <a:rPr lang="en-US" dirty="0"/>
              <a:t>).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dirty="0"/>
              <a:t>Operator </a:t>
            </a:r>
            <a:r>
              <a:rPr lang="en-US" dirty="0" err="1"/>
              <a:t>relasional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operator &lt;,≤,&gt;,≥,=,≠, not, and, or,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xor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bertipe</a:t>
            </a:r>
            <a:r>
              <a:rPr lang="en-US" dirty="0"/>
              <a:t> </a:t>
            </a:r>
            <a:r>
              <a:rPr lang="en-US" dirty="0" err="1"/>
              <a:t>boolean</a:t>
            </a:r>
            <a:endParaRPr lang="en-US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dirty="0"/>
              <a:t>Operator Logic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Operator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merelasikan</a:t>
            </a:r>
            <a:r>
              <a:rPr lang="en-US" dirty="0"/>
              <a:t> operand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&amp;&amp; (and), || (or), </a:t>
            </a:r>
            <a:r>
              <a:rPr lang="en-US" dirty="0" err="1"/>
              <a:t>dan</a:t>
            </a:r>
            <a:r>
              <a:rPr lang="en-US" dirty="0"/>
              <a:t> ! (not)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Operator String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Operator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string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+</a:t>
            </a:r>
            <a:r>
              <a:rPr lang="en-US" dirty="0" smtClean="0"/>
              <a:t> (</a:t>
            </a:r>
            <a:r>
              <a:rPr lang="en-US" dirty="0" err="1" smtClean="0"/>
              <a:t>penggabungan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b="1" dirty="0" err="1" smtClean="0"/>
              <a:t>len</a:t>
            </a:r>
            <a:r>
              <a:rPr lang="en-US" dirty="0" smtClean="0"/>
              <a:t> (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string)</a:t>
            </a:r>
          </a:p>
          <a:p>
            <a:pPr lvl="1">
              <a:lnSpc>
                <a:spcPct val="80000"/>
              </a:lnSpc>
            </a:pPr>
            <a:r>
              <a:rPr lang="en-US" b="1" dirty="0" err="1" smtClean="0"/>
              <a:t>substr</a:t>
            </a:r>
            <a:r>
              <a:rPr lang="en-US" dirty="0" smtClean="0"/>
              <a:t> (</a:t>
            </a:r>
            <a:r>
              <a:rPr lang="en-US" dirty="0" err="1" smtClean="0"/>
              <a:t>mencuplik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883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Flowchart</a:t>
            </a:r>
            <a:endParaRPr lang="en-US" dirty="0"/>
          </a:p>
        </p:txBody>
      </p:sp>
      <p:sp>
        <p:nvSpPr>
          <p:cNvPr id="4" name="Flowchart: Document 3"/>
          <p:cNvSpPr/>
          <p:nvPr/>
        </p:nvSpPr>
        <p:spPr>
          <a:xfrm>
            <a:off x="582636" y="2266335"/>
            <a:ext cx="1219200" cy="609600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Input 4"/>
          <p:cNvSpPr/>
          <p:nvPr/>
        </p:nvSpPr>
        <p:spPr>
          <a:xfrm>
            <a:off x="2854920" y="2126840"/>
            <a:ext cx="1143000" cy="666750"/>
          </a:xfrm>
          <a:prstGeom prst="flowChartManualIn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Stored Data 5"/>
          <p:cNvSpPr/>
          <p:nvPr/>
        </p:nvSpPr>
        <p:spPr>
          <a:xfrm>
            <a:off x="6934200" y="2126840"/>
            <a:ext cx="1257300" cy="685800"/>
          </a:xfrm>
          <a:prstGeom prst="flowChartOnlineStora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3113139" y="5245510"/>
            <a:ext cx="779206" cy="609600"/>
          </a:xfrm>
          <a:prstGeom prst="flowChartMagnetic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7073081" y="3823519"/>
            <a:ext cx="1138084" cy="68580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isplay 9"/>
          <p:cNvSpPr/>
          <p:nvPr/>
        </p:nvSpPr>
        <p:spPr>
          <a:xfrm>
            <a:off x="4871884" y="2069690"/>
            <a:ext cx="1143000" cy="800100"/>
          </a:xfrm>
          <a:prstGeom prst="flowChartDisp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Sort 10"/>
          <p:cNvSpPr/>
          <p:nvPr/>
        </p:nvSpPr>
        <p:spPr>
          <a:xfrm>
            <a:off x="779206" y="3531010"/>
            <a:ext cx="762000" cy="1066800"/>
          </a:xfrm>
          <a:prstGeom prst="flowChartSo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Extract 11"/>
          <p:cNvSpPr/>
          <p:nvPr/>
        </p:nvSpPr>
        <p:spPr>
          <a:xfrm>
            <a:off x="2901745" y="3679723"/>
            <a:ext cx="990600" cy="609600"/>
          </a:xfrm>
          <a:prstGeom prst="flowChartExtra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Merge 12"/>
          <p:cNvSpPr/>
          <p:nvPr/>
        </p:nvSpPr>
        <p:spPr>
          <a:xfrm>
            <a:off x="5080819" y="3823519"/>
            <a:ext cx="725129" cy="465804"/>
          </a:xfrm>
          <a:prstGeom prst="flowChartMer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elay 13"/>
          <p:cNvSpPr/>
          <p:nvPr/>
        </p:nvSpPr>
        <p:spPr>
          <a:xfrm>
            <a:off x="5354278" y="5334000"/>
            <a:ext cx="819765" cy="609600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90440" y="2933738"/>
            <a:ext cx="107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Keyboard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9206" y="2943593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2983506"/>
            <a:ext cx="131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File/Storage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2991821"/>
            <a:ext cx="171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Display/Monitor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79206" y="476341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09094" y="4446328"/>
            <a:ext cx="83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29434" y="4387957"/>
            <a:ext cx="87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Merger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99339" y="4786785"/>
            <a:ext cx="150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Disk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54920" y="6063734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Tape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67888" y="6074189"/>
            <a:ext cx="706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95557" y="1371600"/>
            <a:ext cx="1175569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Mulai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3507042" y="2509684"/>
            <a:ext cx="1752600" cy="762000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A, B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757151" y="3598606"/>
            <a:ext cx="1272049" cy="990600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A&gt;B</a:t>
            </a:r>
            <a:endParaRPr lang="en-US" dirty="0"/>
          </a:p>
        </p:txBody>
      </p:sp>
      <p:sp>
        <p:nvSpPr>
          <p:cNvPr id="7" name="Flowchart: Document 6"/>
          <p:cNvSpPr/>
          <p:nvPr/>
        </p:nvSpPr>
        <p:spPr>
          <a:xfrm>
            <a:off x="6142703" y="3749162"/>
            <a:ext cx="990600" cy="689487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Cetak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>
            <a:off x="3892959" y="4913056"/>
            <a:ext cx="990600" cy="689487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Cetak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800474" y="5947287"/>
            <a:ext cx="1175569" cy="76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Selesai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4"/>
            <a:endCxn id="5" idx="0"/>
          </p:cNvCxnSpPr>
          <p:nvPr/>
        </p:nvCxnSpPr>
        <p:spPr>
          <a:xfrm>
            <a:off x="4383342" y="2133600"/>
            <a:ext cx="0" cy="37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6" idx="0"/>
          </p:cNvCxnSpPr>
          <p:nvPr/>
        </p:nvCxnSpPr>
        <p:spPr>
          <a:xfrm>
            <a:off x="4383342" y="3271684"/>
            <a:ext cx="9834" cy="326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7" idx="1"/>
          </p:cNvCxnSpPr>
          <p:nvPr/>
        </p:nvCxnSpPr>
        <p:spPr>
          <a:xfrm>
            <a:off x="5029200" y="4093906"/>
            <a:ext cx="11135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  <a:endCxn id="8" idx="0"/>
          </p:cNvCxnSpPr>
          <p:nvPr/>
        </p:nvCxnSpPr>
        <p:spPr>
          <a:xfrm flipH="1">
            <a:off x="4388259" y="4589206"/>
            <a:ext cx="4917" cy="323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2"/>
            <a:endCxn id="9" idx="0"/>
          </p:cNvCxnSpPr>
          <p:nvPr/>
        </p:nvCxnSpPr>
        <p:spPr>
          <a:xfrm>
            <a:off x="4388259" y="5556960"/>
            <a:ext cx="0" cy="390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2"/>
          </p:cNvCxnSpPr>
          <p:nvPr/>
        </p:nvCxnSpPr>
        <p:spPr>
          <a:xfrm rot="5400000">
            <a:off x="4836062" y="3950181"/>
            <a:ext cx="1359057" cy="224482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09600" y="2133600"/>
            <a:ext cx="27037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Mulai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Masukan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A&gt;B?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, </a:t>
            </a:r>
            <a:r>
              <a:rPr lang="en-US" dirty="0" err="1" smtClean="0"/>
              <a:t>Cetak</a:t>
            </a:r>
            <a:r>
              <a:rPr lang="en-US" dirty="0" smtClean="0"/>
              <a:t> 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Cetak</a:t>
            </a:r>
            <a:r>
              <a:rPr lang="en-US" dirty="0" smtClean="0"/>
              <a:t> B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10200" y="374916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86133" y="446200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(Header)</a:t>
            </a:r>
          </a:p>
          <a:p>
            <a:pPr marL="400050" lvl="1" indent="0">
              <a:buNone/>
            </a:pP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Deklarasi</a:t>
            </a:r>
            <a:r>
              <a:rPr lang="en-US" dirty="0" smtClean="0"/>
              <a:t> (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)</a:t>
            </a:r>
          </a:p>
          <a:p>
            <a:pPr marL="400050" lvl="1" indent="0">
              <a:buNone/>
            </a:pP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tetapan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/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tipe</a:t>
            </a:r>
            <a:r>
              <a:rPr lang="en-US" dirty="0" smtClean="0"/>
              <a:t>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(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)</a:t>
            </a:r>
          </a:p>
          <a:p>
            <a:pPr marL="400050" lvl="1" indent="0">
              <a:buNone/>
            </a:pP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langkag-langkah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data, </a:t>
            </a:r>
            <a:r>
              <a:rPr lang="en-US" dirty="0" err="1" smtClean="0"/>
              <a:t>tampilkan</a:t>
            </a:r>
            <a:r>
              <a:rPr lang="en-US" dirty="0" smtClean="0"/>
              <a:t>, </a:t>
            </a:r>
            <a:r>
              <a:rPr lang="en-US" dirty="0" err="1" smtClean="0"/>
              <a:t>ulangi</a:t>
            </a:r>
            <a:r>
              <a:rPr lang="en-US" dirty="0" smtClean="0"/>
              <a:t>, yang </a:t>
            </a:r>
            <a:r>
              <a:rPr lang="en-US" dirty="0" err="1" smtClean="0"/>
              <a:t>mengubah</a:t>
            </a:r>
            <a:r>
              <a:rPr lang="en-US" dirty="0" smtClean="0"/>
              <a:t> data input </a:t>
            </a:r>
            <a:r>
              <a:rPr lang="en-US" dirty="0" err="1" smtClean="0"/>
              <a:t>menjadi</a:t>
            </a:r>
            <a:r>
              <a:rPr lang="en-US" dirty="0" smtClean="0"/>
              <a:t> data output,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549217"/>
              </p:ext>
            </p:extLst>
          </p:nvPr>
        </p:nvGraphicFramePr>
        <p:xfrm>
          <a:off x="457200" y="1676400"/>
          <a:ext cx="8229600" cy="5019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11430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2000" b="1" dirty="0" err="1" smtClean="0"/>
                        <a:t>Algoritma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Luas_Lingkaran</a:t>
                      </a:r>
                      <a:endParaRPr lang="en-US" sz="2000" dirty="0" smtClean="0"/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menghitung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luas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lingkaran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apabila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jari-jari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lingkaran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tersebut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diberikan</a:t>
                      </a:r>
                      <a:r>
                        <a:rPr lang="en-US" sz="2000" dirty="0" smtClean="0"/>
                        <a:t>}</a:t>
                      </a:r>
                    </a:p>
                  </a:txBody>
                  <a:tcPr/>
                </a:tc>
              </a:tr>
              <a:tr h="230163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dirty="0" err="1" smtClean="0"/>
                        <a:t>Deklarasi</a:t>
                      </a:r>
                      <a:endParaRPr lang="en-US" sz="20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Definisi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nama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tetapan</a:t>
                      </a:r>
                      <a:r>
                        <a:rPr lang="en-US" sz="2000" dirty="0" smtClean="0"/>
                        <a:t>}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	</a:t>
                      </a:r>
                      <a:r>
                        <a:rPr lang="en-US" sz="2000" b="1" dirty="0" smtClean="0"/>
                        <a:t>integer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N=10;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	</a:t>
                      </a:r>
                      <a:r>
                        <a:rPr lang="en-US" sz="2000" b="1" dirty="0" smtClean="0"/>
                        <a:t>float </a:t>
                      </a:r>
                      <a:r>
                        <a:rPr lang="en-US" sz="2000" dirty="0" smtClean="0"/>
                        <a:t>phi=3.14;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definisi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nama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variabel</a:t>
                      </a:r>
                      <a:r>
                        <a:rPr lang="en-US" sz="2000" dirty="0" smtClean="0"/>
                        <a:t>}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	</a:t>
                      </a:r>
                      <a:r>
                        <a:rPr lang="en-US" sz="2000" b="1" dirty="0" smtClean="0"/>
                        <a:t>float </a:t>
                      </a:r>
                      <a:r>
                        <a:rPr lang="en-US" sz="2000" dirty="0" err="1" smtClean="0"/>
                        <a:t>jari_jari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luas</a:t>
                      </a:r>
                      <a:r>
                        <a:rPr lang="en-US" sz="2000" dirty="0" smtClean="0"/>
                        <a:t>;</a:t>
                      </a:r>
                    </a:p>
                  </a:txBody>
                  <a:tcPr/>
                </a:tc>
              </a:tr>
              <a:tr h="15748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dirty="0" err="1" smtClean="0"/>
                        <a:t>Deskripsi</a:t>
                      </a:r>
                      <a:endParaRPr lang="en-US" sz="20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	</a:t>
                      </a:r>
                      <a:r>
                        <a:rPr lang="en-US" sz="2000" b="1" dirty="0" smtClean="0"/>
                        <a:t>read(</a:t>
                      </a:r>
                      <a:r>
                        <a:rPr lang="en-US" sz="2000" dirty="0" err="1" smtClean="0"/>
                        <a:t>jari_jari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	</a:t>
                      </a:r>
                      <a:r>
                        <a:rPr lang="en-US" sz="2000" dirty="0" err="1" smtClean="0"/>
                        <a:t>luas</a:t>
                      </a:r>
                      <a:r>
                        <a:rPr lang="en-US" sz="2000" dirty="0" smtClean="0"/>
                        <a:t>=phi*</a:t>
                      </a:r>
                      <a:r>
                        <a:rPr lang="en-US" sz="2000" dirty="0" err="1" smtClean="0"/>
                        <a:t>jari_jari</a:t>
                      </a:r>
                      <a:r>
                        <a:rPr lang="en-US" sz="2000" dirty="0" smtClean="0"/>
                        <a:t>*</a:t>
                      </a:r>
                      <a:r>
                        <a:rPr lang="en-US" sz="2000" dirty="0" err="1" smtClean="0"/>
                        <a:t>jari_jari</a:t>
                      </a:r>
                      <a:r>
                        <a:rPr lang="en-US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	</a:t>
                      </a:r>
                      <a:r>
                        <a:rPr lang="en-US" sz="2000" b="1" dirty="0" smtClean="0"/>
                        <a:t>write(</a:t>
                      </a:r>
                      <a:r>
                        <a:rPr lang="en-US" sz="2000" dirty="0" err="1" smtClean="0"/>
                        <a:t>luas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dirty="0" smtClean="0"/>
                        <a:t>;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5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3717"/>
              </p:ext>
            </p:extLst>
          </p:nvPr>
        </p:nvGraphicFramePr>
        <p:xfrm>
          <a:off x="3810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14478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en-US" sz="2000" b="1" dirty="0" smtClean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err="1" smtClean="0"/>
                        <a:t>Algoritma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Luas_Segitiga</a:t>
                      </a:r>
                      <a:endParaRPr lang="en-US" sz="2000" dirty="0" smtClean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menghitung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luas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segitiga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inputan</a:t>
                      </a:r>
                      <a:r>
                        <a:rPr lang="en-US" sz="2000" dirty="0" smtClean="0"/>
                        <a:t> alas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tinggi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segitiga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berasal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dari</a:t>
                      </a:r>
                      <a:r>
                        <a:rPr lang="en-US" sz="2000" dirty="0" smtClean="0"/>
                        <a:t> keyboard}</a:t>
                      </a:r>
                      <a:endParaRPr lang="en-US" sz="20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DEKLARASI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dirty="0" smtClean="0"/>
                        <a:t>	</a:t>
                      </a:r>
                      <a:r>
                        <a:rPr lang="en-US" sz="2000" b="1" dirty="0" smtClean="0"/>
                        <a:t>integer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alasSegitiga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tinggiSegitiga</a:t>
                      </a:r>
                      <a:r>
                        <a:rPr lang="en-US" sz="2000" dirty="0" smtClean="0"/>
                        <a:t>,  </a:t>
                      </a:r>
                      <a:r>
                        <a:rPr lang="en-US" sz="2000" dirty="0" err="1" smtClean="0"/>
                        <a:t>luasSegitiga</a:t>
                      </a:r>
                      <a:r>
                        <a:rPr lang="en-US" sz="2000" dirty="0" smtClean="0"/>
                        <a:t>;</a:t>
                      </a:r>
                      <a:endParaRPr lang="en-US" sz="2000" u="sng" dirty="0"/>
                    </a:p>
                  </a:txBody>
                  <a:tcPr/>
                </a:tc>
              </a:tr>
              <a:tr h="15748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en-US" sz="2000" dirty="0" smtClean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DESKRIPSI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	</a:t>
                      </a:r>
                      <a:r>
                        <a:rPr lang="en-US" sz="2000" b="1" u="none" dirty="0" smtClean="0"/>
                        <a:t>read</a:t>
                      </a:r>
                      <a:r>
                        <a:rPr lang="en-US" sz="2000" b="1" dirty="0" smtClean="0"/>
                        <a:t>(</a:t>
                      </a:r>
                      <a:r>
                        <a:rPr lang="en-US" sz="2000" dirty="0" err="1" smtClean="0"/>
                        <a:t>alasSegitiga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dirty="0" smtClean="0"/>
                        <a:t>;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	</a:t>
                      </a:r>
                      <a:r>
                        <a:rPr lang="en-US" sz="2000" b="1" u="none" dirty="0" smtClean="0"/>
                        <a:t>read</a:t>
                      </a:r>
                      <a:r>
                        <a:rPr lang="en-US" sz="2000" b="1" dirty="0" smtClean="0"/>
                        <a:t>(</a:t>
                      </a:r>
                      <a:r>
                        <a:rPr lang="en-US" sz="2000" dirty="0" err="1" smtClean="0"/>
                        <a:t>tinggiSegitiga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dirty="0" smtClean="0"/>
                        <a:t>;</a:t>
                      </a:r>
                      <a:r>
                        <a:rPr lang="en-US" sz="2000" b="1" dirty="0" smtClean="0"/>
                        <a:t>	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	</a:t>
                      </a:r>
                      <a:r>
                        <a:rPr lang="en-US" sz="2000" dirty="0" err="1" smtClean="0"/>
                        <a:t>luasSegitiga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>
                          <a:cs typeface="Arial" charset="0"/>
                        </a:rPr>
                        <a:t>←</a:t>
                      </a:r>
                      <a:r>
                        <a:rPr lang="en-US" sz="2000" dirty="0" smtClean="0"/>
                        <a:t> ½ * </a:t>
                      </a:r>
                      <a:r>
                        <a:rPr lang="en-US" sz="2000" dirty="0" err="1" smtClean="0"/>
                        <a:t>alasSegitiga</a:t>
                      </a:r>
                      <a:r>
                        <a:rPr lang="en-US" sz="2000" dirty="0" smtClean="0"/>
                        <a:t> * </a:t>
                      </a:r>
                      <a:r>
                        <a:rPr lang="en-US" sz="2000" dirty="0" err="1" smtClean="0"/>
                        <a:t>tinggiSegitiga</a:t>
                      </a:r>
                      <a:r>
                        <a:rPr lang="en-US" sz="2000" dirty="0" smtClean="0"/>
                        <a:t>;</a:t>
                      </a:r>
                      <a:endParaRPr lang="en-US" sz="2000" b="1" dirty="0" smtClean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	write(</a:t>
                      </a:r>
                      <a:r>
                        <a:rPr lang="en-US" sz="2000" dirty="0" err="1" smtClean="0"/>
                        <a:t>luasSegitiga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dirty="0" smtClean="0"/>
                        <a:t>;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0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597490"/>
              </p:ext>
            </p:extLst>
          </p:nvPr>
        </p:nvGraphicFramePr>
        <p:xfrm>
          <a:off x="457200" y="1600200"/>
          <a:ext cx="8229600" cy="510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14478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en-US" sz="2000" b="1" dirty="0" smtClean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err="1" smtClean="0"/>
                        <a:t>Algoritma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Lebih_besar</a:t>
                      </a:r>
                      <a:endParaRPr lang="en-US" sz="2000" dirty="0" smtClean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menerima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dua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angka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kemudian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menampilkan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angka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lebih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besar</a:t>
                      </a:r>
                      <a:r>
                        <a:rPr lang="en-US" sz="2000" dirty="0" smtClean="0"/>
                        <a:t>}</a:t>
                      </a:r>
                      <a:endParaRPr lang="en-US" sz="20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DEKLARASI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dirty="0" smtClean="0"/>
                        <a:t>	</a:t>
                      </a:r>
                      <a:r>
                        <a:rPr lang="en-US" sz="2000" b="1" dirty="0" smtClean="0"/>
                        <a:t>integer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angka1, angka2;</a:t>
                      </a:r>
                      <a:endParaRPr lang="en-US" sz="2000" u="sng" dirty="0"/>
                    </a:p>
                  </a:txBody>
                  <a:tcPr/>
                </a:tc>
              </a:tr>
              <a:tr h="26670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en-US" sz="2000" dirty="0" smtClean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DESKRIPSI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	write(</a:t>
                      </a:r>
                      <a:r>
                        <a:rPr lang="en-US" sz="2000" dirty="0" smtClean="0"/>
                        <a:t>“</a:t>
                      </a:r>
                      <a:r>
                        <a:rPr lang="en-US" sz="2000" dirty="0" err="1" smtClean="0"/>
                        <a:t>Memasukan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angka</a:t>
                      </a:r>
                      <a:r>
                        <a:rPr lang="en-US" sz="2000" dirty="0" smtClean="0"/>
                        <a:t> 1:”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dirty="0" smtClean="0"/>
                        <a:t>;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	</a:t>
                      </a:r>
                      <a:r>
                        <a:rPr lang="en-US" sz="2000" b="1" u="none" dirty="0" smtClean="0"/>
                        <a:t>read</a:t>
                      </a:r>
                      <a:r>
                        <a:rPr lang="en-US" sz="2000" b="1" dirty="0" smtClean="0"/>
                        <a:t>(</a:t>
                      </a:r>
                      <a:r>
                        <a:rPr lang="en-US" sz="2000" dirty="0" smtClean="0"/>
                        <a:t>angka1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dirty="0" smtClean="0"/>
                        <a:t>;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                write</a:t>
                      </a:r>
                      <a:r>
                        <a:rPr lang="en-US" sz="2000" dirty="0" smtClean="0"/>
                        <a:t>(“</a:t>
                      </a:r>
                      <a:r>
                        <a:rPr lang="en-US" sz="2000" dirty="0" err="1" smtClean="0"/>
                        <a:t>Memasukan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angka</a:t>
                      </a:r>
                      <a:r>
                        <a:rPr lang="en-US" sz="2000" dirty="0" smtClean="0"/>
                        <a:t> 2:”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dirty="0" smtClean="0"/>
                        <a:t>;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	</a:t>
                      </a:r>
                      <a:r>
                        <a:rPr lang="en-US" sz="2000" b="1" u="none" dirty="0" smtClean="0"/>
                        <a:t>read</a:t>
                      </a:r>
                      <a:r>
                        <a:rPr lang="en-US" sz="2000" b="1" dirty="0" smtClean="0"/>
                        <a:t>(</a:t>
                      </a:r>
                      <a:r>
                        <a:rPr lang="en-US" sz="2000" dirty="0" smtClean="0"/>
                        <a:t>angka2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dirty="0" smtClean="0"/>
                        <a:t>;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                if (</a:t>
                      </a:r>
                      <a:r>
                        <a:rPr lang="en-US" sz="2000" b="0" dirty="0" smtClean="0"/>
                        <a:t>angka1&gt;angka2</a:t>
                      </a:r>
                      <a:r>
                        <a:rPr lang="en-US" sz="2000" b="1" dirty="0" smtClean="0"/>
                        <a:t>)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                          then write(</a:t>
                      </a:r>
                      <a:r>
                        <a:rPr lang="en-US" sz="2000" b="0" dirty="0" smtClean="0"/>
                        <a:t>“yang </a:t>
                      </a:r>
                      <a:r>
                        <a:rPr lang="en-US" sz="2000" b="0" dirty="0" err="1" smtClean="0"/>
                        <a:t>lebih</a:t>
                      </a:r>
                      <a:r>
                        <a:rPr lang="en-US" sz="2000" b="0" dirty="0" smtClean="0"/>
                        <a:t> </a:t>
                      </a:r>
                      <a:r>
                        <a:rPr lang="en-US" sz="2000" b="0" dirty="0" err="1" smtClean="0"/>
                        <a:t>besar</a:t>
                      </a:r>
                      <a:r>
                        <a:rPr lang="en-US" sz="2000" b="0" dirty="0" smtClean="0"/>
                        <a:t> : ”, angka1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b="0" dirty="0" smtClean="0"/>
                        <a:t>;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                          else write(</a:t>
                      </a:r>
                      <a:r>
                        <a:rPr lang="en-US" sz="2000" b="0" dirty="0" smtClean="0"/>
                        <a:t>“yang </a:t>
                      </a:r>
                      <a:r>
                        <a:rPr lang="en-US" sz="2000" b="0" dirty="0" err="1" smtClean="0"/>
                        <a:t>lebih</a:t>
                      </a:r>
                      <a:r>
                        <a:rPr lang="en-US" sz="2000" b="0" dirty="0" smtClean="0"/>
                        <a:t> </a:t>
                      </a:r>
                      <a:r>
                        <a:rPr lang="en-US" sz="2000" b="0" dirty="0" err="1" smtClean="0"/>
                        <a:t>besar</a:t>
                      </a:r>
                      <a:r>
                        <a:rPr lang="en-US" sz="2000" b="0" dirty="0" smtClean="0"/>
                        <a:t> : ”, angka2</a:t>
                      </a:r>
                      <a:r>
                        <a:rPr lang="en-US" sz="2000" b="1" dirty="0" smtClean="0"/>
                        <a:t>)</a:t>
                      </a:r>
                      <a:r>
                        <a:rPr lang="en-US" sz="2000" b="0" dirty="0" smtClean="0"/>
                        <a:t>;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1" dirty="0" smtClean="0"/>
                        <a:t>   	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sz="2000" b="1" dirty="0" smtClean="0"/>
                        <a:t>	</a:t>
                      </a:r>
                      <a:r>
                        <a:rPr lang="en-US" sz="2000" b="1" dirty="0" err="1" smtClean="0"/>
                        <a:t>endif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56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Data,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Tipe</a:t>
            </a:r>
            <a:r>
              <a:rPr lang="en-US" b="1" dirty="0" smtClean="0"/>
              <a:t> data (</a:t>
            </a:r>
            <a:r>
              <a:rPr lang="en-US" b="1" i="1" dirty="0" smtClean="0"/>
              <a:t>data type</a:t>
            </a:r>
            <a:r>
              <a:rPr lang="en-US" b="1" dirty="0" smtClean="0"/>
              <a:t>): </a:t>
            </a:r>
            <a:r>
              <a:rPr lang="en-US" dirty="0" err="1" smtClean="0"/>
              <a:t>setiap</a:t>
            </a:r>
            <a:r>
              <a:rPr lang="en-US" dirty="0" smtClean="0"/>
              <a:t> data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data, </a:t>
            </a:r>
            <a:r>
              <a:rPr lang="en-US" dirty="0" err="1" smtClean="0"/>
              <a:t>apakah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(integer),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(real),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(char).</a:t>
            </a:r>
          </a:p>
          <a:p>
            <a:r>
              <a:rPr lang="en-US" b="1" dirty="0" err="1" smtClean="0"/>
              <a:t>Variabel</a:t>
            </a:r>
            <a:r>
              <a:rPr lang="en-US" b="1" dirty="0" smtClean="0"/>
              <a:t> (</a:t>
            </a:r>
            <a:r>
              <a:rPr lang="en-US" b="1" i="1" dirty="0" smtClean="0"/>
              <a:t>variable</a:t>
            </a:r>
            <a:r>
              <a:rPr lang="en-US" b="1" dirty="0" smtClean="0"/>
              <a:t>): </a:t>
            </a:r>
            <a:r>
              <a:rPr lang="en-US" dirty="0" err="1" smtClean="0"/>
              <a:t>Setiap</a:t>
            </a:r>
            <a:r>
              <a:rPr lang="en-US" dirty="0" smtClean="0"/>
              <a:t> data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data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agar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lain.</a:t>
            </a:r>
          </a:p>
          <a:p>
            <a:r>
              <a:rPr lang="en-US" b="1" dirty="0" err="1" smtClean="0"/>
              <a:t>Nilai</a:t>
            </a:r>
            <a:r>
              <a:rPr lang="en-US" b="1" dirty="0" smtClean="0"/>
              <a:t> data (</a:t>
            </a:r>
            <a:r>
              <a:rPr lang="en-US" b="1" i="1" dirty="0" smtClean="0"/>
              <a:t>data</a:t>
            </a:r>
            <a:r>
              <a:rPr lang="en-US" b="1" dirty="0" smtClean="0"/>
              <a:t> </a:t>
            </a:r>
            <a:r>
              <a:rPr lang="en-US" b="1" i="1" dirty="0" smtClean="0"/>
              <a:t>value</a:t>
            </a:r>
            <a:r>
              <a:rPr lang="en-US" b="1" dirty="0" smtClean="0"/>
              <a:t>): </a:t>
            </a:r>
            <a:r>
              <a:rPr lang="en-US" dirty="0" err="1" smtClean="0"/>
              <a:t>Setiap</a:t>
            </a:r>
            <a:r>
              <a:rPr lang="en-US" dirty="0" smtClean="0"/>
              <a:t> data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861</Words>
  <Application>Microsoft Office PowerPoint</Application>
  <PresentationFormat>On-screen Show (4:3)</PresentationFormat>
  <Paragraphs>221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Struktur Algoritma &amp; Tipe Data</vt:lpstr>
      <vt:lpstr>Program Flowchart</vt:lpstr>
      <vt:lpstr>Sistem Flowchart</vt:lpstr>
      <vt:lpstr>Flowchart Pemilihan Bilangan</vt:lpstr>
      <vt:lpstr>Struktur Algoritma</vt:lpstr>
      <vt:lpstr>Algoritma Menghitung Luas Lingkaran</vt:lpstr>
      <vt:lpstr>Algoritma Menghitung Luas Segitiga</vt:lpstr>
      <vt:lpstr>Algoritma Menentukan Bilangan Yang Lebih Besar</vt:lpstr>
      <vt:lpstr>Tipe Data, Variabel, dan Nilai Data</vt:lpstr>
      <vt:lpstr>Tipe Data</vt:lpstr>
      <vt:lpstr>Tipe Data Dasar</vt:lpstr>
      <vt:lpstr>Tipe Data Dasar [2]</vt:lpstr>
      <vt:lpstr>Tipe Bentukan</vt:lpstr>
      <vt:lpstr>Tipe Bentukan [2]</vt:lpstr>
      <vt:lpstr>VARIABEL</vt:lpstr>
      <vt:lpstr>VARIABEL</vt:lpstr>
      <vt:lpstr>KONSTANTA</vt:lpstr>
      <vt:lpstr>Pemberian Nilai pada Variabel</vt:lpstr>
      <vt:lpstr>Pembacaan Data</vt:lpstr>
      <vt:lpstr>Menampilkan Nilai</vt:lpstr>
      <vt:lpstr>EKSPRESI</vt:lpstr>
      <vt:lpstr>Jenis-Jenis Operator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catur</dc:creator>
  <cp:lastModifiedBy>catur</cp:lastModifiedBy>
  <cp:revision>24</cp:revision>
  <dcterms:created xsi:type="dcterms:W3CDTF">2013-09-24T06:01:11Z</dcterms:created>
  <dcterms:modified xsi:type="dcterms:W3CDTF">2013-09-24T17:55:38Z</dcterms:modified>
</cp:coreProperties>
</file>