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415E-E3AB-482E-9A8C-31E2B6DED4BF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D955-62E4-47AF-A7DE-DC4C605DE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69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415E-E3AB-482E-9A8C-31E2B6DED4BF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D955-62E4-47AF-A7DE-DC4C605DE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02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415E-E3AB-482E-9A8C-31E2B6DED4BF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D955-62E4-47AF-A7DE-DC4C605DE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83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415E-E3AB-482E-9A8C-31E2B6DED4BF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D955-62E4-47AF-A7DE-DC4C605DE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29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415E-E3AB-482E-9A8C-31E2B6DED4BF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D955-62E4-47AF-A7DE-DC4C605DE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625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415E-E3AB-482E-9A8C-31E2B6DED4BF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D955-62E4-47AF-A7DE-DC4C605DE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9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415E-E3AB-482E-9A8C-31E2B6DED4BF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D955-62E4-47AF-A7DE-DC4C605DE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122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415E-E3AB-482E-9A8C-31E2B6DED4BF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D955-62E4-47AF-A7DE-DC4C605DE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10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415E-E3AB-482E-9A8C-31E2B6DED4BF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D955-62E4-47AF-A7DE-DC4C605DE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72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415E-E3AB-482E-9A8C-31E2B6DED4BF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D955-62E4-47AF-A7DE-DC4C605DE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74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415E-E3AB-482E-9A8C-31E2B6DED4BF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D955-62E4-47AF-A7DE-DC4C605DE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6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7415E-E3AB-482E-9A8C-31E2B6DED4BF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7D955-62E4-47AF-A7DE-DC4C605DE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29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encrypted-tbn3.gstatic.com/images?q=tbn:ANd9GcQSceyWNwjHa5-sv7ILm5uhKxy5_tCEei5d3gbs9JfpNqAdS-PeQ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2324100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Cambria" panose="02040503050406030204" pitchFamily="18" charset="0"/>
              </a:rPr>
              <a:t>Manajemen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</a:rPr>
              <a:t>Lingkup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</a:rPr>
              <a:t>Proyek</a:t>
            </a:r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5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Gantt Chart</a:t>
            </a:r>
            <a:endParaRPr lang="en-US" dirty="0"/>
          </a:p>
        </p:txBody>
      </p:sp>
      <p:pic>
        <p:nvPicPr>
          <p:cNvPr id="4" name="Picture 3" descr="86921_06_F05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94" y="1692275"/>
            <a:ext cx="8151813" cy="347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842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www.matchware.com/images/special/gantt-chart-template-640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56" r="4653" b="4723"/>
          <a:stretch/>
        </p:blipFill>
        <p:spPr bwMode="auto">
          <a:xfrm>
            <a:off x="533400" y="457200"/>
            <a:ext cx="8153400" cy="6019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1342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charter</a:t>
            </a:r>
            <a:endParaRPr lang="en-US" dirty="0"/>
          </a:p>
        </p:txBody>
      </p:sp>
      <p:pic>
        <p:nvPicPr>
          <p:cNvPr id="4100" name="Picture 4" descr="http://lisamdrake.files.wordpress.com/2011/04/project-char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723491"/>
            <a:ext cx="3886200" cy="351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264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291483"/>
            <a:ext cx="7620000" cy="3366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3636838"/>
            <a:ext cx="7696200" cy="284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872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16695"/>
            <a:ext cx="6019800" cy="6255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109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encrypted-tbn0.gstatic.com/images?q=tbn:ANd9GcT90-OKG8vd67fFhKlXlCBJIWsPHYsNUjNOyYDeRVCxtsRwy2NGVHL29Xn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5146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breakdown structure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wbs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25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latin typeface="Cambria" panose="02040503050406030204" pitchFamily="18" charset="0"/>
              </a:rPr>
              <a:t>WBS  </a:t>
            </a:r>
            <a:r>
              <a:rPr lang="en-US" sz="2400" dirty="0" err="1" smtClean="0">
                <a:latin typeface="Cambria" panose="02040503050406030204" pitchFamily="18" charset="0"/>
              </a:rPr>
              <a:t>merupakan</a:t>
            </a:r>
            <a:r>
              <a:rPr lang="en-US" sz="2400" dirty="0" smtClean="0">
                <a:latin typeface="Cambria" panose="02040503050406030204" pitchFamily="18" charset="0"/>
              </a:rPr>
              <a:t>  </a:t>
            </a:r>
            <a:r>
              <a:rPr lang="en-US" sz="2400" dirty="0" err="1" smtClean="0">
                <a:latin typeface="Cambria" panose="02040503050406030204" pitchFamily="18" charset="0"/>
              </a:rPr>
              <a:t>dokumen</a:t>
            </a:r>
            <a:r>
              <a:rPr lang="en-US" sz="2400" dirty="0" smtClean="0">
                <a:latin typeface="Cambria" panose="02040503050406030204" pitchFamily="18" charset="0"/>
              </a:rPr>
              <a:t>  </a:t>
            </a:r>
            <a:r>
              <a:rPr lang="en-US" sz="2400" dirty="0" err="1" smtClean="0">
                <a:latin typeface="Cambria" panose="02040503050406030204" pitchFamily="18" charset="0"/>
              </a:rPr>
              <a:t>mendasar</a:t>
            </a:r>
            <a:r>
              <a:rPr lang="en-US" sz="2400" dirty="0" smtClean="0">
                <a:latin typeface="Cambria" panose="02040503050406030204" pitchFamily="18" charset="0"/>
              </a:rPr>
              <a:t>  </a:t>
            </a:r>
            <a:r>
              <a:rPr lang="en-US" sz="2400" dirty="0" err="1" smtClean="0">
                <a:latin typeface="Cambria" panose="02040503050406030204" pitchFamily="18" charset="0"/>
              </a:rPr>
              <a:t>pada</a:t>
            </a:r>
            <a:r>
              <a:rPr lang="en-US" sz="2400" dirty="0" smtClean="0">
                <a:latin typeface="Cambria" panose="02040503050406030204" pitchFamily="18" charset="0"/>
              </a:rPr>
              <a:t>  </a:t>
            </a:r>
            <a:r>
              <a:rPr lang="en-US" sz="2400" dirty="0" err="1" smtClean="0">
                <a:latin typeface="Cambria" panose="02040503050406030204" pitchFamily="18" charset="0"/>
              </a:rPr>
              <a:t>manajemen</a:t>
            </a:r>
            <a:r>
              <a:rPr lang="en-US" sz="2400" dirty="0" smtClean="0">
                <a:latin typeface="Cambria" panose="02040503050406030204" pitchFamily="18" charset="0"/>
              </a:rPr>
              <a:t>  </a:t>
            </a:r>
            <a:r>
              <a:rPr lang="en-US" sz="2400" dirty="0" err="1" smtClean="0">
                <a:latin typeface="Cambria" panose="02040503050406030204" pitchFamily="18" charset="0"/>
              </a:rPr>
              <a:t>proyek</a:t>
            </a:r>
            <a:r>
              <a:rPr lang="en-US" sz="2400" dirty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sebab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dokumen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ini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pada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nantinya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akan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digunakan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sebagai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dasar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perencanan</a:t>
            </a:r>
            <a:r>
              <a:rPr lang="en-US" sz="2400" dirty="0" smtClean="0">
                <a:latin typeface="Cambria" panose="02040503050406030204" pitchFamily="18" charset="0"/>
              </a:rPr>
              <a:t>, </a:t>
            </a:r>
            <a:r>
              <a:rPr lang="en-US" sz="2400" dirty="0" err="1" smtClean="0">
                <a:latin typeface="Cambria" panose="02040503050406030204" pitchFamily="18" charset="0"/>
              </a:rPr>
              <a:t>penjadawalan</a:t>
            </a:r>
            <a:r>
              <a:rPr lang="en-US" sz="2400" dirty="0" smtClean="0">
                <a:latin typeface="Cambria" panose="02040503050406030204" pitchFamily="18" charset="0"/>
              </a:rPr>
              <a:t>, </a:t>
            </a:r>
            <a:r>
              <a:rPr lang="en-US" sz="2400" dirty="0" err="1" smtClean="0">
                <a:latin typeface="Cambria" panose="02040503050406030204" pitchFamily="18" charset="0"/>
              </a:rPr>
              <a:t>estimasi</a:t>
            </a:r>
            <a:r>
              <a:rPr lang="en-US" sz="2400" dirty="0" smtClean="0">
                <a:latin typeface="Cambria" panose="02040503050406030204" pitchFamily="18" charset="0"/>
              </a:rPr>
              <a:t>  </a:t>
            </a:r>
            <a:r>
              <a:rPr lang="en-US" sz="2400" dirty="0" err="1" smtClean="0">
                <a:latin typeface="Cambria" panose="02040503050406030204" pitchFamily="18" charset="0"/>
              </a:rPr>
              <a:t>biaya</a:t>
            </a:r>
            <a:r>
              <a:rPr lang="en-US" sz="2400" dirty="0" smtClean="0">
                <a:latin typeface="Cambria" panose="02040503050406030204" pitchFamily="18" charset="0"/>
              </a:rPr>
              <a:t>,  </a:t>
            </a:r>
            <a:r>
              <a:rPr lang="en-US" sz="2400" dirty="0" err="1" smtClean="0">
                <a:latin typeface="Cambria" panose="02040503050406030204" pitchFamily="18" charset="0"/>
              </a:rPr>
              <a:t>dan</a:t>
            </a:r>
            <a:r>
              <a:rPr lang="en-US" sz="2400" dirty="0" smtClean="0">
                <a:latin typeface="Cambria" panose="02040503050406030204" pitchFamily="18" charset="0"/>
              </a:rPr>
              <a:t>  </a:t>
            </a:r>
            <a:r>
              <a:rPr lang="en-US" sz="2400" dirty="0" err="1" smtClean="0">
                <a:latin typeface="Cambria" panose="02040503050406030204" pitchFamily="18" charset="0"/>
              </a:rPr>
              <a:t>sebagainya</a:t>
            </a:r>
            <a:endParaRPr lang="en-US" sz="2400" dirty="0" smtClean="0">
              <a:latin typeface="Cambria" panose="02040503050406030204" pitchFamily="18" charset="0"/>
            </a:endParaRPr>
          </a:p>
          <a:p>
            <a:endParaRPr lang="en-US" sz="2400" dirty="0" smtClean="0">
              <a:latin typeface="Cambria" panose="02040503050406030204" pitchFamily="18" charset="0"/>
            </a:endParaRPr>
          </a:p>
          <a:p>
            <a:r>
              <a:rPr lang="en-US" sz="2400" dirty="0" err="1" smtClean="0">
                <a:latin typeface="Cambria" panose="02040503050406030204" pitchFamily="18" charset="0"/>
              </a:rPr>
              <a:t>Menyusun</a:t>
            </a:r>
            <a:r>
              <a:rPr lang="en-US" sz="2400" dirty="0" smtClean="0">
                <a:latin typeface="Cambria" panose="02040503050406030204" pitchFamily="18" charset="0"/>
              </a:rPr>
              <a:t>  WBS  </a:t>
            </a:r>
            <a:r>
              <a:rPr lang="en-US" sz="2400" dirty="0" err="1" smtClean="0">
                <a:latin typeface="Cambria" panose="02040503050406030204" pitchFamily="18" charset="0"/>
              </a:rPr>
              <a:t>pada</a:t>
            </a:r>
            <a:r>
              <a:rPr lang="en-US" sz="2400" dirty="0" smtClean="0">
                <a:latin typeface="Cambria" panose="02040503050406030204" pitchFamily="18" charset="0"/>
              </a:rPr>
              <a:t>  </a:t>
            </a:r>
            <a:r>
              <a:rPr lang="en-US" sz="2400" dirty="0" err="1" smtClean="0">
                <a:latin typeface="Cambria" panose="02040503050406030204" pitchFamily="18" charset="0"/>
              </a:rPr>
              <a:t>dasarnya</a:t>
            </a:r>
            <a:r>
              <a:rPr lang="en-US" sz="2400" dirty="0" smtClean="0">
                <a:latin typeface="Cambria" panose="02040503050406030204" pitchFamily="18" charset="0"/>
              </a:rPr>
              <a:t>  </a:t>
            </a:r>
            <a:r>
              <a:rPr lang="en-US" sz="2400" dirty="0" err="1" smtClean="0">
                <a:latin typeface="Cambria" panose="02040503050406030204" pitchFamily="18" charset="0"/>
              </a:rPr>
              <a:t>sama</a:t>
            </a:r>
            <a:r>
              <a:rPr lang="en-US" sz="2400" dirty="0" smtClean="0">
                <a:latin typeface="Cambria" panose="02040503050406030204" pitchFamily="18" charset="0"/>
              </a:rPr>
              <a:t>  </a:t>
            </a:r>
            <a:r>
              <a:rPr lang="en-US" sz="2400" dirty="0" err="1" smtClean="0">
                <a:latin typeface="Cambria" panose="02040503050406030204" pitchFamily="18" charset="0"/>
              </a:rPr>
              <a:t>dengan</a:t>
            </a:r>
            <a:r>
              <a:rPr lang="en-US" sz="2400" dirty="0" smtClean="0">
                <a:latin typeface="Cambria" panose="02040503050406030204" pitchFamily="18" charset="0"/>
              </a:rPr>
              <a:t>  </a:t>
            </a:r>
            <a:r>
              <a:rPr lang="en-US" sz="2400" dirty="0" err="1" smtClean="0">
                <a:latin typeface="Cambria" panose="02040503050406030204" pitchFamily="18" charset="0"/>
              </a:rPr>
              <a:t>menyusun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sebuah</a:t>
            </a:r>
            <a:r>
              <a:rPr lang="en-US" sz="2400" dirty="0" smtClean="0">
                <a:latin typeface="Cambria" panose="02040503050406030204" pitchFamily="18" charset="0"/>
              </a:rPr>
              <a:t>  </a:t>
            </a:r>
            <a:r>
              <a:rPr lang="en-US" sz="2400" dirty="0" err="1" smtClean="0">
                <a:latin typeface="Cambria" panose="02040503050406030204" pitchFamily="18" charset="0"/>
              </a:rPr>
              <a:t>dekomposisi</a:t>
            </a:r>
            <a:r>
              <a:rPr lang="en-US" sz="2400" dirty="0" smtClean="0">
                <a:latin typeface="Cambria" panose="02040503050406030204" pitchFamily="18" charset="0"/>
              </a:rPr>
              <a:t>  </a:t>
            </a:r>
            <a:r>
              <a:rPr lang="en-US" sz="2400" dirty="0" err="1" smtClean="0">
                <a:latin typeface="Cambria" panose="02040503050406030204" pitchFamily="18" charset="0"/>
              </a:rPr>
              <a:t>pekerjaan</a:t>
            </a:r>
            <a:r>
              <a:rPr lang="en-US" sz="2400" dirty="0" smtClean="0">
                <a:latin typeface="Cambria" panose="02040503050406030204" pitchFamily="18" charset="0"/>
              </a:rPr>
              <a:t>  </a:t>
            </a:r>
            <a:r>
              <a:rPr lang="en-US" sz="2400" dirty="0" err="1" smtClean="0">
                <a:latin typeface="Cambria" panose="02040503050406030204" pitchFamily="18" charset="0"/>
              </a:rPr>
              <a:t>menjadi</a:t>
            </a:r>
            <a:r>
              <a:rPr lang="en-US" sz="2400" dirty="0" smtClean="0">
                <a:latin typeface="Cambria" panose="02040503050406030204" pitchFamily="18" charset="0"/>
              </a:rPr>
              <a:t>  </a:t>
            </a:r>
            <a:r>
              <a:rPr lang="en-US" sz="2400" dirty="0" err="1" smtClean="0">
                <a:latin typeface="Cambria" panose="02040503050406030204" pitchFamily="18" charset="0"/>
              </a:rPr>
              <a:t>pekerjaan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pekerjaan</a:t>
            </a:r>
            <a:r>
              <a:rPr lang="en-US" sz="2400" dirty="0" smtClean="0">
                <a:latin typeface="Cambria" panose="02040503050406030204" pitchFamily="18" charset="0"/>
              </a:rPr>
              <a:t>  yang  </a:t>
            </a:r>
            <a:r>
              <a:rPr lang="en-US" sz="2400" dirty="0" err="1" smtClean="0">
                <a:latin typeface="Cambria" panose="02040503050406030204" pitchFamily="18" charset="0"/>
              </a:rPr>
              <a:t>lebih</a:t>
            </a:r>
            <a:r>
              <a:rPr lang="en-US" sz="2400" dirty="0" smtClean="0">
                <a:latin typeface="Cambria" panose="02040503050406030204" pitchFamily="18" charset="0"/>
              </a:rPr>
              <a:t>  </a:t>
            </a:r>
            <a:r>
              <a:rPr lang="en-US" sz="2400" dirty="0" err="1" smtClean="0">
                <a:latin typeface="Cambria" panose="02040503050406030204" pitchFamily="18" charset="0"/>
              </a:rPr>
              <a:t>rinci</a:t>
            </a:r>
            <a:r>
              <a:rPr lang="en-US" sz="2400" dirty="0" smtClean="0">
                <a:latin typeface="Cambria" panose="02040503050406030204" pitchFamily="18" charset="0"/>
              </a:rPr>
              <a:t>,  </a:t>
            </a:r>
            <a:r>
              <a:rPr lang="en-US" sz="2400" dirty="0" err="1" smtClean="0">
                <a:latin typeface="Cambria" panose="02040503050406030204" pitchFamily="18" charset="0"/>
              </a:rPr>
              <a:t>biasanya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dinyatakan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dalam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bentuk</a:t>
            </a:r>
            <a:r>
              <a:rPr lang="en-US" sz="2400" dirty="0" smtClean="0">
                <a:latin typeface="Cambria" panose="02040503050406030204" pitchFamily="18" charset="0"/>
              </a:rPr>
              <a:t> diagram </a:t>
            </a:r>
            <a:r>
              <a:rPr lang="en-US" sz="2400" dirty="0" err="1" smtClean="0">
                <a:latin typeface="Cambria" panose="02040503050406030204" pitchFamily="18" charset="0"/>
              </a:rPr>
              <a:t>pohon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atau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bagan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hirarki</a:t>
            </a:r>
            <a:r>
              <a:rPr lang="en-US" sz="2400" dirty="0" smtClean="0">
                <a:latin typeface="Cambria" panose="02040503050406030204" pitchFamily="18" charset="0"/>
              </a:rPr>
              <a:t> yang </a:t>
            </a:r>
            <a:r>
              <a:rPr lang="en-US" sz="2400" dirty="0" err="1" smtClean="0">
                <a:latin typeface="Cambria" panose="02040503050406030204" pitchFamily="18" charset="0"/>
              </a:rPr>
              <a:t>berjenjang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menurut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levellevel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pekerjaan</a:t>
            </a:r>
            <a:r>
              <a:rPr lang="en-US" sz="2400" dirty="0" smtClean="0">
                <a:latin typeface="Cambria" panose="02040503050406030204" pitchFamily="18" charset="0"/>
              </a:rPr>
              <a:t>. </a:t>
            </a:r>
            <a:r>
              <a:rPr lang="en-US" sz="2400" dirty="0" err="1" smtClean="0">
                <a:latin typeface="Cambria" panose="02040503050406030204" pitchFamily="18" charset="0"/>
              </a:rPr>
              <a:t>Untuk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memudahkannya</a:t>
            </a:r>
            <a:r>
              <a:rPr lang="en-US" sz="2400" dirty="0" smtClean="0">
                <a:latin typeface="Cambria" panose="02040503050406030204" pitchFamily="18" charset="0"/>
              </a:rPr>
              <a:t>, </a:t>
            </a:r>
            <a:r>
              <a:rPr lang="en-US" sz="2400" dirty="0" err="1" smtClean="0">
                <a:latin typeface="Cambria" panose="02040503050406030204" pitchFamily="18" charset="0"/>
              </a:rPr>
              <a:t>setiap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pekerjaan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dapat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juga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diberi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nomor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pekerjaan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sesuai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levelnya</a:t>
            </a:r>
            <a:endParaRPr lang="en-US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78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72544"/>
            <a:ext cx="6751750" cy="4285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483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1.0  Concept</a:t>
            </a:r>
          </a:p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	1.1  Evaluate Current Systems</a:t>
            </a:r>
          </a:p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	1.2  Define Requirements</a:t>
            </a:r>
          </a:p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		1.2.1  Define User Requirements</a:t>
            </a:r>
          </a:p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		1.2.2  Define Content Requirements</a:t>
            </a:r>
          </a:p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		1.2.3  Define System Requirements</a:t>
            </a:r>
          </a:p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		1.2.4  Define Server Owner Requirements</a:t>
            </a:r>
          </a:p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	1.3  Define Specific Functionality</a:t>
            </a:r>
          </a:p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	1.4  Define Risks &amp; Risk Management Approach</a:t>
            </a:r>
          </a:p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	1.5  Develop Project Plan</a:t>
            </a:r>
          </a:p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	1.6  Brief Web Development Team</a:t>
            </a:r>
          </a:p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2.0  Web Site Design</a:t>
            </a:r>
          </a:p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3.0  Web Site Development</a:t>
            </a:r>
          </a:p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4.0  Roll Out</a:t>
            </a:r>
          </a:p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5.0  Support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316468"/>
            <a:ext cx="792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Cambria" panose="02040503050406030204" pitchFamily="18" charset="0"/>
              </a:rPr>
              <a:t>Deskripsi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</a:rPr>
              <a:t>dari</a:t>
            </a:r>
            <a:r>
              <a:rPr lang="en-US" dirty="0" smtClean="0">
                <a:latin typeface="Cambria" panose="02040503050406030204" pitchFamily="18" charset="0"/>
              </a:rPr>
              <a:t> WBS </a:t>
            </a:r>
            <a:r>
              <a:rPr lang="en-US" dirty="0" err="1" smtClean="0">
                <a:latin typeface="Cambria" panose="02040503050406030204" pitchFamily="18" charset="0"/>
              </a:rPr>
              <a:t>dapat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</a:rPr>
              <a:t>dituliskan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</a:rPr>
              <a:t>dalam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</a:rPr>
              <a:t>bentuk</a:t>
            </a:r>
            <a:r>
              <a:rPr lang="en-US" dirty="0" smtClean="0">
                <a:latin typeface="Cambria" panose="02040503050406030204" pitchFamily="18" charset="0"/>
              </a:rPr>
              <a:t> Tabular </a:t>
            </a:r>
            <a:r>
              <a:rPr lang="en-US" dirty="0" err="1" smtClean="0">
                <a:latin typeface="Cambria" panose="02040503050406030204" pitchFamily="18" charset="0"/>
              </a:rPr>
              <a:t>berikut</a:t>
            </a:r>
            <a:r>
              <a:rPr lang="en-US" dirty="0" smtClean="0">
                <a:latin typeface="Cambria" panose="02040503050406030204" pitchFamily="18" charset="0"/>
              </a:rPr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426989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  <p:sp>
        <p:nvSpPr>
          <p:cNvPr id="4" name="AutoShape 2" descr="data:image/jpeg;base64,/9j/4AAQSkZJRgABAQAAAQABAAD/2wCEAAkGBhASEBUUEhQWEhAVFhUXGRUXFRAYFxEYGBQWGRYUGBcZHSgiFxonGhoVHy8gJCcrLSwtFx8xNTAqNSYsLCkBCQoKBQUFDQUFDSkYEhgpKSkpKSkpKSkpKSkpKSkpKSkpKSkpKSkpKSkpKSkpKSkpKSkpKSkpKSkpKSkpKSkpKf/AABEIAMwAzAMBIgACEQEDEQH/xAAcAAEAAgMBAQEAAAAAAAAAAAAABwgEBQYDAgH/xABOEAABAwIBCAMLBwkGBwEAAAABAAIDBBEFBgcSITFBUWEIE3EUIiMyQlJygZGSoTQ1U2KisbMYM3SCk7LD0dMVJENEY8FUc5SjwtLhFv/EABQBAQAAAAAAAAAAAAAAAAAAAAD/xAAUEQEAAAAAAAAAAAAAAAAAAAAA/9oADAMBAAIRAxEAPwCcUREBERAREQEREBERAREQEREBERAREQEREBERAREQEREBERAREQEREBEXI5Z5z6DDbtlf1lRbVBHYv17C7cwdvqBQdctNjuWNBR/KaiOI+aXAvPMMF3H2Ku+Vee7E6wlsbu5IT5EROmR9aXaT2aI5KP5JC4kuJLibkk3JJ2kneUFjcV6RGGx3EMc0542bG0+txv8ABcxW9JSc/mqONnpyvf8AutaoXRBK/wCUdif0FL7tT/VXpB0kMQB7+npnD6vXt+JeVEiIJ5w/pKxH8/Rvbzjla/7Lmt+9djguejB6iw6/qHm3ezNLPt62/FVVRBd+CoY9ocxwew6w5pBBHEEaivRUzwDKytonaVLO+LXctB7x3pMPeu9YUxZGdIZjrR4jGIzqHXxBxb2vj1lva2/YEE1Isegr4p42yQvbJE8Xa9pBa4ciFkICIiAiIgIiICIiAiIgL5kkDQS4gNAJJJAAA2kncEkkDQS4gNAJJJAAA2kncFW7O1nafXPdTUri2habOcLg1JB2nhHwbv2ncAG9zk59nOLqfDXaLRcOqd7uIi4D6+3hbaoVllc5xc4lziSSSSS4nWSSdpXwiAi3eS+RtZiEmhSxF9raTzqjjvvc86h2bTuBU25J9HujhAfWvNTLt0GksiHLV3z/AFkDkgr5TUskjg2NjnvOxrWucT2Aa11FBmoxmYXbRytH+pox/CQg/BWpwzBaemboQRRwt4MY1t+2231rNQVfZmHxoi/VRjkZov5rHqsyONs/ywf6EsJ+9wVqEQUzxbJGvptdRTTRN850bw337aJ9q1CvEQuTyjzWYVWg9ZTtjkP+JFaN4PHvdTv1gUFSUUo5Z5hq2lDpKQ91wC50QLTNHoDx/wBXXyUXuaQbHURu4IOiyNy9rMNl0qd94ybvhdcxydo3Ot5Q1qzGQucGlxSHShOhM0DrIXEacZ4/WbwcPgdSqIs7BcanpJ2T07zHKw3Dh8QRvB2EHaguqi47NtnEhxSnvqZVRgCWLgfPZfaw/DYeJ7FAREQEREBERARFyOc/LP8As2gfK0juh/g4QfPI8e28NF3eoDegjfPrnJLnOw6mdZo+UPB8Y/QA8Btdz1bjeEl9yyuc4ucS5ziSSTckk3JJ3m6+EBSZmwzOy1+jUVOlFRbRufUcm+az63s4hmdzYd3y90VLf7lE7xT/AJh48j0B5R37ONrKxxhoDWgBoAAAAAAGwAbggxcKwiCmibFBG2KJuxrRYdp4nmdZWYiIC0WWGWlLhsHW1LrX1MY3W+V3Bo+8nUPYt6qyZ/cRkkxdzHHvIoomtG4aTQ9x7SXfAIO0i6SsHWWdRyCK/jCVhfbjo2A+0pVyeyip66nbPTPD4neotI2scPJcOHYdhBVLlM3RsxB4qKqG/g3RNktwc1+jcep3wCCfUREBcBnFzRUuItdJGBBW7RIB3sp4SgbfSGsc9i79EFK8bwOopJ3QVDDHKw6wd43OB2OadxCwFbPORm8hxSmI1MqmAmKW2w+Y7iw/DaOdVcRw+WCV8UzSyWNxa5p2tI29vbvQZeTeUU9DUsqIHaMjDs3Pb5THDe0jV/8AQrb5JZUQ4hSR1EPiuFnNO2N48Zh5g+0WO9U0UjZk8uTRVogkd/dakhjr7I5NkcnLX3p5EcAgs6iIgIiICIiAqvZ7sqzWYm6NpvDS3ibwL7+Fd26Xe9jArEZY473HQVFRvijcW83nUwe8Wqm8khcSXElxJJJ1kk7SUHyt3kbkvJiFZFTR6tM3c61+rYNb3+obOJIG9aRWI6PeSYhpH1jx4SoJay/kxMNtXpPuexrUEn4RhUVNBHBC3QijaGtHIbzxJNyTvJKzERAREQFVvPn89z+hB+CxWkVW8+fz3P6EH4LEHAKXejf8vqP0f+KxREpd6N/y+o/R/wCKxBYZERAREQFDmf3IISxd3wt8LEAJgB48exsnMt2H6p+qpjXlU0zJGOY8BzHtLXNOxwIsQfUgpCi3eWmTjqCvnpjciN50SfKY7vmO90i/O60iC2eanKru/DIpHG80fgpeJewCzjzc3Rd2krsFXfo7ZQmOtlpSe8nj0mj/AFIrnV2sL/dCsQgIiICIiCK+kRinV4bHEDrmmF+bY2lx+1oKuCmjpKVt56SLzY5X++9rf/BQug9aWmdJI1jBd73NaBxLiAB7Sro4LhjaamigZ4sUbGDnotAv69vrVVs1FAJsZo2nYJRJ+za6QfFoVtkBERAREQFVvPn89z+hB+CxWkVW8+fz3P6EH4LEHAKXejf8vqP0f+KxREpd6N/y+o/R/wCKxBYZEul0BEuiAiIggbpI4HaWmqmjx2uheebe+ZftBf7qhVWez9UAkwZ7jtilikHrd1Z+DyqwoN7kLinc2JUst7Bs0d/Rc7Rd9klXGVHWmyuvhNX1sEUn0kbH+8wO/wB0GWiIgIiIK59I75zh/RWfjzqKFLfSQpyMQp37nU2j7s0hP7wUSIJDzDsBxqK+6OY/9sq0CqvmRqdDG6f64lZ7Ynn/AGVqEBERAREQFVvPn89z+hB+CxWkVbOkDgckeJ9eQTFPGyzrag6Nug5l+Ng0/rIIvX3FO5utri08iR9y+EQZH9oTfSP99380/tCb6R/vu/msdEGSMSmGsSPB9N/81MeZTOlUvqG0NXI6ZsgPVSPN3sc0E6BcdbmkA2vrBAGw6oTXc5mcCkqMXgc0Hq4D1z3bmhoOiD2usLdvAoLVIgRByGdxgOC1l/owfZI1VLVrc89ToYJVfWEbPelYFVJAVyMh/myi/Rab8Bipurm5IwFmH0rDtbTQN9kLAg2yIiAiIghXpK4feKjmGxr5YyfTa1zf3He1QMrVZ6MG7oweewu+HRmGrzD3/wBgu9iqqg2+SOLdzV9NOdTY5o3O9EPGmPdurlgqjqttmsyiFZhUEl7yMb1UnEPjAbr7W6Lv1kHWoiICIiAsDG8CpqyEw1MbZYneS6+o7nAjW08wQVnogjB/R5wkkkOqAOAlZYctcZK/Pyd8J8+p/ax/01KCIIv/ACd8J8+p/ax/00/J3wnz6n9rH/TUoIgi8dHjCfOqf2sf9Nd1k5ktSUEXVUsTYmbSdZc88XOOtx7dm6y2yICIiCI+kbi4ZQwQA99NNpHm2Jhv9p7PYq8KRc+uUQqcVdG03jpmiIcNO+lJ9o6P6qjpBlYZRGaeOJvjSPYwdr3Bo+9XXjYGgAagBYDgBsVVszGDd0YxBquyHSmdy0B3v2yxWrQEREBERB51EDXscx4DmOBa4HYQRYg+pU2yswF1FWzUzr+CeQCfKbtY71tLT61c1Qr0hsjdJjK+Ma2ARTWHkk+DkPYSWn0m8EEDKUcw2WYpa000rrQVVgL7GzDUw8tIEt7dFRcv1riDcaiN/BBeJFH+aLOK3EaYRyu/vsIAeDtlbsEw47g7ge0KQEBERAREQEREBERAREQFzecHK1mHUEk5I6y2hE3zpHA6OrgNbjyaV0FRUMjY573BrGguc4kANAFySdwsqrZ1cvzidXdhIpIbtiabjS86Uji6w7ABzQcZNM57i5xLnOJJJ2kk3JPO6+EWzyawGStqoqeLx5XAXtcMG1zzyDbn1IJx6O2TPV0stW8d9O4MZ/y4ybkdr7+4FL6w8IwuOmgjgiFo4mNY0cmi1zxJ2k7ySsxAREQEREBY9fQRzxPilaHxSNLXNOxzSLELIRBUDL7I2XDa18DrmM99E8/4kZOo9o2EcR2Lm1bvODkLDilKYn2ZM27opba43W2Hi07COw7QFVLGsGnpJ3wTsMcrDYg/Ag7wRrB3oP3A8bnpKhk8DyyWM3B48Wkb2kaiN4KtJm8zk02KQ6rR1TR4SEnWOL2ecy+/aN/OpiyMPxCWCVssL3RysN2vaSC09qC7aKHMgs/sUobFiNopdQE7R4N/ptH5s8xq9FS9T1LJGh7HNexwuHNILXDiCNRQeqIiAiIgIiIC86ioZGxz3uDGNBLnOIAaBtJJ2Bc/ldnBoMOYTUSDrLd7CyzpX/q370c3WCrtl/nVq8TJYfA0gNxC0nvrbDI7yz8Bw3oN9nczuGuvS0hLaMHv36wakg6tW6PeAduoncFFaIgKxuYvN/3LT92TttUztGgCNcURsR2OdqJ5BvNcVmZzVmre2sqm2pGG8bHD5Q4HaR9GD7Tq2XVi0BERAREQEREBERAXHZxc21PisOu0dUweDmtrG/Qf5zL+y9xvv2KIKYZRZN1NDO6GpjMcg2ea8bnsd5TTxWrVy8qMkqTEIeqqYw9u1rhqfGfOY7cfgd91XvLjMnXURdJADV0u3SYPCRj68Y2+k247NiCOFu8nMs66gdelnfGCbll7xu9JjrtPba/NaREE04H0kZm2FXTNk2XfE4sPM6Drgn1hdpQZ+8GkHfvlhPCSJx+MekFWJEFs487mCkX7sjHaJR97V4VOejBGf5oO9COZ33NVU0QWHxfpHULBangmmdxfoRN9t3O+yFHmUWfTFakFsbm0kZ3Qgh/7Q3I7W2Udog+5ZXOcXOJc4m5JJJJ4knavhFs8Byaq62Xq6WJ0r9V7DUy+9zjqaOZKDWKWM1eZp9WW1Na0x0gs5kZuHVHAne2PntO7VrXa5vsxdPS6M1aW1FSLER2vDEew/nHczq5b1KyDzggaxrWMaGsaA1rWgANAFgABsAG5eiIgIiICIiAiIgIiICIiAiIg4/KvNThlfd0kXVTH/Fisx5PF2qzzzcCVE+UPR2rYyTSSx1LNzXeCk7Nd2ntuOxWIRBTnFchcSpr9dSTMA8rq3Ob7zbj4rRlqvEsSrwmCX87FHJ6bGO/eBQUnRXI//EYZ/wAFS/8ATU3/AKr1gySw9huykpmHi2CAfc1BTuiwyaY2ijfK7gxj3n2NBXYYLmYxiot4DqGG3fTODLc9HW74K1DIw0WAAA3DUB6l9IIgyZ6O1LHZ1bK6odt6tgMcfYT4zvs9ilPC8IgpoxHTxMhjHksaGjtNtp5nWVmIgIiICIiAiIgIiICIiAiIgIiICIiAiIgIiICIiAiIgIiICIiAiIgIiICIi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CEAAkGBhQSERUUExQUFRUUFxQXFhcUFRUUFBUXGBcVGBQXFBQXHCYeFxkjGRQVHy8gIycpLCwsFh4xNTAqNSYrLCkBCQoKDgwOGg8PGiokHyUpLDQtKSksLCw1LCwsLCwsLCw0LDQsLCkpLC80LCwpLCwsKSkpLSwsLCwsLCwpLCwvKf/AABEIAOEA4QMBIgACEQEDEQH/xAAbAAEAAwEBAQEAAAAAAAAAAAAABAUGAwIBB//EAEUQAAIBAgMEBgYGBwgCAwAAAAECAAMRBBIhBTFBUQYTImFxkTJCUoGhwRQjcpKx0RYzU2KCsuEVQ5OjwtLw8QeiJXOD/8QAGgEBAAMBAQEAAAAAAAAAAAAAAAECAwQFBv/EADARAQACAgAEAwUHBQAAAAAAAAABAgMRBBIhMUFRYQUyccHRFCKBseHw8RMVkaHS/9oADAMBAAIRAxEAPwD9viIgIiICIiAiIgIiRNoY0U14X137gBvJ7gIHerXVd5t+PlOQ2gnf5fIaynwuznxAzuzU6Z1UDSo49pifQB5DWdX6HUD+0B9oVXv8TAukqA7jeepl3FXBsudzVok26w+nTJ0Afms0tGrmF/8Anu7oHuIiAiIgIiICIiAiIgIiICIiAiIgIiICIiAiIgIiICZ/ai9ZXFM7i1ND9nV2HvCWmglBtQFMQD7YVl72Qm6+JUkQJm28c1MIFNsxN925Rwv4ictn4pnQks1+Gp/DdIXSmuCtFweyesAPioI/lMg7P2oi0GOdbjhcX8oGgwL/AEnC2qWOYOjcLkErf4XnDoziCaaA78n8pt8/hIuw8Z1eBDes7VMg5lnbLb8ZJ6N0bZjwQCmDzYXNT4kD3GBdxEQEREBERAREQEREBERAREQEREBERAREQEREBERASJtTZq16ZUkg71Yb1YbiJLkOtteku9x4DtH4QMXtqhVC9TXp3DOlnFPraNRsw7Vv7qod1+8mxnRsPSODqgqltQCVBtodZodobbV6bKtOsxINiEsL8N5Gl7TILgMQaXVtRfKagLWtfJftAd9oF1svA1KwUKGRFAUVCnVhFA3UKPD7X42mrw2GWmgRRZVFh/U8T3yvXpGnrJWT7VM281JkvD7VpPotRSeV7HyMCVERAREQEREBERAREQEREBERAREQEREBPFWqFBLGwHGe5W7fwRqUiFvprYcfztA9nadjdl7B9YG9vtDhJ4MxGzukIohkrmy20J3HuHM90t9k7YyoUqCzEk0kvc9WbWJbcADe/LQQL53AFybDvkDEbV4KLd7fJfzlficaWO+558B9kfPfOAU74HatULekS3idPIaT4MQF428P6Ss2htenR/WOAeC+sfBd8qX6RVKmlHDu3e/ZH3QCYGlbaI5Ewu1x7J85mHpY46nqqY7x/uInBKOKZmUYiiStiRZeO7XPrugbNNtJxzD4zr1tGrocjdzCx+Mxr0cam9adTwuPiLzmdtFdK1J6ffbMvmN3vtA3S4Nk/VVGX91+3T8jqPcZ3pbXykCsvVk7mGtM/wAXq++ZTZ23CBdHDryvmH9JocFtdKvZNgT6rahvDnAvAZ5eoFFzoJVLSejrSuyetSJ3d9I8Psyp2/0j9E0+1Tsc5F81Nv3ltwF78oGgpbQzNa2njr+UmgzDnbByinR7dWputrYHjNbsrCNSoojMWYDUnXU6kDuECXEo8f0pVHKqmexsTmsL8QNNZZ7P2gtZMy+BB3g8jAkxEQEREBERAREQEREBET47gAk7hqYFB0j6P0KgLMn1lmyWYgZreky3tpzt8bSp2dghTW1y7HQsdSbbgOSiT9p4wsx79/cOC/MxSQU1LOQLC5J3AQPj2RSzEAAXJO4TPVtr1sSSuG7FMelWa1yOJS+4b9TI2JxRxjGo5KYSmdBbWoeBI43NrCXuGdMgyb1KlEGqW4Mx9YkeR3bpCdTrar2RsalleoFNR0JDtVJvcb7KNW01G4HSX6UQGsLstt3oKDf2VtcEc77pGrpSp1GxFVxTNXIjFmshKhstlJtmtfXeQO6WmFxFIu1NXUunpKCCy+I4b5KEY7OPUruujA3Ci5FzYE+BteV9HYjCvVqlietWkMvLIGG++t7/AAl3tfFmlh61QC5p03cDgSqki/dpMrV2vVDIoc5lDM9wh6x+toKEUgWyZazWA10Gp1lZtEOjFgtkjcJZ2AAKYGgSw3WLWUqLkeN/dOVfDVVDkMXA9FH+sB3AC57Que+wmqbDCQ8ZUp0rdY6pnNlzEDMeQvvMs52LxODp9eKYBoV2UvmQg0rAgXYndckAZhv4zquLemwp1xlY7mHoN7+B7pq02HTVqtRf1tUAMWuwsq5VUA6ZeOUaEknjKfa2FCL1RVqqZRmvqUG64PHcTlG62nAQLbZO3CLJUNx6rcu5u7vnvb2wTUvUpEqzWFQLYdYnrWPB7cZkabmiyoxzU2/VudfBWP4HjNPsjblh1bnd6J+RgWeyMJhMNTBpAKrbrlmb7OpJFt1pJrbcpZTZrmxtod9tJnamJXMdN5J0VvkJ8GJHAH7j/lAsujWzVOd3AYmyi4vYbzv5kznhq4w9eoACU1Fh8N/LUSLSxrr6KuL8lI+c89a/7J/IfnAu/wBIhwpt5iWGExYqLmFxzB3iZZVqn+7b/wBfzkTB9OqNGu9A3LAqHABIU8bMBYkAj48pEzFY3KYiZ7N3EraPSGi3rEX5gyxRwRcG4PKZY8+PL7lon4Sm1LV7w+xETZUiIgIiICVm2sXlW3vP+keevulnMntfFZm8dfkvwF/fA+bPpZmLHhr4mU/SCucTXGEQ2RbNWa+nMITytqfdL3GYgYbDNUPqIWI5tbQedhMthMKqYYvXGY12LVDqdL34ai7WA7lMiZWrWbTqHbamJULkAIVR9WQPdnI9o8jw98pdl4h8G+fV6LntjXsG/pLfcJ9clM5Z2qBbt2rXAtfLcDW3M850obTXIt0utQC9mVgqswUEn1tW3dxmE7mdw9asUpTltHxanaqHE0EbD3Zwxak6uFFJ8pUM4PpAZiCtjJ2zsE64mq9mWm4BIZgwercA1EA9AZQBY8t3PH4avUwNTMutFjYqeHcTw7j7pv8AZu0ErIHQ3HHmDxBHAzWt9uHiOHnF1jrXz+TvUqAdmxYngBfQ+1wA8ZDw60w3VrRo3pHMFXLemSBcgZQFPaHHjO2DpuSrhxkcZmXKLkm9rNvAF1HukGv0lXrWp0qTVKtyNAqqctg12vew0G6WlhWJnpC5ouGFxfvBFiO4jhK3buzKlQ0jSVs6NdXDhUQEpnzqfTBUEWt5Tvs+hWRg9Z1YuctkWyqtiQL2uxDcTwlzCsxqUKsndK7FYO4IudeI3jwMtcRoCbFjqbC1z3C+l5lq/S1clNjSbt3zDMp6sCqtG5PrdtxoOAMIVO0MBdjRCHqm0H7rc0G+3z8dLMbINFA5tZLXG8n7TSdh8PfEZr6KpsthbMTYNffuv5SyrZcpzkBeOYgD3kzmvhjLfd+0do9fP5fy1i/JHTxUP9tkcB8IO3m7pNFHC3AApEsbKFsxJ42A5DU8hOxo4Yb+pHvS/wCM6maoO3W9oeYnk7df2x5y5FTDD1qPmk9jE4f2qfut8oQoP7Zb2/jPWwuh1Bk610bPUZmJzMDqxI0mgXGUeDL7gfykqm4IBG47pW1a2jVo2mLTHZQ47ZHUgFSWU8947jz8ZZdHMSe0hOm8d3OettH6hvfIfRr9YfAzwsmCOH4zHOPpE+Dui85MNubwaaIie+4CIiAiIgccZUy02I32NvE6CZJBnrAcM1vcv/U1G1GtT96/jf5TLbE1q35Kx/55wI/TitcUaI31amY96pY/iVkDarnrAgYZaYAtbXsC2++hzZj7xJe3Tm2jhx7CX83B/wBMqKb5zUcrYtfXS5B7xM79nXwtd329YWgTexseBsDYnW9jpOidGFshzvvLPovbJcVNdNBm5cDO+EdV0JAJBIBNtBvNuQlrQqq4BQgjmNRM4ehesT1mHCrhrgggEHQjn4yjoVamBqhkN6bc9Qf3W7+Rms+jyNi8CHUqwuDImE1vHaesSm7D2l1pXLUAVBY07dojXKc3kNPZlpg6dHr3yqvW2BchbEiy2u1td4n5zlfC1RxW/Zbge48j/wBia3ZPSWhUIUs6s1hZmbITwCvubzmtb77vP4jh5xzuvWJXuGVy5zOHVSWBA3aWC9++/lKXan/kDD03ampNR0JDBB2VINiC5sL6G4F7TS2ASygADcBoB4CfiO1cCaWPxNIA2ZzUWwJNqna3D94sPdIyWmsdFuCwUzWmLz2hqcb/AORagGZKaW/eLN8Ba3nJOwtl08XhqFXO6+nnUZTf64VWQm24VEGo4X5zPbN6LYiulhTsObkL8N/wmh6NYJsCjUa9RO0+ZNbDtAAoL7zmBP8AFK0tbfV0cXiwVprHrm34dWiwS/WVD3IP5j8xIXSrbn0SnTq9W1RRVUMFPaAKsoYC3a7TKLd8mbMe+c7+3byABHned8UtMgdZlte4zEDXu1l6+709fzebExFom0bjyVuysC4ZK1f9fVJZhwpIEbLRT91c1yeLEnkB7Fc8Kn+b+VOS8PVoh7IUL2v2TmIXmTc5QSPfaSxWHMeYl46IvMzO5Vf0pvbP+K/ypx9JPtH/ABK/ySW3XD2h5iOvHtDzElRAp4dmFxuPOtWHwIk6itlAPDvLfE6mfetX2l8xPUgV+3mtRPfp5kD5zn0XXtOe75z50hbsKOZH81/9M7dF10c/Z/1TyM3Xjscen/Trp0wW+P0XsRE9hyEREBERAhbXH1fvHzmZ6Pn6w/ZP4iaraK/VnusfIiY/Yr5a4B/eX8fygRdtp/8AIrqVzUQARa6m7i4vx1lDsGlYG9Z3uAMpykKdDplF78Jo+lgyYrDVeBzKfcyMPhmlRRUhnUgAKWUa8iRu4afjM79nXw3vOo2Uxq5/TQq62HZYKVtlBJ4kk3l9snDstMB992texIW5yAkbyBacdnPoJaJut3zKId98kzGpFWesk9gcJ2WmBL6YTbSl2zsvraTKLXI08eEzaYKtUIpik6klczMLKoBGoPHdpN6SSbKBpvJGg93EyLh8QzVqlP2ApuVGU3HdY8dNeBkx0Y3tzdfJdUn0mf2pRGdxbVlBB49m4Iv5ecuqFa/ZIsw4bwRzB4iV21xYq2+xYbr6MPztNHGidH65vbd5f1kbpVg3OQ21D0zqQNA4J9Y8PCMGxD6nXvMs9poOrJNibcBbXxtaJjaa2ms7g2GlqV7WzNUbXvck/GVfSLpA1CulJKPWPXQrSNxlFS9wHHBbXYkcFlzslbUKf2QfPX5z1Xw9MsGawYCwObKbHwMpWPuRpeLRF92javwez1w6uM2ZigarUbKDUdiQWbN2R6IAG4CwE49cvtL54SXGGCXYIbkWzaliNNASe47u+d7S8KWmZncqOmwJsCCTuA+iEmSPoj+w33ML+UtQO74T3JVVAwr+y33MN+UthPsSBTdIW1Qf83N+cn9GV+rY82+UrNvt21Hj+AEuej6/UjvJnkx97j/hX9/m656YPxWURE9dyEREBERA81aeZSOYI85gcQxp1r8iG+Pa+IM/QJj+lWDyvmG46+ejfHX+KB96XYXrMKXXU0iKo8B6Vv4SZlXILip2j1gBAGYjMoCtoNNwXUzY7AxYqUsh1Kdkjmp3fDSZPEYB6VR8MuUMCHoM98tju3dxZJExuGmO3LbazouURmClsoJCjUsRuAlbh9q1ewDUcMHe1xl6xhXVcmU7wFJGXhfukrZHZUq1R3cm7F9CDoMthom7d4y7w1UG2g013DQ85n2dlvvddrOmbXnWQqmNRLdY6oCbDMQLnkJ3TGIXKBlLrqVB7Q8RCJ7vX0Vc+fUEcAbA794475TbLxTHHVwVYAhbEg2GSwGtrdrMSLcpoVWAmstplvW9OOFwa08xBJzG/aJa3cL7h3TltUXQ23jUeI1H4SYZAxW0qJDr1iZqakuCwugte7DgJLK0dFNiAA4a+8A6a/gR85f9UHp3y6233t8VFzMv9MFRFNMqyqcoZTcEX0It5e6WmExbZcuY+A0/Cedn9qYcUzHWZjy/XTSnDXtG1ls570wDvW6/d0HwtM1itsmtiauDpIVrFwWqsoYJRCKGqJcWLX7AB9YkndY3ex6npryN/Pf8R8ZJ/sxMxcZlZt5VmF9SefMk++deHLGfHF69Nq6jFaYtG/L4oVLALTpdWi9kObAgVNwAJbMwuxIJJvckmePo37o/wfyqyzSghW1gwBO/ta37Wp43j+z6f7NPuidDGdzO5VwoHl/kVflVn0IeTf4eKH4OZP8A7Op/s0+6J2pUgososO6EIGGBzr6Y14jFAafbOXz0ltPgM+iQM7ttr1vAH4n+k0exltRTwP4mZfaTXrN4AfFj8xNbs5bUk+yvxF55HDTzcbkn0+n0deTphrCRERPYchERAREQEg7YwHW0yLajUd/Me8fKTogfnODxJoVb8Nx71Pz/ACl3t7ZIxNJWpkdYvaptwPNSeR+BAn3pTsX+8QaHf3E8+4/A+MrNibZ6o5H9A8/UP5QINGuaiMR2Ki/rVI7WmhdRxcAWI7gdeMjAYwNcqbgaX4HwPGWm3NgdaetokLVA/hqDkSOPIykw7I/1ZHU1VPaQ9gOb66+qSdeTe+8rMN8eTl6Sk7cNSpQKU1LFjzQKP/szalOYXWStnZ1xFRgGSmwuQxUh6mgzoBcquUAWPISnwu0qgqVTUstNbCmpH1jZb9Y/eC3ZAHs7zfS7TECVa9J6rZsUQCRa9ja5sL954CUn6YGyHIO1nLWbQItVaWZdLm5cGxtpeSXa4IzWuLXFrjvF+Mr22FS7JLMSpa5uLvmdXYNpuzIpsLbpWd+DSn9OPf8A33aNsT3zKbUR6teqamHdqa0mpUyj0lzh8pqb3BBNgBcC2U85cmuJxZiQTwG88BrrflaW255rCm2X1gQCqbvY33XsGYoCRoWC2BI0uJaUXsZBr0np1yCwdSAUKj0CAM6OeZ9IHTfaSlnyvtDFy57R59XfgtukLDBVMtXxuPmPwlJs7GptAqlJGppT1xVQrlq5gSBRRx6zWLFlJsLWIJ0s2b0T4fDfLHDbJWmpWmWVWJYgZNS28k5b3756Pse82xzSfCfz/iWPETWk82uvh6OAULTpKAQBTWwVawAvw+rFvOfBW7z73rL/ADJJ74NGtcbgALFhoN24z4MCvA1B4Vav+6e689CGJP7S3/7f7kn1cWf2je6rQP8AMktEXKLam3FiWPvJnrKOQ+EIRcDWZibsxAHFqLD/AC9ZYoZxVANwA8AJzxVfKh5sQi97Npp4C590DPYg/WMe8fACbagtlUcgB8Jil1qnvf8AKbgTyOA65s1vX5y68/SlI9PoRET13IREQEREBERA+OgIIIuDoQeImJ6R9HTTJdNU/l7m7uTec28EQPzzZO3WpdhwWTl6y+Hd3S6xmBoYtA2+3oups6/85HSfNt9D73ah9y9vuE7vA6eEy6vUoubZkYb9LH+JeXwgTsVsmugsyriaQ3C3bHH0dCPFTPFLaeHZ+0Xpva1mGa2t9xIbzvJeF6UftFv+8vzEsPp9CsLMUbucf7hITEzHZW0cOuVQKyGxuTmKs28nRl0uTuvI+CwxGJrMz/VstIL20sLBs1u1zIlk/R3DtupgfYZl/lM5fozQ5VP8V/zjS3PL0hpIEL1EJQdo5nfMcpBuoVRvN9/Ccam36bZkpI9UtvUCy3tbUKd2m4tbundNh4dderXxYlv5iZ2+kKosCLclGnkI0rMzKpqYeu1mcqiLqKa2PuNtF91zOtJr/wDPd+Ul1sTcch3yvSoCDbgZ5vHcH/XtW29a3+jpwZuSJhNJ7I8TOFBGrkkZko0yqHtNevUuobS9hSU3Fh6RB4DXoHvT8CJa4OgSidoZdGy5bHff0r8+6OD4SuGZmJ8Oq2TPMx2+Ho44rGWcgVAttLCpRH/q6aecJi3O5nPh9Gb+VhJr4W5PbqDwbT3Agz02GQjVVbvZVJPjpPTciL9Iqfve+jf+VzO9A1SLjJ/Grp8Lkz4MBSBBFNAQb6KBqIx+0VpqWY+A4k8ABCHutjBSQtVI03CnfXuBbjK/B1WrVBUYWVb5EG5Rv95PEyuw6VK7l6gsL9hQbhR+Zl/QphVPcpgVWzUvVXvf/VNtMT0d1q0/P4X+U208f2VPNS9vO3yifm6+K6TEehERPYchERAREQEREBOb1gJ0nN6UgR6mLA3mVW06+HqC1XKbbifSHg28S1eiDIlXCpxUH3QMRtDDUAb08Qv2an+9dfMGUlXa6IbMy+IIYfI/CfolbZ6H1F8hIVXo9Sbei+UkYmn0io/tFH8VpI/SSl+1H3/6zUfojh/2VP7oj9EcN+xp/dEDLfpRR9tSftTvh9uo50dF72P/AH+E0Y6J4cf3VP7onansGmu5F8hIEHAthjrUrhzyGg/P8J02vWp3Q0suUAghdBv/AKy0p7PQeovkJ7rbNVlIyi3lbwmHEY5yY5is6nvHxjq0x2ittyo6B0cd1xLLC7aoqiqaiggAEHTUb9ZAOENJgDuN1B7juBldUwTk3yMQdbgXnLly5MVYmldz4w2rStp1MtWm06TbqqHwdfzndaoO4jzEwr4fmh96meAqju8xMP7jevvY5/f4L/Zqz2s2O0NorSFzryA3k8hKWjRes+ep7l4KO7v75Uo3Jj94/nJFPF1Budh77/jJj2tj8az/AKR9kt4TDV4WhYT5tfFBKRX1n0A7uJmeTaVf9ofup/tnhmJOZmJPEsZln9rU5JjHE7nz/lanCW3u3ZddFqd61+QY/C3zmwmf6OYI00LMLFtw4gd/jLoVTOz2dinFgjm8erHibc1+jtE8rUvPU9FzkREBERAREQERECPVO+R2WdyJ5KyIEfJ3QUnfJGSSI+WMkk5J86uEo+SeTTkrq586qBFNOecjcpLNOe6VOVmNwRKk2tgKlSi6pZWsSjHUBh6JI5XnTZWCqrRprUsXCjMRuJ42lywntKV5XlhO1d9F5/hPDYBTvA8pa9THUyOSDmUT7EpHeg8pxbo1R9ny0mgelPIEiccT3TFphn/0XpcM498m4HYlNDcDUcTYmWvVz5llYwY4neo/xC05LTGtuiUO+exTE80TOk3ZAEREkIiICIiAiIgIiIHxlvORpmdokTAj2n0LOwE+yNDkac8WkifMsaHjqp4KzvEnQj5YU2kieRTkakcZ2p7p9Cz6BERoIiJYJ4NKe4gAJ8Zbz7EDlSnWIkQEREkIiICIiAiIgIiICIiAiIgIiICIiAiIgIiICIiAiIgIiICIiAiIgIiIH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8" name="Picture 8" descr="http://blogs.zoho.com/wp-content/uploads/2012/07/Time-Tracking-300x3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522" y="37338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95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94</Words>
  <Application>Microsoft Office PowerPoint</Application>
  <PresentationFormat>On-screen Show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Manajemen Lingkup Proyek</vt:lpstr>
      <vt:lpstr>Project charter</vt:lpstr>
      <vt:lpstr>PowerPoint Presentation</vt:lpstr>
      <vt:lpstr>PowerPoint Presentation</vt:lpstr>
      <vt:lpstr>Work breakdown structure (wbs)</vt:lpstr>
      <vt:lpstr>PowerPoint Presentation</vt:lpstr>
      <vt:lpstr>PowerPoint Presentation</vt:lpstr>
      <vt:lpstr>PowerPoint Presentation</vt:lpstr>
      <vt:lpstr>Manajemen Waktu Proyek</vt:lpstr>
      <vt:lpstr>Gantt Chart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Charter</dc:title>
  <dc:creator>IkaDewi</dc:creator>
  <cp:lastModifiedBy>IkaDewi</cp:lastModifiedBy>
  <cp:revision>21</cp:revision>
  <dcterms:created xsi:type="dcterms:W3CDTF">2013-09-30T00:28:26Z</dcterms:created>
  <dcterms:modified xsi:type="dcterms:W3CDTF">2013-10-02T09:12:30Z</dcterms:modified>
</cp:coreProperties>
</file>