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ppt/tags/tag28.xml" ContentType="application/vnd.openxmlformats-officedocument.presentationml.tags+xml"/>
  <Override PartName="/ppt/notesSlides/notesSlide28.xml" ContentType="application/vnd.openxmlformats-officedocument.presentationml.notesSlide+xml"/>
  <Override PartName="/ppt/tags/tag29.xml" ContentType="application/vnd.openxmlformats-officedocument.presentationml.tags+xml"/>
  <Override PartName="/ppt/notesSlides/notesSlide29.xml" ContentType="application/vnd.openxmlformats-officedocument.presentationml.notesSlide+xml"/>
  <Override PartName="/ppt/tags/tag30.xml" ContentType="application/vnd.openxmlformats-officedocument.presentationml.tags+xml"/>
  <Override PartName="/ppt/notesSlides/notesSlide30.xml" ContentType="application/vnd.openxmlformats-officedocument.presentationml.notesSlide+xml"/>
  <Override PartName="/ppt/tags/tag31.xml" ContentType="application/vnd.openxmlformats-officedocument.presentationml.tags+xml"/>
  <Override PartName="/ppt/notesSlides/notesSlide31.xml" ContentType="application/vnd.openxmlformats-officedocument.presentationml.notesSlide+xml"/>
  <Override PartName="/ppt/tags/tag32.xml" ContentType="application/vnd.openxmlformats-officedocument.presentationml.tags+xml"/>
  <Override PartName="/ppt/notesSlides/notesSlide32.xml" ContentType="application/vnd.openxmlformats-officedocument.presentationml.notesSlide+xml"/>
  <Override PartName="/ppt/tags/tag33.xml" ContentType="application/vnd.openxmlformats-officedocument.presentationml.tags+xml"/>
  <Override PartName="/ppt/notesSlides/notesSlide3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4.xml" ContentType="application/vnd.openxmlformats-officedocument.presentationml.tags+xml"/>
  <Override PartName="/ppt/notesSlides/notesSlide34.xml" ContentType="application/vnd.openxmlformats-officedocument.presentationml.notesSlide+xml"/>
  <Override PartName="/ppt/tags/tag35.xml" ContentType="application/vnd.openxmlformats-officedocument.presentationml.tags+xml"/>
  <Override PartName="/ppt/notesSlides/notesSlide35.xml" ContentType="application/vnd.openxmlformats-officedocument.presentationml.notesSlide+xml"/>
  <Override PartName="/ppt/tags/tag36.xml" ContentType="application/vnd.openxmlformats-officedocument.presentationml.tags+xml"/>
  <Override PartName="/ppt/notesSlides/notesSlide36.xml" ContentType="application/vnd.openxmlformats-officedocument.presentationml.notesSlide+xml"/>
  <Override PartName="/ppt/tags/tag37.xml" ContentType="application/vnd.openxmlformats-officedocument.presentationml.tags+xml"/>
  <Override PartName="/ppt/notesSlides/notesSlide37.xml" ContentType="application/vnd.openxmlformats-officedocument.presentationml.notesSlide+xml"/>
  <Override PartName="/ppt/tags/tag38.xml" ContentType="application/vnd.openxmlformats-officedocument.presentationml.tags+xml"/>
  <Override PartName="/ppt/notesSlides/notesSlide38.xml" ContentType="application/vnd.openxmlformats-officedocument.presentationml.notesSlide+xml"/>
  <Override PartName="/ppt/tags/tag39.xml" ContentType="application/vnd.openxmlformats-officedocument.presentationml.tags+xml"/>
  <Override PartName="/ppt/notesSlides/notesSlide39.xml" ContentType="application/vnd.openxmlformats-officedocument.presentationml.notesSlide+xml"/>
  <Override PartName="/ppt/tags/tag40.xml" ContentType="application/vnd.openxmlformats-officedocument.presentationml.tags+xml"/>
  <Override PartName="/ppt/notesSlides/notesSlide40.xml" ContentType="application/vnd.openxmlformats-officedocument.presentationml.notesSlide+xml"/>
  <Override PartName="/ppt/tags/tag41.xml" ContentType="application/vnd.openxmlformats-officedocument.presentationml.tags+xml"/>
  <Override PartName="/ppt/notesSlides/notesSlide41.xml" ContentType="application/vnd.openxmlformats-officedocument.presentationml.notesSlide+xml"/>
  <Override PartName="/ppt/tags/tag42.xml" ContentType="application/vnd.openxmlformats-officedocument.presentationml.tags+xml"/>
  <Override PartName="/ppt/notesSlides/notesSlide42.xml" ContentType="application/vnd.openxmlformats-officedocument.presentationml.notesSlide+xml"/>
  <Override PartName="/ppt/tags/tag43.xml" ContentType="application/vnd.openxmlformats-officedocument.presentationml.tags+xml"/>
  <Override PartName="/ppt/notesSlides/notesSlide43.xml" ContentType="application/vnd.openxmlformats-officedocument.presentationml.notesSlide+xml"/>
  <Override PartName="/ppt/tags/tag44.xml" ContentType="application/vnd.openxmlformats-officedocument.presentationml.tags+xml"/>
  <Override PartName="/ppt/notesSlides/notesSlide44.xml" ContentType="application/vnd.openxmlformats-officedocument.presentationml.notesSlide+xml"/>
  <Override PartName="/ppt/tags/tag45.xml" ContentType="application/vnd.openxmlformats-officedocument.presentationml.tags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7"/>
  </p:notesMasterIdLst>
  <p:sldIdLst>
    <p:sldId id="256" r:id="rId2"/>
    <p:sldId id="356" r:id="rId3"/>
    <p:sldId id="434" r:id="rId4"/>
    <p:sldId id="435" r:id="rId5"/>
    <p:sldId id="534" r:id="rId6"/>
    <p:sldId id="502" r:id="rId7"/>
    <p:sldId id="503" r:id="rId8"/>
    <p:sldId id="504" r:id="rId9"/>
    <p:sldId id="505" r:id="rId10"/>
    <p:sldId id="506" r:id="rId11"/>
    <p:sldId id="507" r:id="rId12"/>
    <p:sldId id="508" r:id="rId13"/>
    <p:sldId id="509" r:id="rId14"/>
    <p:sldId id="510" r:id="rId15"/>
    <p:sldId id="511" r:id="rId16"/>
    <p:sldId id="512" r:id="rId17"/>
    <p:sldId id="513" r:id="rId18"/>
    <p:sldId id="514" r:id="rId19"/>
    <p:sldId id="515" r:id="rId20"/>
    <p:sldId id="516" r:id="rId21"/>
    <p:sldId id="517" r:id="rId22"/>
    <p:sldId id="518" r:id="rId23"/>
    <p:sldId id="519" r:id="rId24"/>
    <p:sldId id="520" r:id="rId25"/>
    <p:sldId id="521" r:id="rId26"/>
    <p:sldId id="522" r:id="rId27"/>
    <p:sldId id="523" r:id="rId28"/>
    <p:sldId id="524" r:id="rId29"/>
    <p:sldId id="525" r:id="rId30"/>
    <p:sldId id="526" r:id="rId31"/>
    <p:sldId id="527" r:id="rId32"/>
    <p:sldId id="528" r:id="rId33"/>
    <p:sldId id="529" r:id="rId34"/>
    <p:sldId id="530" r:id="rId35"/>
    <p:sldId id="531" r:id="rId36"/>
    <p:sldId id="532" r:id="rId37"/>
    <p:sldId id="533" r:id="rId38"/>
    <p:sldId id="551" r:id="rId39"/>
    <p:sldId id="536" r:id="rId40"/>
    <p:sldId id="537" r:id="rId41"/>
    <p:sldId id="538" r:id="rId42"/>
    <p:sldId id="539" r:id="rId43"/>
    <p:sldId id="540" r:id="rId44"/>
    <p:sldId id="541" r:id="rId45"/>
    <p:sldId id="542" r:id="rId46"/>
    <p:sldId id="543" r:id="rId47"/>
    <p:sldId id="544" r:id="rId48"/>
    <p:sldId id="545" r:id="rId49"/>
    <p:sldId id="546" r:id="rId50"/>
    <p:sldId id="547" r:id="rId51"/>
    <p:sldId id="548" r:id="rId52"/>
    <p:sldId id="549" r:id="rId53"/>
    <p:sldId id="550" r:id="rId54"/>
    <p:sldId id="499" r:id="rId55"/>
    <p:sldId id="472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CC6600"/>
    <a:srgbClr val="1966B3"/>
    <a:srgbClr val="FF9900"/>
    <a:srgbClr val="FF3300"/>
    <a:srgbClr val="FF0000"/>
    <a:srgbClr val="FFFF00"/>
    <a:srgbClr val="000000"/>
    <a:srgbClr val="C1D1D3"/>
    <a:srgbClr val="5AA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74" autoAdjust="0"/>
    <p:restoredTop sz="80639" autoAdjust="0"/>
  </p:normalViewPr>
  <p:slideViewPr>
    <p:cSldViewPr>
      <p:cViewPr varScale="1">
        <p:scale>
          <a:sx n="55" d="100"/>
          <a:sy n="55" d="100"/>
        </p:scale>
        <p:origin x="-15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6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image" Target="../media/image10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1.jpg"/><Relationship Id="rId1" Type="http://schemas.openxmlformats.org/officeDocument/2006/relationships/image" Target="../media/image45.jpeg"/><Relationship Id="rId4" Type="http://schemas.openxmlformats.org/officeDocument/2006/relationships/image" Target="../media/image4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1.jpg"/><Relationship Id="rId1" Type="http://schemas.openxmlformats.org/officeDocument/2006/relationships/image" Target="../media/image45.jpeg"/><Relationship Id="rId4" Type="http://schemas.openxmlformats.org/officeDocument/2006/relationships/image" Target="../media/image4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D1D83-284C-44DD-9EFD-ECE38BA4CE5A}" type="doc">
      <dgm:prSet loTypeId="urn:microsoft.com/office/officeart/2005/8/layout/hProcess10" loCatId="process" qsTypeId="urn:microsoft.com/office/officeart/2005/8/quickstyle/simple3" qsCatId="simple" csTypeId="urn:microsoft.com/office/officeart/2005/8/colors/colorful5" csCatId="colorful" phldr="1"/>
      <dgm:spPr/>
    </dgm:pt>
    <dgm:pt modelId="{F4FF6E25-E4BF-4A3A-A478-8ED374956B92}">
      <dgm:prSet phldrT="[Text]" custT="1"/>
      <dgm:spPr/>
      <dgm:t>
        <a:bodyPr/>
        <a:lstStyle/>
        <a:p>
          <a:r>
            <a:rPr lang="id-ID" sz="2800" b="1" dirty="0" err="1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Input</a:t>
          </a:r>
          <a:r>
            <a:rPr lang="id-ID" sz="2800" b="0" dirty="0" smtClean="0">
              <a:effectLst/>
              <a:latin typeface="Calibri" pitchFamily="34" charset="0"/>
              <a:cs typeface="Calibri" pitchFamily="34" charset="0"/>
            </a:rPr>
            <a:t/>
          </a:r>
          <a:br>
            <a:rPr lang="id-ID" sz="2800" b="0" dirty="0" smtClean="0">
              <a:effectLst/>
              <a:latin typeface="Calibri" pitchFamily="34" charset="0"/>
              <a:cs typeface="Calibri" pitchFamily="34" charset="0"/>
            </a:rPr>
          </a:br>
          <a:r>
            <a:rPr lang="id-ID" sz="2800" b="0" dirty="0" smtClean="0">
              <a:effectLst/>
              <a:latin typeface="Calibri" pitchFamily="34" charset="0"/>
              <a:cs typeface="Calibri" pitchFamily="34" charset="0"/>
            </a:rPr>
            <a:t>(Data)</a:t>
          </a:r>
          <a:endParaRPr lang="id-ID" sz="2800" b="0" dirty="0">
            <a:effectLst/>
            <a:latin typeface="Calibri" pitchFamily="34" charset="0"/>
            <a:cs typeface="Calibri" pitchFamily="34" charset="0"/>
          </a:endParaRPr>
        </a:p>
      </dgm:t>
    </dgm:pt>
    <dgm:pt modelId="{C41F9537-146E-4A1F-932B-484CA3A32178}" type="parTrans" cxnId="{1844CBFB-67DC-40AC-AE23-7DD7D62D1459}">
      <dgm:prSet/>
      <dgm:spPr/>
      <dgm:t>
        <a:bodyPr/>
        <a:lstStyle/>
        <a:p>
          <a:endParaRPr lang="id-ID"/>
        </a:p>
      </dgm:t>
    </dgm:pt>
    <dgm:pt modelId="{251A6CF7-F073-48F8-9907-2F09B280EB84}" type="sibTrans" cxnId="{1844CBFB-67DC-40AC-AE23-7DD7D62D1459}">
      <dgm:prSet/>
      <dgm:spPr/>
      <dgm:t>
        <a:bodyPr/>
        <a:lstStyle/>
        <a:p>
          <a:endParaRPr lang="id-ID"/>
        </a:p>
      </dgm:t>
    </dgm:pt>
    <dgm:pt modelId="{E5BB5C2A-1AC5-4AE9-BA4D-5FDCEA88FC79}">
      <dgm:prSet phldrT="[Text]" custT="1"/>
      <dgm:spPr/>
      <dgm:t>
        <a:bodyPr/>
        <a:lstStyle/>
        <a:p>
          <a:r>
            <a:rPr lang="id-ID" sz="2800" b="1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Metode</a:t>
          </a:r>
          <a:r>
            <a:rPr lang="id-ID" sz="2800" b="0" dirty="0" smtClean="0">
              <a:effectLst/>
              <a:latin typeface="Calibri" pitchFamily="34" charset="0"/>
              <a:cs typeface="Calibri" pitchFamily="34" charset="0"/>
            </a:rPr>
            <a:t> (Algoritma Data Mining)</a:t>
          </a:r>
          <a:endParaRPr lang="id-ID" sz="2800" b="0" dirty="0">
            <a:effectLst/>
            <a:latin typeface="Calibri" pitchFamily="34" charset="0"/>
            <a:cs typeface="Calibri" pitchFamily="34" charset="0"/>
          </a:endParaRPr>
        </a:p>
      </dgm:t>
    </dgm:pt>
    <dgm:pt modelId="{48673825-1B99-4B1B-9235-721AD2783D98}" type="parTrans" cxnId="{54DA05A4-4EDB-409F-BACD-D4D1CF6DF717}">
      <dgm:prSet/>
      <dgm:spPr/>
      <dgm:t>
        <a:bodyPr/>
        <a:lstStyle/>
        <a:p>
          <a:endParaRPr lang="id-ID"/>
        </a:p>
      </dgm:t>
    </dgm:pt>
    <dgm:pt modelId="{6140B04B-B64C-4385-A943-620D62003DBA}" type="sibTrans" cxnId="{54DA05A4-4EDB-409F-BACD-D4D1CF6DF717}">
      <dgm:prSet/>
      <dgm:spPr/>
      <dgm:t>
        <a:bodyPr/>
        <a:lstStyle/>
        <a:p>
          <a:endParaRPr lang="id-ID"/>
        </a:p>
      </dgm:t>
    </dgm:pt>
    <dgm:pt modelId="{DEBA2456-0114-419B-8831-1598B85B7E6C}">
      <dgm:prSet phldrT="[Text]" custT="1"/>
      <dgm:spPr/>
      <dgm:t>
        <a:bodyPr/>
        <a:lstStyle/>
        <a:p>
          <a:r>
            <a:rPr lang="id-ID" sz="2800" b="1" dirty="0" err="1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Output</a:t>
          </a:r>
          <a:r>
            <a:rPr lang="id-ID" sz="2800" b="0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 </a:t>
          </a:r>
          <a:r>
            <a:rPr lang="id-ID" sz="2800" b="0" dirty="0" smtClean="0">
              <a:effectLst/>
              <a:latin typeface="Calibri" pitchFamily="34" charset="0"/>
              <a:cs typeface="Calibri" pitchFamily="34" charset="0"/>
            </a:rPr>
            <a:t>(Pola/Model)</a:t>
          </a:r>
          <a:endParaRPr lang="id-ID" sz="2800" b="0" dirty="0">
            <a:effectLst/>
            <a:latin typeface="Calibri" pitchFamily="34" charset="0"/>
            <a:cs typeface="Calibri" pitchFamily="34" charset="0"/>
          </a:endParaRPr>
        </a:p>
      </dgm:t>
    </dgm:pt>
    <dgm:pt modelId="{15238DB3-2C28-4DC6-B643-D5BC9D4A08DF}" type="parTrans" cxnId="{BA0037B4-797A-4449-8185-FBA661D5AF8E}">
      <dgm:prSet/>
      <dgm:spPr/>
      <dgm:t>
        <a:bodyPr/>
        <a:lstStyle/>
        <a:p>
          <a:endParaRPr lang="id-ID"/>
        </a:p>
      </dgm:t>
    </dgm:pt>
    <dgm:pt modelId="{9ED6EE63-48B4-4AF5-B486-ADEDDE75D3DE}" type="sibTrans" cxnId="{BA0037B4-797A-4449-8185-FBA661D5AF8E}">
      <dgm:prSet/>
      <dgm:spPr/>
      <dgm:t>
        <a:bodyPr/>
        <a:lstStyle/>
        <a:p>
          <a:endParaRPr lang="id-ID"/>
        </a:p>
      </dgm:t>
    </dgm:pt>
    <dgm:pt modelId="{CC8A2AE1-A7D0-4B30-90F8-E9C2A3DD82FF}" type="pres">
      <dgm:prSet presAssocID="{D82D1D83-284C-44DD-9EFD-ECE38BA4CE5A}" presName="Name0" presStyleCnt="0">
        <dgm:presLayoutVars>
          <dgm:dir/>
          <dgm:resizeHandles val="exact"/>
        </dgm:presLayoutVars>
      </dgm:prSet>
      <dgm:spPr/>
    </dgm:pt>
    <dgm:pt modelId="{3FF2D7AC-1439-4634-8741-DF82FA267305}" type="pres">
      <dgm:prSet presAssocID="{F4FF6E25-E4BF-4A3A-A478-8ED374956B92}" presName="composite" presStyleCnt="0"/>
      <dgm:spPr/>
    </dgm:pt>
    <dgm:pt modelId="{557DC1F0-74B2-480B-9AA7-C94AF2937C30}" type="pres">
      <dgm:prSet presAssocID="{F4FF6E25-E4BF-4A3A-A478-8ED374956B92}" presName="imagSh" presStyleLbl="b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9834F6CD-5280-484F-B60E-1E213A8C49AF}" type="pres">
      <dgm:prSet presAssocID="{F4FF6E25-E4BF-4A3A-A478-8ED374956B92}" presName="txNode" presStyleLbl="node1" presStyleIdx="0" presStyleCnt="3" custScaleX="11637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1EE5767-966F-40CA-82D8-9FD446AD3513}" type="pres">
      <dgm:prSet presAssocID="{251A6CF7-F073-48F8-9907-2F09B280EB84}" presName="sibTrans" presStyleLbl="sibTrans2D1" presStyleIdx="0" presStyleCnt="2"/>
      <dgm:spPr/>
      <dgm:t>
        <a:bodyPr/>
        <a:lstStyle/>
        <a:p>
          <a:endParaRPr lang="id-ID"/>
        </a:p>
      </dgm:t>
    </dgm:pt>
    <dgm:pt modelId="{E022EF6B-CFF5-4F11-8D9E-BF3B2E0B4C6C}" type="pres">
      <dgm:prSet presAssocID="{251A6CF7-F073-48F8-9907-2F09B280EB84}" presName="connTx" presStyleLbl="sibTrans2D1" presStyleIdx="0" presStyleCnt="2"/>
      <dgm:spPr/>
      <dgm:t>
        <a:bodyPr/>
        <a:lstStyle/>
        <a:p>
          <a:endParaRPr lang="id-ID"/>
        </a:p>
      </dgm:t>
    </dgm:pt>
    <dgm:pt modelId="{865F35DD-F702-4973-917E-886CA09B0D49}" type="pres">
      <dgm:prSet presAssocID="{E5BB5C2A-1AC5-4AE9-BA4D-5FDCEA88FC79}" presName="composite" presStyleCnt="0"/>
      <dgm:spPr/>
    </dgm:pt>
    <dgm:pt modelId="{5E5A3162-D62F-41D7-8F91-6DFCB1A86A9C}" type="pres">
      <dgm:prSet presAssocID="{E5BB5C2A-1AC5-4AE9-BA4D-5FDCEA88FC79}" presName="imagSh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ABFE0E57-F395-4DE5-94E1-5C956F356B88}" type="pres">
      <dgm:prSet presAssocID="{E5BB5C2A-1AC5-4AE9-BA4D-5FDCEA88FC79}" presName="txNode" presStyleLbl="node1" presStyleIdx="1" presStyleCnt="3" custScaleX="11727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D88BC18-F59C-422E-B048-3ABD1D0E1F14}" type="pres">
      <dgm:prSet presAssocID="{6140B04B-B64C-4385-A943-620D62003DBA}" presName="sibTrans" presStyleLbl="sibTrans2D1" presStyleIdx="1" presStyleCnt="2"/>
      <dgm:spPr/>
      <dgm:t>
        <a:bodyPr/>
        <a:lstStyle/>
        <a:p>
          <a:endParaRPr lang="id-ID"/>
        </a:p>
      </dgm:t>
    </dgm:pt>
    <dgm:pt modelId="{32A28748-492C-4001-B321-97D410D8AEA7}" type="pres">
      <dgm:prSet presAssocID="{6140B04B-B64C-4385-A943-620D62003DBA}" presName="connTx" presStyleLbl="sibTrans2D1" presStyleIdx="1" presStyleCnt="2"/>
      <dgm:spPr/>
      <dgm:t>
        <a:bodyPr/>
        <a:lstStyle/>
        <a:p>
          <a:endParaRPr lang="id-ID"/>
        </a:p>
      </dgm:t>
    </dgm:pt>
    <dgm:pt modelId="{3D4C0E6D-05D0-49B3-9250-CD6B4E5189F6}" type="pres">
      <dgm:prSet presAssocID="{DEBA2456-0114-419B-8831-1598B85B7E6C}" presName="composite" presStyleCnt="0"/>
      <dgm:spPr/>
    </dgm:pt>
    <dgm:pt modelId="{4D90948A-8E04-4233-ADF7-1E90F212F452}" type="pres">
      <dgm:prSet presAssocID="{DEBA2456-0114-419B-8831-1598B85B7E6C}" presName="imagSh" presStyleLbl="b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3DC81AB5-6223-4D26-B903-7D6E2F663A3B}" type="pres">
      <dgm:prSet presAssocID="{DEBA2456-0114-419B-8831-1598B85B7E6C}" presName="txNode" presStyleLbl="node1" presStyleIdx="2" presStyleCnt="3" custScaleX="11765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A0037B4-797A-4449-8185-FBA661D5AF8E}" srcId="{D82D1D83-284C-44DD-9EFD-ECE38BA4CE5A}" destId="{DEBA2456-0114-419B-8831-1598B85B7E6C}" srcOrd="2" destOrd="0" parTransId="{15238DB3-2C28-4DC6-B643-D5BC9D4A08DF}" sibTransId="{9ED6EE63-48B4-4AF5-B486-ADEDDE75D3DE}"/>
    <dgm:cxn modelId="{52A52E5A-C8C9-4F8D-84CD-AAD86FEAD7ED}" type="presOf" srcId="{F4FF6E25-E4BF-4A3A-A478-8ED374956B92}" destId="{9834F6CD-5280-484F-B60E-1E213A8C49AF}" srcOrd="0" destOrd="0" presId="urn:microsoft.com/office/officeart/2005/8/layout/hProcess10"/>
    <dgm:cxn modelId="{ACAC2276-3524-4796-B07D-EEAF28975D32}" type="presOf" srcId="{251A6CF7-F073-48F8-9907-2F09B280EB84}" destId="{E022EF6B-CFF5-4F11-8D9E-BF3B2E0B4C6C}" srcOrd="1" destOrd="0" presId="urn:microsoft.com/office/officeart/2005/8/layout/hProcess10"/>
    <dgm:cxn modelId="{3B9AC9B5-8D8F-4076-9A5D-09F43B2FA4A4}" type="presOf" srcId="{251A6CF7-F073-48F8-9907-2F09B280EB84}" destId="{C1EE5767-966F-40CA-82D8-9FD446AD3513}" srcOrd="0" destOrd="0" presId="urn:microsoft.com/office/officeart/2005/8/layout/hProcess10"/>
    <dgm:cxn modelId="{54DA05A4-4EDB-409F-BACD-D4D1CF6DF717}" srcId="{D82D1D83-284C-44DD-9EFD-ECE38BA4CE5A}" destId="{E5BB5C2A-1AC5-4AE9-BA4D-5FDCEA88FC79}" srcOrd="1" destOrd="0" parTransId="{48673825-1B99-4B1B-9235-721AD2783D98}" sibTransId="{6140B04B-B64C-4385-A943-620D62003DBA}"/>
    <dgm:cxn modelId="{1844CBFB-67DC-40AC-AE23-7DD7D62D1459}" srcId="{D82D1D83-284C-44DD-9EFD-ECE38BA4CE5A}" destId="{F4FF6E25-E4BF-4A3A-A478-8ED374956B92}" srcOrd="0" destOrd="0" parTransId="{C41F9537-146E-4A1F-932B-484CA3A32178}" sibTransId="{251A6CF7-F073-48F8-9907-2F09B280EB84}"/>
    <dgm:cxn modelId="{ECE88E3F-627A-42D0-A9A0-A38E2132F18B}" type="presOf" srcId="{E5BB5C2A-1AC5-4AE9-BA4D-5FDCEA88FC79}" destId="{ABFE0E57-F395-4DE5-94E1-5C956F356B88}" srcOrd="0" destOrd="0" presId="urn:microsoft.com/office/officeart/2005/8/layout/hProcess10"/>
    <dgm:cxn modelId="{81E89D69-7008-4CA5-8D34-87948A16A1C6}" type="presOf" srcId="{D82D1D83-284C-44DD-9EFD-ECE38BA4CE5A}" destId="{CC8A2AE1-A7D0-4B30-90F8-E9C2A3DD82FF}" srcOrd="0" destOrd="0" presId="urn:microsoft.com/office/officeart/2005/8/layout/hProcess10"/>
    <dgm:cxn modelId="{822AAA02-DF70-4924-9A13-1B50BCD0B63E}" type="presOf" srcId="{6140B04B-B64C-4385-A943-620D62003DBA}" destId="{7D88BC18-F59C-422E-B048-3ABD1D0E1F14}" srcOrd="0" destOrd="0" presId="urn:microsoft.com/office/officeart/2005/8/layout/hProcess10"/>
    <dgm:cxn modelId="{0CDF836A-2D46-4F05-AB1B-7A1E06C95F11}" type="presOf" srcId="{DEBA2456-0114-419B-8831-1598B85B7E6C}" destId="{3DC81AB5-6223-4D26-B903-7D6E2F663A3B}" srcOrd="0" destOrd="0" presId="urn:microsoft.com/office/officeart/2005/8/layout/hProcess10"/>
    <dgm:cxn modelId="{A2F8EFB0-E64B-473F-A4D7-65031DD58FB7}" type="presOf" srcId="{6140B04B-B64C-4385-A943-620D62003DBA}" destId="{32A28748-492C-4001-B321-97D410D8AEA7}" srcOrd="1" destOrd="0" presId="urn:microsoft.com/office/officeart/2005/8/layout/hProcess10"/>
    <dgm:cxn modelId="{23DE109C-C133-4604-9EDA-C6CACB63BF0C}" type="presParOf" srcId="{CC8A2AE1-A7D0-4B30-90F8-E9C2A3DD82FF}" destId="{3FF2D7AC-1439-4634-8741-DF82FA267305}" srcOrd="0" destOrd="0" presId="urn:microsoft.com/office/officeart/2005/8/layout/hProcess10"/>
    <dgm:cxn modelId="{9C9B519D-54FF-47AD-9A4F-FFC41F7A13B6}" type="presParOf" srcId="{3FF2D7AC-1439-4634-8741-DF82FA267305}" destId="{557DC1F0-74B2-480B-9AA7-C94AF2937C30}" srcOrd="0" destOrd="0" presId="urn:microsoft.com/office/officeart/2005/8/layout/hProcess10"/>
    <dgm:cxn modelId="{077F3764-E3FC-454F-BE48-64DECE75C492}" type="presParOf" srcId="{3FF2D7AC-1439-4634-8741-DF82FA267305}" destId="{9834F6CD-5280-484F-B60E-1E213A8C49AF}" srcOrd="1" destOrd="0" presId="urn:microsoft.com/office/officeart/2005/8/layout/hProcess10"/>
    <dgm:cxn modelId="{A0F1DBED-2A5C-462D-9BC1-03563AA64D5B}" type="presParOf" srcId="{CC8A2AE1-A7D0-4B30-90F8-E9C2A3DD82FF}" destId="{C1EE5767-966F-40CA-82D8-9FD446AD3513}" srcOrd="1" destOrd="0" presId="urn:microsoft.com/office/officeart/2005/8/layout/hProcess10"/>
    <dgm:cxn modelId="{6E0EB44E-008F-4EAA-AC69-080C20CCE783}" type="presParOf" srcId="{C1EE5767-966F-40CA-82D8-9FD446AD3513}" destId="{E022EF6B-CFF5-4F11-8D9E-BF3B2E0B4C6C}" srcOrd="0" destOrd="0" presId="urn:microsoft.com/office/officeart/2005/8/layout/hProcess10"/>
    <dgm:cxn modelId="{38976F36-4E87-46A3-872D-B1D1C9741AA5}" type="presParOf" srcId="{CC8A2AE1-A7D0-4B30-90F8-E9C2A3DD82FF}" destId="{865F35DD-F702-4973-917E-886CA09B0D49}" srcOrd="2" destOrd="0" presId="urn:microsoft.com/office/officeart/2005/8/layout/hProcess10"/>
    <dgm:cxn modelId="{C25BCFA2-6746-4B14-89EB-33CF9199BC83}" type="presParOf" srcId="{865F35DD-F702-4973-917E-886CA09B0D49}" destId="{5E5A3162-D62F-41D7-8F91-6DFCB1A86A9C}" srcOrd="0" destOrd="0" presId="urn:microsoft.com/office/officeart/2005/8/layout/hProcess10"/>
    <dgm:cxn modelId="{DCEF1FF4-1030-4EB9-AAA5-D85C7DCED4A0}" type="presParOf" srcId="{865F35DD-F702-4973-917E-886CA09B0D49}" destId="{ABFE0E57-F395-4DE5-94E1-5C956F356B88}" srcOrd="1" destOrd="0" presId="urn:microsoft.com/office/officeart/2005/8/layout/hProcess10"/>
    <dgm:cxn modelId="{44CBAD2D-43EB-4331-BA2B-3755AF262634}" type="presParOf" srcId="{CC8A2AE1-A7D0-4B30-90F8-E9C2A3DD82FF}" destId="{7D88BC18-F59C-422E-B048-3ABD1D0E1F14}" srcOrd="3" destOrd="0" presId="urn:microsoft.com/office/officeart/2005/8/layout/hProcess10"/>
    <dgm:cxn modelId="{0FB18571-2D6C-4A65-BA35-6DA091BADD7D}" type="presParOf" srcId="{7D88BC18-F59C-422E-B048-3ABD1D0E1F14}" destId="{32A28748-492C-4001-B321-97D410D8AEA7}" srcOrd="0" destOrd="0" presId="urn:microsoft.com/office/officeart/2005/8/layout/hProcess10"/>
    <dgm:cxn modelId="{11D196CB-2D6A-43DB-B93D-D529C9B78F96}" type="presParOf" srcId="{CC8A2AE1-A7D0-4B30-90F8-E9C2A3DD82FF}" destId="{3D4C0E6D-05D0-49B3-9250-CD6B4E5189F6}" srcOrd="4" destOrd="0" presId="urn:microsoft.com/office/officeart/2005/8/layout/hProcess10"/>
    <dgm:cxn modelId="{95B23431-0507-491E-ACCD-DC05483DF668}" type="presParOf" srcId="{3D4C0E6D-05D0-49B3-9250-CD6B4E5189F6}" destId="{4D90948A-8E04-4233-ADF7-1E90F212F452}" srcOrd="0" destOrd="0" presId="urn:microsoft.com/office/officeart/2005/8/layout/hProcess10"/>
    <dgm:cxn modelId="{38BFAD96-ADB9-4A83-B015-2CC02997F3EB}" type="presParOf" srcId="{3D4C0E6D-05D0-49B3-9250-CD6B4E5189F6}" destId="{3DC81AB5-6223-4D26-B903-7D6E2F663A3B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2D1D83-284C-44DD-9EFD-ECE38BA4CE5A}" type="doc">
      <dgm:prSet loTypeId="urn:microsoft.com/office/officeart/2005/8/layout/hProcess10" loCatId="process" qsTypeId="urn:microsoft.com/office/officeart/2005/8/quickstyle/simple3" qsCatId="simple" csTypeId="urn:microsoft.com/office/officeart/2005/8/colors/colorful5" csCatId="colorful" phldr="1"/>
      <dgm:spPr/>
    </dgm:pt>
    <dgm:pt modelId="{F4FF6E25-E4BF-4A3A-A478-8ED374956B92}">
      <dgm:prSet phldrT="[Text]" custT="1"/>
      <dgm:spPr/>
      <dgm:t>
        <a:bodyPr/>
        <a:lstStyle/>
        <a:p>
          <a:r>
            <a:rPr lang="id-ID" sz="2400" b="1" dirty="0" err="1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Input</a:t>
          </a:r>
          <a:r>
            <a:rPr lang="id-ID" sz="2400" b="1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/>
          </a:r>
          <a:br>
            <a:rPr lang="id-ID" sz="2400" b="1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</a:br>
          <a:r>
            <a:rPr lang="id-ID" sz="1800" b="0" dirty="0" smtClean="0">
              <a:effectLst/>
              <a:latin typeface="Calibri" pitchFamily="34" charset="0"/>
              <a:cs typeface="Calibri" pitchFamily="34" charset="0"/>
            </a:rPr>
            <a:t>(Data)</a:t>
          </a:r>
          <a:endParaRPr lang="id-ID" sz="1800" b="0" dirty="0">
            <a:effectLst/>
            <a:latin typeface="Calibri" pitchFamily="34" charset="0"/>
            <a:cs typeface="Calibri" pitchFamily="34" charset="0"/>
          </a:endParaRPr>
        </a:p>
      </dgm:t>
    </dgm:pt>
    <dgm:pt modelId="{C41F9537-146E-4A1F-932B-484CA3A32178}" type="parTrans" cxnId="{1844CBFB-67DC-40AC-AE23-7DD7D62D1459}">
      <dgm:prSet/>
      <dgm:spPr/>
      <dgm:t>
        <a:bodyPr/>
        <a:lstStyle/>
        <a:p>
          <a:endParaRPr lang="id-ID"/>
        </a:p>
      </dgm:t>
    </dgm:pt>
    <dgm:pt modelId="{251A6CF7-F073-48F8-9907-2F09B280EB84}" type="sibTrans" cxnId="{1844CBFB-67DC-40AC-AE23-7DD7D62D1459}">
      <dgm:prSet/>
      <dgm:spPr/>
      <dgm:t>
        <a:bodyPr/>
        <a:lstStyle/>
        <a:p>
          <a:endParaRPr lang="id-ID"/>
        </a:p>
      </dgm:t>
    </dgm:pt>
    <dgm:pt modelId="{E5BB5C2A-1AC5-4AE9-BA4D-5FDCEA88FC79}">
      <dgm:prSet phldrT="[Text]" custT="1"/>
      <dgm:spPr/>
      <dgm:t>
        <a:bodyPr/>
        <a:lstStyle/>
        <a:p>
          <a:r>
            <a:rPr lang="id-ID" sz="2400" b="1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Metode</a:t>
          </a:r>
          <a:br>
            <a:rPr lang="id-ID" sz="2400" b="1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</a:br>
          <a:r>
            <a:rPr lang="id-ID" sz="1800" b="0" dirty="0" smtClean="0">
              <a:effectLst/>
              <a:latin typeface="Calibri" pitchFamily="34" charset="0"/>
              <a:cs typeface="Calibri" pitchFamily="34" charset="0"/>
            </a:rPr>
            <a:t>(Algoritma Data Mining)</a:t>
          </a:r>
          <a:endParaRPr lang="id-ID" sz="1800" b="0" dirty="0">
            <a:effectLst/>
            <a:latin typeface="Calibri" pitchFamily="34" charset="0"/>
            <a:cs typeface="Calibri" pitchFamily="34" charset="0"/>
          </a:endParaRPr>
        </a:p>
      </dgm:t>
    </dgm:pt>
    <dgm:pt modelId="{48673825-1B99-4B1B-9235-721AD2783D98}" type="parTrans" cxnId="{54DA05A4-4EDB-409F-BACD-D4D1CF6DF717}">
      <dgm:prSet/>
      <dgm:spPr/>
      <dgm:t>
        <a:bodyPr/>
        <a:lstStyle/>
        <a:p>
          <a:endParaRPr lang="id-ID"/>
        </a:p>
      </dgm:t>
    </dgm:pt>
    <dgm:pt modelId="{6140B04B-B64C-4385-A943-620D62003DBA}" type="sibTrans" cxnId="{54DA05A4-4EDB-409F-BACD-D4D1CF6DF717}">
      <dgm:prSet/>
      <dgm:spPr/>
      <dgm:t>
        <a:bodyPr/>
        <a:lstStyle/>
        <a:p>
          <a:endParaRPr lang="id-ID"/>
        </a:p>
      </dgm:t>
    </dgm:pt>
    <dgm:pt modelId="{DEBA2456-0114-419B-8831-1598B85B7E6C}">
      <dgm:prSet phldrT="[Text]" custT="1"/>
      <dgm:spPr/>
      <dgm:t>
        <a:bodyPr/>
        <a:lstStyle/>
        <a:p>
          <a:r>
            <a:rPr lang="id-ID" sz="2400" b="1" dirty="0" err="1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Output</a:t>
          </a:r>
          <a:r>
            <a:rPr lang="id-ID" sz="2400" b="0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 </a:t>
          </a:r>
          <a:br>
            <a:rPr lang="id-ID" sz="2400" b="0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</a:br>
          <a:r>
            <a:rPr lang="id-ID" sz="1800" b="0" dirty="0" smtClean="0">
              <a:effectLst/>
              <a:latin typeface="Calibri" pitchFamily="34" charset="0"/>
              <a:cs typeface="Calibri" pitchFamily="34" charset="0"/>
            </a:rPr>
            <a:t>(Pola/Model)</a:t>
          </a:r>
          <a:endParaRPr lang="id-ID" sz="1800" b="0" dirty="0">
            <a:effectLst/>
            <a:latin typeface="Calibri" pitchFamily="34" charset="0"/>
            <a:cs typeface="Calibri" pitchFamily="34" charset="0"/>
          </a:endParaRPr>
        </a:p>
      </dgm:t>
    </dgm:pt>
    <dgm:pt modelId="{15238DB3-2C28-4DC6-B643-D5BC9D4A08DF}" type="parTrans" cxnId="{BA0037B4-797A-4449-8185-FBA661D5AF8E}">
      <dgm:prSet/>
      <dgm:spPr/>
      <dgm:t>
        <a:bodyPr/>
        <a:lstStyle/>
        <a:p>
          <a:endParaRPr lang="id-ID"/>
        </a:p>
      </dgm:t>
    </dgm:pt>
    <dgm:pt modelId="{9ED6EE63-48B4-4AF5-B486-ADEDDE75D3DE}" type="sibTrans" cxnId="{BA0037B4-797A-4449-8185-FBA661D5AF8E}">
      <dgm:prSet/>
      <dgm:spPr/>
      <dgm:t>
        <a:bodyPr/>
        <a:lstStyle/>
        <a:p>
          <a:endParaRPr lang="id-ID"/>
        </a:p>
      </dgm:t>
    </dgm:pt>
    <dgm:pt modelId="{8FFC3E55-B4E6-457A-9E45-5303238A0D67}">
      <dgm:prSet phldrT="[Text]" custT="1"/>
      <dgm:spPr/>
      <dgm:t>
        <a:bodyPr/>
        <a:lstStyle/>
        <a:p>
          <a:r>
            <a:rPr lang="id-ID" sz="2400" b="1" dirty="0" err="1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Evaluation</a:t>
          </a:r>
          <a:r>
            <a:rPr lang="id-ID" sz="2400" b="0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 </a:t>
          </a:r>
          <a:r>
            <a:rPr lang="id-ID" sz="2400" b="0" dirty="0" smtClean="0">
              <a:effectLst/>
              <a:latin typeface="Calibri" pitchFamily="34" charset="0"/>
              <a:cs typeface="Calibri" pitchFamily="34" charset="0"/>
            </a:rPr>
            <a:t/>
          </a:r>
          <a:br>
            <a:rPr lang="id-ID" sz="2400" b="0" dirty="0" smtClean="0">
              <a:effectLst/>
              <a:latin typeface="Calibri" pitchFamily="34" charset="0"/>
              <a:cs typeface="Calibri" pitchFamily="34" charset="0"/>
            </a:rPr>
          </a:br>
          <a:r>
            <a:rPr lang="id-ID" sz="1800" b="0" dirty="0" smtClean="0">
              <a:effectLst/>
              <a:latin typeface="Calibri" pitchFamily="34" charset="0"/>
              <a:cs typeface="Calibri" pitchFamily="34" charset="0"/>
            </a:rPr>
            <a:t>(Akurasi, AUC, RMSE, </a:t>
          </a:r>
          <a:r>
            <a:rPr lang="id-ID" sz="1800" b="0" dirty="0" err="1" smtClean="0">
              <a:effectLst/>
              <a:latin typeface="Calibri" pitchFamily="34" charset="0"/>
              <a:cs typeface="Calibri" pitchFamily="34" charset="0"/>
            </a:rPr>
            <a:t>etc</a:t>
          </a:r>
          <a:r>
            <a:rPr lang="id-ID" sz="1800" b="0" dirty="0" smtClean="0">
              <a:effectLst/>
              <a:latin typeface="Calibri" pitchFamily="34" charset="0"/>
              <a:cs typeface="Calibri" pitchFamily="34" charset="0"/>
            </a:rPr>
            <a:t>)</a:t>
          </a:r>
          <a:endParaRPr lang="id-ID" sz="1800" b="0" dirty="0">
            <a:effectLst/>
            <a:latin typeface="Calibri" pitchFamily="34" charset="0"/>
            <a:cs typeface="Calibri" pitchFamily="34" charset="0"/>
          </a:endParaRPr>
        </a:p>
      </dgm:t>
    </dgm:pt>
    <dgm:pt modelId="{DE37DEC8-1D34-41BF-A730-E1302BECCADC}" type="parTrans" cxnId="{393D3DE3-D800-48DB-9583-C3CD70D02551}">
      <dgm:prSet/>
      <dgm:spPr/>
      <dgm:t>
        <a:bodyPr/>
        <a:lstStyle/>
        <a:p>
          <a:endParaRPr lang="id-ID"/>
        </a:p>
      </dgm:t>
    </dgm:pt>
    <dgm:pt modelId="{26B0DE46-9EE8-4989-A3AA-E5048C05EFAD}" type="sibTrans" cxnId="{393D3DE3-D800-48DB-9583-C3CD70D02551}">
      <dgm:prSet/>
      <dgm:spPr/>
      <dgm:t>
        <a:bodyPr/>
        <a:lstStyle/>
        <a:p>
          <a:endParaRPr lang="id-ID"/>
        </a:p>
      </dgm:t>
    </dgm:pt>
    <dgm:pt modelId="{CC8A2AE1-A7D0-4B30-90F8-E9C2A3DD82FF}" type="pres">
      <dgm:prSet presAssocID="{D82D1D83-284C-44DD-9EFD-ECE38BA4CE5A}" presName="Name0" presStyleCnt="0">
        <dgm:presLayoutVars>
          <dgm:dir/>
          <dgm:resizeHandles val="exact"/>
        </dgm:presLayoutVars>
      </dgm:prSet>
      <dgm:spPr/>
    </dgm:pt>
    <dgm:pt modelId="{3FF2D7AC-1439-4634-8741-DF82FA267305}" type="pres">
      <dgm:prSet presAssocID="{F4FF6E25-E4BF-4A3A-A478-8ED374956B92}" presName="composite" presStyleCnt="0"/>
      <dgm:spPr/>
    </dgm:pt>
    <dgm:pt modelId="{557DC1F0-74B2-480B-9AA7-C94AF2937C30}" type="pres">
      <dgm:prSet presAssocID="{F4FF6E25-E4BF-4A3A-A478-8ED374956B92}" presName="imagSh" presStyleLbl="b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9834F6CD-5280-484F-B60E-1E213A8C49AF}" type="pres">
      <dgm:prSet presAssocID="{F4FF6E25-E4BF-4A3A-A478-8ED374956B92}" presName="txNode" presStyleLbl="node1" presStyleIdx="0" presStyleCnt="4" custScaleX="11637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1EE5767-966F-40CA-82D8-9FD446AD3513}" type="pres">
      <dgm:prSet presAssocID="{251A6CF7-F073-48F8-9907-2F09B280EB84}" presName="sibTrans" presStyleLbl="sibTrans2D1" presStyleIdx="0" presStyleCnt="3"/>
      <dgm:spPr/>
      <dgm:t>
        <a:bodyPr/>
        <a:lstStyle/>
        <a:p>
          <a:endParaRPr lang="id-ID"/>
        </a:p>
      </dgm:t>
    </dgm:pt>
    <dgm:pt modelId="{E022EF6B-CFF5-4F11-8D9E-BF3B2E0B4C6C}" type="pres">
      <dgm:prSet presAssocID="{251A6CF7-F073-48F8-9907-2F09B280EB84}" presName="connTx" presStyleLbl="sibTrans2D1" presStyleIdx="0" presStyleCnt="3"/>
      <dgm:spPr/>
      <dgm:t>
        <a:bodyPr/>
        <a:lstStyle/>
        <a:p>
          <a:endParaRPr lang="id-ID"/>
        </a:p>
      </dgm:t>
    </dgm:pt>
    <dgm:pt modelId="{865F35DD-F702-4973-917E-886CA09B0D49}" type="pres">
      <dgm:prSet presAssocID="{E5BB5C2A-1AC5-4AE9-BA4D-5FDCEA88FC79}" presName="composite" presStyleCnt="0"/>
      <dgm:spPr/>
    </dgm:pt>
    <dgm:pt modelId="{5E5A3162-D62F-41D7-8F91-6DFCB1A86A9C}" type="pres">
      <dgm:prSet presAssocID="{E5BB5C2A-1AC5-4AE9-BA4D-5FDCEA88FC79}" presName="imagSh" presStyleLbl="b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ABFE0E57-F395-4DE5-94E1-5C956F356B88}" type="pres">
      <dgm:prSet presAssocID="{E5BB5C2A-1AC5-4AE9-BA4D-5FDCEA88FC79}" presName="txNode" presStyleLbl="node1" presStyleIdx="1" presStyleCnt="4" custScaleX="11727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D88BC18-F59C-422E-B048-3ABD1D0E1F14}" type="pres">
      <dgm:prSet presAssocID="{6140B04B-B64C-4385-A943-620D62003DBA}" presName="sibTrans" presStyleLbl="sibTrans2D1" presStyleIdx="1" presStyleCnt="3"/>
      <dgm:spPr/>
      <dgm:t>
        <a:bodyPr/>
        <a:lstStyle/>
        <a:p>
          <a:endParaRPr lang="id-ID"/>
        </a:p>
      </dgm:t>
    </dgm:pt>
    <dgm:pt modelId="{32A28748-492C-4001-B321-97D410D8AEA7}" type="pres">
      <dgm:prSet presAssocID="{6140B04B-B64C-4385-A943-620D62003DBA}" presName="connTx" presStyleLbl="sibTrans2D1" presStyleIdx="1" presStyleCnt="3"/>
      <dgm:spPr/>
      <dgm:t>
        <a:bodyPr/>
        <a:lstStyle/>
        <a:p>
          <a:endParaRPr lang="id-ID"/>
        </a:p>
      </dgm:t>
    </dgm:pt>
    <dgm:pt modelId="{3D4C0E6D-05D0-49B3-9250-CD6B4E5189F6}" type="pres">
      <dgm:prSet presAssocID="{DEBA2456-0114-419B-8831-1598B85B7E6C}" presName="composite" presStyleCnt="0"/>
      <dgm:spPr/>
    </dgm:pt>
    <dgm:pt modelId="{4D90948A-8E04-4233-ADF7-1E90F212F452}" type="pres">
      <dgm:prSet presAssocID="{DEBA2456-0114-419B-8831-1598B85B7E6C}" presName="imagSh" presStyleLbl="b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3DC81AB5-6223-4D26-B903-7D6E2F663A3B}" type="pres">
      <dgm:prSet presAssocID="{DEBA2456-0114-419B-8831-1598B85B7E6C}" presName="txNode" presStyleLbl="node1" presStyleIdx="2" presStyleCnt="4" custScaleX="11765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A2D1533-6974-43EC-A5AA-F3C947BB5F87}" type="pres">
      <dgm:prSet presAssocID="{9ED6EE63-48B4-4AF5-B486-ADEDDE75D3DE}" presName="sibTrans" presStyleLbl="sibTrans2D1" presStyleIdx="2" presStyleCnt="3"/>
      <dgm:spPr/>
      <dgm:t>
        <a:bodyPr/>
        <a:lstStyle/>
        <a:p>
          <a:endParaRPr lang="id-ID"/>
        </a:p>
      </dgm:t>
    </dgm:pt>
    <dgm:pt modelId="{11C94143-7744-42B6-89AB-9B0B25A2812F}" type="pres">
      <dgm:prSet presAssocID="{9ED6EE63-48B4-4AF5-B486-ADEDDE75D3DE}" presName="connTx" presStyleLbl="sibTrans2D1" presStyleIdx="2" presStyleCnt="3"/>
      <dgm:spPr/>
      <dgm:t>
        <a:bodyPr/>
        <a:lstStyle/>
        <a:p>
          <a:endParaRPr lang="id-ID"/>
        </a:p>
      </dgm:t>
    </dgm:pt>
    <dgm:pt modelId="{CFD980F8-4A5B-4C9B-B5ED-6E43AEA1FF86}" type="pres">
      <dgm:prSet presAssocID="{8FFC3E55-B4E6-457A-9E45-5303238A0D67}" presName="composite" presStyleCnt="0"/>
      <dgm:spPr/>
    </dgm:pt>
    <dgm:pt modelId="{004CFFD5-5EA5-424D-81D9-5A63A5306412}" type="pres">
      <dgm:prSet presAssocID="{8FFC3E55-B4E6-457A-9E45-5303238A0D67}" presName="imagSh" presStyleLbl="b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18892D23-1B4B-4CEF-8215-B0C526D6D4EB}" type="pres">
      <dgm:prSet presAssocID="{8FFC3E55-B4E6-457A-9E45-5303238A0D67}" presName="txNode" presStyleLbl="node1" presStyleIdx="3" presStyleCnt="4" custScaleX="11160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A0037B4-797A-4449-8185-FBA661D5AF8E}" srcId="{D82D1D83-284C-44DD-9EFD-ECE38BA4CE5A}" destId="{DEBA2456-0114-419B-8831-1598B85B7E6C}" srcOrd="2" destOrd="0" parTransId="{15238DB3-2C28-4DC6-B643-D5BC9D4A08DF}" sibTransId="{9ED6EE63-48B4-4AF5-B486-ADEDDE75D3DE}"/>
    <dgm:cxn modelId="{B2F41F28-BF58-4685-B7F5-204447FC2C23}" type="presOf" srcId="{E5BB5C2A-1AC5-4AE9-BA4D-5FDCEA88FC79}" destId="{ABFE0E57-F395-4DE5-94E1-5C956F356B88}" srcOrd="0" destOrd="0" presId="urn:microsoft.com/office/officeart/2005/8/layout/hProcess10"/>
    <dgm:cxn modelId="{F5EF34FB-BAC8-4EAC-B2A1-917E2108320F}" type="presOf" srcId="{6140B04B-B64C-4385-A943-620D62003DBA}" destId="{7D88BC18-F59C-422E-B048-3ABD1D0E1F14}" srcOrd="0" destOrd="0" presId="urn:microsoft.com/office/officeart/2005/8/layout/hProcess10"/>
    <dgm:cxn modelId="{C4879F95-3084-4A44-AE13-7FF8B86CD0CB}" type="presOf" srcId="{251A6CF7-F073-48F8-9907-2F09B280EB84}" destId="{E022EF6B-CFF5-4F11-8D9E-BF3B2E0B4C6C}" srcOrd="1" destOrd="0" presId="urn:microsoft.com/office/officeart/2005/8/layout/hProcess10"/>
    <dgm:cxn modelId="{9E0DB31D-2723-4781-8071-AC29D04A57E2}" type="presOf" srcId="{9ED6EE63-48B4-4AF5-B486-ADEDDE75D3DE}" destId="{11C94143-7744-42B6-89AB-9B0B25A2812F}" srcOrd="1" destOrd="0" presId="urn:microsoft.com/office/officeart/2005/8/layout/hProcess10"/>
    <dgm:cxn modelId="{54DA05A4-4EDB-409F-BACD-D4D1CF6DF717}" srcId="{D82D1D83-284C-44DD-9EFD-ECE38BA4CE5A}" destId="{E5BB5C2A-1AC5-4AE9-BA4D-5FDCEA88FC79}" srcOrd="1" destOrd="0" parTransId="{48673825-1B99-4B1B-9235-721AD2783D98}" sibTransId="{6140B04B-B64C-4385-A943-620D62003DBA}"/>
    <dgm:cxn modelId="{089D1BBD-3835-4F8A-9F38-8F5537C3112F}" type="presOf" srcId="{D82D1D83-284C-44DD-9EFD-ECE38BA4CE5A}" destId="{CC8A2AE1-A7D0-4B30-90F8-E9C2A3DD82FF}" srcOrd="0" destOrd="0" presId="urn:microsoft.com/office/officeart/2005/8/layout/hProcess10"/>
    <dgm:cxn modelId="{1844CBFB-67DC-40AC-AE23-7DD7D62D1459}" srcId="{D82D1D83-284C-44DD-9EFD-ECE38BA4CE5A}" destId="{F4FF6E25-E4BF-4A3A-A478-8ED374956B92}" srcOrd="0" destOrd="0" parTransId="{C41F9537-146E-4A1F-932B-484CA3A32178}" sibTransId="{251A6CF7-F073-48F8-9907-2F09B280EB84}"/>
    <dgm:cxn modelId="{393D3DE3-D800-48DB-9583-C3CD70D02551}" srcId="{D82D1D83-284C-44DD-9EFD-ECE38BA4CE5A}" destId="{8FFC3E55-B4E6-457A-9E45-5303238A0D67}" srcOrd="3" destOrd="0" parTransId="{DE37DEC8-1D34-41BF-A730-E1302BECCADC}" sibTransId="{26B0DE46-9EE8-4989-A3AA-E5048C05EFAD}"/>
    <dgm:cxn modelId="{909ECFB7-162C-42C7-9C6B-80E23490E83F}" type="presOf" srcId="{251A6CF7-F073-48F8-9907-2F09B280EB84}" destId="{C1EE5767-966F-40CA-82D8-9FD446AD3513}" srcOrd="0" destOrd="0" presId="urn:microsoft.com/office/officeart/2005/8/layout/hProcess10"/>
    <dgm:cxn modelId="{95B35976-A3BE-48BB-87AE-68CCD276893A}" type="presOf" srcId="{6140B04B-B64C-4385-A943-620D62003DBA}" destId="{32A28748-492C-4001-B321-97D410D8AEA7}" srcOrd="1" destOrd="0" presId="urn:microsoft.com/office/officeart/2005/8/layout/hProcess10"/>
    <dgm:cxn modelId="{1B415A9F-CCAB-4917-B32D-E0191B4E625C}" type="presOf" srcId="{9ED6EE63-48B4-4AF5-B486-ADEDDE75D3DE}" destId="{8A2D1533-6974-43EC-A5AA-F3C947BB5F87}" srcOrd="0" destOrd="0" presId="urn:microsoft.com/office/officeart/2005/8/layout/hProcess10"/>
    <dgm:cxn modelId="{6E0DB561-5B92-485A-9FC3-328365FC3D81}" type="presOf" srcId="{DEBA2456-0114-419B-8831-1598B85B7E6C}" destId="{3DC81AB5-6223-4D26-B903-7D6E2F663A3B}" srcOrd="0" destOrd="0" presId="urn:microsoft.com/office/officeart/2005/8/layout/hProcess10"/>
    <dgm:cxn modelId="{C0D76D91-DEF1-49AB-8034-6F2AC47C8B2A}" type="presOf" srcId="{F4FF6E25-E4BF-4A3A-A478-8ED374956B92}" destId="{9834F6CD-5280-484F-B60E-1E213A8C49AF}" srcOrd="0" destOrd="0" presId="urn:microsoft.com/office/officeart/2005/8/layout/hProcess10"/>
    <dgm:cxn modelId="{254764F0-4DD6-4B25-9563-E97E865B4149}" type="presOf" srcId="{8FFC3E55-B4E6-457A-9E45-5303238A0D67}" destId="{18892D23-1B4B-4CEF-8215-B0C526D6D4EB}" srcOrd="0" destOrd="0" presId="urn:microsoft.com/office/officeart/2005/8/layout/hProcess10"/>
    <dgm:cxn modelId="{3C5A8FF9-DC10-4081-BA34-ECF3713111B0}" type="presParOf" srcId="{CC8A2AE1-A7D0-4B30-90F8-E9C2A3DD82FF}" destId="{3FF2D7AC-1439-4634-8741-DF82FA267305}" srcOrd="0" destOrd="0" presId="urn:microsoft.com/office/officeart/2005/8/layout/hProcess10"/>
    <dgm:cxn modelId="{03B00BCD-1165-43C8-88F9-FFEC3D661B5D}" type="presParOf" srcId="{3FF2D7AC-1439-4634-8741-DF82FA267305}" destId="{557DC1F0-74B2-480B-9AA7-C94AF2937C30}" srcOrd="0" destOrd="0" presId="urn:microsoft.com/office/officeart/2005/8/layout/hProcess10"/>
    <dgm:cxn modelId="{FEB38A64-A19F-4482-9EFF-B98B598F304D}" type="presParOf" srcId="{3FF2D7AC-1439-4634-8741-DF82FA267305}" destId="{9834F6CD-5280-484F-B60E-1E213A8C49AF}" srcOrd="1" destOrd="0" presId="urn:microsoft.com/office/officeart/2005/8/layout/hProcess10"/>
    <dgm:cxn modelId="{7FC95C04-F05D-410F-A92A-CF95F7E2D477}" type="presParOf" srcId="{CC8A2AE1-A7D0-4B30-90F8-E9C2A3DD82FF}" destId="{C1EE5767-966F-40CA-82D8-9FD446AD3513}" srcOrd="1" destOrd="0" presId="urn:microsoft.com/office/officeart/2005/8/layout/hProcess10"/>
    <dgm:cxn modelId="{B7FC3638-C89F-47F0-B59E-9F6C4CF64C23}" type="presParOf" srcId="{C1EE5767-966F-40CA-82D8-9FD446AD3513}" destId="{E022EF6B-CFF5-4F11-8D9E-BF3B2E0B4C6C}" srcOrd="0" destOrd="0" presId="urn:microsoft.com/office/officeart/2005/8/layout/hProcess10"/>
    <dgm:cxn modelId="{33432B1A-ACE5-413D-848F-0E2417F398A2}" type="presParOf" srcId="{CC8A2AE1-A7D0-4B30-90F8-E9C2A3DD82FF}" destId="{865F35DD-F702-4973-917E-886CA09B0D49}" srcOrd="2" destOrd="0" presId="urn:microsoft.com/office/officeart/2005/8/layout/hProcess10"/>
    <dgm:cxn modelId="{339E2F91-5A88-4FA3-8598-3CF40FF90B4A}" type="presParOf" srcId="{865F35DD-F702-4973-917E-886CA09B0D49}" destId="{5E5A3162-D62F-41D7-8F91-6DFCB1A86A9C}" srcOrd="0" destOrd="0" presId="urn:microsoft.com/office/officeart/2005/8/layout/hProcess10"/>
    <dgm:cxn modelId="{18E86E5C-BD05-4D55-AD02-C7DD45EDA660}" type="presParOf" srcId="{865F35DD-F702-4973-917E-886CA09B0D49}" destId="{ABFE0E57-F395-4DE5-94E1-5C956F356B88}" srcOrd="1" destOrd="0" presId="urn:microsoft.com/office/officeart/2005/8/layout/hProcess10"/>
    <dgm:cxn modelId="{7D8E2094-7EF3-46F4-AB3F-92B12422BA9A}" type="presParOf" srcId="{CC8A2AE1-A7D0-4B30-90F8-E9C2A3DD82FF}" destId="{7D88BC18-F59C-422E-B048-3ABD1D0E1F14}" srcOrd="3" destOrd="0" presId="urn:microsoft.com/office/officeart/2005/8/layout/hProcess10"/>
    <dgm:cxn modelId="{12D76088-DC33-45CD-B3A9-602EEF605BB4}" type="presParOf" srcId="{7D88BC18-F59C-422E-B048-3ABD1D0E1F14}" destId="{32A28748-492C-4001-B321-97D410D8AEA7}" srcOrd="0" destOrd="0" presId="urn:microsoft.com/office/officeart/2005/8/layout/hProcess10"/>
    <dgm:cxn modelId="{7626F669-7876-4801-82E7-6F53715D68DE}" type="presParOf" srcId="{CC8A2AE1-A7D0-4B30-90F8-E9C2A3DD82FF}" destId="{3D4C0E6D-05D0-49B3-9250-CD6B4E5189F6}" srcOrd="4" destOrd="0" presId="urn:microsoft.com/office/officeart/2005/8/layout/hProcess10"/>
    <dgm:cxn modelId="{7D9F0F29-ABAB-461E-9BC2-92DB0B8CE691}" type="presParOf" srcId="{3D4C0E6D-05D0-49B3-9250-CD6B4E5189F6}" destId="{4D90948A-8E04-4233-ADF7-1E90F212F452}" srcOrd="0" destOrd="0" presId="urn:microsoft.com/office/officeart/2005/8/layout/hProcess10"/>
    <dgm:cxn modelId="{0F3C40B2-ABDD-4516-AE3D-1D5D60A82A61}" type="presParOf" srcId="{3D4C0E6D-05D0-49B3-9250-CD6B4E5189F6}" destId="{3DC81AB5-6223-4D26-B903-7D6E2F663A3B}" srcOrd="1" destOrd="0" presId="urn:microsoft.com/office/officeart/2005/8/layout/hProcess10"/>
    <dgm:cxn modelId="{0EB003AC-3EE8-4160-ADA6-53105D46300D}" type="presParOf" srcId="{CC8A2AE1-A7D0-4B30-90F8-E9C2A3DD82FF}" destId="{8A2D1533-6974-43EC-A5AA-F3C947BB5F87}" srcOrd="5" destOrd="0" presId="urn:microsoft.com/office/officeart/2005/8/layout/hProcess10"/>
    <dgm:cxn modelId="{418CF5B7-56DC-4DE4-B689-0639FB0E6471}" type="presParOf" srcId="{8A2D1533-6974-43EC-A5AA-F3C947BB5F87}" destId="{11C94143-7744-42B6-89AB-9B0B25A2812F}" srcOrd="0" destOrd="0" presId="urn:microsoft.com/office/officeart/2005/8/layout/hProcess10"/>
    <dgm:cxn modelId="{8B183E2E-F9C8-437B-91B1-90EFB4EA5140}" type="presParOf" srcId="{CC8A2AE1-A7D0-4B30-90F8-E9C2A3DD82FF}" destId="{CFD980F8-4A5B-4C9B-B5ED-6E43AEA1FF86}" srcOrd="6" destOrd="0" presId="urn:microsoft.com/office/officeart/2005/8/layout/hProcess10"/>
    <dgm:cxn modelId="{93342BA8-4486-470C-8DE6-1D193DFAAF9C}" type="presParOf" srcId="{CFD980F8-4A5B-4C9B-B5ED-6E43AEA1FF86}" destId="{004CFFD5-5EA5-424D-81D9-5A63A5306412}" srcOrd="0" destOrd="0" presId="urn:microsoft.com/office/officeart/2005/8/layout/hProcess10"/>
    <dgm:cxn modelId="{58C1DC17-63A5-42CD-A8C8-30F79BC7E898}" type="presParOf" srcId="{CFD980F8-4A5B-4C9B-B5ED-6E43AEA1FF86}" destId="{18892D23-1B4B-4CEF-8215-B0C526D6D4EB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DC1F0-74B2-480B-9AA7-C94AF2937C30}">
      <dsp:nvSpPr>
        <dsp:cNvPr id="0" name=""/>
        <dsp:cNvSpPr/>
      </dsp:nvSpPr>
      <dsp:spPr>
        <a:xfrm>
          <a:off x="7219" y="1025519"/>
          <a:ext cx="1956600" cy="19566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834F6CD-5280-484F-B60E-1E213A8C49AF}">
      <dsp:nvSpPr>
        <dsp:cNvPr id="0" name=""/>
        <dsp:cNvSpPr/>
      </dsp:nvSpPr>
      <dsp:spPr>
        <a:xfrm>
          <a:off x="165577" y="2199479"/>
          <a:ext cx="2276915" cy="1956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 err="1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Input</a:t>
          </a:r>
          <a:r>
            <a:rPr lang="id-ID" sz="2800" b="0" kern="1200" dirty="0" smtClean="0">
              <a:effectLst/>
              <a:latin typeface="Calibri" pitchFamily="34" charset="0"/>
              <a:cs typeface="Calibri" pitchFamily="34" charset="0"/>
            </a:rPr>
            <a:t/>
          </a:r>
          <a:br>
            <a:rPr lang="id-ID" sz="2800" b="0" kern="1200" dirty="0" smtClean="0">
              <a:effectLst/>
              <a:latin typeface="Calibri" pitchFamily="34" charset="0"/>
              <a:cs typeface="Calibri" pitchFamily="34" charset="0"/>
            </a:rPr>
          </a:br>
          <a:r>
            <a:rPr lang="id-ID" sz="2800" b="0" kern="1200" dirty="0" smtClean="0">
              <a:effectLst/>
              <a:latin typeface="Calibri" pitchFamily="34" charset="0"/>
              <a:cs typeface="Calibri" pitchFamily="34" charset="0"/>
            </a:rPr>
            <a:t>(Data)</a:t>
          </a:r>
          <a:endParaRPr lang="id-ID" sz="2800" b="0" kern="1200" dirty="0">
            <a:effectLst/>
            <a:latin typeface="Calibri" pitchFamily="34" charset="0"/>
            <a:cs typeface="Calibri" pitchFamily="34" charset="0"/>
          </a:endParaRPr>
        </a:p>
      </dsp:txBody>
      <dsp:txXfrm>
        <a:off x="222884" y="2256786"/>
        <a:ext cx="2162301" cy="1841986"/>
      </dsp:txXfrm>
    </dsp:sp>
    <dsp:sp modelId="{C1EE5767-966F-40CA-82D8-9FD446AD3513}">
      <dsp:nvSpPr>
        <dsp:cNvPr id="0" name=""/>
        <dsp:cNvSpPr/>
      </dsp:nvSpPr>
      <dsp:spPr>
        <a:xfrm>
          <a:off x="2396759" y="1768747"/>
          <a:ext cx="432939" cy="470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000" kern="1200"/>
        </a:p>
      </dsp:txBody>
      <dsp:txXfrm>
        <a:off x="2396759" y="1862776"/>
        <a:ext cx="303057" cy="282085"/>
      </dsp:txXfrm>
    </dsp:sp>
    <dsp:sp modelId="{5E5A3162-D62F-41D7-8F91-6DFCB1A86A9C}">
      <dsp:nvSpPr>
        <dsp:cNvPr id="0" name=""/>
        <dsp:cNvSpPr/>
      </dsp:nvSpPr>
      <dsp:spPr>
        <a:xfrm>
          <a:off x="3200790" y="1025519"/>
          <a:ext cx="1956600" cy="19566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BFE0E57-F395-4DE5-94E1-5C956F356B88}">
      <dsp:nvSpPr>
        <dsp:cNvPr id="0" name=""/>
        <dsp:cNvSpPr/>
      </dsp:nvSpPr>
      <dsp:spPr>
        <a:xfrm>
          <a:off x="3350285" y="2199479"/>
          <a:ext cx="2294642" cy="1956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386339"/>
                <a:satOff val="24771"/>
                <a:lumOff val="-21176"/>
                <a:alphaOff val="0"/>
                <a:tint val="50000"/>
                <a:satMod val="300000"/>
              </a:schemeClr>
            </a:gs>
            <a:gs pos="35000">
              <a:schemeClr val="accent5">
                <a:hueOff val="-4386339"/>
                <a:satOff val="24771"/>
                <a:lumOff val="-21176"/>
                <a:alphaOff val="0"/>
                <a:tint val="37000"/>
                <a:satMod val="300000"/>
              </a:schemeClr>
            </a:gs>
            <a:gs pos="100000">
              <a:schemeClr val="accent5">
                <a:hueOff val="-4386339"/>
                <a:satOff val="24771"/>
                <a:lumOff val="-211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Metode</a:t>
          </a:r>
          <a:r>
            <a:rPr lang="id-ID" sz="2800" b="0" kern="1200" dirty="0" smtClean="0">
              <a:effectLst/>
              <a:latin typeface="Calibri" pitchFamily="34" charset="0"/>
              <a:cs typeface="Calibri" pitchFamily="34" charset="0"/>
            </a:rPr>
            <a:t> (Algoritma Data Mining)</a:t>
          </a:r>
          <a:endParaRPr lang="id-ID" sz="2800" b="0" kern="1200" dirty="0">
            <a:effectLst/>
            <a:latin typeface="Calibri" pitchFamily="34" charset="0"/>
            <a:cs typeface="Calibri" pitchFamily="34" charset="0"/>
          </a:endParaRPr>
        </a:p>
      </dsp:txBody>
      <dsp:txXfrm>
        <a:off x="3407592" y="2256786"/>
        <a:ext cx="2180028" cy="1841986"/>
      </dsp:txXfrm>
    </dsp:sp>
    <dsp:sp modelId="{7D88BC18-F59C-422E-B048-3ABD1D0E1F14}">
      <dsp:nvSpPr>
        <dsp:cNvPr id="0" name=""/>
        <dsp:cNvSpPr/>
      </dsp:nvSpPr>
      <dsp:spPr>
        <a:xfrm>
          <a:off x="5593432" y="1768747"/>
          <a:ext cx="436041" cy="470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8772678"/>
                <a:satOff val="49542"/>
                <a:lumOff val="-42353"/>
                <a:alphaOff val="0"/>
                <a:tint val="50000"/>
                <a:satMod val="300000"/>
              </a:schemeClr>
            </a:gs>
            <a:gs pos="35000">
              <a:schemeClr val="accent5">
                <a:hueOff val="-8772678"/>
                <a:satOff val="49542"/>
                <a:lumOff val="-42353"/>
                <a:alphaOff val="0"/>
                <a:tint val="37000"/>
                <a:satMod val="300000"/>
              </a:schemeClr>
            </a:gs>
            <a:gs pos="100000">
              <a:schemeClr val="accent5">
                <a:hueOff val="-8772678"/>
                <a:satOff val="49542"/>
                <a:lumOff val="-4235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000" kern="1200"/>
        </a:p>
      </dsp:txBody>
      <dsp:txXfrm>
        <a:off x="5593432" y="1862776"/>
        <a:ext cx="305229" cy="282085"/>
      </dsp:txXfrm>
    </dsp:sp>
    <dsp:sp modelId="{4D90948A-8E04-4233-ADF7-1E90F212F452}">
      <dsp:nvSpPr>
        <dsp:cNvPr id="0" name=""/>
        <dsp:cNvSpPr/>
      </dsp:nvSpPr>
      <dsp:spPr>
        <a:xfrm>
          <a:off x="6403224" y="1025519"/>
          <a:ext cx="1956600" cy="19566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DC81AB5-6223-4D26-B903-7D6E2F663A3B}">
      <dsp:nvSpPr>
        <dsp:cNvPr id="0" name=""/>
        <dsp:cNvSpPr/>
      </dsp:nvSpPr>
      <dsp:spPr>
        <a:xfrm>
          <a:off x="6549051" y="2199479"/>
          <a:ext cx="2301979" cy="1956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772678"/>
                <a:satOff val="49542"/>
                <a:lumOff val="-42353"/>
                <a:alphaOff val="0"/>
                <a:tint val="50000"/>
                <a:satMod val="300000"/>
              </a:schemeClr>
            </a:gs>
            <a:gs pos="35000">
              <a:schemeClr val="accent5">
                <a:hueOff val="-8772678"/>
                <a:satOff val="49542"/>
                <a:lumOff val="-42353"/>
                <a:alphaOff val="0"/>
                <a:tint val="37000"/>
                <a:satMod val="300000"/>
              </a:schemeClr>
            </a:gs>
            <a:gs pos="100000">
              <a:schemeClr val="accent5">
                <a:hueOff val="-8772678"/>
                <a:satOff val="49542"/>
                <a:lumOff val="-4235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 err="1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Output</a:t>
          </a:r>
          <a:r>
            <a:rPr lang="id-ID" sz="2800" b="0" kern="1200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 </a:t>
          </a:r>
          <a:r>
            <a:rPr lang="id-ID" sz="2800" b="0" kern="1200" dirty="0" smtClean="0">
              <a:effectLst/>
              <a:latin typeface="Calibri" pitchFamily="34" charset="0"/>
              <a:cs typeface="Calibri" pitchFamily="34" charset="0"/>
            </a:rPr>
            <a:t>(Pola/Model)</a:t>
          </a:r>
          <a:endParaRPr lang="id-ID" sz="2800" b="0" kern="1200" dirty="0">
            <a:effectLst/>
            <a:latin typeface="Calibri" pitchFamily="34" charset="0"/>
            <a:cs typeface="Calibri" pitchFamily="34" charset="0"/>
          </a:endParaRPr>
        </a:p>
      </dsp:txBody>
      <dsp:txXfrm>
        <a:off x="6606358" y="2256786"/>
        <a:ext cx="2187365" cy="18419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DC1F0-74B2-480B-9AA7-C94AF2937C30}">
      <dsp:nvSpPr>
        <dsp:cNvPr id="0" name=""/>
        <dsp:cNvSpPr/>
      </dsp:nvSpPr>
      <dsp:spPr>
        <a:xfrm>
          <a:off x="986" y="1434694"/>
          <a:ext cx="1445131" cy="14451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834F6CD-5280-484F-B60E-1E213A8C49AF}">
      <dsp:nvSpPr>
        <dsp:cNvPr id="0" name=""/>
        <dsp:cNvSpPr/>
      </dsp:nvSpPr>
      <dsp:spPr>
        <a:xfrm>
          <a:off x="117949" y="2301773"/>
          <a:ext cx="1681714" cy="1445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err="1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Input</a:t>
          </a:r>
          <a:r>
            <a:rPr lang="id-ID" sz="2400" b="1" kern="1200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/>
          </a:r>
          <a:br>
            <a:rPr lang="id-ID" sz="2400" b="1" kern="1200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</a:br>
          <a:r>
            <a:rPr lang="id-ID" sz="1800" b="0" kern="1200" dirty="0" smtClean="0">
              <a:effectLst/>
              <a:latin typeface="Calibri" pitchFamily="34" charset="0"/>
              <a:cs typeface="Calibri" pitchFamily="34" charset="0"/>
            </a:rPr>
            <a:t>(Data)</a:t>
          </a:r>
          <a:endParaRPr lang="id-ID" sz="1800" b="0" kern="1200" dirty="0">
            <a:effectLst/>
            <a:latin typeface="Calibri" pitchFamily="34" charset="0"/>
            <a:cs typeface="Calibri" pitchFamily="34" charset="0"/>
          </a:endParaRPr>
        </a:p>
      </dsp:txBody>
      <dsp:txXfrm>
        <a:off x="160275" y="2344099"/>
        <a:ext cx="1597062" cy="1360479"/>
      </dsp:txXfrm>
    </dsp:sp>
    <dsp:sp modelId="{C1EE5767-966F-40CA-82D8-9FD446AD3513}">
      <dsp:nvSpPr>
        <dsp:cNvPr id="0" name=""/>
        <dsp:cNvSpPr/>
      </dsp:nvSpPr>
      <dsp:spPr>
        <a:xfrm>
          <a:off x="1765884" y="1983637"/>
          <a:ext cx="319766" cy="3472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500" kern="1200"/>
        </a:p>
      </dsp:txBody>
      <dsp:txXfrm>
        <a:off x="1765884" y="2053086"/>
        <a:ext cx="223836" cy="208347"/>
      </dsp:txXfrm>
    </dsp:sp>
    <dsp:sp modelId="{5E5A3162-D62F-41D7-8F91-6DFCB1A86A9C}">
      <dsp:nvSpPr>
        <dsp:cNvPr id="0" name=""/>
        <dsp:cNvSpPr/>
      </dsp:nvSpPr>
      <dsp:spPr>
        <a:xfrm>
          <a:off x="2359736" y="1434694"/>
          <a:ext cx="1445131" cy="14451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BFE0E57-F395-4DE5-94E1-5C956F356B88}">
      <dsp:nvSpPr>
        <dsp:cNvPr id="0" name=""/>
        <dsp:cNvSpPr/>
      </dsp:nvSpPr>
      <dsp:spPr>
        <a:xfrm>
          <a:off x="2470152" y="2301773"/>
          <a:ext cx="1694807" cy="1445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924226"/>
                <a:satOff val="16514"/>
                <a:lumOff val="-14118"/>
                <a:alphaOff val="0"/>
                <a:tint val="50000"/>
                <a:satMod val="300000"/>
              </a:schemeClr>
            </a:gs>
            <a:gs pos="35000">
              <a:schemeClr val="accent5">
                <a:hueOff val="-2924226"/>
                <a:satOff val="16514"/>
                <a:lumOff val="-14118"/>
                <a:alphaOff val="0"/>
                <a:tint val="37000"/>
                <a:satMod val="300000"/>
              </a:schemeClr>
            </a:gs>
            <a:gs pos="100000">
              <a:schemeClr val="accent5">
                <a:hueOff val="-2924226"/>
                <a:satOff val="16514"/>
                <a:lumOff val="-1411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Metode</a:t>
          </a:r>
          <a:br>
            <a:rPr lang="id-ID" sz="2400" b="1" kern="1200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</a:br>
          <a:r>
            <a:rPr lang="id-ID" sz="1800" b="0" kern="1200" dirty="0" smtClean="0">
              <a:effectLst/>
              <a:latin typeface="Calibri" pitchFamily="34" charset="0"/>
              <a:cs typeface="Calibri" pitchFamily="34" charset="0"/>
            </a:rPr>
            <a:t>(Algoritma Data Mining)</a:t>
          </a:r>
          <a:endParaRPr lang="id-ID" sz="1800" b="0" kern="1200" dirty="0">
            <a:effectLst/>
            <a:latin typeface="Calibri" pitchFamily="34" charset="0"/>
            <a:cs typeface="Calibri" pitchFamily="34" charset="0"/>
          </a:endParaRPr>
        </a:p>
      </dsp:txBody>
      <dsp:txXfrm>
        <a:off x="2512478" y="2344099"/>
        <a:ext cx="1610155" cy="1360479"/>
      </dsp:txXfrm>
    </dsp:sp>
    <dsp:sp modelId="{7D88BC18-F59C-422E-B048-3ABD1D0E1F14}">
      <dsp:nvSpPr>
        <dsp:cNvPr id="0" name=""/>
        <dsp:cNvSpPr/>
      </dsp:nvSpPr>
      <dsp:spPr>
        <a:xfrm>
          <a:off x="4126925" y="1983637"/>
          <a:ext cx="322057" cy="3472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386339"/>
                <a:satOff val="24771"/>
                <a:lumOff val="-21176"/>
                <a:alphaOff val="0"/>
                <a:tint val="50000"/>
                <a:satMod val="300000"/>
              </a:schemeClr>
            </a:gs>
            <a:gs pos="35000">
              <a:schemeClr val="accent5">
                <a:hueOff val="-4386339"/>
                <a:satOff val="24771"/>
                <a:lumOff val="-21176"/>
                <a:alphaOff val="0"/>
                <a:tint val="37000"/>
                <a:satMod val="300000"/>
              </a:schemeClr>
            </a:gs>
            <a:gs pos="100000">
              <a:schemeClr val="accent5">
                <a:hueOff val="-4386339"/>
                <a:satOff val="24771"/>
                <a:lumOff val="-211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500" kern="1200"/>
        </a:p>
      </dsp:txBody>
      <dsp:txXfrm>
        <a:off x="4126925" y="2053086"/>
        <a:ext cx="225440" cy="208347"/>
      </dsp:txXfrm>
    </dsp:sp>
    <dsp:sp modelId="{4D90948A-8E04-4233-ADF7-1E90F212F452}">
      <dsp:nvSpPr>
        <dsp:cNvPr id="0" name=""/>
        <dsp:cNvSpPr/>
      </dsp:nvSpPr>
      <dsp:spPr>
        <a:xfrm>
          <a:off x="4725032" y="1434694"/>
          <a:ext cx="1445131" cy="14451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DC81AB5-6223-4D26-B903-7D6E2F663A3B}">
      <dsp:nvSpPr>
        <dsp:cNvPr id="0" name=""/>
        <dsp:cNvSpPr/>
      </dsp:nvSpPr>
      <dsp:spPr>
        <a:xfrm>
          <a:off x="4832739" y="2301773"/>
          <a:ext cx="1700226" cy="1445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848452"/>
                <a:satOff val="33028"/>
                <a:lumOff val="-28235"/>
                <a:alphaOff val="0"/>
                <a:tint val="50000"/>
                <a:satMod val="300000"/>
              </a:schemeClr>
            </a:gs>
            <a:gs pos="35000">
              <a:schemeClr val="accent5">
                <a:hueOff val="-5848452"/>
                <a:satOff val="33028"/>
                <a:lumOff val="-28235"/>
                <a:alphaOff val="0"/>
                <a:tint val="37000"/>
                <a:satMod val="300000"/>
              </a:schemeClr>
            </a:gs>
            <a:gs pos="100000">
              <a:schemeClr val="accent5">
                <a:hueOff val="-5848452"/>
                <a:satOff val="33028"/>
                <a:lumOff val="-2823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err="1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Output</a:t>
          </a:r>
          <a:r>
            <a:rPr lang="id-ID" sz="2400" b="0" kern="1200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 </a:t>
          </a:r>
          <a:br>
            <a:rPr lang="id-ID" sz="2400" b="0" kern="1200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</a:br>
          <a:r>
            <a:rPr lang="id-ID" sz="1800" b="0" kern="1200" dirty="0" smtClean="0">
              <a:effectLst/>
              <a:latin typeface="Calibri" pitchFamily="34" charset="0"/>
              <a:cs typeface="Calibri" pitchFamily="34" charset="0"/>
            </a:rPr>
            <a:t>(Pola/Model)</a:t>
          </a:r>
          <a:endParaRPr lang="id-ID" sz="1800" b="0" kern="1200" dirty="0">
            <a:effectLst/>
            <a:latin typeface="Calibri" pitchFamily="34" charset="0"/>
            <a:cs typeface="Calibri" pitchFamily="34" charset="0"/>
          </a:endParaRPr>
        </a:p>
      </dsp:txBody>
      <dsp:txXfrm>
        <a:off x="4875065" y="2344099"/>
        <a:ext cx="1615574" cy="1360479"/>
      </dsp:txXfrm>
    </dsp:sp>
    <dsp:sp modelId="{8A2D1533-6974-43EC-A5AA-F3C947BB5F87}">
      <dsp:nvSpPr>
        <dsp:cNvPr id="0" name=""/>
        <dsp:cNvSpPr/>
      </dsp:nvSpPr>
      <dsp:spPr>
        <a:xfrm>
          <a:off x="6493170" y="1983637"/>
          <a:ext cx="323005" cy="3472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8772678"/>
                <a:satOff val="49542"/>
                <a:lumOff val="-42353"/>
                <a:alphaOff val="0"/>
                <a:tint val="50000"/>
                <a:satMod val="300000"/>
              </a:schemeClr>
            </a:gs>
            <a:gs pos="35000">
              <a:schemeClr val="accent5">
                <a:hueOff val="-8772678"/>
                <a:satOff val="49542"/>
                <a:lumOff val="-42353"/>
                <a:alphaOff val="0"/>
                <a:tint val="37000"/>
                <a:satMod val="300000"/>
              </a:schemeClr>
            </a:gs>
            <a:gs pos="100000">
              <a:schemeClr val="accent5">
                <a:hueOff val="-8772678"/>
                <a:satOff val="49542"/>
                <a:lumOff val="-4235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500" kern="1200"/>
        </a:p>
      </dsp:txBody>
      <dsp:txXfrm>
        <a:off x="6493170" y="2053086"/>
        <a:ext cx="226104" cy="208347"/>
      </dsp:txXfrm>
    </dsp:sp>
    <dsp:sp modelId="{004CFFD5-5EA5-424D-81D9-5A63A5306412}">
      <dsp:nvSpPr>
        <dsp:cNvPr id="0" name=""/>
        <dsp:cNvSpPr/>
      </dsp:nvSpPr>
      <dsp:spPr>
        <a:xfrm>
          <a:off x="7093038" y="1434694"/>
          <a:ext cx="1445131" cy="14451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8892D23-1B4B-4CEF-8215-B0C526D6D4EB}">
      <dsp:nvSpPr>
        <dsp:cNvPr id="0" name=""/>
        <dsp:cNvSpPr/>
      </dsp:nvSpPr>
      <dsp:spPr>
        <a:xfrm>
          <a:off x="7244452" y="2301773"/>
          <a:ext cx="1612810" cy="1445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772678"/>
                <a:satOff val="49542"/>
                <a:lumOff val="-42353"/>
                <a:alphaOff val="0"/>
                <a:tint val="50000"/>
                <a:satMod val="300000"/>
              </a:schemeClr>
            </a:gs>
            <a:gs pos="35000">
              <a:schemeClr val="accent5">
                <a:hueOff val="-8772678"/>
                <a:satOff val="49542"/>
                <a:lumOff val="-42353"/>
                <a:alphaOff val="0"/>
                <a:tint val="37000"/>
                <a:satMod val="300000"/>
              </a:schemeClr>
            </a:gs>
            <a:gs pos="100000">
              <a:schemeClr val="accent5">
                <a:hueOff val="-8772678"/>
                <a:satOff val="49542"/>
                <a:lumOff val="-4235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err="1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Evaluation</a:t>
          </a:r>
          <a:r>
            <a:rPr lang="id-ID" sz="2400" b="0" kern="1200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rPr>
            <a:t> </a:t>
          </a:r>
          <a:r>
            <a:rPr lang="id-ID" sz="2400" b="0" kern="1200" dirty="0" smtClean="0">
              <a:effectLst/>
              <a:latin typeface="Calibri" pitchFamily="34" charset="0"/>
              <a:cs typeface="Calibri" pitchFamily="34" charset="0"/>
            </a:rPr>
            <a:t/>
          </a:r>
          <a:br>
            <a:rPr lang="id-ID" sz="2400" b="0" kern="1200" dirty="0" smtClean="0">
              <a:effectLst/>
              <a:latin typeface="Calibri" pitchFamily="34" charset="0"/>
              <a:cs typeface="Calibri" pitchFamily="34" charset="0"/>
            </a:rPr>
          </a:br>
          <a:r>
            <a:rPr lang="id-ID" sz="1800" b="0" kern="1200" dirty="0" smtClean="0">
              <a:effectLst/>
              <a:latin typeface="Calibri" pitchFamily="34" charset="0"/>
              <a:cs typeface="Calibri" pitchFamily="34" charset="0"/>
            </a:rPr>
            <a:t>(Akurasi, AUC, RMSE, </a:t>
          </a:r>
          <a:r>
            <a:rPr lang="id-ID" sz="1800" b="0" kern="1200" dirty="0" err="1" smtClean="0">
              <a:effectLst/>
              <a:latin typeface="Calibri" pitchFamily="34" charset="0"/>
              <a:cs typeface="Calibri" pitchFamily="34" charset="0"/>
            </a:rPr>
            <a:t>etc</a:t>
          </a:r>
          <a:r>
            <a:rPr lang="id-ID" sz="1800" b="0" kern="1200" dirty="0" smtClean="0">
              <a:effectLst/>
              <a:latin typeface="Calibri" pitchFamily="34" charset="0"/>
              <a:cs typeface="Calibri" pitchFamily="34" charset="0"/>
            </a:rPr>
            <a:t>)</a:t>
          </a:r>
          <a:endParaRPr lang="id-ID" sz="1800" b="0" kern="1200" dirty="0">
            <a:effectLst/>
            <a:latin typeface="Calibri" pitchFamily="34" charset="0"/>
            <a:cs typeface="Calibri" pitchFamily="34" charset="0"/>
          </a:endParaRPr>
        </a:p>
      </dsp:txBody>
      <dsp:txXfrm>
        <a:off x="7286778" y="2344099"/>
        <a:ext cx="1528158" cy="1360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ACB24BB-07AD-429A-A2E2-1D4803ABA524}" type="datetimeFigureOut">
              <a:rPr lang="zh-CN" altLang="en-US"/>
              <a:pPr>
                <a:defRPr/>
              </a:pPr>
              <a:t>2013/10/4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486AD57-67ED-4140-9F70-67C055736C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153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48436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14553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85662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63895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4253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95479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95479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25090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012871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583444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1092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402971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599063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97363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704308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077950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29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8765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78748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970493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018430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43864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40752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135500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561254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954790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090828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719033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40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590913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41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590913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43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142740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45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93538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46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901437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47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4174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172689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48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590913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49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260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50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320619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51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12440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52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394479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54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43970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27859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33703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3639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61914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9137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8"/>
          <p:cNvSpPr>
            <a:spLocks noChangeArrowheads="1"/>
          </p:cNvSpPr>
          <p:nvPr/>
        </p:nvSpPr>
        <p:spPr bwMode="gray">
          <a:xfrm rot="5400000">
            <a:off x="7904162" y="1163638"/>
            <a:ext cx="2098675" cy="38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5451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gray">
          <a:xfrm>
            <a:off x="3886200" y="5715000"/>
            <a:ext cx="1612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800" b="1">
                <a:latin typeface="Verdana" pitchFamily="34" charset="0"/>
                <a:ea typeface="宋体" charset="-122"/>
              </a:rPr>
              <a:t>LOGO</a:t>
            </a: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 rot="421294">
            <a:off x="971550" y="692150"/>
            <a:ext cx="1871663" cy="1944688"/>
            <a:chOff x="521" y="482"/>
            <a:chExt cx="1134" cy="1142"/>
          </a:xfrm>
        </p:grpSpPr>
        <p:sp>
          <p:nvSpPr>
            <p:cNvPr id="7" name="Oval 32"/>
            <p:cNvSpPr>
              <a:spLocks noChangeArrowheads="1"/>
            </p:cNvSpPr>
            <p:nvPr userDrawn="1"/>
          </p:nvSpPr>
          <p:spPr bwMode="gray">
            <a:xfrm rot="-128649">
              <a:off x="851" y="811"/>
              <a:ext cx="479" cy="49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grpSp>
          <p:nvGrpSpPr>
            <p:cNvPr id="8" name="Group 33"/>
            <p:cNvGrpSpPr>
              <a:grpSpLocks/>
            </p:cNvGrpSpPr>
            <p:nvPr userDrawn="1"/>
          </p:nvGrpSpPr>
          <p:grpSpPr bwMode="auto">
            <a:xfrm rot="56277">
              <a:off x="1257" y="1221"/>
              <a:ext cx="258" cy="217"/>
              <a:chOff x="3447" y="874"/>
              <a:chExt cx="399" cy="340"/>
            </a:xfrm>
          </p:grpSpPr>
          <p:sp>
            <p:nvSpPr>
              <p:cNvPr id="37" name="Oval 34"/>
              <p:cNvSpPr>
                <a:spLocks noChangeArrowheads="1"/>
              </p:cNvSpPr>
              <p:nvPr/>
            </p:nvSpPr>
            <p:spPr bwMode="gray">
              <a:xfrm>
                <a:off x="3631" y="1021"/>
                <a:ext cx="108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8" name="Oval 35"/>
              <p:cNvSpPr>
                <a:spLocks noChangeArrowheads="1"/>
              </p:cNvSpPr>
              <p:nvPr/>
            </p:nvSpPr>
            <p:spPr bwMode="gray">
              <a:xfrm>
                <a:off x="3754" y="1123"/>
                <a:ext cx="92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9" name="Oval 36"/>
              <p:cNvSpPr>
                <a:spLocks noChangeArrowheads="1"/>
              </p:cNvSpPr>
              <p:nvPr/>
            </p:nvSpPr>
            <p:spPr bwMode="gray">
              <a:xfrm>
                <a:off x="3447" y="874"/>
                <a:ext cx="180" cy="183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grpSp>
          <p:nvGrpSpPr>
            <p:cNvPr id="9" name="Group 37"/>
            <p:cNvGrpSpPr>
              <a:grpSpLocks/>
            </p:cNvGrpSpPr>
            <p:nvPr userDrawn="1"/>
          </p:nvGrpSpPr>
          <p:grpSpPr bwMode="auto">
            <a:xfrm rot="-2383151">
              <a:off x="1381" y="941"/>
              <a:ext cx="269" cy="221"/>
              <a:chOff x="3446" y="867"/>
              <a:chExt cx="409" cy="344"/>
            </a:xfrm>
          </p:grpSpPr>
          <p:sp>
            <p:nvSpPr>
              <p:cNvPr id="34" name="Oval 38"/>
              <p:cNvSpPr>
                <a:spLocks noChangeArrowheads="1"/>
              </p:cNvSpPr>
              <p:nvPr/>
            </p:nvSpPr>
            <p:spPr bwMode="gray">
              <a:xfrm>
                <a:off x="3636" y="1015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5" name="Oval 39"/>
              <p:cNvSpPr>
                <a:spLocks noChangeArrowheads="1"/>
              </p:cNvSpPr>
              <p:nvPr/>
            </p:nvSpPr>
            <p:spPr bwMode="gray">
              <a:xfrm>
                <a:off x="3764" y="1118"/>
                <a:ext cx="91" cy="93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6" name="Oval 40"/>
              <p:cNvSpPr>
                <a:spLocks noChangeArrowheads="1"/>
              </p:cNvSpPr>
              <p:nvPr/>
            </p:nvSpPr>
            <p:spPr bwMode="gray">
              <a:xfrm>
                <a:off x="3446" y="867"/>
                <a:ext cx="184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grpSp>
          <p:nvGrpSpPr>
            <p:cNvPr id="10" name="Group 41"/>
            <p:cNvGrpSpPr>
              <a:grpSpLocks/>
            </p:cNvGrpSpPr>
            <p:nvPr userDrawn="1"/>
          </p:nvGrpSpPr>
          <p:grpSpPr bwMode="auto">
            <a:xfrm rot="-4925197">
              <a:off x="1295" y="670"/>
              <a:ext cx="251" cy="229"/>
              <a:chOff x="3458" y="871"/>
              <a:chExt cx="399" cy="341"/>
            </a:xfrm>
          </p:grpSpPr>
          <p:sp>
            <p:nvSpPr>
              <p:cNvPr id="31" name="Oval 42"/>
              <p:cNvSpPr>
                <a:spLocks noChangeArrowheads="1"/>
              </p:cNvSpPr>
              <p:nvPr/>
            </p:nvSpPr>
            <p:spPr bwMode="gray">
              <a:xfrm>
                <a:off x="3650" y="1018"/>
                <a:ext cx="105" cy="12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2" name="Oval 43"/>
              <p:cNvSpPr>
                <a:spLocks noChangeArrowheads="1"/>
              </p:cNvSpPr>
              <p:nvPr/>
            </p:nvSpPr>
            <p:spPr bwMode="gray">
              <a:xfrm>
                <a:off x="3770" y="1120"/>
                <a:ext cx="87" cy="9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3" name="Oval 44"/>
              <p:cNvSpPr>
                <a:spLocks noChangeArrowheads="1"/>
              </p:cNvSpPr>
              <p:nvPr/>
            </p:nvSpPr>
            <p:spPr bwMode="gray">
              <a:xfrm>
                <a:off x="3458" y="871"/>
                <a:ext cx="179" cy="18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grpSp>
          <p:nvGrpSpPr>
            <p:cNvPr id="11" name="Group 45"/>
            <p:cNvGrpSpPr>
              <a:grpSpLocks/>
            </p:cNvGrpSpPr>
            <p:nvPr userDrawn="1"/>
          </p:nvGrpSpPr>
          <p:grpSpPr bwMode="auto">
            <a:xfrm rot="3149186">
              <a:off x="974" y="1401"/>
              <a:ext cx="261" cy="229"/>
              <a:chOff x="3438" y="879"/>
              <a:chExt cx="405" cy="337"/>
            </a:xfrm>
          </p:grpSpPr>
          <p:sp>
            <p:nvSpPr>
              <p:cNvPr id="28" name="Oval 46"/>
              <p:cNvSpPr>
                <a:spLocks noChangeArrowheads="1"/>
              </p:cNvSpPr>
              <p:nvPr/>
            </p:nvSpPr>
            <p:spPr bwMode="gray">
              <a:xfrm>
                <a:off x="3626" y="1025"/>
                <a:ext cx="110" cy="12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9" name="Oval 47"/>
              <p:cNvSpPr>
                <a:spLocks noChangeArrowheads="1"/>
              </p:cNvSpPr>
              <p:nvPr/>
            </p:nvSpPr>
            <p:spPr bwMode="gray">
              <a:xfrm>
                <a:off x="3752" y="1124"/>
                <a:ext cx="91" cy="9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0" name="Oval 48"/>
              <p:cNvSpPr>
                <a:spLocks noChangeArrowheads="1"/>
              </p:cNvSpPr>
              <p:nvPr/>
            </p:nvSpPr>
            <p:spPr bwMode="gray">
              <a:xfrm>
                <a:off x="3438" y="879"/>
                <a:ext cx="183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grpSp>
          <p:nvGrpSpPr>
            <p:cNvPr id="12" name="Group 49"/>
            <p:cNvGrpSpPr>
              <a:grpSpLocks/>
            </p:cNvGrpSpPr>
            <p:nvPr userDrawn="1"/>
          </p:nvGrpSpPr>
          <p:grpSpPr bwMode="auto">
            <a:xfrm rot="-7676986">
              <a:off x="933" y="440"/>
              <a:ext cx="267" cy="232"/>
              <a:chOff x="3463" y="873"/>
              <a:chExt cx="409" cy="344"/>
            </a:xfrm>
          </p:grpSpPr>
          <p:sp>
            <p:nvSpPr>
              <p:cNvPr id="25" name="Oval 50"/>
              <p:cNvSpPr>
                <a:spLocks noChangeArrowheads="1"/>
              </p:cNvSpPr>
              <p:nvPr/>
            </p:nvSpPr>
            <p:spPr bwMode="gray">
              <a:xfrm>
                <a:off x="3650" y="1023"/>
                <a:ext cx="110" cy="123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6" name="Oval 51"/>
              <p:cNvSpPr>
                <a:spLocks noChangeArrowheads="1"/>
              </p:cNvSpPr>
              <p:nvPr/>
            </p:nvSpPr>
            <p:spPr bwMode="gray">
              <a:xfrm>
                <a:off x="3775" y="1125"/>
                <a:ext cx="97" cy="9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7" name="Oval 52"/>
              <p:cNvSpPr>
                <a:spLocks noChangeArrowheads="1"/>
              </p:cNvSpPr>
              <p:nvPr/>
            </p:nvSpPr>
            <p:spPr bwMode="gray">
              <a:xfrm>
                <a:off x="3463" y="873"/>
                <a:ext cx="181" cy="183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grpSp>
          <p:nvGrpSpPr>
            <p:cNvPr id="13" name="Group 53"/>
            <p:cNvGrpSpPr>
              <a:grpSpLocks/>
            </p:cNvGrpSpPr>
            <p:nvPr userDrawn="1"/>
          </p:nvGrpSpPr>
          <p:grpSpPr bwMode="auto">
            <a:xfrm rot="-10348150">
              <a:off x="661" y="649"/>
              <a:ext cx="260" cy="220"/>
              <a:chOff x="3464" y="886"/>
              <a:chExt cx="399" cy="345"/>
            </a:xfrm>
          </p:grpSpPr>
          <p:sp>
            <p:nvSpPr>
              <p:cNvPr id="22" name="Oval 54"/>
              <p:cNvSpPr>
                <a:spLocks noChangeArrowheads="1"/>
              </p:cNvSpPr>
              <p:nvPr/>
            </p:nvSpPr>
            <p:spPr bwMode="gray">
              <a:xfrm>
                <a:off x="3653" y="1041"/>
                <a:ext cx="110" cy="127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3" name="Oval 55"/>
              <p:cNvSpPr>
                <a:spLocks noChangeArrowheads="1"/>
              </p:cNvSpPr>
              <p:nvPr/>
            </p:nvSpPr>
            <p:spPr bwMode="gray">
              <a:xfrm>
                <a:off x="3774" y="1142"/>
                <a:ext cx="89" cy="89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4" name="Oval 56"/>
              <p:cNvSpPr>
                <a:spLocks noChangeArrowheads="1"/>
              </p:cNvSpPr>
              <p:nvPr/>
            </p:nvSpPr>
            <p:spPr bwMode="gray">
              <a:xfrm>
                <a:off x="3464" y="886"/>
                <a:ext cx="182" cy="187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grpSp>
          <p:nvGrpSpPr>
            <p:cNvPr id="14" name="Group 57"/>
            <p:cNvGrpSpPr>
              <a:grpSpLocks/>
            </p:cNvGrpSpPr>
            <p:nvPr userDrawn="1"/>
          </p:nvGrpSpPr>
          <p:grpSpPr bwMode="auto">
            <a:xfrm rot="8606759">
              <a:off x="512" y="981"/>
              <a:ext cx="263" cy="213"/>
              <a:chOff x="3456" y="891"/>
              <a:chExt cx="398" cy="337"/>
            </a:xfrm>
          </p:grpSpPr>
          <p:sp>
            <p:nvSpPr>
              <p:cNvPr id="19" name="Oval 58"/>
              <p:cNvSpPr>
                <a:spLocks noChangeArrowheads="1"/>
              </p:cNvSpPr>
              <p:nvPr/>
            </p:nvSpPr>
            <p:spPr bwMode="gray">
              <a:xfrm>
                <a:off x="3638" y="1040"/>
                <a:ext cx="109" cy="123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0" name="Oval 59"/>
              <p:cNvSpPr>
                <a:spLocks noChangeArrowheads="1"/>
              </p:cNvSpPr>
              <p:nvPr/>
            </p:nvSpPr>
            <p:spPr bwMode="gray">
              <a:xfrm>
                <a:off x="3764" y="1139"/>
                <a:ext cx="90" cy="89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1" name="Oval 60"/>
              <p:cNvSpPr>
                <a:spLocks noChangeArrowheads="1"/>
              </p:cNvSpPr>
              <p:nvPr/>
            </p:nvSpPr>
            <p:spPr bwMode="gray">
              <a:xfrm>
                <a:off x="3456" y="891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grpSp>
          <p:nvGrpSpPr>
            <p:cNvPr id="15" name="Group 61"/>
            <p:cNvGrpSpPr>
              <a:grpSpLocks/>
            </p:cNvGrpSpPr>
            <p:nvPr userDrawn="1"/>
          </p:nvGrpSpPr>
          <p:grpSpPr bwMode="auto">
            <a:xfrm rot="6279754">
              <a:off x="635" y="1281"/>
              <a:ext cx="264" cy="229"/>
              <a:chOff x="3443" y="888"/>
              <a:chExt cx="408" cy="345"/>
            </a:xfrm>
          </p:grpSpPr>
          <p:sp>
            <p:nvSpPr>
              <p:cNvPr id="16" name="Oval 62"/>
              <p:cNvSpPr>
                <a:spLocks noChangeArrowheads="1"/>
              </p:cNvSpPr>
              <p:nvPr/>
            </p:nvSpPr>
            <p:spPr bwMode="gray">
              <a:xfrm>
                <a:off x="3635" y="1033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7" name="Oval 63"/>
              <p:cNvSpPr>
                <a:spLocks noChangeArrowheads="1"/>
              </p:cNvSpPr>
              <p:nvPr/>
            </p:nvSpPr>
            <p:spPr bwMode="gray">
              <a:xfrm>
                <a:off x="3759" y="1142"/>
                <a:ext cx="92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8" name="Oval 64"/>
              <p:cNvSpPr>
                <a:spLocks noChangeArrowheads="1"/>
              </p:cNvSpPr>
              <p:nvPr/>
            </p:nvSpPr>
            <p:spPr bwMode="gray">
              <a:xfrm>
                <a:off x="3443" y="88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</p:grpSp>
      <p:sp>
        <p:nvSpPr>
          <p:cNvPr id="40" name="Rectangle 65"/>
          <p:cNvSpPr>
            <a:spLocks noChangeArrowheads="1"/>
          </p:cNvSpPr>
          <p:nvPr/>
        </p:nvSpPr>
        <p:spPr bwMode="gray">
          <a:xfrm>
            <a:off x="457200" y="0"/>
            <a:ext cx="7620000" cy="304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2431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41" name="Rectangle 66"/>
          <p:cNvSpPr>
            <a:spLocks noChangeArrowheads="1"/>
          </p:cNvSpPr>
          <p:nvPr/>
        </p:nvSpPr>
        <p:spPr bwMode="gray">
          <a:xfrm>
            <a:off x="6664325" y="-7938"/>
            <a:ext cx="2098675" cy="3127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42" name="Rectangle 68"/>
          <p:cNvSpPr>
            <a:spLocks noChangeArrowheads="1"/>
          </p:cNvSpPr>
          <p:nvPr/>
        </p:nvSpPr>
        <p:spPr bwMode="gray">
          <a:xfrm rot="10800000">
            <a:off x="2549525" y="6553200"/>
            <a:ext cx="6230938" cy="3175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43" name="Rectangle 69"/>
          <p:cNvSpPr>
            <a:spLocks noChangeArrowheads="1"/>
          </p:cNvSpPr>
          <p:nvPr/>
        </p:nvSpPr>
        <p:spPr bwMode="gray">
          <a:xfrm>
            <a:off x="8763000" y="-7938"/>
            <a:ext cx="381000" cy="31432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431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44" name="Rectangle 70"/>
          <p:cNvSpPr>
            <a:spLocks noChangeArrowheads="1"/>
          </p:cNvSpPr>
          <p:nvPr/>
        </p:nvSpPr>
        <p:spPr bwMode="gray">
          <a:xfrm>
            <a:off x="457200" y="6554788"/>
            <a:ext cx="2098675" cy="3175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36471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45" name="Rectangle 71"/>
          <p:cNvSpPr>
            <a:spLocks noChangeArrowheads="1"/>
          </p:cNvSpPr>
          <p:nvPr/>
        </p:nvSpPr>
        <p:spPr bwMode="gray">
          <a:xfrm>
            <a:off x="0" y="6553200"/>
            <a:ext cx="457200" cy="3190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46" name="Rectangle 72"/>
          <p:cNvSpPr>
            <a:spLocks noChangeArrowheads="1"/>
          </p:cNvSpPr>
          <p:nvPr/>
        </p:nvSpPr>
        <p:spPr bwMode="gray">
          <a:xfrm>
            <a:off x="0" y="0"/>
            <a:ext cx="457200" cy="304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47" name="Rectangle 73"/>
          <p:cNvSpPr>
            <a:spLocks noChangeArrowheads="1"/>
          </p:cNvSpPr>
          <p:nvPr/>
        </p:nvSpPr>
        <p:spPr bwMode="gray">
          <a:xfrm rot="5400000">
            <a:off x="-2213769" y="2510631"/>
            <a:ext cx="4876800" cy="4651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48" name="Rectangle 74"/>
          <p:cNvSpPr>
            <a:spLocks noChangeArrowheads="1"/>
          </p:cNvSpPr>
          <p:nvPr/>
        </p:nvSpPr>
        <p:spPr bwMode="gray">
          <a:xfrm rot="5400000">
            <a:off x="-575469" y="5520531"/>
            <a:ext cx="1600200" cy="4651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49" name="Rectangle 75"/>
          <p:cNvSpPr>
            <a:spLocks noChangeArrowheads="1"/>
          </p:cNvSpPr>
          <p:nvPr/>
        </p:nvSpPr>
        <p:spPr bwMode="ltGray">
          <a:xfrm>
            <a:off x="8769350" y="6538913"/>
            <a:ext cx="374650" cy="327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882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50" name="Rectangle 76"/>
          <p:cNvSpPr>
            <a:spLocks noChangeArrowheads="1"/>
          </p:cNvSpPr>
          <p:nvPr/>
        </p:nvSpPr>
        <p:spPr bwMode="gray">
          <a:xfrm rot="5400000">
            <a:off x="6557962" y="3967163"/>
            <a:ext cx="4791075" cy="381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51" name="Rectangle 77"/>
          <p:cNvSpPr>
            <a:spLocks noChangeArrowheads="1"/>
          </p:cNvSpPr>
          <p:nvPr/>
        </p:nvSpPr>
        <p:spPr bwMode="gray">
          <a:xfrm>
            <a:off x="8763000" y="1752600"/>
            <a:ext cx="381000" cy="1524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2549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52" name="Line 80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3" name="Line 81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4" name="Line 82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5" name="Line 83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6" name="Line 84"/>
          <p:cNvSpPr>
            <a:spLocks noChangeShapeType="1"/>
          </p:cNvSpPr>
          <p:nvPr/>
        </p:nvSpPr>
        <p:spPr bwMode="auto">
          <a:xfrm flipH="1">
            <a:off x="0" y="495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7" name="Line 85"/>
          <p:cNvSpPr>
            <a:spLocks noChangeShapeType="1"/>
          </p:cNvSpPr>
          <p:nvPr/>
        </p:nvSpPr>
        <p:spPr bwMode="auto">
          <a:xfrm>
            <a:off x="8763000" y="1752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8" name="Line 86"/>
          <p:cNvSpPr>
            <a:spLocks noChangeShapeType="1"/>
          </p:cNvSpPr>
          <p:nvPr/>
        </p:nvSpPr>
        <p:spPr bwMode="auto">
          <a:xfrm>
            <a:off x="8763000" y="190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9" name="Line 87"/>
          <p:cNvSpPr>
            <a:spLocks noChangeShapeType="1"/>
          </p:cNvSpPr>
          <p:nvPr/>
        </p:nvSpPr>
        <p:spPr bwMode="auto">
          <a:xfrm>
            <a:off x="2543175" y="655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0" name="Line 88"/>
          <p:cNvSpPr>
            <a:spLocks noChangeShapeType="1"/>
          </p:cNvSpPr>
          <p:nvPr/>
        </p:nvSpPr>
        <p:spPr bwMode="auto">
          <a:xfrm flipV="1">
            <a:off x="6672263" y="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057400"/>
            <a:ext cx="5791200" cy="16986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altLang="zh-CN"/>
              <a:t>Click to edit Master </a:t>
            </a:r>
            <a:br>
              <a:rPr lang="en-US" altLang="zh-CN"/>
            </a:br>
            <a:r>
              <a:rPr lang="en-US" altLang="zh-CN"/>
              <a:t>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990975"/>
            <a:ext cx="5791200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/>
            </a:lvl1pPr>
          </a:lstStyle>
          <a:p>
            <a:r>
              <a:rPr lang="en-US" altLang="zh-CN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40F41-80C9-4DA4-BF4D-F9C1E57C965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7813" y="122238"/>
            <a:ext cx="2005012" cy="60277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22238"/>
            <a:ext cx="5865813" cy="60277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0447D-E857-4119-9156-208E9E50CF2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0600" y="122238"/>
            <a:ext cx="6705600" cy="5635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228725"/>
            <a:ext cx="8023225" cy="492125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6B202-552E-4E08-B4BB-FD18AB67F5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12C5C-C73A-4010-A543-514F6E608F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5C7D3-F58E-40CF-8C5C-576BD1F2CB4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28725"/>
            <a:ext cx="3935413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97413" y="1228725"/>
            <a:ext cx="3935412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C1F59-98D8-4CF6-A5B6-3BEEAB4A8D4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42E4F-C2A8-4693-BD49-ED78589F99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8CF9C-2074-4BAE-94CB-28C49AE33D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83D06-78AB-4F3F-B355-C3EF02C6DDC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4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EB413-81AA-42C3-9745-CAB0348A27E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75636-37B4-4A71-B875-BB49B0DD056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Rectangle 69"/>
          <p:cNvSpPr>
            <a:spLocks noChangeArrowheads="1"/>
          </p:cNvSpPr>
          <p:nvPr/>
        </p:nvSpPr>
        <p:spPr bwMode="gray">
          <a:xfrm>
            <a:off x="457200" y="0"/>
            <a:ext cx="8477250" cy="76835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228725"/>
            <a:ext cx="8023225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791200" y="6248400"/>
            <a:ext cx="28956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429000" y="633888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-122"/>
              </a:defRPr>
            </a:lvl1pPr>
          </a:lstStyle>
          <a:p>
            <a:pPr>
              <a:defRPr/>
            </a:pPr>
            <a:fld id="{E18A9729-9260-4A11-B11D-3896C83DC93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0" y="0"/>
            <a:ext cx="457200" cy="7683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ea typeface="宋体" charset="-122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0" y="762000"/>
            <a:ext cx="457200" cy="152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ea typeface="宋体" charset="-122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0" y="914400"/>
            <a:ext cx="457200" cy="419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42353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ea typeface="宋体" charset="-122"/>
            </a:endParaRPr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gray">
          <a:xfrm>
            <a:off x="0" y="5105400"/>
            <a:ext cx="457200" cy="15446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ea typeface="宋体" charset="-122"/>
            </a:endParaRPr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gray">
          <a:xfrm>
            <a:off x="0" y="6656388"/>
            <a:ext cx="457200" cy="2095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457200" y="6650038"/>
            <a:ext cx="1304925" cy="2159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752600" y="6650038"/>
            <a:ext cx="7391400" cy="2159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5451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8777288" y="6656388"/>
            <a:ext cx="366712" cy="2095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470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gray">
          <a:xfrm>
            <a:off x="8769350" y="6019800"/>
            <a:ext cx="374650" cy="6429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gray">
          <a:xfrm>
            <a:off x="8763000" y="914400"/>
            <a:ext cx="381000" cy="51054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1373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1090" name="Rectangle 66"/>
          <p:cNvSpPr>
            <a:spLocks noChangeArrowheads="1"/>
          </p:cNvSpPr>
          <p:nvPr/>
        </p:nvSpPr>
        <p:spPr bwMode="gray">
          <a:xfrm>
            <a:off x="8763000" y="762000"/>
            <a:ext cx="381000" cy="1524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ea typeface="宋体" charset="-122"/>
            </a:endParaRPr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gray">
          <a:xfrm>
            <a:off x="8770938" y="0"/>
            <a:ext cx="373062" cy="762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1092" name="Rectangle 68"/>
          <p:cNvSpPr>
            <a:spLocks noChangeArrowheads="1"/>
          </p:cNvSpPr>
          <p:nvPr/>
        </p:nvSpPr>
        <p:spPr bwMode="gray">
          <a:xfrm>
            <a:off x="457200" y="762000"/>
            <a:ext cx="8315325" cy="1524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ea typeface="宋体" charset="-122"/>
            </a:endParaRPr>
          </a:p>
        </p:txBody>
      </p:sp>
      <p:sp>
        <p:nvSpPr>
          <p:cNvPr id="104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122238"/>
            <a:ext cx="6705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grpSp>
        <p:nvGrpSpPr>
          <p:cNvPr id="1044" name="Group 104"/>
          <p:cNvGrpSpPr>
            <a:grpSpLocks/>
          </p:cNvGrpSpPr>
          <p:nvPr/>
        </p:nvGrpSpPr>
        <p:grpSpPr bwMode="auto">
          <a:xfrm>
            <a:off x="8002588" y="69850"/>
            <a:ext cx="657225" cy="636588"/>
            <a:chOff x="5041" y="44"/>
            <a:chExt cx="414" cy="401"/>
          </a:xfrm>
        </p:grpSpPr>
        <p:sp>
          <p:nvSpPr>
            <p:cNvPr id="1129" name="Oval 105"/>
            <p:cNvSpPr>
              <a:spLocks noChangeArrowheads="1"/>
            </p:cNvSpPr>
            <p:nvPr userDrawn="1"/>
          </p:nvSpPr>
          <p:spPr bwMode="gray">
            <a:xfrm rot="149948">
              <a:off x="5161" y="161"/>
              <a:ext cx="175" cy="170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grpSp>
          <p:nvGrpSpPr>
            <p:cNvPr id="1055" name="Group 106"/>
            <p:cNvGrpSpPr>
              <a:grpSpLocks/>
            </p:cNvGrpSpPr>
            <p:nvPr userDrawn="1"/>
          </p:nvGrpSpPr>
          <p:grpSpPr bwMode="auto">
            <a:xfrm rot="334874">
              <a:off x="5321" y="313"/>
              <a:ext cx="98" cy="75"/>
              <a:chOff x="3452" y="878"/>
              <a:chExt cx="402" cy="342"/>
            </a:xfrm>
          </p:grpSpPr>
          <p:sp>
            <p:nvSpPr>
              <p:cNvPr id="1131" name="Oval 107"/>
              <p:cNvSpPr>
                <a:spLocks noChangeArrowheads="1"/>
              </p:cNvSpPr>
              <p:nvPr userDrawn="1"/>
            </p:nvSpPr>
            <p:spPr bwMode="gray">
              <a:xfrm>
                <a:off x="3640" y="1024"/>
                <a:ext cx="111" cy="128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32" name="Oval 108"/>
              <p:cNvSpPr>
                <a:spLocks noChangeArrowheads="1"/>
              </p:cNvSpPr>
              <p:nvPr userDrawn="1"/>
            </p:nvSpPr>
            <p:spPr bwMode="gray">
              <a:xfrm>
                <a:off x="3762" y="1122"/>
                <a:ext cx="90" cy="87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33" name="Oval 109"/>
              <p:cNvSpPr>
                <a:spLocks noChangeArrowheads="1"/>
              </p:cNvSpPr>
              <p:nvPr userDrawn="1"/>
            </p:nvSpPr>
            <p:spPr bwMode="gray">
              <a:xfrm>
                <a:off x="3427" y="874"/>
                <a:ext cx="180" cy="178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grpSp>
          <p:nvGrpSpPr>
            <p:cNvPr id="2" name="Group 110"/>
            <p:cNvGrpSpPr>
              <a:grpSpLocks/>
            </p:cNvGrpSpPr>
            <p:nvPr userDrawn="1"/>
          </p:nvGrpSpPr>
          <p:grpSpPr bwMode="auto">
            <a:xfrm rot="-2104554">
              <a:off x="5358" y="218"/>
              <a:ext cx="97" cy="75"/>
              <a:chOff x="3452" y="878"/>
              <a:chExt cx="402" cy="342"/>
            </a:xfrm>
          </p:grpSpPr>
          <p:sp>
            <p:nvSpPr>
              <p:cNvPr id="1135" name="Oval 111"/>
              <p:cNvSpPr>
                <a:spLocks noChangeArrowheads="1"/>
              </p:cNvSpPr>
              <p:nvPr userDrawn="1"/>
            </p:nvSpPr>
            <p:spPr bwMode="gray">
              <a:xfrm>
                <a:off x="3630" y="997"/>
                <a:ext cx="112" cy="128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36" name="Oval 112"/>
              <p:cNvSpPr>
                <a:spLocks noChangeArrowheads="1"/>
              </p:cNvSpPr>
              <p:nvPr userDrawn="1"/>
            </p:nvSpPr>
            <p:spPr bwMode="gray">
              <a:xfrm>
                <a:off x="3761" y="1124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37" name="Oval 113"/>
              <p:cNvSpPr>
                <a:spLocks noChangeArrowheads="1"/>
              </p:cNvSpPr>
              <p:nvPr userDrawn="1"/>
            </p:nvSpPr>
            <p:spPr bwMode="gray">
              <a:xfrm>
                <a:off x="3446" y="857"/>
                <a:ext cx="174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grpSp>
          <p:nvGrpSpPr>
            <p:cNvPr id="1057" name="Group 114"/>
            <p:cNvGrpSpPr>
              <a:grpSpLocks/>
            </p:cNvGrpSpPr>
            <p:nvPr userDrawn="1"/>
          </p:nvGrpSpPr>
          <p:grpSpPr bwMode="auto">
            <a:xfrm rot="-4646600">
              <a:off x="5335" y="107"/>
              <a:ext cx="88" cy="82"/>
              <a:chOff x="3452" y="878"/>
              <a:chExt cx="402" cy="342"/>
            </a:xfrm>
          </p:grpSpPr>
          <p:sp>
            <p:nvSpPr>
              <p:cNvPr id="1139" name="Oval 115"/>
              <p:cNvSpPr>
                <a:spLocks noChangeArrowheads="1"/>
              </p:cNvSpPr>
              <p:nvPr userDrawn="1"/>
            </p:nvSpPr>
            <p:spPr bwMode="gray">
              <a:xfrm>
                <a:off x="3656" y="1009"/>
                <a:ext cx="110" cy="129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40" name="Oval 116"/>
              <p:cNvSpPr>
                <a:spLocks noChangeArrowheads="1"/>
              </p:cNvSpPr>
              <p:nvPr userDrawn="1"/>
            </p:nvSpPr>
            <p:spPr bwMode="gray">
              <a:xfrm>
                <a:off x="3768" y="1107"/>
                <a:ext cx="91" cy="9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41" name="Oval 117"/>
              <p:cNvSpPr>
                <a:spLocks noChangeArrowheads="1"/>
              </p:cNvSpPr>
              <p:nvPr userDrawn="1"/>
            </p:nvSpPr>
            <p:spPr bwMode="gray">
              <a:xfrm>
                <a:off x="3453" y="877"/>
                <a:ext cx="183" cy="18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grpSp>
          <p:nvGrpSpPr>
            <p:cNvPr id="1058" name="Group 118"/>
            <p:cNvGrpSpPr>
              <a:grpSpLocks/>
            </p:cNvGrpSpPr>
            <p:nvPr userDrawn="1"/>
          </p:nvGrpSpPr>
          <p:grpSpPr bwMode="auto">
            <a:xfrm rot="2913403">
              <a:off x="5210" y="359"/>
              <a:ext cx="88" cy="83"/>
              <a:chOff x="3452" y="878"/>
              <a:chExt cx="402" cy="342"/>
            </a:xfrm>
          </p:grpSpPr>
          <p:sp>
            <p:nvSpPr>
              <p:cNvPr id="1143" name="Oval 119"/>
              <p:cNvSpPr>
                <a:spLocks noChangeArrowheads="1"/>
              </p:cNvSpPr>
              <p:nvPr userDrawn="1"/>
            </p:nvSpPr>
            <p:spPr bwMode="gray">
              <a:xfrm>
                <a:off x="3621" y="1033"/>
                <a:ext cx="110" cy="128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44" name="Oval 120"/>
              <p:cNvSpPr>
                <a:spLocks noChangeArrowheads="1"/>
              </p:cNvSpPr>
              <p:nvPr userDrawn="1"/>
            </p:nvSpPr>
            <p:spPr bwMode="gray">
              <a:xfrm>
                <a:off x="3763" y="112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45" name="Oval 121"/>
              <p:cNvSpPr>
                <a:spLocks noChangeArrowheads="1"/>
              </p:cNvSpPr>
              <p:nvPr userDrawn="1"/>
            </p:nvSpPr>
            <p:spPr bwMode="gray">
              <a:xfrm>
                <a:off x="3434" y="889"/>
                <a:ext cx="183" cy="177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grpSp>
          <p:nvGrpSpPr>
            <p:cNvPr id="1059" name="Group 122"/>
            <p:cNvGrpSpPr>
              <a:grpSpLocks/>
            </p:cNvGrpSpPr>
            <p:nvPr userDrawn="1"/>
          </p:nvGrpSpPr>
          <p:grpSpPr bwMode="auto">
            <a:xfrm rot="-7888389">
              <a:off x="5212" y="46"/>
              <a:ext cx="88" cy="83"/>
              <a:chOff x="3452" y="878"/>
              <a:chExt cx="402" cy="342"/>
            </a:xfrm>
          </p:grpSpPr>
          <p:sp>
            <p:nvSpPr>
              <p:cNvPr id="1147" name="Oval 123"/>
              <p:cNvSpPr>
                <a:spLocks noChangeArrowheads="1"/>
              </p:cNvSpPr>
              <p:nvPr userDrawn="1"/>
            </p:nvSpPr>
            <p:spPr bwMode="gray">
              <a:xfrm>
                <a:off x="3641" y="1021"/>
                <a:ext cx="110" cy="12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48" name="Oval 124"/>
              <p:cNvSpPr>
                <a:spLocks noChangeArrowheads="1"/>
              </p:cNvSpPr>
              <p:nvPr userDrawn="1"/>
            </p:nvSpPr>
            <p:spPr bwMode="gray">
              <a:xfrm>
                <a:off x="3769" y="1116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49" name="Oval 125"/>
              <p:cNvSpPr>
                <a:spLocks noChangeArrowheads="1"/>
              </p:cNvSpPr>
              <p:nvPr userDrawn="1"/>
            </p:nvSpPr>
            <p:spPr bwMode="gray">
              <a:xfrm>
                <a:off x="3471" y="863"/>
                <a:ext cx="183" cy="177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grpSp>
          <p:nvGrpSpPr>
            <p:cNvPr id="1060" name="Group 126"/>
            <p:cNvGrpSpPr>
              <a:grpSpLocks/>
            </p:cNvGrpSpPr>
            <p:nvPr userDrawn="1"/>
          </p:nvGrpSpPr>
          <p:grpSpPr bwMode="auto">
            <a:xfrm rot="-10069553">
              <a:off x="5089" y="95"/>
              <a:ext cx="97" cy="76"/>
              <a:chOff x="3452" y="878"/>
              <a:chExt cx="402" cy="342"/>
            </a:xfrm>
          </p:grpSpPr>
          <p:sp>
            <p:nvSpPr>
              <p:cNvPr id="1151" name="Oval 127"/>
              <p:cNvSpPr>
                <a:spLocks noChangeArrowheads="1"/>
              </p:cNvSpPr>
              <p:nvPr userDrawn="1"/>
            </p:nvSpPr>
            <p:spPr bwMode="gray">
              <a:xfrm>
                <a:off x="3639" y="1027"/>
                <a:ext cx="112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52" name="Oval 128"/>
              <p:cNvSpPr>
                <a:spLocks noChangeArrowheads="1"/>
              </p:cNvSpPr>
              <p:nvPr userDrawn="1"/>
            </p:nvSpPr>
            <p:spPr bwMode="gray">
              <a:xfrm>
                <a:off x="3748" y="1146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53" name="Oval 129"/>
              <p:cNvSpPr>
                <a:spLocks noChangeArrowheads="1"/>
              </p:cNvSpPr>
              <p:nvPr userDrawn="1"/>
            </p:nvSpPr>
            <p:spPr bwMode="gray">
              <a:xfrm>
                <a:off x="3451" y="879"/>
                <a:ext cx="182" cy="180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grpSp>
          <p:nvGrpSpPr>
            <p:cNvPr id="1061" name="Group 130"/>
            <p:cNvGrpSpPr>
              <a:grpSpLocks/>
            </p:cNvGrpSpPr>
            <p:nvPr userDrawn="1"/>
          </p:nvGrpSpPr>
          <p:grpSpPr bwMode="auto">
            <a:xfrm rot="8885358">
              <a:off x="5041" y="204"/>
              <a:ext cx="97" cy="75"/>
              <a:chOff x="3452" y="878"/>
              <a:chExt cx="402" cy="342"/>
            </a:xfrm>
          </p:grpSpPr>
          <p:sp>
            <p:nvSpPr>
              <p:cNvPr id="1155" name="Oval 131"/>
              <p:cNvSpPr>
                <a:spLocks noChangeArrowheads="1"/>
              </p:cNvSpPr>
              <p:nvPr userDrawn="1"/>
            </p:nvSpPr>
            <p:spPr bwMode="gray">
              <a:xfrm>
                <a:off x="3640" y="1022"/>
                <a:ext cx="112" cy="128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56" name="Oval 132"/>
              <p:cNvSpPr>
                <a:spLocks noChangeArrowheads="1"/>
              </p:cNvSpPr>
              <p:nvPr userDrawn="1"/>
            </p:nvSpPr>
            <p:spPr bwMode="gray">
              <a:xfrm>
                <a:off x="3744" y="1131"/>
                <a:ext cx="91" cy="87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57" name="Oval 133"/>
              <p:cNvSpPr>
                <a:spLocks noChangeArrowheads="1"/>
              </p:cNvSpPr>
              <p:nvPr userDrawn="1"/>
            </p:nvSpPr>
            <p:spPr bwMode="gray">
              <a:xfrm>
                <a:off x="3451" y="874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grpSp>
          <p:nvGrpSpPr>
            <p:cNvPr id="1062" name="Group 134"/>
            <p:cNvGrpSpPr>
              <a:grpSpLocks/>
            </p:cNvGrpSpPr>
            <p:nvPr userDrawn="1"/>
          </p:nvGrpSpPr>
          <p:grpSpPr bwMode="auto">
            <a:xfrm rot="6558351">
              <a:off x="5085" y="304"/>
              <a:ext cx="88" cy="82"/>
              <a:chOff x="3452" y="878"/>
              <a:chExt cx="402" cy="342"/>
            </a:xfrm>
          </p:grpSpPr>
          <p:sp>
            <p:nvSpPr>
              <p:cNvPr id="1159" name="Oval 135"/>
              <p:cNvSpPr>
                <a:spLocks noChangeArrowheads="1"/>
              </p:cNvSpPr>
              <p:nvPr userDrawn="1"/>
            </p:nvSpPr>
            <p:spPr bwMode="gray">
              <a:xfrm>
                <a:off x="3639" y="1066"/>
                <a:ext cx="110" cy="129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60" name="Oval 136"/>
              <p:cNvSpPr>
                <a:spLocks noChangeArrowheads="1"/>
              </p:cNvSpPr>
              <p:nvPr userDrawn="1"/>
            </p:nvSpPr>
            <p:spPr bwMode="gray">
              <a:xfrm>
                <a:off x="3763" y="1130"/>
                <a:ext cx="91" cy="9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61" name="Oval 137"/>
              <p:cNvSpPr>
                <a:spLocks noChangeArrowheads="1"/>
              </p:cNvSpPr>
              <p:nvPr userDrawn="1"/>
            </p:nvSpPr>
            <p:spPr bwMode="gray">
              <a:xfrm>
                <a:off x="3444" y="901"/>
                <a:ext cx="187" cy="18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</p:grpSp>
      <p:sp>
        <p:nvSpPr>
          <p:cNvPr id="1162" name="Rectangle 13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3246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75" name="Line 151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76" name="Line 15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77" name="Line 153"/>
          <p:cNvSpPr>
            <a:spLocks noChangeShapeType="1"/>
          </p:cNvSpPr>
          <p:nvPr/>
        </p:nvSpPr>
        <p:spPr bwMode="auto">
          <a:xfrm>
            <a:off x="0" y="66484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78" name="Line 154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79" name="Line 15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81" name="Line 157"/>
          <p:cNvSpPr>
            <a:spLocks noChangeShapeType="1"/>
          </p:cNvSpPr>
          <p:nvPr/>
        </p:nvSpPr>
        <p:spPr bwMode="auto">
          <a:xfrm flipH="1">
            <a:off x="0" y="510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82" name="Line 158"/>
          <p:cNvSpPr>
            <a:spLocks noChangeShapeType="1"/>
          </p:cNvSpPr>
          <p:nvPr/>
        </p:nvSpPr>
        <p:spPr bwMode="auto">
          <a:xfrm>
            <a:off x="1752600" y="6648450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83" name="Line 159"/>
          <p:cNvSpPr>
            <a:spLocks noChangeShapeType="1"/>
          </p:cNvSpPr>
          <p:nvPr/>
        </p:nvSpPr>
        <p:spPr bwMode="auto">
          <a:xfrm>
            <a:off x="8763000" y="6019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unta@dsn.dinus.ac.id" TargetMode="External"/><Relationship Id="rId7" Type="http://schemas.openxmlformats.org/officeDocument/2006/relationships/image" Target="../media/image4.jpeg"/><Relationship Id="rId2" Type="http://schemas.openxmlformats.org/officeDocument/2006/relationships/hyperlink" Target="Data%20Mining%20Preview.MP4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1.istockphoto.com/file_thumbview_approve/2771156/2/istockphoto_2771156_i_am_hungry.jpg&amp;imgrefurl=http://whoopsadaisy.wordpress.com/page/2/&amp;usg=__nCyitV2eeQ2hZmxKiz3DA7PzlmU=&amp;h=380&amp;w=380&amp;sz=24&amp;hl=en&amp;start=2&amp;um=1&amp;tbnid=PzCjf15qK4jorM:&amp;tbnh=123&amp;tbnw=123&amp;prev=/images?q=hungry&amp;hl=en&amp;sa=N&amp;um=1&amp;newwindow=1" TargetMode="Externa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33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5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5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5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5" Type="http://schemas.openxmlformats.org/officeDocument/2006/relationships/hyperlink" Target="http://rapid-i.com/content/view/17/40/" TargetMode="External"/><Relationship Id="rId4" Type="http://schemas.openxmlformats.org/officeDocument/2006/relationships/hyperlink" Target="http://en.wikipedia.org/wiki/RapidMiner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6200" y="5791200"/>
            <a:ext cx="1600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862064"/>
            <a:ext cx="6553200" cy="2079104"/>
          </a:xfrm>
        </p:spPr>
        <p:txBody>
          <a:bodyPr/>
          <a:lstStyle/>
          <a:p>
            <a:pPr eaLnBrk="1" hangingPunct="1"/>
            <a:r>
              <a:rPr lang="en-US" altLang="zh-CN" sz="7000" i="0" dirty="0" smtClean="0">
                <a:ea typeface="宋体" pitchFamily="2" charset="-122"/>
                <a:cs typeface="Times New Roman" pitchFamily="18" charset="0"/>
                <a:hlinkClick r:id="rId2" action="ppaction://hlinkfile"/>
              </a:rPr>
              <a:t>Data Mining</a:t>
            </a:r>
            <a:r>
              <a:rPr lang="en-US" altLang="zh-CN" sz="7000" i="0" dirty="0" smtClean="0"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sz="7000" i="0" dirty="0" smtClean="0">
                <a:ea typeface="宋体" pitchFamily="2" charset="-122"/>
                <a:cs typeface="Times New Roman" pitchFamily="18" charset="0"/>
              </a:rPr>
            </a:br>
            <a:r>
              <a:rPr lang="en-US" altLang="zh-CN" sz="4000" i="0" dirty="0" smtClean="0"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sz="4000" i="0" dirty="0" smtClean="0">
                <a:ea typeface="宋体" pitchFamily="2" charset="-122"/>
                <a:cs typeface="Times New Roman" pitchFamily="18" charset="0"/>
              </a:rPr>
            </a:br>
            <a:endParaRPr lang="en-US" altLang="zh-CN" sz="3000" i="0" dirty="0" smtClean="0"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5561945"/>
            <a:ext cx="3520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dirty="0" smtClean="0"/>
          </a:p>
          <a:p>
            <a:pPr algn="r"/>
            <a:r>
              <a:rPr lang="en-US" altLang="zh-CN" sz="2000" dirty="0" smtClean="0"/>
              <a:t>Junta </a:t>
            </a:r>
            <a:r>
              <a:rPr lang="en-US" altLang="zh-CN" sz="2000" dirty="0" err="1" smtClean="0"/>
              <a:t>Zeniarja</a:t>
            </a:r>
            <a:r>
              <a:rPr lang="en-US" altLang="zh-CN" sz="2000" dirty="0" smtClean="0"/>
              <a:t>, </a:t>
            </a:r>
            <a:r>
              <a:rPr lang="en-US" altLang="zh-CN" sz="2000" dirty="0" err="1" smtClean="0"/>
              <a:t>M.Kom</a:t>
            </a:r>
            <a:r>
              <a:rPr lang="en-US" altLang="zh-CN" sz="2000" dirty="0" smtClean="0"/>
              <a:t>, M.CS</a:t>
            </a:r>
          </a:p>
          <a:p>
            <a:pPr algn="r"/>
            <a:r>
              <a:rPr lang="en-US" altLang="zh-CN" sz="2000" dirty="0" smtClean="0">
                <a:hlinkClick r:id="rId3"/>
              </a:rPr>
              <a:t>junta@dsn.dinus.ac.id</a:t>
            </a:r>
            <a:r>
              <a:rPr lang="en-US" altLang="zh-CN" sz="2000" dirty="0" smtClean="0"/>
              <a:t> </a:t>
            </a:r>
          </a:p>
          <a:p>
            <a:pPr algn="ctr"/>
            <a:r>
              <a:rPr lang="en-US" altLang="zh-CN" sz="2000" dirty="0" smtClean="0"/>
              <a:t> </a:t>
            </a:r>
          </a:p>
        </p:txBody>
      </p:sp>
      <p:pic>
        <p:nvPicPr>
          <p:cNvPr id="88066" name="Picture 2" descr="C:\Users\Junta\Pictures\DATA-MINING\ed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77" y="521259"/>
            <a:ext cx="4738323" cy="225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7" name="Picture 3" descr="C:\Users\Junta\Pictures\DATA-MINING\min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24" y="4591528"/>
            <a:ext cx="1822128" cy="194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8" name="Picture 4" descr="C:\Users\Junta\Pictures\DATA-MINING\fingerprint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3157"/>
            <a:ext cx="1989762" cy="197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9" name="Picture 5" descr="C:\Users\Junta\Pictures\DATA-MINING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830" y="4157638"/>
            <a:ext cx="1719634" cy="171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98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302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528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92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17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440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571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468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006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70520"/>
            <a:ext cx="8064896" cy="838200"/>
          </a:xfrm>
        </p:spPr>
        <p:txBody>
          <a:bodyPr/>
          <a:lstStyle/>
          <a:p>
            <a:pPr lvl="0"/>
            <a:r>
              <a:rPr lang="id-ID" sz="2800" dirty="0" smtClean="0"/>
              <a:t>Penentuan Jenis Bunga Iris</a:t>
            </a:r>
            <a:endParaRPr lang="id-ID" sz="28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7" t="34262" r="23049" b="50534"/>
          <a:stretch/>
        </p:blipFill>
        <p:spPr bwMode="auto">
          <a:xfrm>
            <a:off x="545532" y="4419600"/>
            <a:ext cx="3882452" cy="99355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22387" r="26793" b="24949"/>
          <a:stretch/>
        </p:blipFill>
        <p:spPr bwMode="auto">
          <a:xfrm>
            <a:off x="5508104" y="4193959"/>
            <a:ext cx="3168969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z="3200" dirty="0" smtClean="0"/>
              <a:t>Lakukan </a:t>
            </a:r>
            <a:r>
              <a:rPr lang="id-ID" sz="3200" dirty="0" err="1" smtClean="0">
                <a:solidFill>
                  <a:srgbClr val="C00000"/>
                </a:solidFill>
              </a:rPr>
              <a:t>training</a:t>
            </a:r>
            <a:r>
              <a:rPr lang="id-ID" sz="3200" dirty="0" smtClean="0">
                <a:solidFill>
                  <a:srgbClr val="C00000"/>
                </a:solidFill>
              </a:rPr>
              <a:t> </a:t>
            </a:r>
            <a:r>
              <a:rPr lang="id-ID" sz="3200" dirty="0" smtClean="0"/>
              <a:t>pada data bunga Iris (</a:t>
            </a:r>
            <a:r>
              <a:rPr lang="id-ID" sz="3200" dirty="0" smtClean="0">
                <a:solidFill>
                  <a:srgbClr val="C00000"/>
                </a:solidFill>
              </a:rPr>
              <a:t>ambil </a:t>
            </a:r>
            <a:r>
              <a:rPr lang="id-ID" sz="3200" dirty="0">
                <a:solidFill>
                  <a:srgbClr val="C00000"/>
                </a:solidFill>
              </a:rPr>
              <a:t>dari </a:t>
            </a:r>
            <a:r>
              <a:rPr lang="id-ID" sz="3200" dirty="0" err="1">
                <a:solidFill>
                  <a:srgbClr val="C00000"/>
                </a:solidFill>
              </a:rPr>
              <a:t>repositories</a:t>
            </a:r>
            <a:r>
              <a:rPr lang="id-ID" sz="3200" dirty="0">
                <a:solidFill>
                  <a:srgbClr val="C00000"/>
                </a:solidFill>
              </a:rPr>
              <a:t> </a:t>
            </a:r>
            <a:r>
              <a:rPr lang="id-ID" sz="3200" dirty="0" err="1">
                <a:solidFill>
                  <a:srgbClr val="C00000"/>
                </a:solidFill>
              </a:rPr>
              <a:t>rapidminer</a:t>
            </a:r>
            <a:r>
              <a:rPr lang="id-ID" sz="3200" dirty="0" smtClean="0"/>
              <a:t>) </a:t>
            </a:r>
            <a:r>
              <a:rPr lang="id-ID" sz="3200" dirty="0"/>
              <a:t>dengan menggunakan algoritma </a:t>
            </a:r>
            <a:r>
              <a:rPr lang="id-ID" sz="3200" dirty="0" err="1" smtClean="0"/>
              <a:t>decision</a:t>
            </a:r>
            <a:r>
              <a:rPr lang="id-ID" sz="3200" dirty="0" smtClean="0"/>
              <a:t> </a:t>
            </a:r>
            <a:r>
              <a:rPr lang="id-ID" sz="3200" dirty="0" err="1" smtClean="0"/>
              <a:t>tree</a:t>
            </a:r>
            <a:r>
              <a:rPr lang="id-ID" sz="3200" dirty="0" smtClean="0"/>
              <a:t> (C4.5)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200" dirty="0" smtClean="0"/>
              <a:t>Tampilkan data (</a:t>
            </a:r>
            <a:r>
              <a:rPr lang="id-ID" sz="3200" dirty="0" err="1" smtClean="0">
                <a:solidFill>
                  <a:srgbClr val="C00000"/>
                </a:solidFill>
              </a:rPr>
              <a:t>input</a:t>
            </a:r>
            <a:r>
              <a:rPr lang="id-ID" sz="3200" dirty="0" smtClean="0"/>
              <a:t>) dan model </a:t>
            </a:r>
            <a:r>
              <a:rPr lang="id-ID" sz="3200" dirty="0" err="1" smtClean="0"/>
              <a:t>tree</a:t>
            </a:r>
            <a:r>
              <a:rPr lang="id-ID" sz="3200" dirty="0" smtClean="0"/>
              <a:t> (</a:t>
            </a:r>
            <a:r>
              <a:rPr lang="id-ID" sz="3200" dirty="0" err="1" smtClean="0">
                <a:solidFill>
                  <a:srgbClr val="C00000"/>
                </a:solidFill>
              </a:rPr>
              <a:t>output</a:t>
            </a:r>
            <a:r>
              <a:rPr lang="id-ID" sz="3200" dirty="0" smtClean="0"/>
              <a:t>) yang terbentuk</a:t>
            </a:r>
            <a:endParaRPr lang="id-ID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648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Profil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28724"/>
            <a:ext cx="8023225" cy="5172076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Nama</a:t>
            </a:r>
            <a:r>
              <a:rPr lang="en-US" dirty="0"/>
              <a:t>	</a:t>
            </a:r>
            <a:r>
              <a:rPr lang="en-US" dirty="0" smtClean="0"/>
              <a:t>:</a:t>
            </a:r>
            <a:r>
              <a:rPr lang="en-US" dirty="0"/>
              <a:t> </a:t>
            </a:r>
            <a:r>
              <a:rPr lang="en-US" dirty="0" smtClean="0"/>
              <a:t>Junta </a:t>
            </a:r>
            <a:r>
              <a:rPr lang="en-US" dirty="0" err="1" smtClean="0"/>
              <a:t>Zeniarja</a:t>
            </a:r>
            <a:r>
              <a:rPr lang="en-US" dirty="0" smtClean="0"/>
              <a:t>, </a:t>
            </a:r>
            <a:r>
              <a:rPr lang="en-US" dirty="0" err="1" smtClean="0"/>
              <a:t>M.Kom</a:t>
            </a:r>
            <a:r>
              <a:rPr lang="en-US" dirty="0" smtClean="0"/>
              <a:t>, M.CS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Alamat</a:t>
            </a:r>
            <a:r>
              <a:rPr lang="en-US" dirty="0" smtClean="0"/>
              <a:t> 	: </a:t>
            </a:r>
            <a:r>
              <a:rPr lang="en-US" dirty="0" err="1" smtClean="0"/>
              <a:t>Permata</a:t>
            </a:r>
            <a:r>
              <a:rPr lang="en-US" dirty="0" smtClean="0"/>
              <a:t> </a:t>
            </a:r>
            <a:r>
              <a:rPr lang="en-US" dirty="0" err="1" smtClean="0"/>
              <a:t>Tembalang</a:t>
            </a:r>
            <a:r>
              <a:rPr lang="en-US" dirty="0" smtClean="0"/>
              <a:t>, </a:t>
            </a:r>
            <a:r>
              <a:rPr lang="en-US" dirty="0" err="1" smtClean="0"/>
              <a:t>Dendronium</a:t>
            </a:r>
            <a:r>
              <a:rPr lang="en-US" dirty="0" smtClean="0"/>
              <a:t> 25</a:t>
            </a:r>
          </a:p>
          <a:p>
            <a:endParaRPr lang="en-US" dirty="0" smtClean="0"/>
          </a:p>
          <a:p>
            <a:r>
              <a:rPr lang="en-US" dirty="0" err="1" smtClean="0"/>
              <a:t>Kontak</a:t>
            </a:r>
            <a:r>
              <a:rPr lang="en-US" dirty="0" smtClean="0"/>
              <a:t>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Phone</a:t>
            </a:r>
            <a:r>
              <a:rPr lang="en-US" dirty="0"/>
              <a:t>	</a:t>
            </a:r>
            <a:r>
              <a:rPr lang="en-US" dirty="0" smtClean="0"/>
              <a:t>: 085727181701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E-mail	: junta@dsn.dinus.ac.id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Room	: D.2.F</a:t>
            </a:r>
          </a:p>
          <a:p>
            <a:endParaRPr lang="en-US" dirty="0" smtClean="0"/>
          </a:p>
          <a:p>
            <a:r>
              <a:rPr lang="en-US" dirty="0" err="1" smtClean="0"/>
              <a:t>Pendidikan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S1 =&gt; TI – UDINUS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S2 =&gt; TI – UDINUS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S2 =&gt; Computer Science </a:t>
            </a:r>
            <a:r>
              <a:rPr lang="en-US" dirty="0" err="1" smtClean="0"/>
              <a:t>UTeM</a:t>
            </a:r>
            <a:r>
              <a:rPr lang="en-US" dirty="0" smtClean="0"/>
              <a:t> (</a:t>
            </a:r>
            <a:r>
              <a:rPr lang="en-US" dirty="0" err="1" smtClean="0"/>
              <a:t>Universiti</a:t>
            </a:r>
            <a:r>
              <a:rPr lang="en-US" dirty="0" smtClean="0"/>
              <a:t> </a:t>
            </a:r>
            <a:r>
              <a:rPr lang="en-US" dirty="0" err="1" smtClean="0"/>
              <a:t>Teknikal</a:t>
            </a:r>
            <a:r>
              <a:rPr lang="en-US" dirty="0" smtClean="0"/>
              <a:t> Malaysia Melaka)</a:t>
            </a:r>
          </a:p>
          <a:p>
            <a:endParaRPr lang="en-US" dirty="0" smtClean="0"/>
          </a:p>
          <a:p>
            <a:r>
              <a:rPr lang="en-US" dirty="0" err="1" smtClean="0"/>
              <a:t>Konsultasi</a:t>
            </a:r>
            <a:r>
              <a:rPr lang="en-US" dirty="0" smtClean="0"/>
              <a:t> - Sharing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:00 pm – 3:00 pm</a:t>
            </a:r>
            <a:r>
              <a:rPr lang="en-US" dirty="0" smtClean="0"/>
              <a:t>, </a:t>
            </a:r>
            <a:r>
              <a:rPr lang="en-US" dirty="0" err="1" smtClean="0"/>
              <a:t>Senin</a:t>
            </a:r>
            <a:r>
              <a:rPr lang="en-US" dirty="0" smtClean="0"/>
              <a:t>, </a:t>
            </a:r>
            <a:r>
              <a:rPr lang="en-US" dirty="0" err="1" smtClean="0"/>
              <a:t>Selasa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Kamis</a:t>
            </a:r>
            <a:r>
              <a:rPr lang="en-US" dirty="0" smtClean="0"/>
              <a:t>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Appointment via phone or e-mail preferred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pic>
        <p:nvPicPr>
          <p:cNvPr id="22530" name="Picture 2" descr="C:\Documents and Settings\Linda\Local Settings\Temporary Internet Files\Content.IE5\QYL1HRVN\MCj043441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821" y="1072563"/>
            <a:ext cx="1016991" cy="685800"/>
          </a:xfrm>
          <a:prstGeom prst="rect">
            <a:avLst/>
          </a:prstGeom>
          <a:noFill/>
        </p:spPr>
      </p:pic>
      <p:pic>
        <p:nvPicPr>
          <p:cNvPr id="22532" name="Picture 4" descr="http://tbn3.google.com/images?q=tbn:PzCjf15qK4jorM:http://www1.istockphoto.com/file_thumbview_approve/2771156/2/istockphoto_2771156_i_am_hungr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8132" y="5463362"/>
            <a:ext cx="1171575" cy="1171575"/>
          </a:xfrm>
          <a:prstGeom prst="rect">
            <a:avLst/>
          </a:prstGeom>
          <a:noFill/>
        </p:spPr>
      </p:pic>
      <p:pic>
        <p:nvPicPr>
          <p:cNvPr id="86018" name="Picture 2" descr="C:\Users\Junta\Pictures\perkenala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36912"/>
            <a:ext cx="2107952" cy="210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90500"/>
            <a:ext cx="7848872" cy="647700"/>
          </a:xfrm>
        </p:spPr>
        <p:txBody>
          <a:bodyPr/>
          <a:lstStyle/>
          <a:p>
            <a:pPr lvl="0"/>
            <a:r>
              <a:rPr lang="id-ID" sz="2800" dirty="0" smtClean="0"/>
              <a:t>Penentuan Mine/Rock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z="3200" dirty="0" smtClean="0"/>
              <a:t>Lakukan </a:t>
            </a:r>
            <a:r>
              <a:rPr lang="id-ID" sz="3200" dirty="0" smtClean="0">
                <a:solidFill>
                  <a:srgbClr val="C00000"/>
                </a:solidFill>
              </a:rPr>
              <a:t>training </a:t>
            </a:r>
            <a:r>
              <a:rPr lang="id-ID" sz="3200" dirty="0" smtClean="0"/>
              <a:t>pada data Sonar (</a:t>
            </a:r>
            <a:r>
              <a:rPr lang="id-ID" sz="3200" dirty="0" smtClean="0">
                <a:solidFill>
                  <a:srgbClr val="C00000"/>
                </a:solidFill>
              </a:rPr>
              <a:t>ambil </a:t>
            </a:r>
            <a:r>
              <a:rPr lang="id-ID" sz="3200" dirty="0">
                <a:solidFill>
                  <a:srgbClr val="C00000"/>
                </a:solidFill>
              </a:rPr>
              <a:t>dari repositories rapidminer</a:t>
            </a:r>
            <a:r>
              <a:rPr lang="id-ID" sz="3200" dirty="0" smtClean="0"/>
              <a:t>) </a:t>
            </a:r>
            <a:r>
              <a:rPr lang="id-ID" sz="3200" dirty="0"/>
              <a:t>dengan menggunakan algoritma </a:t>
            </a:r>
            <a:r>
              <a:rPr lang="id-ID" sz="3200" dirty="0" smtClean="0"/>
              <a:t>decision tree (C4.5)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200" dirty="0" smtClean="0"/>
              <a:t>Tampilkan data (</a:t>
            </a:r>
            <a:r>
              <a:rPr lang="id-ID" sz="3200" dirty="0" err="1" smtClean="0">
                <a:solidFill>
                  <a:srgbClr val="C00000"/>
                </a:solidFill>
              </a:rPr>
              <a:t>input</a:t>
            </a:r>
            <a:r>
              <a:rPr lang="id-ID" sz="3200" dirty="0" smtClean="0"/>
              <a:t>) dan model </a:t>
            </a:r>
            <a:r>
              <a:rPr lang="id-ID" sz="3200" dirty="0" err="1" smtClean="0"/>
              <a:t>tree</a:t>
            </a:r>
            <a:r>
              <a:rPr lang="id-ID" sz="3200" dirty="0" smtClean="0"/>
              <a:t> (</a:t>
            </a:r>
            <a:r>
              <a:rPr lang="id-ID" sz="3200" dirty="0" err="1" smtClean="0">
                <a:solidFill>
                  <a:srgbClr val="C00000"/>
                </a:solidFill>
              </a:rPr>
              <a:t>output</a:t>
            </a:r>
            <a:r>
              <a:rPr lang="id-ID" sz="3200" dirty="0" smtClean="0"/>
              <a:t>) yang terbentuk</a:t>
            </a:r>
            <a:endParaRPr lang="id-ID" sz="3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7" t="34262" r="23049" b="50534"/>
          <a:stretch/>
        </p:blipFill>
        <p:spPr bwMode="auto">
          <a:xfrm>
            <a:off x="506538" y="4581127"/>
            <a:ext cx="4242492" cy="99355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25147" r="21082" b="30787"/>
          <a:stretch/>
        </p:blipFill>
        <p:spPr bwMode="auto">
          <a:xfrm>
            <a:off x="4860032" y="4293096"/>
            <a:ext cx="3749380" cy="233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548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340" y="190500"/>
            <a:ext cx="8218116" cy="647700"/>
          </a:xfrm>
        </p:spPr>
        <p:txBody>
          <a:bodyPr/>
          <a:lstStyle/>
          <a:p>
            <a:r>
              <a:rPr lang="id-ID" dirty="0" smtClean="0"/>
              <a:t>Contoh: Rekomendasi </a:t>
            </a:r>
            <a:r>
              <a:rPr lang="id-ID" dirty="0" err="1" smtClean="0"/>
              <a:t>Contact</a:t>
            </a:r>
            <a:r>
              <a:rPr lang="id-ID" dirty="0" smtClean="0"/>
              <a:t> </a:t>
            </a:r>
            <a:r>
              <a:rPr lang="id-ID" dirty="0" err="1" smtClean="0"/>
              <a:t>Lenses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08720"/>
            <a:ext cx="8023225" cy="492125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z="2900" dirty="0" smtClean="0"/>
              <a:t>Lakukan </a:t>
            </a:r>
            <a:r>
              <a:rPr lang="id-ID" sz="2900" dirty="0" err="1" smtClean="0">
                <a:solidFill>
                  <a:srgbClr val="C00000"/>
                </a:solidFill>
              </a:rPr>
              <a:t>training</a:t>
            </a:r>
            <a:r>
              <a:rPr lang="id-ID" sz="2900" dirty="0" smtClean="0">
                <a:solidFill>
                  <a:srgbClr val="C00000"/>
                </a:solidFill>
              </a:rPr>
              <a:t> </a:t>
            </a:r>
            <a:r>
              <a:rPr lang="id-ID" sz="2900" dirty="0" smtClean="0"/>
              <a:t>pada data </a:t>
            </a:r>
            <a:r>
              <a:rPr lang="id-ID" sz="2900" dirty="0" err="1" smtClean="0"/>
              <a:t>contact</a:t>
            </a:r>
            <a:r>
              <a:rPr lang="id-ID" sz="2900" dirty="0" smtClean="0"/>
              <a:t> </a:t>
            </a:r>
            <a:r>
              <a:rPr lang="id-ID" sz="2900" dirty="0" err="1" smtClean="0"/>
              <a:t>lenses</a:t>
            </a:r>
            <a:r>
              <a:rPr lang="id-ID" sz="2900" dirty="0"/>
              <a:t> (</a:t>
            </a:r>
            <a:r>
              <a:rPr lang="id-ID" sz="2900" dirty="0" err="1" smtClean="0">
                <a:solidFill>
                  <a:srgbClr val="C00000"/>
                </a:solidFill>
              </a:rPr>
              <a:t>contact-lenses.arff</a:t>
            </a:r>
            <a:r>
              <a:rPr lang="id-ID" sz="2900" dirty="0" smtClean="0"/>
              <a:t>) dengan menggunakan algoritma C4.5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900" dirty="0" smtClean="0"/>
              <a:t>Pilih label dari data (</a:t>
            </a:r>
            <a:r>
              <a:rPr lang="id-ID" sz="2900" dirty="0" smtClean="0">
                <a:solidFill>
                  <a:srgbClr val="C00000"/>
                </a:solidFill>
              </a:rPr>
              <a:t>set role</a:t>
            </a:r>
            <a:r>
              <a:rPr lang="id-ID" sz="29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900" dirty="0" smtClean="0"/>
              <a:t>Tampilkan data (</a:t>
            </a:r>
            <a:r>
              <a:rPr lang="id-ID" sz="2900" dirty="0" err="1" smtClean="0">
                <a:solidFill>
                  <a:srgbClr val="C00000"/>
                </a:solidFill>
              </a:rPr>
              <a:t>input</a:t>
            </a:r>
            <a:r>
              <a:rPr lang="id-ID" sz="2900" dirty="0" smtClean="0"/>
              <a:t>) dan model </a:t>
            </a:r>
            <a:r>
              <a:rPr lang="id-ID" sz="2900" dirty="0" err="1" smtClean="0"/>
              <a:t>tree</a:t>
            </a:r>
            <a:r>
              <a:rPr lang="id-ID" sz="2900" dirty="0" smtClean="0"/>
              <a:t> (</a:t>
            </a:r>
            <a:r>
              <a:rPr lang="id-ID" sz="2900" dirty="0" err="1" smtClean="0">
                <a:solidFill>
                  <a:srgbClr val="C00000"/>
                </a:solidFill>
              </a:rPr>
              <a:t>output</a:t>
            </a:r>
            <a:r>
              <a:rPr lang="id-ID" sz="2900" dirty="0" smtClean="0"/>
              <a:t>) yang terbentuk</a:t>
            </a:r>
            <a:endParaRPr lang="id-ID" sz="29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0" t="27508" r="31115" b="30262"/>
          <a:stretch/>
        </p:blipFill>
        <p:spPr bwMode="auto">
          <a:xfrm>
            <a:off x="5004048" y="3833192"/>
            <a:ext cx="3632307" cy="2720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57" r="42722" b="20553"/>
          <a:stretch/>
        </p:blipFill>
        <p:spPr bwMode="auto">
          <a:xfrm>
            <a:off x="655899" y="3833192"/>
            <a:ext cx="4148297" cy="276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303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066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700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827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690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474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383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863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167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  <p:pic>
        <p:nvPicPr>
          <p:cNvPr id="87042" name="Picture 2" descr="C:\Users\Junta\Pictures\data mining budi Santos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48854"/>
            <a:ext cx="3960440" cy="504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644008" y="1048854"/>
            <a:ext cx="4020931" cy="504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460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194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618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150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66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765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116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90500"/>
            <a:ext cx="7920880" cy="647700"/>
          </a:xfrm>
        </p:spPr>
        <p:txBody>
          <a:bodyPr/>
          <a:lstStyle/>
          <a:p>
            <a:pPr lvl="0"/>
            <a:r>
              <a:rPr lang="id-ID" sz="2800" dirty="0" smtClean="0"/>
              <a:t>Estimasi Performance CPU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z="3200" dirty="0" smtClean="0"/>
              <a:t>Lakukan </a:t>
            </a:r>
            <a:r>
              <a:rPr lang="id-ID" sz="3200" dirty="0" err="1" smtClean="0">
                <a:solidFill>
                  <a:srgbClr val="C00000"/>
                </a:solidFill>
              </a:rPr>
              <a:t>training</a:t>
            </a:r>
            <a:r>
              <a:rPr lang="id-ID" sz="3200" dirty="0" smtClean="0">
                <a:solidFill>
                  <a:srgbClr val="C00000"/>
                </a:solidFill>
              </a:rPr>
              <a:t> </a:t>
            </a:r>
            <a:r>
              <a:rPr lang="id-ID" sz="3200" dirty="0" smtClean="0"/>
              <a:t>pada </a:t>
            </a:r>
            <a:r>
              <a:rPr lang="id-ID" sz="3200" smtClean="0"/>
              <a:t>data CPU (cpu.arff) </a:t>
            </a:r>
            <a:r>
              <a:rPr lang="id-ID" sz="3200" dirty="0"/>
              <a:t>dengan menggunakan </a:t>
            </a:r>
            <a:r>
              <a:rPr lang="id-ID" sz="3200"/>
              <a:t>algoritma </a:t>
            </a:r>
            <a:r>
              <a:rPr lang="id-ID" sz="3200" smtClean="0"/>
              <a:t>linear regression</a:t>
            </a:r>
            <a:endParaRPr lang="id-ID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id-ID" sz="3200" dirty="0" smtClean="0"/>
              <a:t>Tampilkan data (</a:t>
            </a:r>
            <a:r>
              <a:rPr lang="id-ID" sz="3200" dirty="0" err="1" smtClean="0">
                <a:solidFill>
                  <a:srgbClr val="C00000"/>
                </a:solidFill>
              </a:rPr>
              <a:t>input</a:t>
            </a:r>
            <a:r>
              <a:rPr lang="id-ID" sz="3200" dirty="0" smtClean="0"/>
              <a:t>) dan model </a:t>
            </a:r>
            <a:r>
              <a:rPr lang="id-ID" sz="3200" dirty="0" err="1" smtClean="0"/>
              <a:t>tree</a:t>
            </a:r>
            <a:r>
              <a:rPr lang="id-ID" sz="3200" dirty="0" smtClean="0"/>
              <a:t> (</a:t>
            </a:r>
            <a:r>
              <a:rPr lang="id-ID" sz="3200" dirty="0" err="1" smtClean="0">
                <a:solidFill>
                  <a:srgbClr val="C00000"/>
                </a:solidFill>
              </a:rPr>
              <a:t>output</a:t>
            </a:r>
            <a:r>
              <a:rPr lang="id-ID" sz="3200" dirty="0" smtClean="0"/>
              <a:t>) yang terbentuk</a:t>
            </a:r>
            <a:endParaRPr lang="id-ID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2" r="45133" b="59836"/>
          <a:stretch/>
        </p:blipFill>
        <p:spPr bwMode="auto">
          <a:xfrm>
            <a:off x="611560" y="4017725"/>
            <a:ext cx="4824536" cy="164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7" r="68443" b="54662"/>
          <a:stretch/>
        </p:blipFill>
        <p:spPr bwMode="auto">
          <a:xfrm>
            <a:off x="5580112" y="3979080"/>
            <a:ext cx="3037219" cy="168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72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 smtClean="0"/>
              <a:t>Prediksi Elektabilitas Caleg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z="3600" dirty="0" smtClean="0"/>
              <a:t>Lakukan </a:t>
            </a:r>
            <a:r>
              <a:rPr lang="id-ID" sz="3600" dirty="0" err="1" smtClean="0">
                <a:solidFill>
                  <a:srgbClr val="C00000"/>
                </a:solidFill>
              </a:rPr>
              <a:t>training</a:t>
            </a:r>
            <a:r>
              <a:rPr lang="id-ID" sz="3600" dirty="0" smtClean="0">
                <a:solidFill>
                  <a:srgbClr val="C00000"/>
                </a:solidFill>
              </a:rPr>
              <a:t> </a:t>
            </a:r>
            <a:r>
              <a:rPr lang="id-ID" sz="3600" dirty="0" smtClean="0"/>
              <a:t>pada data pemilu (</a:t>
            </a:r>
            <a:r>
              <a:rPr lang="id-ID" sz="3600" dirty="0" err="1" smtClean="0">
                <a:solidFill>
                  <a:srgbClr val="0070C0"/>
                </a:solidFill>
              </a:rPr>
              <a:t>datapemilukpu.xls</a:t>
            </a:r>
            <a:r>
              <a:rPr lang="id-ID" sz="3600" dirty="0" smtClean="0"/>
              <a:t>) dengan menggunakan algoritma C4.5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600" dirty="0" smtClean="0"/>
              <a:t>Pilih </a:t>
            </a:r>
            <a:r>
              <a:rPr lang="id-ID" sz="3600" dirty="0"/>
              <a:t>label dari data (</a:t>
            </a:r>
            <a:r>
              <a:rPr lang="id-ID" sz="3600" dirty="0">
                <a:solidFill>
                  <a:srgbClr val="C00000"/>
                </a:solidFill>
              </a:rPr>
              <a:t>set </a:t>
            </a:r>
            <a:r>
              <a:rPr lang="id-ID" sz="3600" dirty="0" err="1">
                <a:solidFill>
                  <a:srgbClr val="C00000"/>
                </a:solidFill>
              </a:rPr>
              <a:t>role</a:t>
            </a:r>
            <a:r>
              <a:rPr lang="id-ID" sz="36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600" dirty="0"/>
              <a:t>Tampilkan data (</a:t>
            </a:r>
            <a:r>
              <a:rPr lang="id-ID" sz="3600" dirty="0" err="1">
                <a:solidFill>
                  <a:srgbClr val="C00000"/>
                </a:solidFill>
              </a:rPr>
              <a:t>input</a:t>
            </a:r>
            <a:r>
              <a:rPr lang="id-ID" sz="3600" dirty="0"/>
              <a:t>) dan model </a:t>
            </a:r>
            <a:r>
              <a:rPr lang="id-ID" sz="3600" dirty="0" err="1"/>
              <a:t>tree</a:t>
            </a:r>
            <a:r>
              <a:rPr lang="id-ID" sz="3600" dirty="0"/>
              <a:t> (</a:t>
            </a:r>
            <a:r>
              <a:rPr lang="id-ID" sz="3600" dirty="0" err="1">
                <a:solidFill>
                  <a:srgbClr val="C00000"/>
                </a:solidFill>
              </a:rPr>
              <a:t>output</a:t>
            </a:r>
            <a:r>
              <a:rPr lang="id-ID" sz="3600" dirty="0"/>
              <a:t>) yang terbentuk</a:t>
            </a:r>
          </a:p>
          <a:p>
            <a:pPr marL="514350" indent="-514350">
              <a:buFont typeface="+mj-lt"/>
              <a:buAutoNum type="arabicPeriod"/>
            </a:pPr>
            <a:endParaRPr lang="id-ID" sz="3600" dirty="0" smtClean="0"/>
          </a:p>
          <a:p>
            <a:pPr marL="514350" indent="-514350">
              <a:buFont typeface="+mj-lt"/>
              <a:buAutoNum type="arabicPeriod"/>
            </a:pPr>
            <a:endParaRPr lang="id-ID" sz="36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470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38</a:t>
            </a:fld>
            <a:endParaRPr lang="en-US" altLang="zh-CN"/>
          </a:p>
        </p:txBody>
      </p:sp>
      <p:sp>
        <p:nvSpPr>
          <p:cNvPr id="5" name="Title 2"/>
          <p:cNvSpPr txBox="1">
            <a:spLocks/>
          </p:cNvSpPr>
          <p:nvPr/>
        </p:nvSpPr>
        <p:spPr bwMode="gray">
          <a:xfrm>
            <a:off x="683568" y="2276872"/>
            <a:ext cx="7776864" cy="248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id-ID" sz="4400" kern="0" dirty="0" smtClean="0"/>
              <a:t>Evaluasi dan Validasi terhadap Model (Output) yang Terbentuk</a:t>
            </a:r>
            <a:endParaRPr lang="id-ID" sz="4400" kern="0" dirty="0"/>
          </a:p>
        </p:txBody>
      </p:sp>
    </p:spTree>
    <p:extLst>
      <p:ext uri="{BB962C8B-B14F-4D97-AF65-F5344CB8AC3E}">
        <p14:creationId xmlns:p14="http://schemas.microsoft.com/office/powerpoint/2010/main" val="5098484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 smtClean="0"/>
              <a:t>Input</a:t>
            </a:r>
            <a:r>
              <a:rPr lang="id-ID" dirty="0" smtClean="0"/>
              <a:t> – Metode – </a:t>
            </a:r>
            <a:r>
              <a:rPr lang="id-ID" dirty="0" err="1" smtClean="0"/>
              <a:t>Output</a:t>
            </a:r>
            <a:r>
              <a:rPr lang="id-ID" dirty="0" smtClean="0"/>
              <a:t> – </a:t>
            </a:r>
            <a:r>
              <a:rPr lang="id-ID" dirty="0" err="1" smtClean="0"/>
              <a:t>Evaluation</a:t>
            </a:r>
            <a:r>
              <a:rPr lang="id-ID" dirty="0" smtClean="0"/>
              <a:t> 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1391828"/>
              </p:ext>
            </p:extLst>
          </p:nvPr>
        </p:nvGraphicFramePr>
        <p:xfrm>
          <a:off x="152400" y="1066800"/>
          <a:ext cx="885825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7685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dirty="0">
                <a:solidFill>
                  <a:srgbClr val="C00000"/>
                </a:solidFill>
              </a:rPr>
              <a:t>Pengenalan Data Mining</a:t>
            </a:r>
            <a:endParaRPr lang="en-US" dirty="0">
              <a:solidFill>
                <a:srgbClr val="C00000"/>
              </a:solidFill>
            </a:endParaRPr>
          </a:p>
          <a:p>
            <a:pPr marL="1087438" lvl="1" indent="-514350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Data Mining</a:t>
            </a:r>
          </a:p>
          <a:p>
            <a:pPr marL="1087438" lvl="1" indent="-514350"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FF0000"/>
                </a:solidFill>
              </a:rPr>
              <a:t>Peran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Utama</a:t>
            </a:r>
            <a:r>
              <a:rPr lang="en-US" dirty="0" smtClean="0">
                <a:solidFill>
                  <a:srgbClr val="FF0000"/>
                </a:solidFill>
              </a:rPr>
              <a:t> Data Mining</a:t>
            </a:r>
          </a:p>
          <a:p>
            <a:pPr marL="1087438" lvl="1" indent="-514350"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FF0000"/>
                </a:solidFill>
              </a:rPr>
              <a:t>Mengenal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Rapidminer</a:t>
            </a:r>
            <a:endParaRPr lang="en-US" dirty="0" smtClean="0">
              <a:solidFill>
                <a:srgbClr val="FF0000"/>
              </a:solidFill>
            </a:endParaRPr>
          </a:p>
          <a:p>
            <a:pPr marL="1087438" lvl="1" indent="-514350">
              <a:buFont typeface="Wingdings" pitchFamily="2" charset="2"/>
              <a:buChar char="Ø"/>
            </a:pPr>
            <a:r>
              <a:rPr lang="en-US" dirty="0" err="1" smtClean="0"/>
              <a:t>Algoritma</a:t>
            </a:r>
            <a:r>
              <a:rPr lang="en-US" dirty="0" smtClean="0"/>
              <a:t> Data </a:t>
            </a:r>
            <a:r>
              <a:rPr lang="en-US" dirty="0" smtClean="0"/>
              <a:t>Mining (Input </a:t>
            </a:r>
            <a:r>
              <a:rPr lang="en-US" smtClean="0"/>
              <a:t>=&gt; Output)</a:t>
            </a:r>
            <a:endParaRPr lang="en-US" dirty="0" smtClean="0"/>
          </a:p>
          <a:p>
            <a:pPr marL="1087438" lvl="1" indent="-514350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658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 smtClean="0"/>
              <a:t>Prediksi </a:t>
            </a:r>
            <a:r>
              <a:rPr lang="id-ID" sz="2800" dirty="0"/>
              <a:t>Elektabilitas Caleg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Lakukan </a:t>
            </a:r>
            <a:r>
              <a:rPr lang="id-ID" dirty="0" err="1" smtClean="0">
                <a:solidFill>
                  <a:srgbClr val="C00000"/>
                </a:solidFill>
              </a:rPr>
              <a:t>training</a:t>
            </a:r>
            <a:r>
              <a:rPr lang="id-ID" dirty="0" smtClean="0">
                <a:solidFill>
                  <a:srgbClr val="C00000"/>
                </a:solidFill>
              </a:rPr>
              <a:t> </a:t>
            </a:r>
            <a:r>
              <a:rPr lang="id-ID" dirty="0" smtClean="0"/>
              <a:t>pada data pemilu (</a:t>
            </a:r>
            <a:r>
              <a:rPr lang="id-ID" dirty="0" err="1" smtClean="0">
                <a:solidFill>
                  <a:srgbClr val="0070C0"/>
                </a:solidFill>
              </a:rPr>
              <a:t>datapemilukpu.xls</a:t>
            </a:r>
            <a:r>
              <a:rPr lang="id-ID" dirty="0" smtClean="0"/>
              <a:t>) dengan menggunakan </a:t>
            </a:r>
            <a:r>
              <a:rPr lang="id-ID" smtClean="0"/>
              <a:t>algoritma C4.5, NB dan K-NN</a:t>
            </a: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r>
              <a:rPr lang="id-ID"/>
              <a:t>Lakukan </a:t>
            </a:r>
            <a:r>
              <a:rPr lang="id-ID">
                <a:solidFill>
                  <a:srgbClr val="C00000"/>
                </a:solidFill>
              </a:rPr>
              <a:t>pengujian </a:t>
            </a:r>
            <a:r>
              <a:rPr lang="id-ID"/>
              <a:t>dengan  menggunakan 10-fold X Validation</a:t>
            </a:r>
          </a:p>
          <a:p>
            <a:pPr marL="514350" indent="-514350">
              <a:buFont typeface="+mj-lt"/>
              <a:buAutoNum type="arabicPeriod"/>
            </a:pPr>
            <a:r>
              <a:rPr lang="id-ID" smtClean="0"/>
              <a:t>Ukur </a:t>
            </a:r>
            <a:r>
              <a:rPr lang="id-ID">
                <a:solidFill>
                  <a:srgbClr val="C00000"/>
                </a:solidFill>
              </a:rPr>
              <a:t>performance</a:t>
            </a:r>
            <a:r>
              <a:rPr lang="id-ID"/>
              <a:t>-nya dengan confusion matrix dan ROC Curve</a:t>
            </a:r>
          </a:p>
          <a:p>
            <a:pPr marL="514350" indent="-514350">
              <a:buFont typeface="+mj-lt"/>
              <a:buAutoNum type="arabicPeriod"/>
            </a:pP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215068"/>
              </p:ext>
            </p:extLst>
          </p:nvPr>
        </p:nvGraphicFramePr>
        <p:xfrm>
          <a:off x="827584" y="5157192"/>
          <a:ext cx="7467600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66900"/>
                <a:gridCol w="1866900"/>
                <a:gridCol w="1866900"/>
                <a:gridCol w="1866900"/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C4.5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NB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K-NN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Accuracy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92.45%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77.46%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88.72%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AUC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0.851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0.840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940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 smtClean="0"/>
              <a:t>Prediksi </a:t>
            </a:r>
            <a:r>
              <a:rPr lang="id-ID" sz="2800" dirty="0"/>
              <a:t>Elektabilitas Caleg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Lakukan </a:t>
            </a:r>
            <a:r>
              <a:rPr lang="id-ID" dirty="0" err="1" smtClean="0">
                <a:solidFill>
                  <a:srgbClr val="C00000"/>
                </a:solidFill>
              </a:rPr>
              <a:t>training</a:t>
            </a:r>
            <a:r>
              <a:rPr lang="id-ID" dirty="0" smtClean="0">
                <a:solidFill>
                  <a:srgbClr val="C00000"/>
                </a:solidFill>
              </a:rPr>
              <a:t> </a:t>
            </a:r>
            <a:r>
              <a:rPr lang="id-ID" dirty="0" smtClean="0"/>
              <a:t>pada data pemilu (</a:t>
            </a:r>
            <a:r>
              <a:rPr lang="id-ID" dirty="0" err="1" smtClean="0">
                <a:solidFill>
                  <a:srgbClr val="0070C0"/>
                </a:solidFill>
              </a:rPr>
              <a:t>datapemilukpu.xls</a:t>
            </a:r>
            <a:r>
              <a:rPr lang="id-ID" dirty="0" smtClean="0"/>
              <a:t>) dengan menggunakan </a:t>
            </a:r>
            <a:r>
              <a:rPr lang="id-ID" smtClean="0"/>
              <a:t>algoritma C4.5, NB dan K-NN</a:t>
            </a: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r>
              <a:rPr lang="id-ID"/>
              <a:t>Lakukan </a:t>
            </a:r>
            <a:r>
              <a:rPr lang="id-ID">
                <a:solidFill>
                  <a:srgbClr val="C00000"/>
                </a:solidFill>
              </a:rPr>
              <a:t>pengujian </a:t>
            </a:r>
            <a:r>
              <a:rPr lang="id-ID"/>
              <a:t>dengan  menggunakan 10-fold X Validation</a:t>
            </a:r>
          </a:p>
          <a:p>
            <a:pPr marL="514350" indent="-514350">
              <a:buFont typeface="+mj-lt"/>
              <a:buAutoNum type="arabicPeriod"/>
            </a:pPr>
            <a:r>
              <a:rPr lang="id-ID" smtClean="0"/>
              <a:t>Ukur </a:t>
            </a:r>
            <a:r>
              <a:rPr lang="id-ID">
                <a:solidFill>
                  <a:srgbClr val="C00000"/>
                </a:solidFill>
              </a:rPr>
              <a:t>performance</a:t>
            </a:r>
            <a:r>
              <a:rPr lang="id-ID"/>
              <a:t>-nya dengan confusion matrix dan ROC Curve</a:t>
            </a:r>
          </a:p>
          <a:p>
            <a:pPr marL="514350" indent="-514350">
              <a:buFont typeface="+mj-lt"/>
              <a:buAutoNum type="arabicPeriod"/>
            </a:pPr>
            <a:r>
              <a:rPr lang="id-ID">
                <a:solidFill>
                  <a:srgbClr val="FF0000"/>
                </a:solidFill>
              </a:rPr>
              <a:t>Uji beda dengan t-Test </a:t>
            </a:r>
            <a:r>
              <a:rPr lang="id-ID"/>
              <a:t>untuk mendapatkan model terbaik</a:t>
            </a:r>
          </a:p>
          <a:p>
            <a:pPr marL="514350" indent="-514350">
              <a:buFont typeface="+mj-lt"/>
              <a:buAutoNum type="arabicPeriod"/>
            </a:pPr>
            <a:endParaRPr lang="id-ID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667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2238"/>
            <a:ext cx="7469832" cy="563562"/>
          </a:xfrm>
        </p:spPr>
        <p:txBody>
          <a:bodyPr/>
          <a:lstStyle/>
          <a:p>
            <a:r>
              <a:rPr lang="id-ID" dirty="0"/>
              <a:t>Prediksi Elektabilitas </a:t>
            </a:r>
            <a:r>
              <a:rPr lang="id-ID" dirty="0" smtClean="0"/>
              <a:t>Caleg: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52736"/>
            <a:ext cx="8210872" cy="5688632"/>
          </a:xfrm>
        </p:spPr>
        <p:txBody>
          <a:bodyPr/>
          <a:lstStyle/>
          <a:p>
            <a:r>
              <a:rPr lang="id-ID" sz="2800" smtClean="0"/>
              <a:t>Komparasi Accuracy dan AUC</a:t>
            </a:r>
          </a:p>
          <a:p>
            <a:endParaRPr lang="id-ID" sz="2800"/>
          </a:p>
          <a:p>
            <a:pPr marL="0" indent="0">
              <a:buNone/>
            </a:pPr>
            <a:endParaRPr lang="id-ID" sz="2800"/>
          </a:p>
          <a:p>
            <a:r>
              <a:rPr lang="id-ID" sz="2800" smtClean="0"/>
              <a:t>Uji Beda (t-Test)</a:t>
            </a:r>
          </a:p>
          <a:p>
            <a:endParaRPr lang="id-ID" sz="2800"/>
          </a:p>
          <a:p>
            <a:endParaRPr lang="id-ID" sz="2800" smtClean="0"/>
          </a:p>
          <a:p>
            <a:endParaRPr lang="id-ID" sz="2800"/>
          </a:p>
          <a:p>
            <a:endParaRPr lang="id-ID" sz="2800" smtClean="0"/>
          </a:p>
          <a:p>
            <a:endParaRPr lang="id-ID" sz="2800" smtClean="0"/>
          </a:p>
          <a:p>
            <a:r>
              <a:rPr lang="id-ID" sz="2800" smtClean="0"/>
              <a:t>Urutan model terbaik: 1. C4.5       2. NB 	  3. K-NN</a:t>
            </a:r>
          </a:p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095736"/>
              </p:ext>
            </p:extLst>
          </p:nvPr>
        </p:nvGraphicFramePr>
        <p:xfrm>
          <a:off x="762000" y="1524000"/>
          <a:ext cx="7467600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66900"/>
                <a:gridCol w="1866900"/>
                <a:gridCol w="1866900"/>
                <a:gridCol w="18669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C4.5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NB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K-NN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Accuracy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92.45%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77.46%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88.72%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AUC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0.851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0.840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0.5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1" r="29457" b="46106"/>
          <a:stretch/>
        </p:blipFill>
        <p:spPr bwMode="auto">
          <a:xfrm>
            <a:off x="914399" y="3352800"/>
            <a:ext cx="6880485" cy="226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77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90500"/>
            <a:ext cx="7920880" cy="647700"/>
          </a:xfrm>
        </p:spPr>
        <p:txBody>
          <a:bodyPr/>
          <a:lstStyle/>
          <a:p>
            <a:r>
              <a:rPr lang="id-ID" sz="2800" dirty="0" smtClean="0"/>
              <a:t>Prediksi Kelulusan Mahasiswa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14400"/>
            <a:ext cx="8424936" cy="575496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Lakukan </a:t>
            </a:r>
            <a:r>
              <a:rPr lang="id-ID" dirty="0" smtClean="0">
                <a:solidFill>
                  <a:srgbClr val="C00000"/>
                </a:solidFill>
              </a:rPr>
              <a:t>training </a:t>
            </a:r>
            <a:r>
              <a:rPr lang="id-ID" dirty="0" smtClean="0"/>
              <a:t>pada data mahasiswa (</a:t>
            </a:r>
            <a:r>
              <a:rPr lang="id-ID" dirty="0" smtClean="0">
                <a:solidFill>
                  <a:srgbClr val="0070C0"/>
                </a:solidFill>
              </a:rPr>
              <a:t>datakelulusanmahasiswa.xls</a:t>
            </a:r>
            <a:r>
              <a:rPr lang="id-ID" dirty="0" smtClean="0"/>
              <a:t>) dengan menggunakan C4.5, LDA, NB, K-NN dan RF</a:t>
            </a:r>
          </a:p>
          <a:p>
            <a:pPr marL="801687" lvl="1" indent="-514350"/>
            <a:r>
              <a:rPr lang="id-ID" sz="2400" dirty="0" smtClean="0"/>
              <a:t>Atribut yang tidak digunakan adalah: IPS5, IPS6, IPS7, IPS8, IPK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Lakukan </a:t>
            </a:r>
            <a:r>
              <a:rPr lang="id-ID" dirty="0">
                <a:solidFill>
                  <a:srgbClr val="C00000"/>
                </a:solidFill>
              </a:rPr>
              <a:t>pengujian </a:t>
            </a:r>
            <a:r>
              <a:rPr lang="id-ID" dirty="0"/>
              <a:t>dengan  menggunakan </a:t>
            </a:r>
            <a:r>
              <a:rPr lang="id-ID" dirty="0" smtClean="0"/>
              <a:t>10-fold X Validation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Ukur </a:t>
            </a:r>
            <a:r>
              <a:rPr lang="id-ID" dirty="0" smtClean="0">
                <a:solidFill>
                  <a:srgbClr val="C00000"/>
                </a:solidFill>
              </a:rPr>
              <a:t>performance</a:t>
            </a:r>
            <a:r>
              <a:rPr lang="id-ID" dirty="0" smtClean="0"/>
              <a:t>-nya dengan</a:t>
            </a:r>
            <a:r>
              <a:rPr lang="id-ID" dirty="0"/>
              <a:t> </a:t>
            </a:r>
            <a:r>
              <a:rPr lang="id-ID" dirty="0" smtClean="0"/>
              <a:t>confusion matrix dan ROC Curve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solidFill>
                  <a:srgbClr val="FF0000"/>
                </a:solidFill>
              </a:rPr>
              <a:t>Uji beda dengan t-Test </a:t>
            </a:r>
            <a:r>
              <a:rPr lang="id-ID" dirty="0" smtClean="0"/>
              <a:t>untuk mendapatkan model terbaik</a:t>
            </a:r>
            <a:endParaRPr lang="id-ID" dirty="0"/>
          </a:p>
          <a:p>
            <a:pPr marL="976312" lvl="1" indent="-514350">
              <a:buFont typeface="+mj-lt"/>
              <a:buAutoNum type="arabicPeriod"/>
            </a:pP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endParaRPr lang="id-ID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283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22238"/>
            <a:ext cx="8064896" cy="563562"/>
          </a:xfrm>
        </p:spPr>
        <p:txBody>
          <a:bodyPr/>
          <a:lstStyle/>
          <a:p>
            <a:r>
              <a:rPr lang="id-ID" dirty="0"/>
              <a:t>Prediksi Kelulusan Mahasiswa</a:t>
            </a:r>
            <a:r>
              <a:rPr lang="id-ID" dirty="0" smtClean="0"/>
              <a:t>: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990600"/>
            <a:ext cx="8782050" cy="6038800"/>
          </a:xfrm>
        </p:spPr>
        <p:txBody>
          <a:bodyPr/>
          <a:lstStyle/>
          <a:p>
            <a:r>
              <a:rPr lang="id-ID" sz="2800" dirty="0" smtClean="0"/>
              <a:t>Komparasi Accuracy dan AUC</a:t>
            </a:r>
          </a:p>
          <a:p>
            <a:endParaRPr lang="id-ID" sz="2800" dirty="0"/>
          </a:p>
          <a:p>
            <a:pPr marL="0" indent="0">
              <a:buNone/>
            </a:pPr>
            <a:endParaRPr lang="id-ID" sz="2800" dirty="0"/>
          </a:p>
          <a:p>
            <a:r>
              <a:rPr lang="id-ID" sz="2800" dirty="0" smtClean="0"/>
              <a:t>Uji Beda (t-Test)</a:t>
            </a:r>
          </a:p>
          <a:p>
            <a:endParaRPr lang="id-ID" sz="2800" dirty="0"/>
          </a:p>
          <a:p>
            <a:endParaRPr lang="en-US" sz="2800" dirty="0" smtClean="0"/>
          </a:p>
          <a:p>
            <a:endParaRPr lang="id-ID" sz="2800" dirty="0" smtClean="0"/>
          </a:p>
          <a:p>
            <a:endParaRPr lang="id-ID" sz="2800" dirty="0"/>
          </a:p>
          <a:p>
            <a:pPr marL="0" indent="0">
              <a:buNone/>
            </a:pPr>
            <a:endParaRPr lang="id-ID" sz="2800" dirty="0" smtClean="0"/>
          </a:p>
          <a:p>
            <a:r>
              <a:rPr lang="id-ID" sz="2800" dirty="0" smtClean="0"/>
              <a:t>Urutan model terbaik: 1. NB  2. C4.5 3.k-NN  4. RF 5.LDA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791437"/>
              </p:ext>
            </p:extLst>
          </p:nvPr>
        </p:nvGraphicFramePr>
        <p:xfrm>
          <a:off x="762000" y="1447800"/>
          <a:ext cx="7467600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44600"/>
                <a:gridCol w="1244600"/>
                <a:gridCol w="1244600"/>
                <a:gridCol w="1244600"/>
                <a:gridCol w="1244600"/>
                <a:gridCol w="1244600"/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C4.5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NB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K-NN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LDA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RF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Accuracy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88.12%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86.27%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84.96%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59.63%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59.37%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AUC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0.872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0.912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0.5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0.5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0.5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4" r="55049" b="45967"/>
          <a:stretch/>
        </p:blipFill>
        <p:spPr bwMode="auto">
          <a:xfrm>
            <a:off x="755576" y="2996952"/>
            <a:ext cx="6629400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85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 smtClean="0"/>
              <a:t>Estimasi Performansi CPU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52736"/>
            <a:ext cx="8023225" cy="58052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Lakukan </a:t>
            </a:r>
            <a:r>
              <a:rPr lang="id-ID" dirty="0" smtClean="0">
                <a:solidFill>
                  <a:srgbClr val="C00000"/>
                </a:solidFill>
              </a:rPr>
              <a:t>training </a:t>
            </a:r>
            <a:r>
              <a:rPr lang="id-ID" dirty="0" smtClean="0"/>
              <a:t>pada data cpu (</a:t>
            </a:r>
            <a:r>
              <a:rPr lang="id-ID" dirty="0" smtClean="0">
                <a:solidFill>
                  <a:srgbClr val="0070C0"/>
                </a:solidFill>
              </a:rPr>
              <a:t>cpu.arff</a:t>
            </a:r>
            <a:r>
              <a:rPr lang="id-ID" dirty="0" smtClean="0"/>
              <a:t>) dengan menggunakan algoritma </a:t>
            </a:r>
            <a:r>
              <a:rPr lang="id-ID" dirty="0" smtClean="0">
                <a:solidFill>
                  <a:srgbClr val="0070C0"/>
                </a:solidFill>
              </a:rPr>
              <a:t>linear regression</a:t>
            </a:r>
            <a:r>
              <a:rPr lang="id-ID" dirty="0" smtClean="0"/>
              <a:t>, </a:t>
            </a:r>
            <a:r>
              <a:rPr lang="id-ID" dirty="0" smtClean="0">
                <a:solidFill>
                  <a:srgbClr val="0070C0"/>
                </a:solidFill>
              </a:rPr>
              <a:t>neural network</a:t>
            </a:r>
            <a:r>
              <a:rPr lang="id-ID" dirty="0" smtClean="0"/>
              <a:t> dan </a:t>
            </a:r>
            <a:r>
              <a:rPr lang="id-ID" dirty="0" smtClean="0">
                <a:solidFill>
                  <a:srgbClr val="0070C0"/>
                </a:solidFill>
              </a:rPr>
              <a:t>support vector machine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Lakukan </a:t>
            </a:r>
            <a:r>
              <a:rPr lang="id-ID" dirty="0" smtClean="0">
                <a:solidFill>
                  <a:srgbClr val="C00000"/>
                </a:solidFill>
              </a:rPr>
              <a:t>pengujian</a:t>
            </a:r>
            <a:r>
              <a:rPr lang="id-ID" dirty="0" smtClean="0"/>
              <a:t> dengan </a:t>
            </a:r>
            <a:r>
              <a:rPr lang="id-ID" dirty="0" err="1" smtClean="0"/>
              <a:t>XValidation</a:t>
            </a:r>
            <a:r>
              <a:rPr lang="id-ID" dirty="0" smtClean="0"/>
              <a:t> (</a:t>
            </a:r>
            <a:r>
              <a:rPr lang="id-ID" dirty="0" err="1" smtClean="0"/>
              <a:t>numerical</a:t>
            </a:r>
            <a:r>
              <a:rPr lang="id-ID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Ukur </a:t>
            </a:r>
            <a:r>
              <a:rPr lang="id-ID" dirty="0" smtClean="0">
                <a:solidFill>
                  <a:srgbClr val="C00000"/>
                </a:solidFill>
              </a:rPr>
              <a:t>performance</a:t>
            </a:r>
            <a:r>
              <a:rPr lang="id-ID" dirty="0" smtClean="0"/>
              <a:t>-nya dengan menggunakan: RMSE</a:t>
            </a:r>
          </a:p>
          <a:p>
            <a:pPr marL="514350" indent="-514350">
              <a:buFont typeface="+mj-lt"/>
              <a:buAutoNum type="arabicPeriod"/>
            </a:pPr>
            <a:endParaRPr lang="id-ID" dirty="0"/>
          </a:p>
          <a:p>
            <a:pPr marL="514350" indent="-514350">
              <a:buFont typeface="+mj-lt"/>
              <a:buAutoNum type="arabicPeriod"/>
            </a:pP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Urutan model terbaik: 1. NN   2. LR    3. SVM </a:t>
            </a:r>
          </a:p>
          <a:p>
            <a:pPr marL="514350" indent="-514350">
              <a:buFont typeface="+mj-lt"/>
              <a:buAutoNum type="arabicPeriod"/>
            </a:pP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891062"/>
              </p:ext>
            </p:extLst>
          </p:nvPr>
        </p:nvGraphicFramePr>
        <p:xfrm>
          <a:off x="1187624" y="4797152"/>
          <a:ext cx="7467600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66900"/>
                <a:gridCol w="1866900"/>
                <a:gridCol w="1866900"/>
                <a:gridCol w="1866900"/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LR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NN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SVM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RMSE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64.846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64.515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106</a:t>
                      </a:r>
                      <a:r>
                        <a:rPr lang="en-US" dirty="0" smtClean="0"/>
                        <a:t>.</a:t>
                      </a:r>
                      <a:r>
                        <a:rPr lang="id-ID" dirty="0" smtClean="0"/>
                        <a:t>089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7957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Main </a:t>
            </a:r>
            <a:r>
              <a:rPr lang="id-ID" dirty="0" err="1" smtClean="0"/>
              <a:t>Process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5" t="30918" r="25017" b="26590"/>
          <a:stretch/>
        </p:blipFill>
        <p:spPr bwMode="auto">
          <a:xfrm>
            <a:off x="633334" y="1143000"/>
            <a:ext cx="759178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11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 smtClean="0"/>
              <a:t>Sub</a:t>
            </a:r>
            <a:r>
              <a:rPr lang="id-ID" dirty="0" smtClean="0"/>
              <a:t> </a:t>
            </a:r>
            <a:r>
              <a:rPr lang="id-ID" dirty="0" err="1" smtClean="0"/>
              <a:t>Process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8" t="29869" r="15771" b="28951"/>
          <a:stretch/>
        </p:blipFill>
        <p:spPr bwMode="auto">
          <a:xfrm>
            <a:off x="685800" y="1120513"/>
            <a:ext cx="7871452" cy="375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612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 smtClean="0"/>
              <a:t>Prediksi </a:t>
            </a:r>
            <a:r>
              <a:rPr lang="id-ID" sz="2800" dirty="0"/>
              <a:t>Elektabilitas Caleg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80728"/>
            <a:ext cx="8023225" cy="53686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z="2400" dirty="0" smtClean="0"/>
              <a:t>Lakukan </a:t>
            </a:r>
            <a:r>
              <a:rPr lang="id-ID" sz="2400" dirty="0" smtClean="0">
                <a:solidFill>
                  <a:srgbClr val="C00000"/>
                </a:solidFill>
              </a:rPr>
              <a:t>training </a:t>
            </a:r>
            <a:r>
              <a:rPr lang="id-ID" sz="2400" dirty="0" smtClean="0"/>
              <a:t>pada data pemilu (</a:t>
            </a:r>
            <a:r>
              <a:rPr lang="id-ID" sz="2400" dirty="0" smtClean="0">
                <a:solidFill>
                  <a:srgbClr val="0070C0"/>
                </a:solidFill>
              </a:rPr>
              <a:t>datapemilukpu.xls</a:t>
            </a:r>
            <a:r>
              <a:rPr lang="id-ID" sz="2400" dirty="0" smtClean="0"/>
              <a:t>) dengan menggunakan algoritma </a:t>
            </a:r>
            <a:r>
              <a:rPr lang="en-US" sz="2400" dirty="0">
                <a:solidFill>
                  <a:srgbClr val="0070C0"/>
                </a:solidFill>
              </a:rPr>
              <a:t>Naive Bayes, K-Nearest Neighbor, </a:t>
            </a:r>
            <a:r>
              <a:rPr lang="id-ID" sz="2400" dirty="0" smtClean="0">
                <a:solidFill>
                  <a:srgbClr val="0070C0"/>
                </a:solidFill>
              </a:rPr>
              <a:t>RandomForest, Logistic </a:t>
            </a:r>
            <a:r>
              <a:rPr lang="id-ID" sz="2400" dirty="0">
                <a:solidFill>
                  <a:srgbClr val="0070C0"/>
                </a:solidFill>
              </a:rPr>
              <a:t>Regression</a:t>
            </a:r>
            <a:r>
              <a:rPr lang="en-US" sz="2400" dirty="0">
                <a:solidFill>
                  <a:srgbClr val="0070C0"/>
                </a:solidFill>
              </a:rPr>
              <a:t>, Linear Discriminant Analysis </a:t>
            </a:r>
            <a:endParaRPr lang="id-ID" sz="2400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d-ID" sz="2400" dirty="0" smtClean="0"/>
              <a:t>Lakukan </a:t>
            </a:r>
            <a:r>
              <a:rPr lang="id-ID" sz="2400" dirty="0">
                <a:solidFill>
                  <a:srgbClr val="C00000"/>
                </a:solidFill>
              </a:rPr>
              <a:t>pengujian </a:t>
            </a:r>
            <a:r>
              <a:rPr lang="id-ID" sz="2400" dirty="0"/>
              <a:t>dengan  menggunakan </a:t>
            </a:r>
            <a:r>
              <a:rPr lang="id-ID" sz="2400" dirty="0" smtClean="0"/>
              <a:t>XValidation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400" dirty="0" smtClean="0"/>
              <a:t>Ukur </a:t>
            </a:r>
            <a:r>
              <a:rPr lang="id-ID" sz="2400" dirty="0" smtClean="0">
                <a:solidFill>
                  <a:srgbClr val="C00000"/>
                </a:solidFill>
              </a:rPr>
              <a:t>performance</a:t>
            </a:r>
            <a:r>
              <a:rPr lang="id-ID" sz="2400" dirty="0" smtClean="0"/>
              <a:t>-nya dengan</a:t>
            </a:r>
            <a:r>
              <a:rPr lang="id-ID" sz="2400" dirty="0"/>
              <a:t> </a:t>
            </a:r>
            <a:r>
              <a:rPr lang="id-ID" sz="2400" dirty="0" smtClean="0"/>
              <a:t>confusion matrix dan ROC Curve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400" dirty="0" smtClean="0"/>
              <a:t>Masukkan setiap hasil percobaan ke dalam file Excel</a:t>
            </a:r>
          </a:p>
          <a:p>
            <a:pPr marL="514350" indent="-514350">
              <a:buFont typeface="+mj-lt"/>
              <a:buAutoNum type="arabicPeriod"/>
            </a:pPr>
            <a:endParaRPr lang="id-ID" sz="2800" dirty="0" smtClean="0"/>
          </a:p>
          <a:p>
            <a:pPr marL="688975" indent="-514350">
              <a:buFont typeface="+mj-lt"/>
              <a:buAutoNum type="arabicPeriod"/>
            </a:pPr>
            <a:endParaRPr lang="id-ID" sz="2800" dirty="0" smtClean="0"/>
          </a:p>
          <a:p>
            <a:pPr marL="514350" indent="-514350">
              <a:buFont typeface="+mj-lt"/>
              <a:buAutoNum type="arabicPeriod"/>
            </a:pPr>
            <a:endParaRPr lang="id-ID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812694"/>
              </p:ext>
            </p:extLst>
          </p:nvPr>
        </p:nvGraphicFramePr>
        <p:xfrm>
          <a:off x="683569" y="5500975"/>
          <a:ext cx="8136905" cy="1381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69578"/>
                <a:gridCol w="955252"/>
                <a:gridCol w="1162415"/>
                <a:gridCol w="1162415"/>
                <a:gridCol w="1162415"/>
                <a:gridCol w="1162415"/>
                <a:gridCol w="116241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NB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K-NN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RF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LR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LDA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Accuracy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92.21%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76.89%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89.63%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mtClean="0"/>
                        <a:t>AUC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0.851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0.826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mtClean="0"/>
                        <a:t>0.5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0817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 smtClean="0"/>
              <a:t>Prediksi Harga Saham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08721"/>
            <a:ext cx="8023225" cy="338437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z="2500" dirty="0" smtClean="0"/>
              <a:t>Lakukan </a:t>
            </a:r>
            <a:r>
              <a:rPr lang="id-ID" sz="2500" dirty="0" err="1" smtClean="0">
                <a:solidFill>
                  <a:srgbClr val="C00000"/>
                </a:solidFill>
              </a:rPr>
              <a:t>training</a:t>
            </a:r>
            <a:r>
              <a:rPr lang="id-ID" sz="2500" dirty="0" smtClean="0">
                <a:solidFill>
                  <a:srgbClr val="C00000"/>
                </a:solidFill>
              </a:rPr>
              <a:t> </a:t>
            </a:r>
            <a:r>
              <a:rPr lang="id-ID" sz="2500" dirty="0" smtClean="0"/>
              <a:t>pada data harga saham (</a:t>
            </a:r>
            <a:r>
              <a:rPr lang="id-ID" sz="2500" dirty="0" err="1" smtClean="0">
                <a:solidFill>
                  <a:srgbClr val="0070C0"/>
                </a:solidFill>
              </a:rPr>
              <a:t>hargasaham-training.xls</a:t>
            </a:r>
            <a:r>
              <a:rPr lang="id-ID" sz="2500" dirty="0" smtClean="0"/>
              <a:t>) dengan menggunakan </a:t>
            </a:r>
            <a:r>
              <a:rPr lang="id-ID" sz="2500" dirty="0" err="1" smtClean="0"/>
              <a:t>neural</a:t>
            </a:r>
            <a:r>
              <a:rPr lang="id-ID" sz="2500" dirty="0" smtClean="0"/>
              <a:t> </a:t>
            </a:r>
            <a:r>
              <a:rPr lang="id-ID" sz="2500" dirty="0" err="1" smtClean="0"/>
              <a:t>network</a:t>
            </a:r>
            <a:endParaRPr lang="id-ID" sz="2500" dirty="0" smtClean="0"/>
          </a:p>
          <a:p>
            <a:pPr marL="514350" indent="-514350">
              <a:buFont typeface="+mj-lt"/>
              <a:buAutoNum type="arabicPeriod"/>
            </a:pPr>
            <a:r>
              <a:rPr lang="id-ID" sz="2500" dirty="0" smtClean="0"/>
              <a:t>Lakukan </a:t>
            </a:r>
            <a:r>
              <a:rPr lang="id-ID" sz="2500" dirty="0" smtClean="0">
                <a:solidFill>
                  <a:srgbClr val="C00000"/>
                </a:solidFill>
              </a:rPr>
              <a:t>pengujian </a:t>
            </a:r>
            <a:r>
              <a:rPr lang="id-ID" sz="2500" dirty="0" smtClean="0"/>
              <a:t>dengan </a:t>
            </a:r>
            <a:r>
              <a:rPr lang="id-ID" sz="2500" dirty="0" err="1" smtClean="0"/>
              <a:t>numerical</a:t>
            </a:r>
            <a:r>
              <a:rPr lang="id-ID" sz="2500" dirty="0" smtClean="0"/>
              <a:t> </a:t>
            </a:r>
            <a:r>
              <a:rPr lang="id-ID" sz="2500" dirty="0" err="1" smtClean="0">
                <a:solidFill>
                  <a:srgbClr val="C00000"/>
                </a:solidFill>
              </a:rPr>
              <a:t>XValidation</a:t>
            </a:r>
            <a:endParaRPr lang="id-ID" sz="2500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d-ID" sz="2500" dirty="0" smtClean="0"/>
              <a:t>Lakukan </a:t>
            </a:r>
            <a:r>
              <a:rPr lang="id-ID" sz="2500" dirty="0" err="1" smtClean="0"/>
              <a:t>Ploting</a:t>
            </a:r>
            <a:r>
              <a:rPr lang="id-ID" sz="2500" dirty="0" smtClean="0"/>
              <a:t> data testing 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500" dirty="0" smtClean="0"/>
              <a:t>Ukur </a:t>
            </a:r>
            <a:r>
              <a:rPr lang="id-ID" sz="2500" dirty="0" err="1" smtClean="0">
                <a:solidFill>
                  <a:srgbClr val="C00000"/>
                </a:solidFill>
              </a:rPr>
              <a:t>performance</a:t>
            </a:r>
            <a:r>
              <a:rPr lang="id-ID" sz="2500" dirty="0" err="1" smtClean="0"/>
              <a:t>-nya</a:t>
            </a:r>
            <a:r>
              <a:rPr lang="id-ID" sz="2500" dirty="0" smtClean="0"/>
              <a:t> dengan menggunakan: RMSE</a:t>
            </a:r>
          </a:p>
          <a:p>
            <a:pPr marL="514350" indent="-514350">
              <a:buFont typeface="+mj-lt"/>
              <a:buAutoNum type="arabicPeriod"/>
            </a:pPr>
            <a:endParaRPr lang="id-ID" sz="25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6" r="7311" b="9803"/>
          <a:stretch/>
        </p:blipFill>
        <p:spPr bwMode="auto">
          <a:xfrm>
            <a:off x="1180903" y="4265469"/>
            <a:ext cx="5147320" cy="233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541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611560" y="2132856"/>
            <a:ext cx="8023225" cy="2216919"/>
          </a:xfrm>
        </p:spPr>
        <p:txBody>
          <a:bodyPr/>
          <a:lstStyle/>
          <a:p>
            <a:pPr marL="0" indent="0" algn="ctr">
              <a:buNone/>
            </a:pPr>
            <a:r>
              <a:rPr lang="id-ID" sz="4200" b="1" dirty="0" smtClean="0"/>
              <a:t>Algoritma Data Mining Mengolah Data (</a:t>
            </a:r>
            <a:r>
              <a:rPr lang="id-ID" sz="4200" b="1" dirty="0" err="1" smtClean="0"/>
              <a:t>Input</a:t>
            </a:r>
            <a:r>
              <a:rPr lang="id-ID" sz="4200" b="1" dirty="0" smtClean="0"/>
              <a:t>) Menjadi Model (</a:t>
            </a:r>
            <a:r>
              <a:rPr lang="id-ID" sz="4200" b="1" dirty="0" err="1" smtClean="0"/>
              <a:t>Output</a:t>
            </a:r>
            <a:r>
              <a:rPr lang="id-ID" sz="4200" b="1" dirty="0" smtClean="0"/>
              <a:t>)</a:t>
            </a:r>
            <a:endParaRPr lang="id-ID" sz="4200" b="1" dirty="0"/>
          </a:p>
        </p:txBody>
      </p:sp>
    </p:spTree>
    <p:extLst>
      <p:ext uri="{BB962C8B-B14F-4D97-AF65-F5344CB8AC3E}">
        <p14:creationId xmlns:p14="http://schemas.microsoft.com/office/powerpoint/2010/main" val="358730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 smtClean="0"/>
              <a:t>Prediksi </a:t>
            </a:r>
            <a:r>
              <a:rPr lang="id-ID" sz="2800" dirty="0"/>
              <a:t>Harga Saham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80728"/>
            <a:ext cx="8023225" cy="516924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z="2500" dirty="0" smtClean="0"/>
              <a:t>Lakukan </a:t>
            </a:r>
            <a:r>
              <a:rPr lang="id-ID" sz="2500" dirty="0" err="1" smtClean="0">
                <a:solidFill>
                  <a:srgbClr val="C00000"/>
                </a:solidFill>
              </a:rPr>
              <a:t>training</a:t>
            </a:r>
            <a:r>
              <a:rPr lang="id-ID" sz="2500" dirty="0" smtClean="0">
                <a:solidFill>
                  <a:srgbClr val="C00000"/>
                </a:solidFill>
              </a:rPr>
              <a:t> </a:t>
            </a:r>
            <a:r>
              <a:rPr lang="id-ID" sz="2500" dirty="0" smtClean="0"/>
              <a:t>pada data harga saham (</a:t>
            </a:r>
            <a:r>
              <a:rPr lang="id-ID" sz="2500" dirty="0" err="1" smtClean="0">
                <a:solidFill>
                  <a:srgbClr val="0070C0"/>
                </a:solidFill>
              </a:rPr>
              <a:t>hargasaham-training.xls</a:t>
            </a:r>
            <a:r>
              <a:rPr lang="id-ID" sz="2500" dirty="0" smtClean="0"/>
              <a:t>) dengan menggunakan </a:t>
            </a:r>
            <a:r>
              <a:rPr lang="id-ID" sz="2500" dirty="0" err="1" smtClean="0"/>
              <a:t>neural</a:t>
            </a:r>
            <a:r>
              <a:rPr lang="id-ID" sz="2500" dirty="0" smtClean="0"/>
              <a:t> </a:t>
            </a:r>
            <a:r>
              <a:rPr lang="id-ID" sz="2500" dirty="0" err="1" smtClean="0"/>
              <a:t>network</a:t>
            </a:r>
            <a:endParaRPr lang="id-ID" sz="2500" dirty="0" smtClean="0"/>
          </a:p>
          <a:p>
            <a:pPr marL="514350" indent="-514350">
              <a:buFont typeface="+mj-lt"/>
              <a:buAutoNum type="arabicPeriod"/>
            </a:pPr>
            <a:r>
              <a:rPr lang="id-ID" sz="2500" dirty="0" smtClean="0"/>
              <a:t>Lakukan </a:t>
            </a:r>
            <a:r>
              <a:rPr lang="id-ID" sz="2500" dirty="0" smtClean="0">
                <a:solidFill>
                  <a:srgbClr val="C00000"/>
                </a:solidFill>
              </a:rPr>
              <a:t>pengujian </a:t>
            </a:r>
            <a:r>
              <a:rPr lang="id-ID" sz="2500" dirty="0" smtClean="0"/>
              <a:t>dengan data uji (</a:t>
            </a:r>
            <a:r>
              <a:rPr lang="id-ID" sz="2500" dirty="0" err="1" smtClean="0">
                <a:solidFill>
                  <a:srgbClr val="0070C0"/>
                </a:solidFill>
              </a:rPr>
              <a:t>hargasaham-testing.xls</a:t>
            </a:r>
            <a:r>
              <a:rPr lang="id-ID" sz="25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500" dirty="0" smtClean="0"/>
              <a:t>Lakukan </a:t>
            </a:r>
            <a:r>
              <a:rPr lang="id-ID" sz="2500" dirty="0" err="1" smtClean="0"/>
              <a:t>Ploting</a:t>
            </a:r>
            <a:r>
              <a:rPr lang="id-ID" sz="2500" dirty="0" smtClean="0"/>
              <a:t> data testing 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500" dirty="0" smtClean="0"/>
              <a:t>Ukur </a:t>
            </a:r>
            <a:r>
              <a:rPr lang="id-ID" sz="2500" dirty="0" smtClean="0">
                <a:solidFill>
                  <a:srgbClr val="C00000"/>
                </a:solidFill>
              </a:rPr>
              <a:t>performance</a:t>
            </a:r>
            <a:r>
              <a:rPr lang="id-ID" sz="2500" dirty="0" smtClean="0"/>
              <a:t>-nya dengan menggunakan: RMSE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500" dirty="0" smtClean="0"/>
              <a:t>Ubah metode ke </a:t>
            </a:r>
            <a:r>
              <a:rPr lang="id-ID" sz="2500" dirty="0" smtClean="0">
                <a:solidFill>
                  <a:srgbClr val="C00000"/>
                </a:solidFill>
              </a:rPr>
              <a:t>linear regression </a:t>
            </a:r>
            <a:r>
              <a:rPr lang="id-ID" sz="2500" dirty="0" smtClean="0"/>
              <a:t>dan </a:t>
            </a:r>
            <a:r>
              <a:rPr lang="id-ID" sz="2500" dirty="0" smtClean="0">
                <a:solidFill>
                  <a:srgbClr val="C00000"/>
                </a:solidFill>
              </a:rPr>
              <a:t>support vector machine</a:t>
            </a:r>
          </a:p>
          <a:p>
            <a:pPr marL="514350" indent="-514350">
              <a:buFont typeface="+mj-lt"/>
              <a:buAutoNum type="arabicPeriod"/>
            </a:pPr>
            <a:endParaRPr lang="id-ID" sz="25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6" r="7311" b="9803"/>
          <a:stretch/>
        </p:blipFill>
        <p:spPr bwMode="auto">
          <a:xfrm>
            <a:off x="5371592" y="4897228"/>
            <a:ext cx="3133088" cy="1682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115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 smtClean="0"/>
              <a:t>Klastering Jenis Bunga Iris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z="2800" dirty="0" smtClean="0"/>
              <a:t>Lakukan </a:t>
            </a:r>
            <a:r>
              <a:rPr lang="id-ID" sz="2800" dirty="0" err="1" smtClean="0">
                <a:solidFill>
                  <a:srgbClr val="C00000"/>
                </a:solidFill>
              </a:rPr>
              <a:t>training</a:t>
            </a:r>
            <a:r>
              <a:rPr lang="id-ID" sz="2800" dirty="0" smtClean="0">
                <a:solidFill>
                  <a:srgbClr val="C00000"/>
                </a:solidFill>
              </a:rPr>
              <a:t> </a:t>
            </a:r>
            <a:r>
              <a:rPr lang="id-ID" sz="2800" dirty="0" smtClean="0"/>
              <a:t>pada data iris (</a:t>
            </a:r>
            <a:r>
              <a:rPr lang="id-ID" sz="2800" dirty="0" smtClean="0">
                <a:solidFill>
                  <a:srgbClr val="C00000"/>
                </a:solidFill>
              </a:rPr>
              <a:t>ambil dari </a:t>
            </a:r>
            <a:r>
              <a:rPr lang="id-ID" sz="2800" dirty="0" err="1" smtClean="0">
                <a:solidFill>
                  <a:srgbClr val="C00000"/>
                </a:solidFill>
              </a:rPr>
              <a:t>repositories</a:t>
            </a:r>
            <a:r>
              <a:rPr lang="id-ID" sz="2800" dirty="0" smtClean="0">
                <a:solidFill>
                  <a:srgbClr val="C00000"/>
                </a:solidFill>
              </a:rPr>
              <a:t> </a:t>
            </a:r>
            <a:r>
              <a:rPr lang="id-ID" sz="2800" dirty="0" err="1" smtClean="0">
                <a:solidFill>
                  <a:srgbClr val="C00000"/>
                </a:solidFill>
              </a:rPr>
              <a:t>rapidminer</a:t>
            </a:r>
            <a:r>
              <a:rPr lang="id-ID" sz="2800" dirty="0" smtClean="0"/>
              <a:t>) dengan menggunakan algoritma </a:t>
            </a:r>
            <a:r>
              <a:rPr lang="id-ID" sz="2800" dirty="0" err="1" smtClean="0"/>
              <a:t>clustering</a:t>
            </a:r>
            <a:r>
              <a:rPr lang="id-ID" sz="2800" dirty="0" smtClean="0"/>
              <a:t> </a:t>
            </a:r>
            <a:r>
              <a:rPr lang="id-ID" sz="2800" dirty="0" err="1" smtClean="0">
                <a:solidFill>
                  <a:srgbClr val="0070C0"/>
                </a:solidFill>
              </a:rPr>
              <a:t>k-means</a:t>
            </a:r>
            <a:endParaRPr lang="id-ID" sz="2800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/>
              <a:t>Set k=3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/>
              <a:t>Tampilkan data (</a:t>
            </a:r>
            <a:r>
              <a:rPr lang="id-ID" sz="2800" dirty="0" err="1" smtClean="0">
                <a:solidFill>
                  <a:srgbClr val="C00000"/>
                </a:solidFill>
              </a:rPr>
              <a:t>input</a:t>
            </a:r>
            <a:r>
              <a:rPr lang="id-ID" sz="2800" dirty="0" smtClean="0"/>
              <a:t>) dan </a:t>
            </a:r>
            <a:r>
              <a:rPr lang="id-ID" sz="2800" dirty="0" err="1" smtClean="0"/>
              <a:t>cluster</a:t>
            </a:r>
            <a:r>
              <a:rPr lang="id-ID" sz="2800" dirty="0" smtClean="0"/>
              <a:t> (</a:t>
            </a:r>
            <a:r>
              <a:rPr lang="id-ID" sz="2800" dirty="0" err="1" smtClean="0">
                <a:solidFill>
                  <a:srgbClr val="C00000"/>
                </a:solidFill>
              </a:rPr>
              <a:t>output</a:t>
            </a:r>
            <a:r>
              <a:rPr lang="id-ID" sz="2800" dirty="0" smtClean="0"/>
              <a:t>) yang terbentuk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/>
              <a:t>Ukur </a:t>
            </a:r>
            <a:r>
              <a:rPr lang="id-ID" sz="2800" dirty="0" err="1" smtClean="0">
                <a:solidFill>
                  <a:srgbClr val="C00000"/>
                </a:solidFill>
              </a:rPr>
              <a:t>performance</a:t>
            </a:r>
            <a:r>
              <a:rPr lang="id-ID" sz="2800" dirty="0" err="1" smtClean="0"/>
              <a:t>-nya</a:t>
            </a:r>
            <a:endParaRPr lang="id-ID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191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2238"/>
            <a:ext cx="7757864" cy="563562"/>
          </a:xfrm>
        </p:spPr>
        <p:txBody>
          <a:bodyPr/>
          <a:lstStyle/>
          <a:p>
            <a:r>
              <a:rPr lang="id-ID" dirty="0" smtClean="0"/>
              <a:t>Psychomotor-Cognitive Assignment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36712"/>
            <a:ext cx="8227640" cy="5867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z="2400" dirty="0" smtClean="0">
                <a:solidFill>
                  <a:srgbClr val="C00000"/>
                </a:solidFill>
              </a:rPr>
              <a:t>Lakukan ujicoba terhadap semua dataset</a:t>
            </a:r>
            <a:r>
              <a:rPr lang="id-ID" sz="2400" dirty="0" smtClean="0"/>
              <a:t> yang ada di folder </a:t>
            </a:r>
            <a:r>
              <a:rPr lang="id-ID" sz="2400" dirty="0" smtClean="0">
                <a:solidFill>
                  <a:srgbClr val="C00000"/>
                </a:solidFill>
              </a:rPr>
              <a:t>datasets</a:t>
            </a:r>
            <a:r>
              <a:rPr lang="id-ID" sz="2400" dirty="0" smtClean="0"/>
              <a:t>, dengan menggunakan berbagai metode data mining yang sesuai (estimasi, prediksi, klasifikasi, clustering, association)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400" dirty="0" smtClean="0"/>
              <a:t>Kombinasikan </a:t>
            </a:r>
            <a:r>
              <a:rPr lang="id-ID" sz="2400" dirty="0" smtClean="0">
                <a:solidFill>
                  <a:srgbClr val="C00000"/>
                </a:solidFill>
              </a:rPr>
              <a:t>pengujian</a:t>
            </a:r>
            <a:r>
              <a:rPr lang="id-ID" sz="2400" dirty="0" smtClean="0"/>
              <a:t> dengan pemecahan data </a:t>
            </a:r>
            <a:r>
              <a:rPr lang="id-ID" sz="2400" dirty="0" err="1" smtClean="0"/>
              <a:t>training</a:t>
            </a:r>
            <a:r>
              <a:rPr lang="id-ID" sz="2400" dirty="0" err="1"/>
              <a:t>-</a:t>
            </a:r>
            <a:r>
              <a:rPr lang="id-ID" sz="2400" dirty="0" err="1" smtClean="0"/>
              <a:t>testing</a:t>
            </a:r>
            <a:r>
              <a:rPr lang="id-ID" sz="2400" dirty="0" smtClean="0"/>
              <a:t>, dan pengujian dengan menggunakan metode </a:t>
            </a:r>
            <a:r>
              <a:rPr lang="id-ID" sz="2400" dirty="0" smtClean="0">
                <a:solidFill>
                  <a:srgbClr val="C00000"/>
                </a:solidFill>
              </a:rPr>
              <a:t>X </a:t>
            </a:r>
            <a:r>
              <a:rPr lang="id-ID" sz="2400" dirty="0" err="1" smtClean="0">
                <a:solidFill>
                  <a:srgbClr val="C00000"/>
                </a:solidFill>
              </a:rPr>
              <a:t>validation</a:t>
            </a:r>
            <a:endParaRPr lang="id-ID" sz="2400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d-ID" sz="2400" dirty="0" smtClean="0">
                <a:solidFill>
                  <a:srgbClr val="C00000"/>
                </a:solidFill>
              </a:rPr>
              <a:t>Ukur </a:t>
            </a:r>
            <a:r>
              <a:rPr lang="id-ID" sz="2400" dirty="0" err="1" smtClean="0">
                <a:solidFill>
                  <a:srgbClr val="C00000"/>
                </a:solidFill>
              </a:rPr>
              <a:t>performance</a:t>
            </a:r>
            <a:r>
              <a:rPr lang="id-ID" sz="2400" dirty="0" smtClean="0">
                <a:solidFill>
                  <a:srgbClr val="C00000"/>
                </a:solidFill>
              </a:rPr>
              <a:t> dari model</a:t>
            </a:r>
            <a:r>
              <a:rPr lang="id-ID" sz="2400" dirty="0" smtClean="0"/>
              <a:t> yang terbentuk dengan menggunakan metode pengukuran sesuai dengan metode data </a:t>
            </a:r>
            <a:r>
              <a:rPr lang="id-ID" sz="2400" dirty="0" err="1" smtClean="0"/>
              <a:t>mining</a:t>
            </a:r>
            <a:r>
              <a:rPr lang="id-ID" sz="2400" dirty="0" smtClean="0"/>
              <a:t> yang dipilih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400" dirty="0" smtClean="0"/>
              <a:t>Jelaskan secara mendetail </a:t>
            </a:r>
            <a:r>
              <a:rPr lang="id-ID" sz="2400" dirty="0" smtClean="0">
                <a:solidFill>
                  <a:srgbClr val="C00000"/>
                </a:solidFill>
              </a:rPr>
              <a:t>tahapan ujicoba </a:t>
            </a:r>
            <a:r>
              <a:rPr lang="id-ID" sz="2400" dirty="0" smtClean="0"/>
              <a:t>yang dilakukan, kemudian lakukan </a:t>
            </a:r>
            <a:r>
              <a:rPr lang="id-ID" sz="2400" dirty="0" smtClean="0">
                <a:solidFill>
                  <a:srgbClr val="C00000"/>
                </a:solidFill>
              </a:rPr>
              <a:t>analisis dan sintesis</a:t>
            </a:r>
            <a:r>
              <a:rPr lang="id-ID" sz="2400" dirty="0" smtClean="0"/>
              <a:t>, dan buat laporan dalam bentuk </a:t>
            </a:r>
            <a:r>
              <a:rPr lang="id-ID" sz="2400" dirty="0" smtClean="0">
                <a:solidFill>
                  <a:srgbClr val="C00000"/>
                </a:solidFill>
              </a:rPr>
              <a:t>slide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400" dirty="0"/>
              <a:t>P</a:t>
            </a:r>
            <a:r>
              <a:rPr lang="id-ID" sz="2400" dirty="0" smtClean="0"/>
              <a:t>resentasikan di depan kelas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33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80728"/>
            <a:ext cx="8023225" cy="568863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z="2800" dirty="0" smtClean="0"/>
              <a:t>Cari </a:t>
            </a:r>
            <a:r>
              <a:rPr lang="id-ID" sz="2800" dirty="0" smtClean="0">
                <a:solidFill>
                  <a:srgbClr val="C00000"/>
                </a:solidFill>
              </a:rPr>
              <a:t>1 paper </a:t>
            </a:r>
            <a:r>
              <a:rPr lang="id-ID" sz="2800" dirty="0" smtClean="0"/>
              <a:t>di bidang </a:t>
            </a:r>
            <a:r>
              <a:rPr lang="id-ID" sz="2800" dirty="0" smtClean="0">
                <a:solidFill>
                  <a:srgbClr val="0070C0"/>
                </a:solidFill>
              </a:rPr>
              <a:t>data mining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/>
              <a:t>Pilih yang mudah dipahami baik secara </a:t>
            </a:r>
            <a:r>
              <a:rPr lang="id-ID" sz="2800" dirty="0" smtClean="0">
                <a:solidFill>
                  <a:srgbClr val="C00000"/>
                </a:solidFill>
              </a:rPr>
              <a:t>obyek penelitian</a:t>
            </a:r>
            <a:r>
              <a:rPr lang="id-ID" sz="2800" dirty="0" smtClean="0"/>
              <a:t> maupun </a:t>
            </a:r>
            <a:r>
              <a:rPr lang="id-ID" sz="2800" dirty="0" smtClean="0">
                <a:solidFill>
                  <a:srgbClr val="C00000"/>
                </a:solidFill>
              </a:rPr>
              <a:t>metode</a:t>
            </a:r>
            <a:r>
              <a:rPr lang="id-ID" sz="2800" dirty="0" smtClean="0"/>
              <a:t> yang digunakan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/>
              <a:t>Rangkumkan dalam bentuk </a:t>
            </a:r>
            <a:r>
              <a:rPr lang="id-ID" sz="2800" dirty="0" smtClean="0">
                <a:solidFill>
                  <a:srgbClr val="C00000"/>
                </a:solidFill>
              </a:rPr>
              <a:t>slide</a:t>
            </a:r>
            <a:r>
              <a:rPr lang="id-ID" sz="2800" dirty="0" smtClean="0"/>
              <a:t> dengan format</a:t>
            </a:r>
          </a:p>
          <a:p>
            <a:pPr marL="1376362" lvl="2" indent="-514350">
              <a:buFont typeface="+mj-lt"/>
              <a:buAutoNum type="arabicPeriod"/>
            </a:pPr>
            <a:r>
              <a:rPr lang="id-ID" sz="2000" dirty="0" smtClean="0"/>
              <a:t>Author, Judul, Publisher, Tahun</a:t>
            </a:r>
          </a:p>
          <a:p>
            <a:pPr marL="1376362" lvl="2" indent="-514350">
              <a:buFont typeface="+mj-lt"/>
              <a:buAutoNum type="arabicPeriod"/>
            </a:pPr>
            <a:r>
              <a:rPr lang="id-ID" sz="2000" dirty="0" smtClean="0"/>
              <a:t>Latar Belakang Masalah</a:t>
            </a:r>
          </a:p>
          <a:p>
            <a:pPr marL="1376362" lvl="2" indent="-514350">
              <a:buFont typeface="+mj-lt"/>
              <a:buAutoNum type="arabicPeriod"/>
            </a:pPr>
            <a:r>
              <a:rPr lang="id-ID" sz="2000" dirty="0" smtClean="0"/>
              <a:t>Rumuan Masalah</a:t>
            </a:r>
          </a:p>
          <a:p>
            <a:pPr marL="1376362" lvl="2" indent="-514350">
              <a:buFont typeface="+mj-lt"/>
              <a:buAutoNum type="arabicPeriod"/>
            </a:pPr>
            <a:r>
              <a:rPr lang="id-ID" sz="2000" dirty="0" smtClean="0"/>
              <a:t>Tujuan Penelitian</a:t>
            </a:r>
          </a:p>
          <a:p>
            <a:pPr marL="1376362" lvl="2" indent="-514350">
              <a:buFont typeface="+mj-lt"/>
              <a:buAutoNum type="arabicPeriod"/>
            </a:pPr>
            <a:r>
              <a:rPr lang="id-ID" sz="2000" dirty="0" smtClean="0"/>
              <a:t>Metode Eksperimen</a:t>
            </a:r>
          </a:p>
          <a:p>
            <a:pPr marL="1376362" lvl="2" indent="-514350">
              <a:buFont typeface="+mj-lt"/>
              <a:buAutoNum type="arabicPeriod"/>
            </a:pPr>
            <a:r>
              <a:rPr lang="id-ID" sz="2000" dirty="0" smtClean="0"/>
              <a:t>Hasil Penelitian</a:t>
            </a:r>
          </a:p>
          <a:p>
            <a:pPr marL="688975" indent="-514350">
              <a:buFont typeface="+mj-lt"/>
              <a:buAutoNum type="arabicPeriod"/>
            </a:pPr>
            <a:r>
              <a:rPr lang="id-ID" sz="2800" dirty="0">
                <a:solidFill>
                  <a:srgbClr val="C00000"/>
                </a:solidFill>
              </a:rPr>
              <a:t>Presentasikan</a:t>
            </a:r>
            <a:r>
              <a:rPr lang="id-ID" sz="2800" dirty="0"/>
              <a:t> di depan kelas</a:t>
            </a:r>
          </a:p>
          <a:p>
            <a:pPr marL="688975" indent="-514350">
              <a:buFont typeface="+mj-lt"/>
              <a:buAutoNum type="arabicPeriod"/>
            </a:pP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273711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Referensi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90600"/>
            <a:ext cx="8136904" cy="56787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2200" dirty="0"/>
              <a:t>Ian H. Witten, Frank Eibe, Mark A. </a:t>
            </a:r>
            <a:r>
              <a:rPr lang="de-DE" sz="2200" dirty="0" smtClean="0"/>
              <a:t>Hall</a:t>
            </a:r>
            <a:r>
              <a:rPr lang="id-ID" sz="2200" dirty="0" smtClean="0"/>
              <a:t>, </a:t>
            </a:r>
            <a:r>
              <a:rPr lang="en-US" sz="2200" dirty="0" smtClean="0">
                <a:solidFill>
                  <a:srgbClr val="C00000"/>
                </a:solidFill>
              </a:rPr>
              <a:t>Data mining: </a:t>
            </a:r>
            <a:r>
              <a:rPr lang="id-ID" sz="2200" dirty="0">
                <a:solidFill>
                  <a:srgbClr val="C00000"/>
                </a:solidFill>
              </a:rPr>
              <a:t>P</a:t>
            </a:r>
            <a:r>
              <a:rPr lang="en-US" sz="2200" dirty="0" err="1" smtClean="0">
                <a:solidFill>
                  <a:srgbClr val="C00000"/>
                </a:solidFill>
              </a:rPr>
              <a:t>ractical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id-ID" sz="2200" dirty="0">
                <a:solidFill>
                  <a:srgbClr val="C00000"/>
                </a:solidFill>
              </a:rPr>
              <a:t>M</a:t>
            </a:r>
            <a:r>
              <a:rPr lang="en-US" sz="2200" dirty="0" err="1" smtClean="0">
                <a:solidFill>
                  <a:srgbClr val="C00000"/>
                </a:solidFill>
              </a:rPr>
              <a:t>achine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id-ID" sz="2200" dirty="0">
                <a:solidFill>
                  <a:srgbClr val="C00000"/>
                </a:solidFill>
              </a:rPr>
              <a:t>L</a:t>
            </a:r>
            <a:r>
              <a:rPr lang="en-US" sz="2200" dirty="0" smtClean="0">
                <a:solidFill>
                  <a:srgbClr val="C00000"/>
                </a:solidFill>
              </a:rPr>
              <a:t>earning </a:t>
            </a:r>
            <a:r>
              <a:rPr lang="id-ID" sz="2200" dirty="0">
                <a:solidFill>
                  <a:srgbClr val="C00000"/>
                </a:solidFill>
              </a:rPr>
              <a:t>T</a:t>
            </a:r>
            <a:r>
              <a:rPr lang="en-US" sz="2200" dirty="0" err="1" smtClean="0">
                <a:solidFill>
                  <a:srgbClr val="C00000"/>
                </a:solidFill>
              </a:rPr>
              <a:t>ools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>
                <a:solidFill>
                  <a:srgbClr val="C00000"/>
                </a:solidFill>
              </a:rPr>
              <a:t>and </a:t>
            </a:r>
            <a:r>
              <a:rPr lang="id-ID" sz="2200" dirty="0">
                <a:solidFill>
                  <a:srgbClr val="C00000"/>
                </a:solidFill>
              </a:rPr>
              <a:t>T</a:t>
            </a:r>
            <a:r>
              <a:rPr lang="en-US" sz="2200" dirty="0" err="1" smtClean="0">
                <a:solidFill>
                  <a:srgbClr val="C00000"/>
                </a:solidFill>
              </a:rPr>
              <a:t>echniques</a:t>
            </a:r>
            <a:r>
              <a:rPr lang="id-ID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smtClean="0">
                <a:solidFill>
                  <a:srgbClr val="C00000"/>
                </a:solidFill>
              </a:rPr>
              <a:t>3rd </a:t>
            </a:r>
            <a:r>
              <a:rPr lang="id-ID" sz="2200" dirty="0">
                <a:solidFill>
                  <a:srgbClr val="C00000"/>
                </a:solidFill>
              </a:rPr>
              <a:t>E</a:t>
            </a:r>
            <a:r>
              <a:rPr lang="en-US" sz="2200" dirty="0" smtClean="0">
                <a:solidFill>
                  <a:srgbClr val="C00000"/>
                </a:solidFill>
              </a:rPr>
              <a:t>d</a:t>
            </a:r>
            <a:r>
              <a:rPr lang="id-ID" sz="2200" dirty="0" err="1" smtClean="0">
                <a:solidFill>
                  <a:srgbClr val="C00000"/>
                </a:solidFill>
              </a:rPr>
              <a:t>ition</a:t>
            </a:r>
            <a:r>
              <a:rPr lang="id-ID" sz="2200" dirty="0" smtClean="0"/>
              <a:t>, </a:t>
            </a:r>
            <a:r>
              <a:rPr lang="id-ID" sz="2200" i="1" dirty="0" err="1" smtClean="0"/>
              <a:t>Elsevier</a:t>
            </a:r>
            <a:r>
              <a:rPr lang="id-ID" sz="2200" dirty="0" smtClean="0"/>
              <a:t>, 2011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err="1" smtClean="0"/>
              <a:t>Santosa</a:t>
            </a:r>
            <a:r>
              <a:rPr lang="en-US" sz="2200" dirty="0" smtClean="0"/>
              <a:t> Budi</a:t>
            </a:r>
            <a:r>
              <a:rPr lang="id-ID" sz="2200" dirty="0" smtClean="0"/>
              <a:t>, </a:t>
            </a:r>
            <a:r>
              <a:rPr lang="en-US" sz="2200" dirty="0" err="1" smtClean="0">
                <a:solidFill>
                  <a:srgbClr val="C00000"/>
                </a:solidFill>
              </a:rPr>
              <a:t>Teknik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</a:rPr>
              <a:t>Pemanfaatan</a:t>
            </a:r>
            <a:r>
              <a:rPr lang="en-US" sz="2200" dirty="0" smtClean="0">
                <a:solidFill>
                  <a:srgbClr val="C00000"/>
                </a:solidFill>
              </a:rPr>
              <a:t> Data </a:t>
            </a:r>
            <a:r>
              <a:rPr lang="en-US" sz="2200" dirty="0" err="1" smtClean="0">
                <a:solidFill>
                  <a:srgbClr val="C00000"/>
                </a:solidFill>
              </a:rPr>
              <a:t>Untuk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</a:rPr>
              <a:t>Keperluan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</a:rPr>
              <a:t>Bisnis</a:t>
            </a:r>
            <a:r>
              <a:rPr lang="id-ID" sz="2200" dirty="0" smtClean="0"/>
              <a:t>, </a:t>
            </a:r>
            <a:r>
              <a:rPr lang="en-US" sz="2200" i="1" dirty="0" err="1" smtClean="0"/>
              <a:t>Graha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Ilmu</a:t>
            </a:r>
            <a:r>
              <a:rPr lang="id-ID" sz="2200" dirty="0" smtClean="0"/>
              <a:t>, 200</a:t>
            </a:r>
            <a:r>
              <a:rPr lang="en-US" sz="2200" dirty="0" smtClean="0"/>
              <a:t>7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smtClean="0"/>
              <a:t>Wikipedia, </a:t>
            </a:r>
            <a:r>
              <a:rPr lang="fi-FI" sz="2400" dirty="0" smtClean="0">
                <a:hlinkClick r:id="rId4"/>
              </a:rPr>
              <a:t>http://en.wikipedia.org/wiki/RapidMiner</a:t>
            </a:r>
          </a:p>
          <a:p>
            <a:pPr marL="457200" lvl="0" indent="-457200">
              <a:buFont typeface="+mj-lt"/>
              <a:buAutoNum type="arabicPeriod"/>
            </a:pPr>
            <a:r>
              <a:rPr lang="fi-FI" sz="2400" dirty="0" smtClean="0"/>
              <a:t>RapidMiner Installation Guide, </a:t>
            </a:r>
            <a:r>
              <a:rPr lang="fi-FI" sz="2400" dirty="0" smtClean="0">
                <a:hlinkClick r:id="rId5"/>
              </a:rPr>
              <a:t>http://rapid-i.com/content/view/17/40/</a:t>
            </a:r>
          </a:p>
          <a:p>
            <a:pPr marL="457200" lvl="0" indent="-457200">
              <a:buFont typeface="+mj-lt"/>
              <a:buAutoNum type="arabicPeriod"/>
            </a:pPr>
            <a:r>
              <a:rPr lang="fi-FI" sz="2400" dirty="0" smtClean="0"/>
              <a:t>RapidMiner 5.0 Manual, Rapid-I, 2010,  http://www.rapid-i.com</a:t>
            </a:r>
            <a:endParaRPr lang="en-US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Slide </a:t>
            </a:r>
            <a:r>
              <a:rPr lang="en-US" sz="2200" dirty="0" err="1" smtClean="0"/>
              <a:t>Materi</a:t>
            </a:r>
            <a:r>
              <a:rPr lang="en-US" sz="2200" dirty="0" smtClean="0"/>
              <a:t> </a:t>
            </a:r>
            <a:r>
              <a:rPr lang="en-US" sz="2200" dirty="0" err="1" smtClean="0"/>
              <a:t>Romi</a:t>
            </a:r>
            <a:r>
              <a:rPr lang="en-US" sz="2200" dirty="0" smtClean="0"/>
              <a:t> </a:t>
            </a:r>
            <a:r>
              <a:rPr lang="en-US" sz="2200" dirty="0" err="1" smtClean="0"/>
              <a:t>Satrio</a:t>
            </a:r>
            <a:r>
              <a:rPr lang="en-US" sz="2200" dirty="0" smtClean="0"/>
              <a:t> </a:t>
            </a:r>
            <a:r>
              <a:rPr lang="en-US" sz="2200" dirty="0" err="1" smtClean="0"/>
              <a:t>Wahono</a:t>
            </a:r>
            <a:r>
              <a:rPr lang="en-US" sz="2200" dirty="0" smtClean="0"/>
              <a:t> (www.ilmukomputer.com)</a:t>
            </a:r>
            <a:endParaRPr lang="id-ID" sz="22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479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412C5C-C73A-4010-A543-514F6E608F97}" type="slidenum">
              <a:rPr lang="en-US" altLang="zh-CN" smtClean="0"/>
              <a:pPr>
                <a:defRPr/>
              </a:pPr>
              <a:t>55</a:t>
            </a:fld>
            <a:endParaRPr lang="en-US" altLang="zh-CN"/>
          </a:p>
        </p:txBody>
      </p:sp>
      <p:pic>
        <p:nvPicPr>
          <p:cNvPr id="92162" name="Picture 2" descr="C:\Users\Junta\Pictures\DATA-MINING\thank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4968552" cy="333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78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 smtClean="0"/>
              <a:t>Input</a:t>
            </a:r>
            <a:r>
              <a:rPr lang="id-ID" dirty="0" smtClean="0"/>
              <a:t> – Metode – </a:t>
            </a:r>
            <a:r>
              <a:rPr lang="id-ID" dirty="0" err="1" smtClean="0"/>
              <a:t>Output</a:t>
            </a:r>
            <a:r>
              <a:rPr lang="id-ID" dirty="0" smtClean="0"/>
              <a:t> 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8342337"/>
              </p:ext>
            </p:extLst>
          </p:nvPr>
        </p:nvGraphicFramePr>
        <p:xfrm>
          <a:off x="152400" y="1066800"/>
          <a:ext cx="885825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5032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356" y="190500"/>
            <a:ext cx="8146108" cy="647700"/>
          </a:xfrm>
        </p:spPr>
        <p:txBody>
          <a:bodyPr/>
          <a:lstStyle/>
          <a:p>
            <a:r>
              <a:rPr lang="id-ID" dirty="0" smtClean="0"/>
              <a:t>Contoh: Rekomendasi Main Golf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z="3400" dirty="0" smtClean="0"/>
              <a:t>Lakukan </a:t>
            </a:r>
            <a:r>
              <a:rPr lang="id-ID" sz="3400" dirty="0" err="1" smtClean="0">
                <a:solidFill>
                  <a:srgbClr val="C00000"/>
                </a:solidFill>
              </a:rPr>
              <a:t>training</a:t>
            </a:r>
            <a:r>
              <a:rPr lang="id-ID" sz="3400" dirty="0" smtClean="0">
                <a:solidFill>
                  <a:srgbClr val="C00000"/>
                </a:solidFill>
              </a:rPr>
              <a:t> </a:t>
            </a:r>
            <a:r>
              <a:rPr lang="id-ID" sz="3400" dirty="0" smtClean="0"/>
              <a:t>pada data golf </a:t>
            </a:r>
            <a:r>
              <a:rPr lang="id-ID" sz="3400" dirty="0"/>
              <a:t>(</a:t>
            </a:r>
            <a:r>
              <a:rPr lang="id-ID" sz="3400" dirty="0">
                <a:solidFill>
                  <a:srgbClr val="C00000"/>
                </a:solidFill>
              </a:rPr>
              <a:t>ambil dari </a:t>
            </a:r>
            <a:r>
              <a:rPr lang="id-ID" sz="3400" dirty="0" err="1">
                <a:solidFill>
                  <a:srgbClr val="C00000"/>
                </a:solidFill>
              </a:rPr>
              <a:t>repositories</a:t>
            </a:r>
            <a:r>
              <a:rPr lang="id-ID" sz="3400" dirty="0">
                <a:solidFill>
                  <a:srgbClr val="C00000"/>
                </a:solidFill>
              </a:rPr>
              <a:t> </a:t>
            </a:r>
            <a:r>
              <a:rPr lang="id-ID" sz="3400" dirty="0" err="1">
                <a:solidFill>
                  <a:srgbClr val="C00000"/>
                </a:solidFill>
              </a:rPr>
              <a:t>rapidminer</a:t>
            </a:r>
            <a:r>
              <a:rPr lang="id-ID" sz="3400" dirty="0" smtClean="0"/>
              <a:t>) </a:t>
            </a:r>
            <a:r>
              <a:rPr lang="id-ID" sz="3400" dirty="0"/>
              <a:t>dengan menggunakan algoritma </a:t>
            </a:r>
            <a:r>
              <a:rPr lang="id-ID" sz="3400" dirty="0" err="1" smtClean="0"/>
              <a:t>decision</a:t>
            </a:r>
            <a:r>
              <a:rPr lang="id-ID" sz="3400" dirty="0" smtClean="0"/>
              <a:t> </a:t>
            </a:r>
            <a:r>
              <a:rPr lang="id-ID" sz="3400" dirty="0" err="1" smtClean="0"/>
              <a:t>tree</a:t>
            </a:r>
            <a:r>
              <a:rPr lang="id-ID" sz="3400" dirty="0" smtClean="0"/>
              <a:t> (C4.5)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400" dirty="0" smtClean="0"/>
              <a:t>Tampilkan data (</a:t>
            </a:r>
            <a:r>
              <a:rPr lang="id-ID" sz="3400" dirty="0" err="1" smtClean="0">
                <a:solidFill>
                  <a:srgbClr val="C00000"/>
                </a:solidFill>
              </a:rPr>
              <a:t>input</a:t>
            </a:r>
            <a:r>
              <a:rPr lang="id-ID" sz="3400" dirty="0" smtClean="0"/>
              <a:t>) dan model </a:t>
            </a:r>
            <a:r>
              <a:rPr lang="id-ID" sz="3400" dirty="0" err="1" smtClean="0"/>
              <a:t>tree</a:t>
            </a:r>
            <a:r>
              <a:rPr lang="id-ID" sz="3400" dirty="0" smtClean="0"/>
              <a:t> (</a:t>
            </a:r>
            <a:r>
              <a:rPr lang="id-ID" sz="3400" dirty="0" err="1" smtClean="0">
                <a:solidFill>
                  <a:srgbClr val="C00000"/>
                </a:solidFill>
              </a:rPr>
              <a:t>output</a:t>
            </a:r>
            <a:r>
              <a:rPr lang="id-ID" sz="3400" dirty="0" smtClean="0"/>
              <a:t>) yang terbentuk</a:t>
            </a:r>
            <a:endParaRPr lang="id-ID" sz="3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843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317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89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ACABB38F-7B22-4277-AB33-0EA68E96AE59}"/>
  <p:tag name="GENSWF_ADVANCE_TIME" val="5"/>
  <p:tag name="TIMING" val="|5"/>
  <p:tag name="ISPRING_CUSTOM_TIMING_US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4EB7E921-A841-4E8C-9A2E-A2EC263D6AF7}"/>
  <p:tag name="GENSWF_ADVANCE_TIME" val="5"/>
  <p:tag name="TIMING" val="|5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F9A68B3D-573D-4525-A8D1-28193CB6E85F}"/>
  <p:tag name="GENSWF_ADVANCE_TIME" val="5"/>
  <p:tag name="TIMING" val="|5"/>
  <p:tag name="ISPRING_CUSTOM_TIMING_US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3FB6FB9D-2893-40DB-A78E-D88AAF5439C5}"/>
  <p:tag name="GENSWF_ADVANCE_TIME" val="5"/>
  <p:tag name="TIMING" val="|5"/>
  <p:tag name="ISPRING_CUSTOM_TIMING_USED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BBB4C253-971A-4137-97BD-13D25E7528C6}"/>
  <p:tag name="GENSWF_ADVANCE_TIME" val="5"/>
  <p:tag name="TIMING" val="|5"/>
  <p:tag name="ISPRING_CUSTOM_TIMING_USED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1E7868DA-247C-4E9D-B7FA-07FD15C2B1BA}"/>
  <p:tag name="GENSWF_ADVANCE_TIME" val="5"/>
  <p:tag name="TIMING" val="|5"/>
  <p:tag name="ISPRING_CUSTOM_TIMING_USED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1E7868DA-247C-4E9D-B7FA-07FD15C2B1BA}"/>
  <p:tag name="GENSWF_ADVANCE_TIME" val="5"/>
  <p:tag name="TIMING" val="|5"/>
  <p:tag name="ISPRING_CUSTOM_TIMING_USED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971ACF15-FF3F-467E-8EF3-5767943C3F39}"/>
  <p:tag name="GENSWF_ADVANCE_TIME" val="5"/>
  <p:tag name="TIMING" val="|5"/>
  <p:tag name="ISPRING_CUSTOM_TIMING_USED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1CBD024C-9435-4190-A304-1BCC1452E2F0}"/>
  <p:tag name="GENSWF_ADVANCE_TIME" val="5"/>
  <p:tag name="TIMING" val="|5"/>
  <p:tag name="ISPRING_CUSTOM_TIMING_USED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29C5530F-08BF-4212-BC17-C9BD7B6E18A3}"/>
  <p:tag name="GENSWF_ADVANCE_TIME" val="5"/>
  <p:tag name="TIMING" val="|5"/>
  <p:tag name="ISPRING_CUSTOM_TIMING_USED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4CB764B2-5EFC-49CB-8B48-20280B7BC37C}"/>
  <p:tag name="GENSWF_ADVANCE_TIME" val="5"/>
  <p:tag name="TIMING" val="|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D9E09E75-8351-4EAF-A55B-2C395D96267E}"/>
  <p:tag name="GENSWF_ADVANCE_TIME" val="5"/>
  <p:tag name="TIMING" val="|5"/>
  <p:tag name="ISPRING_CUSTOM_TIMING_USED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8EBFEF2B-4255-4B15-A269-84E16EEFC5D8}"/>
  <p:tag name="GENSWF_ADVANCE_TIME" val="5"/>
  <p:tag name="TIMING" val="|5"/>
  <p:tag name="ISPRING_CUSTOM_TIMING_USED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E7005EF8-84DB-42D3-A615-192192702485}"/>
  <p:tag name="GENSWF_ADVANCE_TIME" val="5"/>
  <p:tag name="TIMING" val="|5"/>
  <p:tag name="ISPRING_CUSTOM_TIMING_USED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3543A8E2-4735-492C-8311-5D642C70FBA7}"/>
  <p:tag name="GENSWF_ADVANCE_TIME" val="5"/>
  <p:tag name="TIMING" val="|5"/>
  <p:tag name="ISPRING_CUSTOM_TIMING_USED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C7F3430E-D6C4-4DCE-A6C3-77F709B67F31}"/>
  <p:tag name="GENSWF_ADVANCE_TIME" val="5"/>
  <p:tag name="TIMING" val="|5"/>
  <p:tag name="ISPRING_CUSTOM_TIMING_USED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B38FA1DC-1148-4193-BAE7-5392AEB4CC34}"/>
  <p:tag name="GENSWF_ADVANCE_TIME" val="5"/>
  <p:tag name="TIMING" val="|5"/>
  <p:tag name="ISPRING_CUSTOM_TIMING_USED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8981BC61-E57A-42C5-8E97-C0CD18E7A56F}"/>
  <p:tag name="GENSWF_ADVANCE_TIME" val="5"/>
  <p:tag name="TIMING" val="|5"/>
  <p:tag name="ISPRING_CUSTOM_TIMING_USED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9EB6F6FB-E86B-4F47-88D4-61A23C64DBD5}"/>
  <p:tag name="GENSWF_ADVANCE_TIME" val="5"/>
  <p:tag name="TIMING" val="|5"/>
  <p:tag name="ISPRING_CUSTOM_TIMING_USED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FB39E1FB-1FF7-4BD8-8319-F4B86775F41D}"/>
  <p:tag name="GENSWF_ADVANCE_TIME" val="5"/>
  <p:tag name="TIMING" val="|5"/>
  <p:tag name="ISPRING_CUSTOM_TIMING_USED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4D646CFA-83FA-47F8-830C-A2D0AAE4E9F7}"/>
  <p:tag name="GENSWF_ADVANCE_TIME" val="5"/>
  <p:tag name="TIMING" val="|5"/>
  <p:tag name="ISPRING_CUSTOM_TIMING_USED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73EB83B1-54F2-4602-A16E-7CE5DCB490C8}"/>
  <p:tag name="GENSWF_ADVANCE_TIME" val="5"/>
  <p:tag name="TIMING" val="|5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BDE39108-25AD-4454-A0E8-31098F81F628}"/>
  <p:tag name="GENSWF_ADVANCE_TIME" val="5"/>
  <p:tag name="TIMING" val="|5"/>
  <p:tag name="ISPRING_CUSTOM_TIMING_USED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24657F4B-9C52-48E9-81A3-0B6350AF6442}"/>
  <p:tag name="GENSWF_ADVANCE_TIME" val="5"/>
  <p:tag name="TIMING" val="|5"/>
  <p:tag name="ISPRING_CUSTOM_TIMING_USED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1E7868DA-247C-4E9D-B7FA-07FD15C2B1BA}"/>
  <p:tag name="GENSWF_ADVANCE_TIME" val="5"/>
  <p:tag name="TIMING" val="|5"/>
  <p:tag name="ISPRING_CUSTOM_TIMING_USED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7F2C0A93-5B49-4750-ADC7-9E7438AD57AF}"/>
  <p:tag name="GENSWF_ADVANCE_TIME" val="5"/>
  <p:tag name="TIMING" val="|5"/>
  <p:tag name="ISPRING_CUSTOM_TIMING_USED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A35F6230-3588-4924-A12F-6532AD095725}"/>
  <p:tag name="GENSWF_ADVANCE_TIME" val="5"/>
  <p:tag name="TIMING" val="|5"/>
  <p:tag name="ISPRING_CUSTOM_TIMING_USED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1870D711-FFF9-4A8C-BA33-20F0DB749321}"/>
  <p:tag name="GENSWF_ADVANCE_TIME" val="5"/>
  <p:tag name="TIMING" val="|5"/>
  <p:tag name="ISPRING_CUSTOM_TIMING_USED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1870D711-FFF9-4A8C-BA33-20F0DB749321}"/>
  <p:tag name="GENSWF_ADVANCE_TIME" val="5"/>
  <p:tag name="TIMING" val="|5"/>
  <p:tag name="ISPRING_CUSTOM_TIMING_USED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C8CC9424-FD4A-4040-ACC5-62AB77DA1B50}"/>
  <p:tag name="GENSWF_ADVANCE_TIME" val="5"/>
  <p:tag name="TIMING" val="|5"/>
  <p:tag name="ISPRING_CUSTOM_TIMING_USED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9CCD8AB0-C495-45D7-9870-8D595F1E82A3}"/>
  <p:tag name="GENSWF_ADVANCE_TIME" val="5"/>
  <p:tag name="TIMING" val="|5"/>
  <p:tag name="ISPRING_CUSTOM_TIMING_USED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6E629BB8-216C-4BA9-8739-8BA985E130C3}"/>
  <p:tag name="GENSWF_ADVANCE_TIME" val="5"/>
  <p:tag name="TIMING" val="|5"/>
  <p:tag name="ISPRING_CUSTOM_TIMING_USED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ABA003D5-B8CB-49C8-95FB-45CB201DAD5F}"/>
  <p:tag name="GENSWF_ADVANCE_TIME" val="5"/>
  <p:tag name="TIMING" val="|5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305334EE-31C2-4587-9D79-21A358B3B7C5}"/>
  <p:tag name="GENSWF_ADVANCE_TIME" val="5"/>
  <p:tag name="TIMING" val="|5"/>
  <p:tag name="ISPRING_CUSTOM_TIMING_USED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1870D711-FFF9-4A8C-BA33-20F0DB749321}"/>
  <p:tag name="GENSWF_ADVANCE_TIME" val="5"/>
  <p:tag name="TIMING" val="|5"/>
  <p:tag name="ISPRING_CUSTOM_TIMING_USED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41218DB6-7744-47B5-9EA1-401E358702FE}"/>
  <p:tag name="GENSWF_ADVANCE_TIME" val="5"/>
  <p:tag name="TIMING" val="|5"/>
  <p:tag name="ISPRING_CUSTOM_TIMING_USED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8293F728-DDE5-47C2-B9A4-8C40EA5B0EBD}"/>
  <p:tag name="GENSWF_ADVANCE_TIME" val="5"/>
  <p:tag name="TIMING" val="|5"/>
  <p:tag name="ISPRING_CUSTOM_TIMING_USED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78B07654-FAA3-4992-8C3E-A5222E1ACCFC}"/>
  <p:tag name="GENSWF_ADVANCE_TIME" val="5"/>
  <p:tag name="TIMING" val="|5"/>
  <p:tag name="ISPRING_CUSTOM_TIMING_USED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82798236-D9B7-40B1-9443-DD5708ABF4B5}"/>
  <p:tag name="GENSWF_ADVANCE_TIME" val="5"/>
  <p:tag name="TIMING" val="|5"/>
  <p:tag name="ISPRING_CUSTOM_TIMING_USED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311DCBD9-B615-41B9-BD23-CD3F1D99737E}"/>
  <p:tag name="GENSWF_ADVANCE_TIME" val="5"/>
  <p:tag name="TIMING" val="|5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6A1AFE90-E975-4E1B-9DB2-13D4A63B4A2A}"/>
  <p:tag name="GENSWF_ADVANCE_TIME" val="5"/>
  <p:tag name="TIMING" val="|5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2C61877D-90CA-4231-9F97-F65381D98A5B}"/>
  <p:tag name="GENSWF_ADVANCE_TIME" val="5"/>
  <p:tag name="TIMING" val="|5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DC2A36B8-81E9-4418-9DCB-3D1F5EDA54E5}"/>
  <p:tag name="GENSWF_ADVANCE_TIME" val="5"/>
  <p:tag name="TIMING" val="|5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4E12F938-5B5F-4606-B6FD-3022D428B9FD}"/>
  <p:tag name="GENSWF_ADVANCE_TIME" val="5"/>
  <p:tag name="TIMING" val="|5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8D5351ED-DEDF-485F-BB12-E14ECC725F22}"/>
  <p:tag name="GENSWF_ADVANCE_TIME" val="5"/>
  <p:tag name="TIMING" val="|5"/>
  <p:tag name="ISPRING_CUSTOM_TIMING_USED" val="1"/>
</p:tagLst>
</file>

<file path=ppt/theme/theme1.xml><?xml version="1.0" encoding="utf-8"?>
<a:theme xmlns:a="http://schemas.openxmlformats.org/drawingml/2006/main" name="sample">
  <a:themeElements>
    <a:clrScheme name="sample 2">
      <a:dk1>
        <a:srgbClr val="113F71"/>
      </a:dk1>
      <a:lt1>
        <a:srgbClr val="FFFFFF"/>
      </a:lt1>
      <a:dk2>
        <a:srgbClr val="000000"/>
      </a:dk2>
      <a:lt2>
        <a:srgbClr val="C1D1D3"/>
      </a:lt2>
      <a:accent1>
        <a:srgbClr val="2D7ACF"/>
      </a:accent1>
      <a:accent2>
        <a:srgbClr val="99CC00"/>
      </a:accent2>
      <a:accent3>
        <a:srgbClr val="FFFFFF"/>
      </a:accent3>
      <a:accent4>
        <a:srgbClr val="0D345F"/>
      </a:accent4>
      <a:accent5>
        <a:srgbClr val="ADBEE4"/>
      </a:accent5>
      <a:accent6>
        <a:srgbClr val="8AB900"/>
      </a:accent6>
      <a:hlink>
        <a:srgbClr val="5AABCC"/>
      </a:hlink>
      <a:folHlink>
        <a:srgbClr val="BD9E61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ample 1">
        <a:dk1>
          <a:srgbClr val="1F52C0"/>
        </a:dk1>
        <a:lt1>
          <a:srgbClr val="FFFFFF"/>
        </a:lt1>
        <a:dk2>
          <a:srgbClr val="000000"/>
        </a:dk2>
        <a:lt2>
          <a:srgbClr val="D6E1E2"/>
        </a:lt2>
        <a:accent1>
          <a:srgbClr val="E38B55"/>
        </a:accent1>
        <a:accent2>
          <a:srgbClr val="CB81D5"/>
        </a:accent2>
        <a:accent3>
          <a:srgbClr val="FFFFFF"/>
        </a:accent3>
        <a:accent4>
          <a:srgbClr val="1945A4"/>
        </a:accent4>
        <a:accent5>
          <a:srgbClr val="EFC4B4"/>
        </a:accent5>
        <a:accent6>
          <a:srgbClr val="B874C1"/>
        </a:accent6>
        <a:hlink>
          <a:srgbClr val="705FC3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2D7ACF"/>
        </a:accent1>
        <a:accent2>
          <a:srgbClr val="99CC00"/>
        </a:accent2>
        <a:accent3>
          <a:srgbClr val="FFFFFF"/>
        </a:accent3>
        <a:accent4>
          <a:srgbClr val="0D345F"/>
        </a:accent4>
        <a:accent5>
          <a:srgbClr val="ADBEE4"/>
        </a:accent5>
        <a:accent6>
          <a:srgbClr val="8AB900"/>
        </a:accent6>
        <a:hlink>
          <a:srgbClr val="5AABCC"/>
        </a:hlink>
        <a:folHlink>
          <a:srgbClr val="BD9E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F2163"/>
        </a:dk1>
        <a:lt1>
          <a:srgbClr val="FFFFFF"/>
        </a:lt1>
        <a:dk2>
          <a:srgbClr val="000000"/>
        </a:dk2>
        <a:lt2>
          <a:srgbClr val="CCD8DA"/>
        </a:lt2>
        <a:accent1>
          <a:srgbClr val="4067CA"/>
        </a:accent1>
        <a:accent2>
          <a:srgbClr val="00B4B0"/>
        </a:accent2>
        <a:accent3>
          <a:srgbClr val="FFFFFF"/>
        </a:accent3>
        <a:accent4>
          <a:srgbClr val="191B53"/>
        </a:accent4>
        <a:accent5>
          <a:srgbClr val="AFB8E1"/>
        </a:accent5>
        <a:accent6>
          <a:srgbClr val="00A39F"/>
        </a:accent6>
        <a:hlink>
          <a:srgbClr val="6DB1DF"/>
        </a:hlink>
        <a:folHlink>
          <a:srgbClr val="9292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7086</TotalTime>
  <Words>1311</Words>
  <Application>Microsoft Office PowerPoint</Application>
  <PresentationFormat>On-screen Show (4:3)</PresentationFormat>
  <Paragraphs>399</Paragraphs>
  <Slides>55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sample</vt:lpstr>
      <vt:lpstr>Data Mining  </vt:lpstr>
      <vt:lpstr>Profil</vt:lpstr>
      <vt:lpstr>Textbooks</vt:lpstr>
      <vt:lpstr>Outline</vt:lpstr>
      <vt:lpstr>PowerPoint Presentation</vt:lpstr>
      <vt:lpstr>Input – Metode – Output </vt:lpstr>
      <vt:lpstr>Contoh: Rekomendasi Main Golf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Penentuan Jenis Bunga Iris</vt:lpstr>
      <vt:lpstr>Penentuan Mine/Rock</vt:lpstr>
      <vt:lpstr>Contoh: Rekomendasi Contact Lenses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Estimasi Performance CPU</vt:lpstr>
      <vt:lpstr>Prediksi Elektabilitas Caleg</vt:lpstr>
      <vt:lpstr>PowerPoint Presentation</vt:lpstr>
      <vt:lpstr>Input – Metode – Output – Evaluation </vt:lpstr>
      <vt:lpstr>Prediksi Elektabilitas Caleg</vt:lpstr>
      <vt:lpstr>Prediksi Elektabilitas Caleg</vt:lpstr>
      <vt:lpstr>Prediksi Elektabilitas Caleg: Result</vt:lpstr>
      <vt:lpstr>Prediksi Kelulusan Mahasiswa</vt:lpstr>
      <vt:lpstr>Prediksi Kelulusan Mahasiswa: Result</vt:lpstr>
      <vt:lpstr>Estimasi Performansi CPU</vt:lpstr>
      <vt:lpstr>Main Process</vt:lpstr>
      <vt:lpstr>Sub Process</vt:lpstr>
      <vt:lpstr>Prediksi Elektabilitas Caleg</vt:lpstr>
      <vt:lpstr>Prediksi Harga Saham</vt:lpstr>
      <vt:lpstr>Prediksi Harga Saham</vt:lpstr>
      <vt:lpstr>Klastering Jenis Bunga Iris</vt:lpstr>
      <vt:lpstr>Psychomotor-Cognitive Assignment</vt:lpstr>
      <vt:lpstr>Tugas</vt:lpstr>
      <vt:lpstr>Referensi</vt:lpstr>
      <vt:lpstr>PowerPoint Presentation</vt:lpstr>
    </vt:vector>
  </TitlesOfParts>
  <Company>GuildDesign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ThemeGallery.com</dc:creator>
  <cp:lastModifiedBy>Junta</cp:lastModifiedBy>
  <cp:revision>1290</cp:revision>
  <dcterms:created xsi:type="dcterms:W3CDTF">2004-08-26T06:30:40Z</dcterms:created>
  <dcterms:modified xsi:type="dcterms:W3CDTF">2013-10-03T21:53:24Z</dcterms:modified>
</cp:coreProperties>
</file>