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1479-6822-41FF-9DDC-87E35B61BCE9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89FE-371F-4E6E-9A90-F20913183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Dongeng" TargetMode="External"/><Relationship Id="rId3" Type="http://schemas.openxmlformats.org/officeDocument/2006/relationships/hyperlink" Target="http://id.wikipedia.org/wiki/Dewa" TargetMode="External"/><Relationship Id="rId7" Type="http://schemas.openxmlformats.org/officeDocument/2006/relationships/hyperlink" Target="http://id.wikipedia.org/wiki/Cerita_rakyat" TargetMode="External"/><Relationship Id="rId2" Type="http://schemas.openxmlformats.org/officeDocument/2006/relationships/hyperlink" Target="http://id.wikipedia.org/wiki/Sast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Legenda" TargetMode="External"/><Relationship Id="rId5" Type="http://schemas.openxmlformats.org/officeDocument/2006/relationships/hyperlink" Target="http://id.wikipedia.org/wiki/Fabel" TargetMode="External"/><Relationship Id="rId10" Type="http://schemas.openxmlformats.org/officeDocument/2006/relationships/hyperlink" Target="http://id.wikipedia.org/wiki/Fiksi" TargetMode="External"/><Relationship Id="rId4" Type="http://schemas.openxmlformats.org/officeDocument/2006/relationships/hyperlink" Target="http://id.wikipedia.org/wiki/Budaya" TargetMode="External"/><Relationship Id="rId9" Type="http://schemas.openxmlformats.org/officeDocument/2006/relationships/hyperlink" Target="http://id.wikipedia.org/w/index.php?title=Anekdot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Homo_(genus)" TargetMode="External"/><Relationship Id="rId3" Type="http://schemas.openxmlformats.org/officeDocument/2006/relationships/hyperlink" Target="http://id.wikipedia.org/wiki/Hominid" TargetMode="External"/><Relationship Id="rId7" Type="http://schemas.openxmlformats.org/officeDocument/2006/relationships/hyperlink" Target="http://id.wikipedia.org/wiki/Gorila" TargetMode="External"/><Relationship Id="rId2" Type="http://schemas.openxmlformats.org/officeDocument/2006/relationships/hyperlink" Target="http://id.wikipedia.org/wiki/Bantuan:Pengucap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Simpanse" TargetMode="External"/><Relationship Id="rId5" Type="http://schemas.openxmlformats.org/officeDocument/2006/relationships/hyperlink" Target="http://id.wikipedia.org/wiki/Genus" TargetMode="External"/><Relationship Id="rId4" Type="http://schemas.openxmlformats.org/officeDocument/2006/relationships/hyperlink" Target="http://id.wikipedia.org/w/index.php?title=Keluarga_biologis&amp;action=edit&amp;redlink=1" TargetMode="External"/><Relationship Id="rId9" Type="http://schemas.openxmlformats.org/officeDocument/2006/relationships/hyperlink" Target="http://id.wikipedia.org/wiki/Oranguta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radition" TargetMode="External"/><Relationship Id="rId3" Type="http://schemas.openxmlformats.org/officeDocument/2006/relationships/hyperlink" Target="http://en.wikipedia.org/wiki/Oral_history" TargetMode="External"/><Relationship Id="rId7" Type="http://schemas.openxmlformats.org/officeDocument/2006/relationships/hyperlink" Target="http://en.wikipedia.org/wiki/Fairy_tales" TargetMode="External"/><Relationship Id="rId2" Type="http://schemas.openxmlformats.org/officeDocument/2006/relationships/hyperlink" Target="http://en.wikipedia.org/wiki/Mus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uperstition" TargetMode="External"/><Relationship Id="rId5" Type="http://schemas.openxmlformats.org/officeDocument/2006/relationships/hyperlink" Target="http://en.wikipedia.org/wiki/Joke" TargetMode="External"/><Relationship Id="rId10" Type="http://schemas.openxmlformats.org/officeDocument/2006/relationships/hyperlink" Target="http://en.wikipedia.org/wiki/Group_(sociology)" TargetMode="External"/><Relationship Id="rId4" Type="http://schemas.openxmlformats.org/officeDocument/2006/relationships/hyperlink" Target="http://en.wikipedia.org/wiki/Proverb" TargetMode="External"/><Relationship Id="rId9" Type="http://schemas.openxmlformats.org/officeDocument/2006/relationships/hyperlink" Target="http://en.wikipedia.org/wiki/Subcul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3975"/>
            <a:ext cx="68580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BEBERAPA INFORMASI DARI 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PALEOPATHOLOGY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6172200"/>
            <a:ext cx="3657600" cy="609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Kismi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Mubarokah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M.KES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4818" name="Picture 2" descr="http://www.picturesofrecord.com/forensic_anthropology_copy-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00200"/>
            <a:ext cx="5162550" cy="4343400"/>
          </a:xfrm>
          <a:prstGeom prst="rect">
            <a:avLst/>
          </a:prstGeom>
          <a:noFill/>
        </p:spPr>
      </p:pic>
      <p:sp>
        <p:nvSpPr>
          <p:cNvPr id="6" name="Striped Right Arrow 5"/>
          <p:cNvSpPr/>
          <p:nvPr/>
        </p:nvSpPr>
        <p:spPr>
          <a:xfrm rot="10800000">
            <a:off x="304800" y="3429000"/>
            <a:ext cx="1600200" cy="3124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 rot="10800000">
            <a:off x="275492" y="304800"/>
            <a:ext cx="1600200" cy="3124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/>
              <a:t>Istilah</a:t>
            </a:r>
            <a:r>
              <a:rPr lang="en-US" dirty="0"/>
              <a:t> </a:t>
            </a:r>
            <a:r>
              <a:rPr lang="en-US" b="1" dirty="0" err="1"/>
              <a:t>Mitologi</a:t>
            </a:r>
            <a:r>
              <a:rPr lang="en-US" dirty="0"/>
              <a:t> 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15,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berati</a:t>
            </a:r>
            <a:r>
              <a:rPr lang="en-US" dirty="0"/>
              <a:t> “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mitos</a:t>
            </a:r>
            <a:r>
              <a:rPr lang="en-US" dirty="0"/>
              <a:t>”.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Mitologi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 </a:t>
            </a:r>
            <a:r>
              <a:rPr lang="en-US" i="1" dirty="0" err="1"/>
              <a:t>Kamus</a:t>
            </a:r>
            <a:r>
              <a:rPr lang="en-US" i="1" dirty="0"/>
              <a:t> </a:t>
            </a:r>
            <a:r>
              <a:rPr lang="en-US" i="1" dirty="0" err="1"/>
              <a:t>Besar</a:t>
            </a:r>
            <a:r>
              <a:rPr lang="en-US" i="1" dirty="0"/>
              <a:t> </a:t>
            </a:r>
            <a:r>
              <a:rPr lang="en-US" i="1" dirty="0" err="1"/>
              <a:t>Bahasa</a:t>
            </a:r>
            <a:r>
              <a:rPr lang="en-US" i="1" dirty="0"/>
              <a:t> Indonesia</a:t>
            </a:r>
            <a:r>
              <a:rPr lang="en-US" dirty="0"/>
              <a:t> (1997)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 </a:t>
            </a:r>
            <a:r>
              <a:rPr lang="en-US" dirty="0" err="1">
                <a:hlinkClick r:id="rId2" tooltip="Sastra"/>
              </a:rPr>
              <a:t>sastra</a:t>
            </a:r>
            <a:r>
              <a:rPr lang="en-US" dirty="0"/>
              <a:t> 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dongeng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 </a:t>
            </a:r>
            <a:r>
              <a:rPr lang="en-US" dirty="0" err="1">
                <a:hlinkClick r:id="rId3" tooltip="Dewa"/>
              </a:rPr>
              <a:t>Dewa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dirty="0" err="1">
                <a:hlinkClick r:id="rId4" tooltip="Budaya"/>
              </a:rPr>
              <a:t>kebudayaan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pakarnya</a:t>
            </a:r>
            <a:r>
              <a:rPr lang="en-US" dirty="0"/>
              <a:t>, </a:t>
            </a:r>
            <a:r>
              <a:rPr lang="en-US" dirty="0" err="1"/>
              <a:t>Mitos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disamakan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err="1">
                <a:hlinkClick r:id="rId5" tooltip="Fabel"/>
              </a:rPr>
              <a:t>fabel</a:t>
            </a:r>
            <a:r>
              <a:rPr lang="en-US" dirty="0"/>
              <a:t>, </a:t>
            </a:r>
            <a:r>
              <a:rPr lang="en-US" dirty="0" err="1">
                <a:hlinkClick r:id="rId6" tooltip="Legenda"/>
              </a:rPr>
              <a:t>legenda</a:t>
            </a:r>
            <a:r>
              <a:rPr lang="en-US" dirty="0"/>
              <a:t>, </a:t>
            </a:r>
            <a:r>
              <a:rPr lang="en-US" dirty="0" err="1">
                <a:hlinkClick r:id="rId7" tooltip="Cerita rakyat"/>
              </a:rPr>
              <a:t>cerita</a:t>
            </a:r>
            <a:r>
              <a:rPr lang="en-US" dirty="0">
                <a:hlinkClick r:id="rId7" tooltip="Cerita rakyat"/>
              </a:rPr>
              <a:t> </a:t>
            </a:r>
            <a:r>
              <a:rPr lang="en-US" dirty="0" err="1">
                <a:hlinkClick r:id="rId7" tooltip="Cerita rakyat"/>
              </a:rPr>
              <a:t>rakyat</a:t>
            </a:r>
            <a:r>
              <a:rPr lang="en-US" dirty="0"/>
              <a:t>, </a:t>
            </a:r>
            <a:r>
              <a:rPr lang="en-US" dirty="0" err="1">
                <a:hlinkClick r:id="rId8" tooltip="Dongeng"/>
              </a:rPr>
              <a:t>dongeng</a:t>
            </a:r>
            <a:r>
              <a:rPr lang="en-US" dirty="0"/>
              <a:t>, </a:t>
            </a:r>
            <a:r>
              <a:rPr lang="en-US" dirty="0" err="1">
                <a:hlinkClick r:id="rId9" tooltip="Anekdot (halaman belum tersedia)"/>
              </a:rPr>
              <a:t>anekdot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 </a:t>
            </a:r>
            <a:r>
              <a:rPr lang="en-US" dirty="0" err="1">
                <a:hlinkClick r:id="rId10" tooltip="Fiksi"/>
              </a:rPr>
              <a:t>fiksi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Temuan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Disease in Ancient </a:t>
            </a:r>
            <a:r>
              <a:rPr lang="en-US" dirty="0" err="1" smtClean="0"/>
              <a:t>Nubia</a:t>
            </a:r>
            <a:r>
              <a:rPr lang="en-US" dirty="0" smtClean="0"/>
              <a:t>, 1969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62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Infection diseases in Ancient Population, 1971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Temuan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Disease in Ancient </a:t>
            </a:r>
            <a:r>
              <a:rPr lang="en-US" dirty="0" err="1" smtClean="0"/>
              <a:t>Nubia</a:t>
            </a:r>
            <a:r>
              <a:rPr lang="en-US" dirty="0" smtClean="0"/>
              <a:t>, 1969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Nubia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SUDAN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: </a:t>
            </a:r>
            <a:r>
              <a:rPr lang="en-US" dirty="0" err="1" smtClean="0"/>
              <a:t>Paleoepidemiologi</a:t>
            </a:r>
            <a:endParaRPr lang="en-US" dirty="0" smtClean="0"/>
          </a:p>
          <a:p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/>
              <a:t>	</a:t>
            </a:r>
            <a:r>
              <a:rPr lang="en-US" i="1" dirty="0" smtClean="0"/>
              <a:t>host </a:t>
            </a:r>
            <a:r>
              <a:rPr lang="en-US" dirty="0" smtClean="0"/>
              <a:t>– </a:t>
            </a:r>
            <a:r>
              <a:rPr lang="en-US" dirty="0" err="1" smtClean="0"/>
              <a:t>penyakit</a:t>
            </a:r>
            <a:r>
              <a:rPr lang="en-US" dirty="0" smtClean="0"/>
              <a:t> -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67000"/>
          </a:xfrm>
        </p:spPr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messolithicum</a:t>
            </a:r>
            <a:endParaRPr lang="en-US" dirty="0" smtClean="0"/>
          </a:p>
          <a:p>
            <a:r>
              <a:rPr lang="en-US" dirty="0" err="1" smtClean="0"/>
              <a:t>Bayi</a:t>
            </a:r>
            <a:r>
              <a:rPr lang="en-US" dirty="0" smtClean="0"/>
              <a:t>  :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 : </a:t>
            </a:r>
            <a:r>
              <a:rPr lang="en-US" dirty="0" err="1" smtClean="0"/>
              <a:t>menurun</a:t>
            </a:r>
            <a:endParaRPr lang="en-US" dirty="0" smtClean="0"/>
          </a:p>
          <a:p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: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endParaRPr lang="en-US" dirty="0"/>
          </a:p>
        </p:txBody>
      </p:sp>
      <p:pic>
        <p:nvPicPr>
          <p:cNvPr id="12290" name="Picture 2" descr="http://4.bp.blogspot.com/-wXZS9f36Ifo/ThNHtVg4wqI/AAAAAAAAArU/3PmkQiVyT-g/s1600/1539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00050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745163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pembalseman</a:t>
            </a:r>
            <a:endParaRPr lang="en-US" dirty="0"/>
          </a:p>
          <a:p>
            <a:r>
              <a:rPr lang="en-US" dirty="0" err="1" smtClean="0"/>
              <a:t>Rambut</a:t>
            </a:r>
            <a:r>
              <a:rPr lang="en-US" dirty="0" smtClean="0"/>
              <a:t> 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parasitik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kutu</a:t>
            </a:r>
            <a:r>
              <a:rPr lang="en-US" dirty="0" smtClean="0"/>
              <a:t> (</a:t>
            </a:r>
            <a:r>
              <a:rPr lang="en-US" dirty="0" err="1" smtClean="0"/>
              <a:t>pediculus</a:t>
            </a:r>
            <a:r>
              <a:rPr lang="en-US" dirty="0" smtClean="0"/>
              <a:t> </a:t>
            </a:r>
            <a:r>
              <a:rPr lang="en-US" dirty="0" err="1" smtClean="0"/>
              <a:t>humanus</a:t>
            </a:r>
            <a:r>
              <a:rPr lang="en-US" dirty="0" smtClean="0"/>
              <a:t> </a:t>
            </a:r>
            <a:r>
              <a:rPr lang="en-US" dirty="0" err="1" smtClean="0"/>
              <a:t>capitis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Kanker</a:t>
            </a:r>
            <a:r>
              <a:rPr lang="en-US" dirty="0" smtClean="0"/>
              <a:t>, tumor, </a:t>
            </a:r>
            <a:r>
              <a:rPr lang="en-US" dirty="0" err="1" smtClean="0"/>
              <a:t>frontalis</a:t>
            </a:r>
            <a:endParaRPr lang="en-US" dirty="0" smtClean="0"/>
          </a:p>
        </p:txBody>
      </p:sp>
      <p:pic>
        <p:nvPicPr>
          <p:cNvPr id="11266" name="Picture 2" descr="http://t1.gstatic.com/images?q=tbn:ANd9GcS8UifP88ouDkhszhhGCDAE24dLbgIZ7MFgrV6J3mKX0xb2MUb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3675" y="4038600"/>
            <a:ext cx="2371725" cy="2734861"/>
          </a:xfrm>
          <a:prstGeom prst="rect">
            <a:avLst/>
          </a:prstGeom>
          <a:noFill/>
        </p:spPr>
      </p:pic>
      <p:pic>
        <p:nvPicPr>
          <p:cNvPr id="11268" name="Picture 4" descr="http://t1.gstatic.com/images?q=tbn:ANd9GcSmn0IaxQ9pwYekPd8gDIU092l-N0exNcc3e5eXNqK2IEosOfIWv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52912" y="4633912"/>
            <a:ext cx="196215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 smtClean="0"/>
          </a:p>
          <a:p>
            <a:r>
              <a:rPr lang="en-US" dirty="0" smtClean="0"/>
              <a:t>Trauma, </a:t>
            </a:r>
            <a:r>
              <a:rPr lang="en-US" dirty="0" err="1" smtClean="0"/>
              <a:t>luka-luka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endParaRPr lang="en-US" dirty="0" smtClean="0"/>
          </a:p>
          <a:p>
            <a:r>
              <a:rPr lang="en-US" dirty="0" smtClean="0"/>
              <a:t>Luka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endParaRPr lang="en-US" dirty="0" smtClean="0"/>
          </a:p>
          <a:p>
            <a:r>
              <a:rPr lang="en-US" dirty="0" smtClean="0"/>
              <a:t>Luka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endParaRPr lang="en-US" dirty="0" smtClean="0"/>
          </a:p>
        </p:txBody>
      </p:sp>
      <p:pic>
        <p:nvPicPr>
          <p:cNvPr id="10242" name="Picture 2" descr="http://3.bp.blogspot.com/_wFr-HuwjibA/TCuCao0XxYI/AAAAAAAAFsQ/wavdjE2vAKk/s1600/26946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86200"/>
            <a:ext cx="3876675" cy="2905125"/>
          </a:xfrm>
          <a:prstGeom prst="rect">
            <a:avLst/>
          </a:prstGeom>
          <a:noFill/>
        </p:spPr>
      </p:pic>
      <p:pic>
        <p:nvPicPr>
          <p:cNvPr id="10244" name="Picture 4" descr="http://aginanjars.files.wordpress.com/2011/01/clip_image007.jpg?w=403&amp;h=2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648200"/>
            <a:ext cx="3092617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endParaRPr lang="en-US" dirty="0"/>
          </a:p>
        </p:txBody>
      </p:sp>
      <p:pic>
        <p:nvPicPr>
          <p:cNvPr id="9218" name="Picture 2" descr="http://3.bp.blogspot.com/-mc374d005ns/Tfvw86zZVfI/AAAAAAAAAmo/Mxfh-GsUpSM/s1600/osteopor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947" y="3810000"/>
            <a:ext cx="3291728" cy="268605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r>
              <a:rPr lang="en-US" dirty="0" smtClean="0"/>
              <a:t> 10%</a:t>
            </a:r>
          </a:p>
          <a:p>
            <a:r>
              <a:rPr lang="en-US" dirty="0" err="1" smtClean="0"/>
              <a:t>Osteophytosis</a:t>
            </a:r>
            <a:r>
              <a:rPr lang="en-US" dirty="0" smtClean="0"/>
              <a:t> 50</a:t>
            </a:r>
            <a:r>
              <a:rPr lang="en-US" dirty="0" smtClean="0"/>
              <a:t>% (overgrowth of bones tissue that form around damage joint)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PATOLOGI GIGI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828801"/>
            <a:ext cx="5029200" cy="2743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busuk</a:t>
            </a:r>
            <a:r>
              <a:rPr lang="en-US" dirty="0" smtClean="0"/>
              <a:t>, </a:t>
            </a:r>
            <a:r>
              <a:rPr lang="en-US" dirty="0" err="1" smtClean="0"/>
              <a:t>lepas</a:t>
            </a:r>
            <a:r>
              <a:rPr lang="en-US" dirty="0" smtClean="0"/>
              <a:t>, </a:t>
            </a:r>
            <a:r>
              <a:rPr lang="en-US" dirty="0" err="1" smtClean="0"/>
              <a:t>abses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,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, </a:t>
            </a:r>
            <a:r>
              <a:rPr lang="en-US" dirty="0" err="1" smtClean="0"/>
              <a:t>recesi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 descr="http://3.bp.blogspot.com/_Gt_kY3gvhPs/TTzwm4-_HoI/AAAAAAAAAJY/MjbOHZSdUoY/s1600/kawat-gig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88" y="1828801"/>
            <a:ext cx="315621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600" dirty="0" err="1" smtClean="0"/>
              <a:t>Pendahulu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parasit</a:t>
            </a:r>
            <a:r>
              <a:rPr lang="en-US" sz="3600" dirty="0" smtClean="0"/>
              <a:t> </a:t>
            </a:r>
            <a:r>
              <a:rPr lang="en-US" sz="3600" dirty="0" err="1" smtClean="0"/>
              <a:t>jaman</a:t>
            </a:r>
            <a:r>
              <a:rPr lang="en-US" sz="3600" dirty="0" smtClean="0"/>
              <a:t> </a:t>
            </a:r>
            <a:r>
              <a:rPr lang="en-US" sz="3600" dirty="0" err="1" smtClean="0"/>
              <a:t>dahulu</a:t>
            </a:r>
            <a:r>
              <a:rPr lang="en-US" sz="3600" dirty="0" smtClean="0"/>
              <a:t> yang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sekarang</a:t>
            </a:r>
            <a:r>
              <a:rPr lang="en-US" sz="3600" dirty="0" smtClean="0"/>
              <a:t> 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Pediculus</a:t>
            </a:r>
            <a:r>
              <a:rPr lang="en-US" sz="3600" dirty="0" smtClean="0"/>
              <a:t>, </a:t>
            </a:r>
            <a:r>
              <a:rPr lang="en-US" sz="3600" dirty="0" err="1" smtClean="0"/>
              <a:t>parasit</a:t>
            </a:r>
            <a:r>
              <a:rPr lang="en-US" sz="3600" dirty="0" smtClean="0"/>
              <a:t> malaria, </a:t>
            </a:r>
            <a:r>
              <a:rPr lang="en-US" sz="3600" dirty="0" err="1" smtClean="0"/>
              <a:t>tengu</a:t>
            </a:r>
            <a:r>
              <a:rPr lang="en-US" sz="3600" dirty="0" smtClean="0"/>
              <a:t> </a:t>
            </a:r>
            <a:r>
              <a:rPr lang="en-US" sz="3600" dirty="0" err="1" smtClean="0"/>
              <a:t>kudis</a:t>
            </a:r>
            <a:r>
              <a:rPr lang="en-US" sz="3600" dirty="0" smtClean="0"/>
              <a:t>, </a:t>
            </a:r>
            <a:r>
              <a:rPr lang="en-US" sz="3600" dirty="0" err="1" smtClean="0"/>
              <a:t>acarus</a:t>
            </a:r>
            <a:r>
              <a:rPr lang="en-US" sz="3600" dirty="0" smtClean="0"/>
              <a:t>, herpes, </a:t>
            </a:r>
            <a:r>
              <a:rPr lang="en-US" sz="3600" dirty="0" err="1" smtClean="0"/>
              <a:t>radang</a:t>
            </a:r>
            <a:r>
              <a:rPr lang="en-US" sz="3600" dirty="0" smtClean="0"/>
              <a:t> </a:t>
            </a:r>
            <a:r>
              <a:rPr lang="en-US" sz="3600" dirty="0" err="1" smtClean="0"/>
              <a:t>hati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menular</a:t>
            </a:r>
            <a:r>
              <a:rPr lang="en-US" sz="3600" dirty="0" smtClean="0"/>
              <a:t>.</a:t>
            </a:r>
          </a:p>
          <a:p>
            <a:pPr marL="280988" indent="-280988">
              <a:buNone/>
            </a:pPr>
            <a:r>
              <a:rPr lang="en-US" sz="3600" dirty="0"/>
              <a:t>	</a:t>
            </a:r>
            <a:endParaRPr lang="en-US" sz="3600" dirty="0" smtClean="0"/>
          </a:p>
          <a:p>
            <a:pPr marL="280988" indent="-280988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Siphilis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treponematosis</a:t>
            </a:r>
            <a:r>
              <a:rPr lang="en-US" sz="3600" dirty="0" smtClean="0"/>
              <a:t> </a:t>
            </a:r>
            <a:r>
              <a:rPr lang="en-US" sz="3600" dirty="0" err="1" smtClean="0"/>
              <a:t>berasal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nenek</a:t>
            </a:r>
            <a:r>
              <a:rPr lang="en-US" sz="3600" dirty="0" smtClean="0"/>
              <a:t> </a:t>
            </a:r>
            <a:r>
              <a:rPr lang="en-US" sz="3600" dirty="0" err="1" smtClean="0"/>
              <a:t>moyang</a:t>
            </a:r>
            <a:r>
              <a:rPr lang="en-US" sz="3600" dirty="0" smtClean="0"/>
              <a:t> </a:t>
            </a:r>
            <a:r>
              <a:rPr lang="en-US" sz="3600" dirty="0" err="1" smtClean="0"/>
              <a:t>primata</a:t>
            </a:r>
            <a:r>
              <a:rPr lang="en-US" sz="3600" dirty="0" smtClean="0"/>
              <a:t> </a:t>
            </a:r>
            <a:r>
              <a:rPr lang="en-US" sz="3600" dirty="0" err="1" smtClean="0"/>
              <a:t>bukan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</a:t>
            </a:r>
            <a:r>
              <a:rPr lang="en-US" sz="3600" dirty="0" err="1" smtClean="0"/>
              <a:t>Menular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Campak</a:t>
            </a:r>
            <a:r>
              <a:rPr lang="en-US" sz="3600" dirty="0" smtClean="0"/>
              <a:t> , </a:t>
            </a:r>
            <a:r>
              <a:rPr lang="en-US" sz="3600" dirty="0" err="1" smtClean="0"/>
              <a:t>cacar</a:t>
            </a:r>
            <a:r>
              <a:rPr lang="en-US" sz="3600" dirty="0" smtClean="0"/>
              <a:t>, </a:t>
            </a:r>
            <a:r>
              <a:rPr lang="en-US" sz="3600" dirty="0" err="1" smtClean="0"/>
              <a:t>gondok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err="1" smtClean="0"/>
              <a:t>Zoonosis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: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endParaRPr lang="en-US" dirty="0" smtClean="0"/>
          </a:p>
          <a:p>
            <a:r>
              <a:rPr lang="en-US" dirty="0" smtClean="0"/>
              <a:t>Anthrax </a:t>
            </a:r>
          </a:p>
          <a:p>
            <a:r>
              <a:rPr lang="en-US" dirty="0" smtClean="0"/>
              <a:t>Botulism</a:t>
            </a:r>
          </a:p>
          <a:p>
            <a:r>
              <a:rPr lang="en-US" dirty="0" smtClean="0"/>
              <a:t>TBC (mycobacterium </a:t>
            </a:r>
            <a:r>
              <a:rPr lang="en-US" dirty="0" err="1" smtClean="0"/>
              <a:t>Tuberculose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170" name="AutoShape 2" descr="http://4.bp.blogspot.com/_nre9tJMdwyE/TQLrzsyR2HI/AAAAAAAAExk/LYWhLSc9YHo/s400/bangau%2Braksas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 descr="http://zoonosesdiseases.com/wp-content/uploads/2011/04/an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23476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Pengertian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ekologi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kesehatan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hubungan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manusia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dengan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lingkungannya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Konsep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dasar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macam-macam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keterbatasan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manusia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terhadap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lingkungannya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peranannya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dalam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manusia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Paleopathology</a:t>
            </a:r>
            <a:endParaRPr lang="en-US" dirty="0"/>
          </a:p>
          <a:p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budayanya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4876800" cy="11430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smtClean="0"/>
              <a:t>3. 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bertani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9530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, </a:t>
            </a:r>
            <a:r>
              <a:rPr lang="en-US" dirty="0" err="1" smtClean="0"/>
              <a:t>kremi</a:t>
            </a:r>
            <a:r>
              <a:rPr lang="en-US" dirty="0" smtClean="0"/>
              <a:t>, </a:t>
            </a:r>
            <a:r>
              <a:rPr lang="en-US" dirty="0" err="1" smtClean="0"/>
              <a:t>cacing</a:t>
            </a:r>
            <a:r>
              <a:rPr lang="en-US" dirty="0" smtClean="0"/>
              <a:t> pita,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endParaRPr lang="en-US" dirty="0" smtClean="0"/>
          </a:p>
          <a:p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Aegypti</a:t>
            </a:r>
            <a:r>
              <a:rPr lang="en-US" dirty="0" smtClean="0"/>
              <a:t>, Anopheles </a:t>
            </a:r>
            <a:r>
              <a:rPr lang="en-US" dirty="0" err="1" smtClean="0"/>
              <a:t>gambiae</a:t>
            </a:r>
            <a:endParaRPr lang="en-US" dirty="0" smtClean="0"/>
          </a:p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dysentriae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: Rubella, Cholera, </a:t>
            </a:r>
            <a:r>
              <a:rPr lang="en-US" dirty="0" err="1" smtClean="0"/>
              <a:t>cacar</a:t>
            </a:r>
            <a:r>
              <a:rPr lang="en-US" dirty="0" smtClean="0"/>
              <a:t>, </a:t>
            </a:r>
            <a:r>
              <a:rPr lang="en-US" dirty="0" err="1" smtClean="0"/>
              <a:t>demam</a:t>
            </a:r>
            <a:r>
              <a:rPr lang="en-US" dirty="0" smtClean="0"/>
              <a:t>, </a:t>
            </a:r>
            <a:r>
              <a:rPr lang="en-US" dirty="0" err="1" smtClean="0"/>
              <a:t>campak</a:t>
            </a:r>
            <a:endParaRPr lang="en-US" dirty="0"/>
          </a:p>
        </p:txBody>
      </p:sp>
      <p:pic>
        <p:nvPicPr>
          <p:cNvPr id="6146" name="Picture 2" descr="http://1.bp.blogspot.com/_rlTOI_eC7dY/SYZVHq96G0I/AAAAAAAAEnw/JSVGZ1xhI6I/s400/Hookworm+Fo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447800"/>
            <a:ext cx="3810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Immunity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algn="ctr"/>
            <a:r>
              <a:rPr lang="en-US" dirty="0" smtClean="0"/>
              <a:t>Immunity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pPr algn="ctr"/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endParaRPr lang="en-US" dirty="0"/>
          </a:p>
        </p:txBody>
      </p:sp>
      <p:pic>
        <p:nvPicPr>
          <p:cNvPr id="5122" name="Picture 2" descr="http://4.bp.blogspot.com/-U6TBZvzyAIs/TbR_eWuEz4I/AAAAAAAAAH8/W-h1rXR7KWk/s1600/immun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8999"/>
            <a:ext cx="4352925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2438400"/>
          </a:xfrm>
        </p:spPr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hemoglobin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smtClean="0"/>
              <a:t>malaria. </a:t>
            </a:r>
            <a:r>
              <a:rPr lang="en-US" dirty="0" err="1" smtClean="0"/>
              <a:t>Tipe</a:t>
            </a:r>
            <a:r>
              <a:rPr lang="en-US" dirty="0" smtClean="0"/>
              <a:t> S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Malaria</a:t>
            </a:r>
            <a:endParaRPr lang="en-US" dirty="0"/>
          </a:p>
        </p:txBody>
      </p:sp>
      <p:pic>
        <p:nvPicPr>
          <p:cNvPr id="4098" name="Picture 2" descr="http://images.detik.com/content/2010/03/17/763/sel-sabit-(medicinenet)-da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81400"/>
            <a:ext cx="2667000" cy="2667000"/>
          </a:xfrm>
          <a:prstGeom prst="rect">
            <a:avLst/>
          </a:prstGeom>
          <a:noFill/>
        </p:spPr>
      </p:pic>
      <p:pic>
        <p:nvPicPr>
          <p:cNvPr id="5" name="Picture 2" descr="http://images.detik.com/content/2010/03/17/763/sel-sabit-(medicinenet)-da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648200"/>
            <a:ext cx="1752600" cy="1752600"/>
          </a:xfrm>
          <a:prstGeom prst="rect">
            <a:avLst/>
          </a:prstGeom>
          <a:noFill/>
        </p:spPr>
      </p:pic>
      <p:pic>
        <p:nvPicPr>
          <p:cNvPr id="6" name="Picture 2" descr="http://images.detik.com/content/2010/03/17/763/sel-sabit-(medicinenet)-da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962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nenek</a:t>
            </a:r>
            <a:r>
              <a:rPr lang="en-US" dirty="0" smtClean="0"/>
              <a:t> </a:t>
            </a:r>
            <a:r>
              <a:rPr lang="en-US" dirty="0" err="1" smtClean="0"/>
              <a:t>moyangnya</a:t>
            </a:r>
            <a:r>
              <a:rPr lang="en-US" dirty="0" smtClean="0"/>
              <a:t> yang </a:t>
            </a:r>
            <a:r>
              <a:rPr lang="en-US" i="1" dirty="0" err="1" smtClean="0"/>
              <a:t>pra</a:t>
            </a:r>
            <a:r>
              <a:rPr lang="en-US" i="1" dirty="0" smtClean="0"/>
              <a:t>-human</a:t>
            </a:r>
            <a:endParaRPr lang="en-US" i="1" dirty="0"/>
          </a:p>
        </p:txBody>
      </p:sp>
      <p:pic>
        <p:nvPicPr>
          <p:cNvPr id="2050" name="Picture 2" descr="http://static.republika.co.id/uploads/images/headline/para_penganut_teori_evolusi_meyakini_asal_muasal_manusia_adalah_kera_10071510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70765"/>
            <a:ext cx="5105400" cy="36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beberapa</a:t>
            </a:r>
            <a:r>
              <a:rPr lang="en-US" sz="4000" dirty="0" smtClean="0"/>
              <a:t> </a:t>
            </a:r>
            <a:r>
              <a:rPr lang="en-US" sz="4000" dirty="0" err="1" smtClean="0"/>
              <a:t>temuan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dirty="0" err="1" smtClean="0"/>
              <a:t>Paleopathology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 smtClean="0"/>
              <a:t>Paleopathology</a:t>
            </a:r>
            <a:r>
              <a:rPr lang="en-US" dirty="0" smtClean="0"/>
              <a:t>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bencana</a:t>
            </a:r>
            <a:r>
              <a:rPr lang="en-US" b="1" dirty="0" smtClean="0"/>
              <a:t> </a:t>
            </a:r>
            <a:r>
              <a:rPr lang="en-US" b="1" dirty="0" err="1" smtClean="0"/>
              <a:t>kecelakaan</a:t>
            </a:r>
            <a:r>
              <a:rPr lang="en-US" b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Hominid yang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1746" name="Picture 2" descr="http://www.knrp.or.id/files/image/berita/peti_mati_romaw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71899"/>
            <a:ext cx="4572000" cy="3086101"/>
          </a:xfrm>
          <a:prstGeom prst="rect">
            <a:avLst/>
          </a:prstGeom>
          <a:noFill/>
        </p:spPr>
      </p:pic>
      <p:pic>
        <p:nvPicPr>
          <p:cNvPr id="5" name="Picture 2" descr="http://www.knrp.or.id/files/image/berita/peti_mati_romaw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71899"/>
            <a:ext cx="4572000" cy="308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r>
              <a:rPr lang="en-US" b="1" dirty="0" err="1"/>
              <a:t>Hominidae</a:t>
            </a:r>
            <a:r>
              <a:rPr lang="en-US" dirty="0"/>
              <a:t> (</a:t>
            </a:r>
            <a:r>
              <a:rPr lang="en-US" dirty="0" err="1"/>
              <a:t>ejaan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: </a:t>
            </a:r>
            <a:r>
              <a:rPr lang="en-US" dirty="0">
                <a:hlinkClick r:id="rId2" tooltip="Bantuan:Pengucapan"/>
              </a:rPr>
              <a:t>[</a:t>
            </a:r>
            <a:r>
              <a:rPr lang="en-US" dirty="0" err="1">
                <a:hlinkClick r:id="rId2" tooltip="Bantuan:Pengucapan"/>
              </a:rPr>
              <a:t>hɒˈmɪnɨdi</a:t>
            </a:r>
            <a:r>
              <a:rPr lang="en-US" dirty="0">
                <a:hlinkClick r:id="rId2" tooltip="Bantuan:Pengucapan"/>
              </a:rPr>
              <a:t>ː]</a:t>
            </a:r>
            <a:r>
              <a:rPr lang="en-US" dirty="0"/>
              <a:t>; </a:t>
            </a:r>
            <a:r>
              <a:rPr lang="en-US" dirty="0" err="1"/>
              <a:t>diinggriskan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b="1" dirty="0"/>
              <a:t>hominids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b="1" dirty="0" err="1"/>
              <a:t>kera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dirty="0"/>
              <a:t> </a:t>
            </a:r>
            <a:r>
              <a:rPr lang="en-US" baseline="30000" dirty="0">
                <a:hlinkClick r:id="rId3"/>
              </a:rPr>
              <a:t>[notes 1]</a:t>
            </a:r>
            <a:r>
              <a:rPr lang="en-US" dirty="0"/>
              <a:t> 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,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b="1" dirty="0" err="1">
                <a:hlinkClick r:id="rId4" tooltip="Keluarga biologis (halaman belum tersedia)"/>
              </a:rPr>
              <a:t>keluarga</a:t>
            </a:r>
            <a:r>
              <a:rPr lang="en-US" b="1" dirty="0"/>
              <a:t> </a:t>
            </a:r>
            <a:r>
              <a:rPr lang="en-US" b="1" dirty="0" err="1"/>
              <a:t>taksonomi</a:t>
            </a:r>
            <a:r>
              <a:rPr lang="en-US" dirty="0"/>
              <a:t>, </a:t>
            </a:r>
            <a:r>
              <a:rPr lang="en-US" dirty="0" err="1"/>
              <a:t>mengikutkan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 </a:t>
            </a:r>
            <a:r>
              <a:rPr lang="en-US" dirty="0">
                <a:hlinkClick r:id="rId5" tooltip="Genus"/>
              </a:rPr>
              <a:t>genera</a:t>
            </a:r>
            <a:r>
              <a:rPr lang="en-US" dirty="0"/>
              <a:t> 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: </a:t>
            </a:r>
            <a:r>
              <a:rPr lang="en-US" dirty="0" err="1">
                <a:hlinkClick r:id="rId6" tooltip="Simpanse"/>
              </a:rPr>
              <a:t>simpanse</a:t>
            </a:r>
            <a:r>
              <a:rPr lang="en-US" dirty="0"/>
              <a:t> (</a:t>
            </a:r>
            <a:r>
              <a:rPr lang="en-US" i="1" dirty="0"/>
              <a:t>Pan</a:t>
            </a:r>
            <a:r>
              <a:rPr lang="en-US" dirty="0"/>
              <a:t>), </a:t>
            </a:r>
            <a:r>
              <a:rPr lang="en-US" dirty="0" err="1">
                <a:hlinkClick r:id="rId7" tooltip="Gorila"/>
              </a:rPr>
              <a:t>gorila</a:t>
            </a:r>
            <a:r>
              <a:rPr lang="en-US" dirty="0"/>
              <a:t> (</a:t>
            </a:r>
            <a:r>
              <a:rPr lang="en-US" i="1" dirty="0"/>
              <a:t>Gorilla</a:t>
            </a:r>
            <a:r>
              <a:rPr lang="en-US" dirty="0"/>
              <a:t>), </a:t>
            </a:r>
            <a:r>
              <a:rPr lang="en-US" dirty="0" err="1">
                <a:hlinkClick r:id="rId8" tooltip="Homo (genus)"/>
              </a:rPr>
              <a:t>manusia</a:t>
            </a:r>
            <a:r>
              <a:rPr lang="en-US" dirty="0"/>
              <a:t> (</a:t>
            </a:r>
            <a:r>
              <a:rPr lang="en-US" i="1" dirty="0"/>
              <a:t>Homo</a:t>
            </a:r>
            <a:r>
              <a:rPr lang="en-US" dirty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hlinkClick r:id="rId9" tooltip="Orangutan"/>
              </a:rPr>
              <a:t>orangutan</a:t>
            </a:r>
            <a:r>
              <a:rPr lang="en-US" dirty="0"/>
              <a:t> (</a:t>
            </a:r>
            <a:r>
              <a:rPr lang="en-US" i="1" dirty="0" err="1"/>
              <a:t>Pongo</a:t>
            </a:r>
            <a:r>
              <a:rPr lang="en-US" dirty="0"/>
              <a:t>). </a:t>
            </a:r>
            <a:r>
              <a:rPr lang="en-US" baseline="30000" dirty="0">
                <a:hlinkClick r:id="rId3"/>
              </a:rPr>
              <a:t>[1]</a:t>
            </a:r>
            <a:r>
              <a:rPr lang="en-US" dirty="0"/>
              <a:t> 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simpanse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1920 </a:t>
            </a:r>
            <a:r>
              <a:rPr lang="en-US" dirty="0" err="1" smtClean="0"/>
              <a:t>dan</a:t>
            </a:r>
            <a:r>
              <a:rPr lang="en-US" dirty="0" smtClean="0"/>
              <a:t> 1950</a:t>
            </a:r>
            <a:endParaRPr lang="en-US" dirty="0"/>
          </a:p>
        </p:txBody>
      </p:sp>
      <p:sp>
        <p:nvSpPr>
          <p:cNvPr id="29698" name="AutoShape 2" descr="http://1.bp.blogspot.com/_DyuOpLxWZtw/TUZ8LhIl48I/AAAAAAAAAcw/ONEjEHEMcmE/s200/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http://1.bp.blogspot.com/_DyuOpLxWZtw/TUZ8LhIl48I/AAAAAAAAAcw/ONEjEHEMcmE/s200/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http://1.bp.blogspot.com/_DyuOpLxWZtw/TUZ8LhIl48I/AAAAAAAAAcw/ONEjEHEMcmE/s200/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http://1.bp.blogspot.com/_DyuOpLxWZtw/TUZ8LhIl48I/AAAAAAAAAcw/ONEjEHEMcmE/s200/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6" name="Picture 10" descr="http://1.bp.blogspot.com/_DyuOpLxWZtw/TUZ8LhIl48I/AAAAAAAAAcw/ONEjEHEMcmE/s200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58211"/>
            <a:ext cx="4495800" cy="4226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mummi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inter </a:t>
            </a:r>
            <a:r>
              <a:rPr lang="en-US" dirty="0" err="1" smtClean="0"/>
              <a:t>disipliner</a:t>
            </a:r>
            <a:endParaRPr lang="en-US" dirty="0"/>
          </a:p>
        </p:txBody>
      </p:sp>
      <p:pic>
        <p:nvPicPr>
          <p:cNvPr id="28674" name="Picture 2" descr="http://itsjusthorror.com/wp-content/uploads/2009/06/mum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95400"/>
            <a:ext cx="3038475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(Wells, 1964)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luka-luka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arisan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Tanah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Binatang-binatang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 smtClean="0"/>
          </a:p>
          <a:p>
            <a:r>
              <a:rPr lang="en-US" dirty="0" err="1" smtClean="0"/>
              <a:t>Kebiasaan</a:t>
            </a:r>
            <a:r>
              <a:rPr lang="en-US" dirty="0" smtClean="0"/>
              <a:t> diet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endParaRPr lang="en-US" dirty="0" smtClean="0"/>
          </a:p>
          <a:p>
            <a:r>
              <a:rPr lang="en-US" dirty="0" err="1" smtClean="0"/>
              <a:t>Pakaian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i="1" dirty="0" smtClean="0"/>
              <a:t>Folklore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endParaRPr lang="en-US" dirty="0"/>
          </a:p>
        </p:txBody>
      </p:sp>
      <p:sp>
        <p:nvSpPr>
          <p:cNvPr id="26626" name="AutoShape 2" descr="http://addicted2thatrush.blogdetik.com/files/2008/12/bertan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addicted2thatrush.blogdetik.com/files/2008/12/bert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2990850" cy="1933576"/>
          </a:xfrm>
          <a:prstGeom prst="rect">
            <a:avLst/>
          </a:prstGeom>
          <a:noFill/>
        </p:spPr>
      </p:pic>
      <p:pic>
        <p:nvPicPr>
          <p:cNvPr id="26630" name="Picture 6" descr="http://3.bp.blogspot.com/_xTqoYEweUt0/TF0OAL8jOqI/AAAAAAAAAxs/IjP2HfUj5XA/s320/ginse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10000"/>
            <a:ext cx="2590800" cy="2854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Folklore</a:t>
            </a:r>
            <a:r>
              <a:rPr lang="en-US" dirty="0"/>
              <a:t> consists of legends, </a:t>
            </a:r>
            <a:r>
              <a:rPr lang="en-US" dirty="0">
                <a:hlinkClick r:id="rId2" tooltip="Music"/>
              </a:rPr>
              <a:t>music</a:t>
            </a:r>
            <a:r>
              <a:rPr lang="en-US" dirty="0"/>
              <a:t>, </a:t>
            </a:r>
            <a:r>
              <a:rPr lang="en-US" dirty="0">
                <a:hlinkClick r:id="rId3" tooltip="Oral history"/>
              </a:rPr>
              <a:t>oral history</a:t>
            </a:r>
            <a:r>
              <a:rPr lang="en-US" dirty="0"/>
              <a:t>, </a:t>
            </a:r>
            <a:r>
              <a:rPr lang="en-US" dirty="0">
                <a:hlinkClick r:id="rId4" tooltip="Proverb"/>
              </a:rPr>
              <a:t>proverbs</a:t>
            </a:r>
            <a:r>
              <a:rPr lang="en-US" dirty="0"/>
              <a:t>, </a:t>
            </a:r>
            <a:r>
              <a:rPr lang="en-US" dirty="0">
                <a:hlinkClick r:id="rId5" tooltip="Joke"/>
              </a:rPr>
              <a:t>jokes</a:t>
            </a:r>
            <a:r>
              <a:rPr lang="en-US" dirty="0"/>
              <a:t>, </a:t>
            </a:r>
            <a:r>
              <a:rPr lang="en-US" dirty="0">
                <a:hlinkClick r:id="rId6" tooltip="Superstition"/>
              </a:rPr>
              <a:t>popular beliefs</a:t>
            </a:r>
            <a:r>
              <a:rPr lang="en-US" dirty="0"/>
              <a:t>, </a:t>
            </a:r>
            <a:r>
              <a:rPr lang="en-US" dirty="0">
                <a:hlinkClick r:id="rId7" tooltip="Fairy tales"/>
              </a:rPr>
              <a:t>fairy tales</a:t>
            </a:r>
            <a:r>
              <a:rPr lang="en-US" dirty="0"/>
              <a:t> and customs that are </a:t>
            </a:r>
            <a:r>
              <a:rPr lang="en-US" dirty="0" smtClean="0"/>
              <a:t>the </a:t>
            </a:r>
            <a:r>
              <a:rPr lang="en-US" dirty="0" smtClean="0">
                <a:hlinkClick r:id="rId8" tooltip="Tradition"/>
              </a:rPr>
              <a:t>traditions</a:t>
            </a:r>
            <a:r>
              <a:rPr lang="en-US" dirty="0"/>
              <a:t> of that culture, </a:t>
            </a:r>
            <a:r>
              <a:rPr lang="en-US" dirty="0">
                <a:hlinkClick r:id="rId9" tooltip="Subculture"/>
              </a:rPr>
              <a:t>subculture</a:t>
            </a:r>
            <a:r>
              <a:rPr lang="en-US" dirty="0"/>
              <a:t>, or </a:t>
            </a:r>
            <a:r>
              <a:rPr lang="en-US" dirty="0">
                <a:hlinkClick r:id="rId10" tooltip="Group (sociology)"/>
              </a:rPr>
              <a:t>group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423</Words>
  <Application>Microsoft Office PowerPoint</Application>
  <PresentationFormat>On-screen Show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BEBERAPA INFORMASI DARI PALEOPATHOLOGY</vt:lpstr>
      <vt:lpstr>BAHASAN</vt:lpstr>
      <vt:lpstr>Pengertian dan beberapa temuan dari Paleopathology</vt:lpstr>
      <vt:lpstr>Slide 4</vt:lpstr>
      <vt:lpstr>Kapan munculnya studi ini?</vt:lpstr>
      <vt:lpstr>Karya yang menarik </vt:lpstr>
      <vt:lpstr>Asumsi tentang penyakit (Wells, 1964)</vt:lpstr>
      <vt:lpstr>Apa yang mempengaruhi?</vt:lpstr>
      <vt:lpstr>Slide 9</vt:lpstr>
      <vt:lpstr>Slide 10</vt:lpstr>
      <vt:lpstr>Temuan I</vt:lpstr>
      <vt:lpstr>Disease in Ancient Nubia, 1969</vt:lpstr>
      <vt:lpstr>KESIMPULAN</vt:lpstr>
      <vt:lpstr>Slide 14</vt:lpstr>
      <vt:lpstr>Pengelompokan materi :</vt:lpstr>
      <vt:lpstr>Luka akibat degenerasi</vt:lpstr>
      <vt:lpstr>PATOLOGI GIGI</vt:lpstr>
      <vt:lpstr>Penyakit menular pada manusia kuno</vt:lpstr>
      <vt:lpstr>2. Manusia pada masa awal</vt:lpstr>
      <vt:lpstr>3.  Manusia bertani</vt:lpstr>
      <vt:lpstr>Tipe pertahanan</vt:lpstr>
      <vt:lpstr>Slide 22</vt:lpstr>
      <vt:lpstr>KESIMPULAN</vt:lpstr>
      <vt:lpstr>Slide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BEBERAPA INFORMASI DARI PALEOPATHOLOGY</dc:title>
  <dc:creator>toshiba</dc:creator>
  <cp:lastModifiedBy>toshiba</cp:lastModifiedBy>
  <cp:revision>23</cp:revision>
  <dcterms:created xsi:type="dcterms:W3CDTF">2011-10-17T01:24:59Z</dcterms:created>
  <dcterms:modified xsi:type="dcterms:W3CDTF">2013-08-19T03:45:09Z</dcterms:modified>
</cp:coreProperties>
</file>