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96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C4F70-4B04-4836-A9E6-77AABD88266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1EEEF-7977-46AB-AB1E-B24778A5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60A3-C5F1-4EA7-9755-40B8AEE1339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DF46-EF43-4BBC-98E9-D1528003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33800" cy="762000"/>
          </a:xfrm>
        </p:spPr>
        <p:txBody>
          <a:bodyPr/>
          <a:lstStyle/>
          <a:p>
            <a:r>
              <a:rPr lang="en-US" dirty="0" smtClean="0"/>
              <a:t>DISKUSIKAN</a:t>
            </a:r>
            <a:endParaRPr lang="en-US" dirty="0"/>
          </a:p>
        </p:txBody>
      </p:sp>
      <p:pic>
        <p:nvPicPr>
          <p:cNvPr id="30722" name="Picture 2" descr="http://t2.gstatic.com/images?q=tbn:ANd9GcRZ5mOSCsyfd_EjUW276TRsZ4iKBYgXUbXbyWPqE2XJ6d3XyimJ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73080"/>
            <a:ext cx="9144000" cy="608492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0"/>
            <a:ext cx="54102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SISTEM MEDIS CINA</a:t>
            </a:r>
          </a:p>
          <a:p>
            <a:r>
              <a:rPr lang="en-US" dirty="0" smtClean="0"/>
              <a:t>SISTEM MEDIS AYURVEDA</a:t>
            </a:r>
          </a:p>
          <a:p>
            <a:r>
              <a:rPr lang="en-US" dirty="0" smtClean="0"/>
              <a:t>SISTEM MEDIS UNANI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0" y="990600"/>
            <a:ext cx="2971800" cy="39624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bacaan</a:t>
            </a:r>
            <a:r>
              <a:rPr lang="en-US" sz="2400" dirty="0" smtClean="0"/>
              <a:t>, </a:t>
            </a:r>
            <a:r>
              <a:rPr lang="en-US" sz="2400" dirty="0" err="1" smtClean="0"/>
              <a:t>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1959">
            <a:off x="7288562" y="2265756"/>
            <a:ext cx="2409129" cy="2145948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5032">
            <a:off x="6546832" y="4787654"/>
            <a:ext cx="2409129" cy="2145948"/>
          </a:xfrm>
          <a:prstGeom prst="rect">
            <a:avLst/>
          </a:prstGeom>
          <a:noFill/>
        </p:spPr>
      </p:pic>
      <p:pic>
        <p:nvPicPr>
          <p:cNvPr id="32772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5032">
            <a:off x="6436439" y="305398"/>
            <a:ext cx="2409129" cy="21459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SISTEM MEDIS AYURVEDA</a:t>
            </a:r>
            <a:endParaRPr lang="en-US" dirty="0"/>
          </a:p>
        </p:txBody>
      </p:sp>
      <p:sp>
        <p:nvSpPr>
          <p:cNvPr id="32770" name="AutoShape 2" descr="data:image/jpeg;base64,/9j/4AAQSkZJRgABAQAAAQABAAD/2wCEAAkGBhQSEBUUExQWFRQVFxoWFhUXGBQYFRQUFRcVFRQVFhgYHCYeFxkjGxcUHy8gJCcqLCwsFx4xNTAqNSYrLCoBCQoKDgwOGg8PGiolHyUqLC0sLCkpLCwsLCwsKSwpLCwsLCwsLCwsLCwsLCwsLCwpLCwsLCksLCwpLCwsLCkqLP/AABEIANsA5gMBIgACEQEDEQH/xAAcAAABBAMBAAAAAAAAAAAAAAAAAwUGBwECBAj/xABDEAACAQIDBQUFBQgCAQIHAAABAhEAAwQhMQUGEkFREyJhcYEHFDKRoUJiscHRFSNSU3KCkuEz8KJDYwgWJLLC0vH/xAAbAQEAAgMBAQAAAAAAAAAAAAAAAwQBAgUGB//EAC8RAAICAQMCAwYGAwAAAAAAAAABAgMRBCExElEFE0EiYYGRsfAUMkJScaEGwdH/2gAMAwEAAhEDEQA/ALxooooAooooAooooAopDG4+3ZQvddbaDVnYKo9TlUH2r7b9m2SQtx75H8pCV/yfhB8xNAT+iqmb/wCInCzlhr5HWbX4cVOWzvbzs64QH7az4vb4l+dssfpQFj1o9wDX0HM+VcOzd4LGJTiw923eB/gYGP6ozX1rtt2ozOZOp/IdBQGIY8+Hygn56Cj3ZecnzJNKE1GNmb+279mw4tur3sQ+GNolA9p7XaG6XMxCpbLmDoRzoCR+7L/CvyFHuw5SPIkfTSmrEb6YJLfaNirPB2i2iwuKwFx54UJUmDAJ8gToDXbY23Ye72S3rTXY4uzDoXC6yVBkDMUB0d4feHoG/Q/St7dwEZf7HgRyrak7lrORk3Xr4HwoBSiuW7tK2gl2CdQTnPgOdNt7e+yNAzeQgfWKkhVOf5URTuhD8zQ+UVHRvpb/AJb/APj+tdmG3osP9oqfvCPrpW709seYs0jqapcSQ7UVqlwMJBBHUZitqgLAUUUUAUUUUAUUUUAUUUUAUUUUAVX/ALRva1a2dNmyBexUfDPctA6G4RnPRBn1Iylf2rb/AP7NwoW0R7zekWhrwAfFdI8JAAOpI5A15ouXGdmZ2LMxLMxzLMTJJPM+NAOO8O8uIxtztMTda4eQOSpPJEHdUeQpqrZkrWhgKzFYrdMqA6MBtO7h7guWbjW7g0dCVbykajwNXb7OfbYL7Lh8fwpcOSXx3Uc8hcGiMeo7p8OdEEzWzNlFYMntGobY9n7W8bisTbv8AvLcaynBPYYi+lpb1+Se+SbYMEcz1qK+xP2im+PccQ03EWbDk5vbXW2TzZRp1XyztysgrCz7J8SJd8XbuXTiMLiSxtXAGfCKyQ37ySGDTlGhiBo8bP3HxS7TXGXsWl1Ua9wp2TArbvBYRTxwOEqIy0mZ5TeigAmo9tXePVbXq/8A+v61neDaLE9kk/fPX7v60z29nMav0URS65/I5mp1E2+iv4s5Ly8RliSTqTmT6mkWw/jTwNkHxrP7GPX6Vf8APivU53kTZH6IqSLsAdfpWw2H60/EwNlpZjBhdqvYMoxHhqD5jSppsXb63xEcLxJXr4r+lNf7GA+z+Nb2tnEEECCNCNZqte67V7+5bo82l49OxJqKRw10suevP9aWrltYOsnlZCiiisGQooooAooooArBNZph382kcPszF3R8S2X4f6mHCv1IoDzZ7Qt5Djto3r0ygbs7Q6WkJC+U5t5saZMJY4uYA8fwrnrPFQHRjrCq3dYHw5jrNcwNBanHH7AxGHUNfw920CYBuIyAmJgcQE5VgPc4EWss9dmL2Vdt2bV10It3+PsmJU8fZsFeADIgmMwK4aykYMRWQetFYissHTsvaL4e/bvWjFy0wdT4qZg+B0PgTXr7Ym1VxOGtX0+G6iuPDiAMHxGnpXjgGvSHsJ2gbmyQhP8Aw3biD+kkXB/95rALErS9dCqSSBHUxW9MO923fdrad1W42iG0hRJjx0qSuDnJRRrZNQi5M7bdpDnkZ5yDNLLbTwqCrv2vO0vozilbe+No/Eh9Ljirz0dvqn9/EorU1+77+BNxbTwrfhH3fkKhy732RmqZ/edm+ld+D3utHVSD91SfzqGWmsW+GSR1Fb2yiRwPCgikMPtO22jR4HI109oOoqq01yWVh7pmvCKx2VLTRWMm3SJokUpWA1ZrBlBRRRQyFFFFAFFFFAFQ/wBrqk7GxcfwofQXbZP0BqYU1707K95wWIsc7tl0H9RU8J+cUB5ArBrPD1GfMdD0rYjL9aGBM6HyNXJjNsYJ9t28QbmBawUK9oXLuXGG4VN1GJRAHWAwUajWap2a2IyoZLMbbGDfZlnD32wr3LeG2ge7raxJuh8MLJWAvFmQBkQByrrd9jDF4dQuE92BYm4bhJZDhmhbycMgi7B4nYNJgAjSph/3wrZE58qA3xmJ7R2fhVeIzwoOFFJ5KOQ8KTJyoBrYgkT0/OsATq/v/h3Q+4Yg8jiDHpatTVA16a9iuyjY2PZJEG8WvejmEPqiqfWsmCdVA/alphzAIl9dJhI/A1PKh/tQwpbBBwCTauKxiPhaUOviy1b0UsXx++diDUrNUitfeP8A21P+P60ql4/y0A81puF0cy34ChcYumfpp9a9T0nBHhfQeRH6V0qT1/8AJR+FMB2gIjhEeJP5U87tWVv3OEyiAFndZPCoIEgebKPWorF0xyzMU28IccPjri6OP8q6r20bj5luLxLfnBpF9lspuKFcsl9bAnh4Tx/AczMnu8ozps2njDYc23jiXUBgYPSQTn4cqrKMZvbGSR9UVuPAx7g92Z5EOR+dJ3Np3DmRJ6l8/Ko823iT165xSy7TBE5ierH9a3/D90Y62PTY+5HwkD7ra+edWTsQn3azMz2azJkzA586p63iuNggJJYhQOKZLGAPE1dWGs8CKo0UBfkIrmeIRUFFF/RNttilFFFck6YUUUUAUUUUAUUUUB5m9r26ZwW0XZQRZxBN62RoGOd1PRjMdGFQVjXrTfbdC3tHCNYud1vit3Ik27g+FvEciOYJry3vBu/eweIexiEKuv8Ai68nQ/aU8j+cimAN/DWQ2UeNa1vaNAYC1vdyAEg1hSAa0JzrACtgciK1mlMLhHuutu2pd3IVVUSzMdAB1rJgcd1N3mx2MtYdcg7d9uSWxncc+Q08SBzr1zhMMtu2qIIRFCqBoFUAKPkBUK9lvs6GzbBa7DYm8B2hGYRdRaU8wNSeZ8AKmvuy9I8iR+FDIrXPtHBrdtPbf4XUqfIiJrf3cdW/yb9aBhl6T5yfxrKbTyjDWdjzntbDth7r2rmqMVnk3RhHIiCPOm/tfExV1+0fcb3y32tofv7Y0/moM+D+oZwfGPKl0whBKspBBggyCCMiDOnlXrdJqVfDPr6nFuq8qWDow7GOvSacsHtm7atuiNwFysuhYPCSQqkHIEkE5chTWXYDIDyyJrNni1MD5TVmUVLZlfdbok1zfu6xBK2547VxmIcF3sABSe9nIAB8uVNGJxTX7txzALszkLoCzFjryzrkbGrpwz55/SsHFmO7AHQVpCqMPyrBmUpS5O8wPsj5/XStXE/aA8/1psOIJNOu7+ybuLvC1aWTqzGeFF5s3QfjpW0morqb2NVFt4RLPZvsDtcT2xkpZzk6G4fhA8sz8qtmuHYux0wthbVvRdSdWY6sfE13V5PV6jz7Or09Du6eryoY9QoooqqThRRRQBRRWt26FUsxAUCSSYAA1JPKgNqKgW3vaaglMKUY/wAxz3R/So19Y8jUFx+8l6+f3mIdvDNU8gqwPpVaeojHZblyvRzlu9i77m0LStwtcQMdAWUE+hNM29O6WE2nZ7O8AxX4LiEdpaJ5q2eR5g5HpVP2r6BlDmOIwrhJE55ceorOMxF60vcjjA1JhZmQeZP00qP8U+xM9EvSX9DTvX7GsdhCWtr7zZ5PbHfA+/b1HmsjyqCOhUlSCCNQQQR5jUVdm7m/uOtgi+VYASklSrTyZhmvhzz0gVOcLtHAbQIt37VlrvJLi23J6lGIz9M6njdGTwVbKJxWfQ8r0V6qb2W7MJn3KzPkQPkDFOmzd1MJhzNnDWbZH2ltoG/yifrUxWPNu7Hswx+OIKWTbtnW7eBRI6gEcT+g+VXxuL7MsNs0cS/vcQRDXmGYB1W2v2F+p5mphRQyFFFFAFFFFAFRPfD2eWcaC6nsr/8AMAyfoLi8/PXz0qWUVJXZKuXVB4ZrKCmsSPOW3tysZhCe1tMU/mJL2yOsgd3+4CmS3dJ516oprxu6+FvGbmHssTzKLxfOJrr1+LNL24/IpS0f7WebWZuRFaW+NiFUFmOiqCSfIDOvQ6+z7Z6mfdbXqCR9TFMW099MNhJt4KzaLaF1VVtg/wBsF/w8aX+N1VRzh/H7ZPpPCL9TPorWf9fyQ3dr2V4rEENeHu9rq2d1h91OXm0eRq2djbLwuBt9la4EH2izLxuerk6n8OVVRtLebE357S68fwqeFfksT601lZ8a8zqvHp3vGNu3B67Tf4ooLM7N/cs/3t9C/rWKRvhZW8iD+FK159XLTLyp62VvfirMcN0so+zcl18s8x6EVVh4lH9USW7/ABuaWa7E/wCVj/pdFFRbdzfy1iCEuDsrpyAJ7jHordfA/WpTXRrsjYsxeTzd+ns08+i1YYUUUVIQGty4FBJMACSToAMyTVQ7474HGXDbt8XYW4m2yspuTMO0gSMshyy56SX2obZi2uFUt+871zhMEWwclmRkxBnwHjVb3sM3J2IiAJbTPITy1qjqLf0I6eko/W/gcvu+UwYnUHQnMA9NMprRzBkJxSP4gR6k8qVGGjKcj059JrqxuxLtiO1tm3OUGNddBmMvxqojoPscqSicRUMp177Mk6wM4n9aRc3LZBKkI5hWVlMNkY+LpypR7GU/Xp86SuYl7WFu3gTet22W2wLIFtXHk2yAIMzyA8JFSQXVwRWNQWWxTEE2xmYBz1bhM82kia0O0IYOJDLDAqSH/qEROY1zqDXMe5Ymczn5eA6U97OvG9ZAILXFORHxR8RI65jSpXT07tkEdR17JF4+zf2kLjv3N0gXgJRtO1Ua5cnHMcxn1qfV5TwPEl9cTZYi4hDQvMxPaJ16lT0I516Z3a22uMwtq+kQ6yQOTDJh6EGrdcs7HPthh5HOiiipSAKKKKAKKKKAKKKKAKKKi3tA24bGH7NDD3pWeYQfGfqB61HbYq4Ob9CfTUS1Fsao8sjW+2+JvM1iy0WhkzD/ANQ8xP8AAPr5VDgtbcNHDXl7bZWy6pH0rTaevTVquvj6+9mtZpfD4NnYKgLM2QUak6wKXv7IuoGL2yoWOKYy4iQsweZB+VaYbWUiV2QTw2s/ycEVkLW/BWYrXJtkTirC3F3xLEYe+0nS251P3GPM9Dz06TASKEJBkZEZgjkRoamovlTLqRT1mkr1dThP4Psy+qKZ91ds+84ZXPxjuv8A1Dn6iD60V6mE1OKkuGfN7a5VTcJcp4Kp3o2uLuNvPqA5QeAt9wR8vrTe+0FOgI65yT9BSDWWklhBPeIg/aM/nW1tEiSxDHIKACYPM55CuQ3l5O/FdKSFbd1TEyBNSfePbeD98Ny5fw6BwTbbs3ZmdUUDtgyMoEggED51GntRwrqXGo1AGvkcwfSqsx3Et11ZuMqzKWzgkGJBNT6ePVkqaqfThluby74YK3xiw2HYtjrRjsuLhwZtp20cSZfvA2Qz1yg1o++ODF7Fh7mHu272Pw7gdjxIcKDFwlezA41UmTmc8iTVREzrTlsfZyXJ4ywyIWBkGy8RJ6DnV3KijndMps5McU7W5wRwcbcMacPEeGPSK7tiXuzcGdYg+I1HyP1rfaG73ArOpnh1WNRlJB8iDmOfhSeAMwIgrkcumefQ5VpKSlHYljCUJbkoOCbiYqVjvFTGQJQmCRpMR5iasn2K7TLW71phGYugcgT3LvkZVSQMpYnnVdbMuHgMHNdfGIZp+9zHlU+9l8e/ORkewYFdIIuJmR45/Wq9UmppFu+CdbZatFFFdA5AUUUUAUUUUAUUUUAVU2/uO7TGuOVsBB6Dib6k/KrZqkNv3pxd8n+dcHydh+VczxKT8tL3npP8erUr5S7L6s5KyopMXKOKuDg9phjxu7ilt4q07mFVpJzyEEcq6sPjMOUv8SIjM9rgEO0gXSbjAtJHd1Eio6LtbdpUkbHFYx3/ALWCrZpVOXU2/Th9nn79xMl2hhTcvtw2DDqLQZOFGs97iiEJ4pM6BjAzyqJHXLTl/wBNJ8VZ46WWuzGUjFOmVOcNvOOfcsG0UTWnFWQ9RFnBMvZ3tHs7txGPdZA39ykD8G+lFRPD4tkMjpH4fpRXS0+t8qtQZ5/W+EfiLnYnjIz7fu3C15CTx271xeAcIVEtuShZpkSABEDXwpn2HdZGu8f/ACcUwNRlkR4DKrK9oOxFs4q7eMBMSqNMaMpFq4CfJkb1NVXtjH8DFwc2CgL0ZUClvLL1rodPtOGDz6n7MbGzv3h3jFtFW1ldZYY5goCToOpyjwqEHPWtrjkkkmSTrWk1ahBQWEUrbXZLLMrXZgMSVcCYXWDp/wBmuRRSlpoOfwnX08a2ayjVPDyieYa8XBuMJPXhgnSR9SR5N6NW2NnKrWrqD42biIkiQASfLP8AGlN3sZFw2iwiYBJyZTmPXlTlbwxuXWtMx4J7uuWWfpmfSqL9iR017cQ2VdEqdJADRzIPdbw/1Vm+zbDp29y4IB7MLOQkswMePwz61VWzbShmU90ScpmADkB5d36davH2d7INrBKXHeunjIj7OiD5Z/3VtVHNiZHfPFTXclVFIm0R8P8AidPTpW9u7PgRqDqK6ByTeisE02YjefCoeFr9vi/hDBj8lk1lJvgw2lyOlFMTb74MEg3oKmGlLo4TJEGVyORruwW3cPeyt3rbnoGHF8tay4SXKMKcXwzvoopO5djIZnp+Z6CtTYUqld68IVx18dbhYeT9786uXsZ+Iz4fZ/361EN99loHW6SEBHAcsuISV08J+Vc3xKL8nqXozueCanyNQ0/1LHx5K2Wyelbrh2PKn3gs87g+VLWmw4+3+Veadr7HsHq3+1/Jkd90boa3XAv/AAmpC+1bK5ATXPc3iUaKPlWPMm+EarUXS4gNi7KuETw1sNk3Oldv/wAzNyRflWF3juTovyFZzZ2HXqf2r5nP+w35itxsVvD510HbzxMoPDhra3vAx1Kj+0Vrmwjc9T2R2bA3bNy4RIyUn6r/ALrNSrcYO1lrrx3zCwAO6uRPqZ+VZr0Wi0idKdnLPL67xG+N8op8bHbvXu6uNwr2WyJEo38LDQ+XI+BrzBtzYl23evC8ptlGfumARBlR4g5RHWvW9Qz2jeza3tO1Ibs8Qg7lz7LfcuAar46jxzB6jjvlHFjPbpfB5cY1innbG5+Kwt8WL1lluEwmUrc8UYZMPw5xTauAKmXkCSpaDErqoOhNDGG9zRa3S8Rp18KlGK2FZOGASA8ns2kzfnJACSAJHKuPAYK21h5EFAS8xOQkSDqCZAjOo/NTWxZ8mSe5x4S3xcb8RV0UMo1kDukGPMelTLYGM7e0LhM3F+MDIngEoI55d3/GoPsm534PMEBs4U9fLSfSp57L/Z/i8TeW+Q1nDZzcaQ1yf5S8zp3tMuelRzrctjeu5Q3H/dfc333F8ZX/AOn7r3T1ddEWAJDALPQDxq6lWBA0Fc+zdm27FtbdpQqLoB1OZJ6kmumpqq+hYK11vmSz6BUX3p3ztYVgi969/wCCD/3D+Qz8prffLeU4e3w2wxdhLFR/xp9ppPdDxPCDqaqvFMLl12JbiJkDJyRK8MsGyMZQcxHU1dqq6t5FG23p2jyKbb3ixeIntbgEH4RkueccOnd00PnTLde5wntHJEHh5AO0Es6xLQuQA+7405GzwrxADOVdiQQ5z7qznHwAyOWcHKud7hMgGBMmMx8UZgafE34c6upLGEUG3nLG3EYxzmxYsZJZiRxZfFBGuh6TRbloGbRP29AQJ0H1EwacRhzwg5xqSeLh0yGQyJAJ15VgtAzzmJzAHD//AEfXyrZRNWx53b37xOFgF2uWv5VxuMgRlwse8vzI8NKtbdveGzi7Za2TxD40bJ1PiOY6EZVR1sTPLLPMAa8weXh+Vdmz9pPh7i3LJ4HXUE93qASPiUiAZqKzTqS25JK9TKL34L9rj2vsxcRZe0+jDXmp1DDxBrm3a3gTGWBcSJ+F114XGo8uYPMGnWubKPMZHWrsaanB+9FFbV2c+HutbuCGXnyIOjDwNcnaVc+8m7FvGW4buuvwXBqvgeq+FVRtnd69hW4bqwD8LjNG8j18DnXnNTpJUvK4++T6H4b4pXq4qMtp+q7+9few38dZDUGs1TOuE0TWJoisGDM067ubCfF3wiyFGdxv4V/U6D/VKbvbqXsWw4Rw2+dxh3f7f4j5esVa2xti28LaFu2MtST8TNzZj1q/pdG7X1S/L9Th+J+Kw00XCt5n9P5/4deHw6oioohVAAA5AZCilKK9DweCbbeWFFFFDAliMKlwcLqGHQgH1z51AtsexvCX1dUa5aBcOAGLqHjMw3e0MRxRlVhUla1fz/8AxWsNJmyk1wVLd9hl4IFTGLCiFm0eo1HFoQB6iu7DexWSDexIPw8QS0BxBNMy2vpyqxtr402cPdugAm3bdwDoSilgD8qim4u/r7Stm8qItm0gF6ONrhxBQOyW0GYRQYkgljIAyk6eXHsSefPudOx/ZZs/D3e1FkXLs8XFcPGFJzJVPgXPPIZVLAKjje0LBhOLjuf8xw/B2N/te3Chzb7Pg454SDpzpjve1SymOWbgOBfBLiFuLaus3G2I7GWKg8CACDKiDz0FSELeSwKSxeJFu2zt8KKWPkBNcCby2TivdZcXirOA1u6qsqEBijsoVwJGhOtcG/uONvCEBipdgvEACVAl2bhnvABcx41mKy8GsnhZIJtHal247s0kXIlI4uEXVYo1stzUqAI5gZU1X+MOS1ti/CHLOBJEhlblwfDEawOelZwzPcMlmKqvEFzUDjYEDMDjBZojkY00rhuYsABBdB4lXtOIuCxEuZiAmZAAJ4hwroCZ6C2OfLc78Psh7tprqkMRdFjsxIg3DKtJyILloHVgaMTu1dUPCy6Xex4AvfdgvExyPeAHBnH2gaX2HtlsN28Nxdqh4Q5A7O4hHZsJB4ivESP4gFzyrrx28S3LtprtgOtpCGWf+S46BOMymR4bYPCQfhFbe1nbg0xHG/Iz/sPEcFwmywFqO0mR2cgwSpzORmelZ/Y14MoFi4CykqoVpIEEtpnrOXhT1j957dxL6NYuIboswA4MPZ+DVQeEgDkTkdJyzf33Jvdp2TZh5TjUKGuLwErFsecmT41unPsRtV9/vJGWtcLMrKQykggmGUiQQfJtfKkHGZzFbcJ1mDlrrl6z0rDOBPM/ZAziCJLQOk1OV3kkPs924cPi1Vm/d3v3bCIAae4x/uMeTGrmrzot2OURocpBGnqK9AbKxna2LVz+NFb1ZQT9a5+rgk1JHS0U204s660vWFdSrKGU6ggEHzBqPbc9oGFwmI7C8bgYKjswtu1u2lx+zRnYfCOKB6inTD7bttPETai61kdqOzNx0P8A6fF8anUEajOqR0E8boZdo+znDXJKcVo/dMr/AItP0Ipmu+ytp7uIHqh/JqntnG234uB1bgJVuFgeFhqrQciOhpaqstHTLdx+Wx0qvFtZWsKb+OH9SvrHsrP28QP7U/Vqetl7h4W0xlTdYQQbhkZz9kQvLmKk9JL8Z/pX8WpDSUw3Uf8AZi3xXV2rEpv4bfQUVQBAEAchWaKKtHNCiiigCiiigCktH/qH1H+iPlStJ3kkZajMefT10oBPH4MXrVy0xIW4jISIkB1Kkicpg1FLPstsW0ZLV7EWg+GGFuhGtjtkVCiXH7n/ACKD8SxpBBBIMxtvIn/o6itqAq7a3s4fDvg1wty+4OOW/duFbBNkiybbXQBbCiQEyYESBlrLyfZFhOy7MPeVfdBg8mtzwC+MQXzQ/vC8zyg6CpxRQET2Z7OrVjHHGLfvs5e63AxtFIvwXSez4yoIBHeygeM7b/YK5dtW1tAzxmW4wiqImWOpGXLOpVTbt62TaBEd1gST0Mg/iK2g8PJrNZWCqsXupiBByud4d23mwQFfi4oDQJynQASK7Bujdv2wwbs3LsvZOAGW2zZEEEggHiyjMR1qSPiVCEA5k5jwHSKwMRLCD4CNAOUznFWeuRV6IkL/AGDeuXlsqrG4vfIZVTvAqSQSFm2ygxOY5QcqR/YOJViexucKvLK6d0he7wyscZ7zCei+MCwb20Cjd1hPMx3SdYHUZxS+E2qtwcN2TxazJERyjSs+bJehh0xfqVTicLcWJlJ7vDkpVZDZmRIzA4m5DwrjW0VkAxIEz01yJ0q1cdurhWcvcYnLhE3HtwBmD3WkkS3zot7jYQrmCw5HtbwIEz/FH0qT8RFckT00nwysBoAdDrlGY0GWgiKSNjwy/qbP1g/lU/2tuLY4SbF1w4z4WIZIA0BgH686idzdV9GuKOud3LTPLn86kjapLKIpUyi8MaCRIyWdJJ8s/Orz3IJ/Z+HkyezGfqY+lVJc3FJAjE4YmdD27E6/cJq6dhbP7DDWbWX7u2qmNCQoBI9ZqvqJppItaaDi2yMbW9n4xW1Hv34bDNh7dvsw7KXuWrxugXFA71vQxOoGVMuI9nOINwOUsXQNq3sbwO5g4e6iKqmbZAaVkrBGQzqz6Kpl0qpvZ7jFsYmylnBkX8ZduszkFms3FcW8zaPAyFp0JzMEamf7p4C5YwOHs3uHtLVpLbcLFlJtqE4gSATIAOmUxnrTtRQBSVnMsepgeS5fjNZvPAganIfmfStkSAAOVAbUUUUAUUUUAUUUUAUUUUAk6kGVz6jr4jxrdLgIkf8AfPpW1JvZkyMj1H59aAUopLiYagEdRkfkf1o94HRh/a35CgFaSxWHDoyHRgR/uj3gdG/xb9KO0Y6LHix/If6oCBXlCMylTxgcM56jU9DP50mLvRfHT5HT6VJ9v7ELjtFPeGb6jiAGWQ6D106VD27E5s6jn4ic+XP9B41ai00VZJpirvnJI1zJIEHOdaXt31/iX/JYjwkxTWXsgwX4tIGvM8h0j8OdK38fhj8S28xMkCTy56863aRplnbbxaqTBAORJEEEDrnmKXxW8Ft17N7gk6kECT1yNMT3sPI4SuQjNhGvnpW73LLCIHFrKm0cp7xzUxlykU6EOtkkt7ZQrPbKOEZSco8Z09Ka8XtFFYsMSskT3TdOYgZgCAM6bL3uyN3CpWNbhBY5fEAhAHlS2M2cTwGyyKXcWwhXvm4VklSxJKwByyooxTDlJocd3LqYnEqqgEJ32cAjSNYMZmBp1qxKZ939jPhrMFg7nNzpn0U9B4j8ac/eOoI9J+omq1klJ7FmuLitxWikvek/iHzo95XlJ8gT+FRkgrWly6B5nQDU+Va8THQcI6nM/IfrW1u0BnqeZOv+qAxatnU6n5AdBSlFFAFFFFAFFFFAFFFFAFFFFAFFFFAFFFFAFFFFAFRTeLchbzi5aPCZl0mFYEAMVI+FoEdPrMroraMnHg1lFS5Kubdy+LrgWws6lsiRPhlGeUaZZ1rhtw77jv8AY2wvwfE5gmWM9fznrVpMgIg1Et9Zs2ZtlkPUM361KrZN4RE6opZYzHcN+An3mGGQVF7srkvE2RnqQMq4LPs9JE+8snFIbuzxnKSCGzGvnTDgtr3rtxkuXbjLn3eNgPiAzgicqtXYGwLCW5Ca5niZ2mRnPETl4VJJygt2RwUZvZEY2PuAS6Ncvm4tt+IJbUIkgjhDMdfKPCp4mzk7TtSoN2OHjjML0HhXQiAAAAADQDQVtVeU3LksRgo8BRRRWhu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858000" cy="52578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v-SE" i="1" dirty="0" smtClean="0"/>
              <a:t>Ketiga</a:t>
            </a:r>
            <a:r>
              <a:rPr lang="sv-SE" dirty="0" smtClean="0"/>
              <a:t>, vaghbata samhita (memperkuat sistem rasional dan sekuler)</a:t>
            </a:r>
          </a:p>
          <a:p>
            <a:r>
              <a:rPr lang="sv-SE" dirty="0" smtClean="0"/>
              <a:t>Perawatan ayurwedic klasik pertama-tama diperuntukkan bagi raja, kedua angkatan perang, ketiga pada mereka yang dilahirkan pada kasta kedua</a:t>
            </a:r>
          </a:p>
          <a:p>
            <a:r>
              <a:rPr lang="sv-SE" dirty="0" smtClean="0"/>
              <a:t>Praktisi ayurveda kuno : brahmana, ksataria, veisya</a:t>
            </a:r>
          </a:p>
          <a:p>
            <a:r>
              <a:rPr lang="sv-SE" dirty="0" smtClean="0"/>
              <a:t>Dokter di india hanya mengandalkan obat lokal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SISTEM MEDIS UNANI</a:t>
            </a:r>
            <a:endParaRPr lang="en-US" dirty="0"/>
          </a:p>
        </p:txBody>
      </p:sp>
      <p:pic>
        <p:nvPicPr>
          <p:cNvPr id="4" name="Picture 4" descr="http://t0.gstatic.com/images?q=tbn:ANd9GcTgWREKAICe8JT7DLc1E5Tfp_9LEKVs63W19s-qZjRxEB6u46V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352800" cy="13620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v-SE" dirty="0" smtClean="0"/>
              <a:t>Berasal dari mediterania, timur tengah, bersamaan dengan penyebaran agama islam</a:t>
            </a:r>
          </a:p>
          <a:p>
            <a:r>
              <a:rPr lang="sv-SE" dirty="0" smtClean="0"/>
              <a:t>Mengaku yang pertama menerapkan psikoterapi karena perhatian yang besar terhadap gangguan mental</a:t>
            </a:r>
          </a:p>
          <a:p>
            <a:r>
              <a:rPr lang="sv-SE" dirty="0" smtClean="0"/>
              <a:t>Penemuan ; farmasi, pendidikan kedokteran, dan pembangunan RS</a:t>
            </a:r>
          </a:p>
          <a:p>
            <a:r>
              <a:rPr lang="sv-SE" dirty="0" smtClean="0"/>
              <a:t>Pencegahan dan kesmas hanya mendapat perhatian kecil, khususnya di daerah perkotaan</a:t>
            </a:r>
          </a:p>
          <a:p>
            <a:r>
              <a:rPr lang="sv-SE" dirty="0" smtClean="0"/>
              <a:t>Penderita yang mendapat perhatian dokter arab-persia adalah orang kota laki-laki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5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… SISTEM MEDIS UNANI</a:t>
            </a:r>
            <a:endParaRPr lang="en-US" dirty="0"/>
          </a:p>
        </p:txBody>
      </p:sp>
      <p:pic>
        <p:nvPicPr>
          <p:cNvPr id="4" name="Picture 4" descr="http://t0.gstatic.com/images?q=tbn:ANd9GcTgWREKAICe8JT7DLc1E5Tfp_9LEKVs63W19s-qZjRxEB6u46V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352800" cy="13620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243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dirty="0" smtClean="0"/>
              <a:t>Kedokteran klasik arab – persia  memberikan perawatan sophisticated di bidang penyakit dan farmakoterapi, pada pasien terbatas yakni laki-laki</a:t>
            </a:r>
          </a:p>
          <a:p>
            <a:endParaRPr lang="sv-SE" dirty="0"/>
          </a:p>
        </p:txBody>
      </p:sp>
      <p:pic>
        <p:nvPicPr>
          <p:cNvPr id="6146" name="Picture 2" descr="http://2.bp.blogspot.com/_0gwR5ifM-Cw/TDK4-pSjGxI/AAAAAAAAAEs/jACfSaqfM4E/s400/ma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2095500" cy="2095501"/>
          </a:xfrm>
          <a:prstGeom prst="rect">
            <a:avLst/>
          </a:prstGeom>
          <a:noFill/>
        </p:spPr>
      </p:pic>
      <p:pic>
        <p:nvPicPr>
          <p:cNvPr id="6" name="Picture 2" descr="http://2.bp.blogspot.com/_0gwR5ifM-Cw/TDK4-pSjGxI/AAAAAAAAAEs/jACfSaqfM4E/s400/ma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00" y="4419600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SISTEM MEDIS ASIA TRADISIONAL/ SEKARANG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6629400" cy="4953000"/>
          </a:xfr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HAL YANG MASIH DIPERTAHANKAN DI KEDOKTERAN CINA</a:t>
            </a:r>
          </a:p>
          <a:p>
            <a:pPr lvl="1"/>
            <a:r>
              <a:rPr lang="sv-SE" dirty="0" smtClean="0"/>
              <a:t>Pendidikan formal para praktisi</a:t>
            </a:r>
          </a:p>
          <a:p>
            <a:pPr lvl="1"/>
            <a:r>
              <a:rPr lang="sv-SE" dirty="0" smtClean="0"/>
              <a:t>Sub sistem yang tahan dan kuat dari kedokteran kuratif</a:t>
            </a:r>
          </a:p>
          <a:p>
            <a:pPr lvl="1"/>
            <a:r>
              <a:rPr lang="sv-SE" dirty="0" smtClean="0"/>
              <a:t>Sistem kontrol birokrasi sentral yang kuat</a:t>
            </a:r>
          </a:p>
          <a:p>
            <a:pPr lvl="1"/>
            <a:r>
              <a:rPr lang="sv-SE" dirty="0" smtClean="0"/>
              <a:t>Akses keperawatan yang egaliter</a:t>
            </a:r>
            <a:endParaRPr lang="sv-SE" dirty="0"/>
          </a:p>
        </p:txBody>
      </p:sp>
      <p:pic>
        <p:nvPicPr>
          <p:cNvPr id="4" name="Picture 2" descr="http://t0.gstatic.com/images?q=tbn:ANd9GcTjJuatf_Ut_0cvzCBD1tFIwk-yU2fxy4r3PoI1Gs6yte2Rd9rF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07951"/>
            <a:ext cx="1981200" cy="3049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SISTEM MEDIS ASIA TRADISIONAL/ SEKARANG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6629400" cy="4953000"/>
          </a:xfr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sv-SE" i="1" dirty="0" smtClean="0"/>
              <a:t>Middle doctors</a:t>
            </a:r>
          </a:p>
          <a:p>
            <a:pPr>
              <a:buNone/>
            </a:pPr>
            <a:r>
              <a:rPr lang="sv-SE" dirty="0" smtClean="0"/>
              <a:t>	membantu dokter, pendidikan 2 tahun dalam praktik medis dalam dasar kedokteran dapat membuka klinik dan berfungsi sebagai praktisi yang kualified</a:t>
            </a:r>
          </a:p>
          <a:p>
            <a:r>
              <a:rPr lang="sv-SE" i="1" dirty="0" smtClean="0"/>
              <a:t>Barefoot doctors</a:t>
            </a:r>
          </a:p>
          <a:p>
            <a:pPr>
              <a:buNone/>
            </a:pPr>
            <a:r>
              <a:rPr lang="sv-SE" dirty="0" smtClean="0"/>
              <a:t>	perkumpulan petani mendapat training 3 bulan dan kembali ke desanya untuk membagi waktu antara bertani dan kedokteran</a:t>
            </a:r>
            <a:endParaRPr lang="sv-SE" dirty="0"/>
          </a:p>
        </p:txBody>
      </p:sp>
      <p:pic>
        <p:nvPicPr>
          <p:cNvPr id="4098" name="Picture 2" descr="http://t3.gstatic.com/images?q=tbn:ANd9GcSUHkzUmNdmihhNZC7pojrsJ73xAD2aWjx7RX87pIliJ8DTGmZ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422524"/>
            <a:ext cx="2133600" cy="2911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SISTEM MEDIS ASIA TRADISIONAL/ SEKARANG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6629400" cy="3505199"/>
          </a:xfr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4488" lvl="1">
              <a:buFontTx/>
              <a:buChar char="-"/>
            </a:pPr>
            <a:r>
              <a:rPr lang="sv-SE" sz="3200" dirty="0" smtClean="0"/>
              <a:t>Perbedaan angka kematian yang jelas</a:t>
            </a:r>
          </a:p>
          <a:p>
            <a:pPr marL="344488" lvl="1">
              <a:buFontTx/>
              <a:buChar char="-"/>
            </a:pPr>
            <a:r>
              <a:rPr lang="sv-SE" sz="3200" dirty="0" smtClean="0"/>
              <a:t>Angka kematian lebih tinggi pada anak-anak, umur pra-sekolah wanita, orang tua, dan orang-orang dengan status ekonomi lemah</a:t>
            </a:r>
          </a:p>
          <a:p>
            <a:pPr marL="344488" lvl="1">
              <a:buFontTx/>
              <a:buChar char="-"/>
            </a:pPr>
            <a:endParaRPr lang="sv-SE" sz="3200" dirty="0" smtClean="0"/>
          </a:p>
          <a:p>
            <a:pPr marL="344488" lvl="1">
              <a:buNone/>
            </a:pPr>
            <a:endParaRPr lang="sv-SE" sz="3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flipV="1">
            <a:off x="1752600" y="5638800"/>
            <a:ext cx="3429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4488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</a:t>
            </a:r>
            <a:r>
              <a:rPr kumimoji="0" lang="sv-SE" sz="40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</a:t>
            </a:r>
            <a:endParaRPr kumimoji="0" lang="sv-SE" sz="4000" b="0" i="1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t2.gstatic.com/images?q=tbn:ANd9GcQmsV-9CwC-fjEvSOj4az2e4H2JTJzPwL9FMlBeAXuW5j2piaJ0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752600"/>
            <a:ext cx="207901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971800" y="1295400"/>
            <a:ext cx="3429000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4488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</a:t>
            </a:r>
            <a:r>
              <a:rPr kumimoji="0" lang="sv-SE" sz="40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</a:t>
            </a:r>
            <a:endParaRPr kumimoji="0" lang="sv-SE" sz="4000" b="0" i="1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5715000"/>
            <a:ext cx="3429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4488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40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Kapan ada waktu untuk mengganti kuliah minggu lalu?</a:t>
            </a:r>
            <a:endParaRPr kumimoji="0" lang="sv-SE" sz="40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SISTEM MEDIS 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v-SE" dirty="0" smtClean="0"/>
              <a:t>Kondisi lingkungan dingin, sub tropis, bersungai, pantai, gunung, dan dataran</a:t>
            </a:r>
          </a:p>
          <a:p>
            <a:pPr>
              <a:buNone/>
            </a:pPr>
            <a:r>
              <a:rPr lang="sv-SE" b="1" dirty="0" smtClean="0"/>
              <a:t>Dinasti Chou/ Han</a:t>
            </a:r>
          </a:p>
          <a:p>
            <a:r>
              <a:rPr lang="sv-SE" dirty="0" smtClean="0"/>
              <a:t>Mempunyai pendidikan praktisi, kesehatan masyarakat, pencegahan, diagnosis, dan kedokteran kuratif</a:t>
            </a:r>
          </a:p>
          <a:p>
            <a:r>
              <a:rPr lang="sv-SE" dirty="0" smtClean="0"/>
              <a:t>Pencegahan merupakan konsep yang bernilai tinggi</a:t>
            </a:r>
          </a:p>
          <a:p>
            <a:r>
              <a:rPr lang="sv-SE" dirty="0" smtClean="0"/>
              <a:t>Concern : kebersihan makanan, air bersih, WC</a:t>
            </a:r>
            <a:endParaRPr lang="sv-SE" dirty="0"/>
          </a:p>
        </p:txBody>
      </p:sp>
      <p:sp>
        <p:nvSpPr>
          <p:cNvPr id="4" name="Rounded Rectangle 3"/>
          <p:cNvSpPr/>
          <p:nvPr/>
        </p:nvSpPr>
        <p:spPr>
          <a:xfrm>
            <a:off x="7498080" y="0"/>
            <a:ext cx="1645920" cy="1636690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… SISTEM MEDIS 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v-SE" dirty="0" smtClean="0"/>
              <a:t>Pusat perhatian kedokteran cina kuno adalah pengobatan</a:t>
            </a:r>
          </a:p>
          <a:p>
            <a:r>
              <a:rPr lang="sv-SE" dirty="0" smtClean="0"/>
              <a:t>Hasil pencapaian: iodine untuk pengobatan goiter, ergot untuk menolong persalinan yg sukar, efedrin untuk menurunkan tekanan darah dan asma, variolasasi utk perlindungan terhadap cacar, minyak chaulmoogra untuk mengobati lepra</a:t>
            </a:r>
          </a:p>
          <a:p>
            <a:r>
              <a:rPr lang="sv-SE" dirty="0" smtClean="0"/>
              <a:t>Kebidanan berkembang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498080" y="0"/>
            <a:ext cx="1645920" cy="1636690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… SISTEM MEDIS 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Kelainan biologis dan psikologis dikelola dengan tusuk jarum dan tindakan lain untu memperbaiki harmoni internal </a:t>
            </a:r>
          </a:p>
          <a:p>
            <a:r>
              <a:rPr lang="sv-SE" dirty="0" smtClean="0"/>
              <a:t>Akses birokrasi pelayanan medis relatif terbuka</a:t>
            </a:r>
          </a:p>
          <a:p>
            <a:r>
              <a:rPr lang="sv-SE" dirty="0" smtClean="0"/>
              <a:t>Saat dinasti Sung, pelayanan kesehatan dengan mengunjungi orang miskin di rumah atau RS</a:t>
            </a:r>
            <a:endParaRPr lang="sv-SE" dirty="0"/>
          </a:p>
        </p:txBody>
      </p:sp>
      <p:sp>
        <p:nvSpPr>
          <p:cNvPr id="4" name="Rounded Rectangle 3"/>
          <p:cNvSpPr/>
          <p:nvPr/>
        </p:nvSpPr>
        <p:spPr>
          <a:xfrm>
            <a:off x="7498080" y="0"/>
            <a:ext cx="1645920" cy="1636690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… SISTEM MEDIS 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Pada dinasti Sung, ada empat kelas praktisi; ru’i (confusian medial theoricians), ming’i (spec paruh waktu), chuan’i (spec penuh waktu), ling’i (dokter keliling)</a:t>
            </a:r>
          </a:p>
          <a:p>
            <a:r>
              <a:rPr lang="sv-SE" dirty="0" smtClean="0"/>
              <a:t>Saat dinasti T’ang, berkembang spesialis pediatrik, obstetric dan ginekologi</a:t>
            </a:r>
          </a:p>
          <a:p>
            <a:r>
              <a:rPr lang="sv-SE" dirty="0" smtClean="0"/>
              <a:t>Praktisi dokter pemerintah pada zaman cina kuno adalah laki-laki</a:t>
            </a:r>
          </a:p>
          <a:p>
            <a:endParaRPr lang="sv-SE" dirty="0"/>
          </a:p>
        </p:txBody>
      </p:sp>
      <p:sp>
        <p:nvSpPr>
          <p:cNvPr id="4" name="Rounded Rectangle 3"/>
          <p:cNvSpPr/>
          <p:nvPr/>
        </p:nvSpPr>
        <p:spPr>
          <a:xfrm>
            <a:off x="7498080" y="0"/>
            <a:ext cx="1645920" cy="1636690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… SISTEM MEDIS 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Kekuatan adaptif dari kedokteran cina kuno</a:t>
            </a:r>
          </a:p>
          <a:p>
            <a:pPr lvl="1"/>
            <a:r>
              <a:rPr lang="sv-SE" dirty="0" smtClean="0"/>
              <a:t>Perbedaan eklektik yang memberikan alternatif diagnostik dan terapi</a:t>
            </a:r>
          </a:p>
          <a:p>
            <a:pPr lvl="1"/>
            <a:r>
              <a:rPr lang="sv-SE" dirty="0" smtClean="0"/>
              <a:t>Penekanan yang kuat pada tindakan kesehatan masyarakat dan pendekatan preventif</a:t>
            </a:r>
          </a:p>
          <a:p>
            <a:pPr lvl="1"/>
            <a:r>
              <a:rPr lang="sv-SE" dirty="0" smtClean="0"/>
              <a:t>Sentralisasi dan birokrasi yang menghasilkan , akses terbuka untuk orang kaya, miskin, desa, dan kota</a:t>
            </a:r>
            <a:endParaRPr lang="sv-SE" dirty="0"/>
          </a:p>
        </p:txBody>
      </p:sp>
      <p:sp>
        <p:nvSpPr>
          <p:cNvPr id="4" name="Rounded Rectangle 3"/>
          <p:cNvSpPr/>
          <p:nvPr/>
        </p:nvSpPr>
        <p:spPr>
          <a:xfrm>
            <a:off x="7498080" y="0"/>
            <a:ext cx="1645920" cy="1636690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1959">
            <a:off x="7288562" y="2265756"/>
            <a:ext cx="2409129" cy="2145948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5032">
            <a:off x="6546832" y="4787654"/>
            <a:ext cx="2409129" cy="2145948"/>
          </a:xfrm>
          <a:prstGeom prst="rect">
            <a:avLst/>
          </a:prstGeom>
          <a:noFill/>
        </p:spPr>
      </p:pic>
      <p:pic>
        <p:nvPicPr>
          <p:cNvPr id="32772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5032">
            <a:off x="6436439" y="305398"/>
            <a:ext cx="2409129" cy="21459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SISTEM MEDIS AYURVEDA</a:t>
            </a:r>
            <a:endParaRPr lang="en-US" dirty="0"/>
          </a:p>
        </p:txBody>
      </p:sp>
      <p:sp>
        <p:nvSpPr>
          <p:cNvPr id="32770" name="AutoShape 2" descr="data:image/jpeg;base64,/9j/4AAQSkZJRgABAQAAAQABAAD/2wCEAAkGBhQSEBUUExQWFRQVFxoWFhUXGBQYFRQUFRcVFRQVFhgYHCYeFxkjGxcUHy8gJCcqLCwsFx4xNTAqNSYrLCoBCQoKDgwOGg8PGiolHyUqLC0sLCkpLCwsLCwsKSwpLCwsLCwsLCwsLCwsLCwsLCwpLCwsLCksLCwpLCwsLCkqLP/AABEIANsA5gMBIgACEQEDEQH/xAAcAAABBAMBAAAAAAAAAAAAAAAAAwUGBwECBAj/xABDEAACAQIDBQUFBQgCAQIHAAABAhEAAwQhMQUGEkFREyJhcYEHFDKRoUJiscHRFSNSU3KCkuEz8KJDYwgWJLLC0vH/xAAbAQEAAgMBAQAAAAAAAAAAAAAAAwQBAgUGB//EAC8RAAICAQMCAwYGAwAAAAAAAAABAgMRBCExElEFE0EiYYGRsfAUMkJScaEGwdH/2gAMAwEAAhEDEQA/ALxooooAooooAooooAopDG4+3ZQvddbaDVnYKo9TlUH2r7b9m2SQtx75H8pCV/yfhB8xNAT+iqmb/wCInCzlhr5HWbX4cVOWzvbzs64QH7az4vb4l+dssfpQFj1o9wDX0HM+VcOzd4LGJTiw923eB/gYGP6ozX1rtt2ozOZOp/IdBQGIY8+Hygn56Cj3ZecnzJNKE1GNmb+279mw4tur3sQ+GNolA9p7XaG6XMxCpbLmDoRzoCR+7L/CvyFHuw5SPIkfTSmrEb6YJLfaNirPB2i2iwuKwFx54UJUmDAJ8gToDXbY23Ye72S3rTXY4uzDoXC6yVBkDMUB0d4feHoG/Q/St7dwEZf7HgRyrak7lrORk3Xr4HwoBSiuW7tK2gl2CdQTnPgOdNt7e+yNAzeQgfWKkhVOf5URTuhD8zQ+UVHRvpb/AJb/APj+tdmG3osP9oqfvCPrpW709seYs0jqapcSQ7UVqlwMJBBHUZitqgLAUUUUAUUUUAUUUUAUUUUAUUUUAVX/ALRva1a2dNmyBexUfDPctA6G4RnPRBn1Iylf2rb/AP7NwoW0R7zekWhrwAfFdI8JAAOpI5A15ouXGdmZ2LMxLMxzLMTJJPM+NAOO8O8uIxtztMTda4eQOSpPJEHdUeQpqrZkrWhgKzFYrdMqA6MBtO7h7guWbjW7g0dCVbykajwNXb7OfbYL7Lh8fwpcOSXx3Uc8hcGiMeo7p8OdEEzWzNlFYMntGobY9n7W8bisTbv8AvLcaynBPYYi+lpb1+Se+SbYMEcz1qK+xP2im+PccQ03EWbDk5vbXW2TzZRp1XyztysgrCz7J8SJd8XbuXTiMLiSxtXAGfCKyQ37ySGDTlGhiBo8bP3HxS7TXGXsWl1Ua9wp2TArbvBYRTxwOEqIy0mZ5TeigAmo9tXePVbXq/8A+v61neDaLE9kk/fPX7v60z29nMav0URS65/I5mp1E2+iv4s5Ly8RliSTqTmT6mkWw/jTwNkHxrP7GPX6Vf8APivU53kTZH6IqSLsAdfpWw2H60/EwNlpZjBhdqvYMoxHhqD5jSppsXb63xEcLxJXr4r+lNf7GA+z+Nb2tnEEECCNCNZqte67V7+5bo82l49OxJqKRw10suevP9aWrltYOsnlZCiiisGQooooAooooArBNZph382kcPszF3R8S2X4f6mHCv1IoDzZ7Qt5Djto3r0ygbs7Q6WkJC+U5t5saZMJY4uYA8fwrnrPFQHRjrCq3dYHw5jrNcwNBanHH7AxGHUNfw920CYBuIyAmJgcQE5VgPc4EWss9dmL2Vdt2bV10It3+PsmJU8fZsFeADIgmMwK4aykYMRWQetFYissHTsvaL4e/bvWjFy0wdT4qZg+B0PgTXr7Ym1VxOGtX0+G6iuPDiAMHxGnpXjgGvSHsJ2gbmyQhP8Aw3biD+kkXB/95rALErS9dCqSSBHUxW9MO923fdrad1W42iG0hRJjx0qSuDnJRRrZNQi5M7bdpDnkZ5yDNLLbTwqCrv2vO0vozilbe+No/Eh9Ljirz0dvqn9/EorU1+77+BNxbTwrfhH3fkKhy732RmqZ/edm+ld+D3utHVSD91SfzqGWmsW+GSR1Fb2yiRwPCgikMPtO22jR4HI109oOoqq01yWVh7pmvCKx2VLTRWMm3SJokUpWA1ZrBlBRRRQyFFFFAFFFFAFQ/wBrqk7GxcfwofQXbZP0BqYU1707K95wWIsc7tl0H9RU8J+cUB5ArBrPD1GfMdD0rYjL9aGBM6HyNXJjNsYJ9t28QbmBawUK9oXLuXGG4VN1GJRAHWAwUajWap2a2IyoZLMbbGDfZlnD32wr3LeG2ge7raxJuh8MLJWAvFmQBkQByrrd9jDF4dQuE92BYm4bhJZDhmhbycMgi7B4nYNJgAjSph/3wrZE58qA3xmJ7R2fhVeIzwoOFFJ5KOQ8KTJyoBrYgkT0/OsATq/v/h3Q+4Yg8jiDHpatTVA16a9iuyjY2PZJEG8WvejmEPqiqfWsmCdVA/alphzAIl9dJhI/A1PKh/tQwpbBBwCTauKxiPhaUOviy1b0UsXx++diDUrNUitfeP8A21P+P60ql4/y0A81puF0cy34ChcYumfpp9a9T0nBHhfQeRH6V0qT1/8AJR+FMB2gIjhEeJP5U87tWVv3OEyiAFndZPCoIEgebKPWorF0xyzMU28IccPjri6OP8q6r20bj5luLxLfnBpF9lspuKFcsl9bAnh4Tx/AczMnu8ozps2njDYc23jiXUBgYPSQTn4cqrKMZvbGSR9UVuPAx7g92Z5EOR+dJ3Np3DmRJ6l8/Ko823iT165xSy7TBE5ierH9a3/D90Y62PTY+5HwkD7ra+edWTsQn3azMz2azJkzA586p63iuNggJJYhQOKZLGAPE1dWGs8CKo0UBfkIrmeIRUFFF/RNttilFFFck6YUUUUAUUUUAUUUUB5m9r26ZwW0XZQRZxBN62RoGOd1PRjMdGFQVjXrTfbdC3tHCNYud1vit3Ik27g+FvEciOYJry3vBu/eweIexiEKuv8Ai68nQ/aU8j+cimAN/DWQ2UeNa1vaNAYC1vdyAEg1hSAa0JzrACtgciK1mlMLhHuutu2pd3IVVUSzMdAB1rJgcd1N3mx2MtYdcg7d9uSWxncc+Q08SBzr1zhMMtu2qIIRFCqBoFUAKPkBUK9lvs6GzbBa7DYm8B2hGYRdRaU8wNSeZ8AKmvuy9I8iR+FDIrXPtHBrdtPbf4XUqfIiJrf3cdW/yb9aBhl6T5yfxrKbTyjDWdjzntbDth7r2rmqMVnk3RhHIiCPOm/tfExV1+0fcb3y32tofv7Y0/moM+D+oZwfGPKl0whBKspBBggyCCMiDOnlXrdJqVfDPr6nFuq8qWDow7GOvSacsHtm7atuiNwFysuhYPCSQqkHIEkE5chTWXYDIDyyJrNni1MD5TVmUVLZlfdbok1zfu6xBK2547VxmIcF3sABSe9nIAB8uVNGJxTX7txzALszkLoCzFjryzrkbGrpwz55/SsHFmO7AHQVpCqMPyrBmUpS5O8wPsj5/XStXE/aA8/1psOIJNOu7+ybuLvC1aWTqzGeFF5s3QfjpW0morqb2NVFt4RLPZvsDtcT2xkpZzk6G4fhA8sz8qtmuHYux0wthbVvRdSdWY6sfE13V5PV6jz7Or09Du6eryoY9QoooqqThRRRQBRRWt26FUsxAUCSSYAA1JPKgNqKgW3vaaglMKUY/wAxz3R/So19Y8jUFx+8l6+f3mIdvDNU8gqwPpVaeojHZblyvRzlu9i77m0LStwtcQMdAWUE+hNM29O6WE2nZ7O8AxX4LiEdpaJ5q2eR5g5HpVP2r6BlDmOIwrhJE55ceorOMxF60vcjjA1JhZmQeZP00qP8U+xM9EvSX9DTvX7GsdhCWtr7zZ5PbHfA+/b1HmsjyqCOhUlSCCNQQQR5jUVdm7m/uOtgi+VYASklSrTyZhmvhzz0gVOcLtHAbQIt37VlrvJLi23J6lGIz9M6njdGTwVbKJxWfQ8r0V6qb2W7MJn3KzPkQPkDFOmzd1MJhzNnDWbZH2ltoG/yifrUxWPNu7Hswx+OIKWTbtnW7eBRI6gEcT+g+VXxuL7MsNs0cS/vcQRDXmGYB1W2v2F+p5mphRQyFFFFAFFFFAFRPfD2eWcaC6nsr/8AMAyfoLi8/PXz0qWUVJXZKuXVB4ZrKCmsSPOW3tysZhCe1tMU/mJL2yOsgd3+4CmS3dJ516oprxu6+FvGbmHssTzKLxfOJrr1+LNL24/IpS0f7WebWZuRFaW+NiFUFmOiqCSfIDOvQ6+z7Z6mfdbXqCR9TFMW099MNhJt4KzaLaF1VVtg/wBsF/w8aX+N1VRzh/H7ZPpPCL9TPorWf9fyQ3dr2V4rEENeHu9rq2d1h91OXm0eRq2djbLwuBt9la4EH2izLxuerk6n8OVVRtLebE357S68fwqeFfksT601lZ8a8zqvHp3vGNu3B67Tf4ooLM7N/cs/3t9C/rWKRvhZW8iD+FK159XLTLyp62VvfirMcN0so+zcl18s8x6EVVh4lH9USW7/ABuaWa7E/wCVj/pdFFRbdzfy1iCEuDsrpyAJ7jHordfA/WpTXRrsjYsxeTzd+ns08+i1YYUUUVIQGty4FBJMACSToAMyTVQ7474HGXDbt8XYW4m2yspuTMO0gSMshyy56SX2obZi2uFUt+871zhMEWwclmRkxBnwHjVb3sM3J2IiAJbTPITy1qjqLf0I6eko/W/gcvu+UwYnUHQnMA9NMprRzBkJxSP4gR6k8qVGGjKcj059JrqxuxLtiO1tm3OUGNddBmMvxqojoPscqSicRUMp177Mk6wM4n9aRc3LZBKkI5hWVlMNkY+LpypR7GU/Xp86SuYl7WFu3gTet22W2wLIFtXHk2yAIMzyA8JFSQXVwRWNQWWxTEE2xmYBz1bhM82kia0O0IYOJDLDAqSH/qEROY1zqDXMe5Ymczn5eA6U97OvG9ZAILXFORHxR8RI65jSpXT07tkEdR17JF4+zf2kLjv3N0gXgJRtO1Ua5cnHMcxn1qfV5TwPEl9cTZYi4hDQvMxPaJ16lT0I516Z3a22uMwtq+kQ6yQOTDJh6EGrdcs7HPthh5HOiiipSAKKKKAKKKKAKKKKAKKKi3tA24bGH7NDD3pWeYQfGfqB61HbYq4Ob9CfTUS1Fsao8sjW+2+JvM1iy0WhkzD/ANQ8xP8AAPr5VDgtbcNHDXl7bZWy6pH0rTaevTVquvj6+9mtZpfD4NnYKgLM2QUak6wKXv7IuoGL2yoWOKYy4iQsweZB+VaYbWUiV2QTw2s/ycEVkLW/BWYrXJtkTirC3F3xLEYe+0nS251P3GPM9Dz06TASKEJBkZEZgjkRoamovlTLqRT1mkr1dThP4Psy+qKZ91ds+84ZXPxjuv8A1Dn6iD60V6mE1OKkuGfN7a5VTcJcp4Kp3o2uLuNvPqA5QeAt9wR8vrTe+0FOgI65yT9BSDWWklhBPeIg/aM/nW1tEiSxDHIKACYPM55CuQ3l5O/FdKSFbd1TEyBNSfePbeD98Ny5fw6BwTbbs3ZmdUUDtgyMoEggED51GntRwrqXGo1AGvkcwfSqsx3Et11ZuMqzKWzgkGJBNT6ePVkqaqfThluby74YK3xiw2HYtjrRjsuLhwZtp20cSZfvA2Qz1yg1o++ODF7Fh7mHu272Pw7gdjxIcKDFwlezA41UmTmc8iTVREzrTlsfZyXJ4ywyIWBkGy8RJ6DnV3KijndMps5McU7W5wRwcbcMacPEeGPSK7tiXuzcGdYg+I1HyP1rfaG73ArOpnh1WNRlJB8iDmOfhSeAMwIgrkcumefQ5VpKSlHYljCUJbkoOCbiYqVjvFTGQJQmCRpMR5iasn2K7TLW71phGYugcgT3LvkZVSQMpYnnVdbMuHgMHNdfGIZp+9zHlU+9l8e/ORkewYFdIIuJmR45/Wq9UmppFu+CdbZatFFFdA5AUUUUAUUUUAUUUUAVU2/uO7TGuOVsBB6Dib6k/KrZqkNv3pxd8n+dcHydh+VczxKT8tL3npP8erUr5S7L6s5KyopMXKOKuDg9phjxu7ilt4q07mFVpJzyEEcq6sPjMOUv8SIjM9rgEO0gXSbjAtJHd1Eio6LtbdpUkbHFYx3/ALWCrZpVOXU2/Th9nn79xMl2hhTcvtw2DDqLQZOFGs97iiEJ4pM6BjAzyqJHXLTl/wBNJ8VZ46WWuzGUjFOmVOcNvOOfcsG0UTWnFWQ9RFnBMvZ3tHs7txGPdZA39ykD8G+lFRPD4tkMjpH4fpRXS0+t8qtQZ5/W+EfiLnYnjIz7fu3C15CTx271xeAcIVEtuShZpkSABEDXwpn2HdZGu8f/ACcUwNRlkR4DKrK9oOxFs4q7eMBMSqNMaMpFq4CfJkb1NVXtjH8DFwc2CgL0ZUClvLL1rodPtOGDz6n7MbGzv3h3jFtFW1ldZYY5goCToOpyjwqEHPWtrjkkkmSTrWk1ahBQWEUrbXZLLMrXZgMSVcCYXWDp/wBmuRRSlpoOfwnX08a2ayjVPDyieYa8XBuMJPXhgnSR9SR5N6NW2NnKrWrqD42biIkiQASfLP8AGlN3sZFw2iwiYBJyZTmPXlTlbwxuXWtMx4J7uuWWfpmfSqL9iR017cQ2VdEqdJADRzIPdbw/1Vm+zbDp29y4IB7MLOQkswMePwz61VWzbShmU90ScpmADkB5d36davH2d7INrBKXHeunjIj7OiD5Z/3VtVHNiZHfPFTXclVFIm0R8P8AidPTpW9u7PgRqDqK6ByTeisE02YjefCoeFr9vi/hDBj8lk1lJvgw2lyOlFMTb74MEg3oKmGlLo4TJEGVyORruwW3cPeyt3rbnoGHF8tay4SXKMKcXwzvoopO5djIZnp+Z6CtTYUqld68IVx18dbhYeT9786uXsZ+Iz4fZ/361EN99loHW6SEBHAcsuISV08J+Vc3xKL8nqXozueCanyNQ0/1LHx5K2Wyelbrh2PKn3gs87g+VLWmw4+3+Veadr7HsHq3+1/Jkd90boa3XAv/AAmpC+1bK5ATXPc3iUaKPlWPMm+EarUXS4gNi7KuETw1sNk3Oldv/wAzNyRflWF3juTovyFZzZ2HXqf2r5nP+w35itxsVvD510HbzxMoPDhra3vAx1Kj+0Vrmwjc9T2R2bA3bNy4RIyUn6r/ALrNSrcYO1lrrx3zCwAO6uRPqZ+VZr0Wi0idKdnLPL67xG+N8op8bHbvXu6uNwr2WyJEo38LDQ+XI+BrzBtzYl23evC8ptlGfumARBlR4g5RHWvW9Qz2jeza3tO1Ibs8Qg7lz7LfcuAar46jxzB6jjvlHFjPbpfB5cY1innbG5+Kwt8WL1lluEwmUrc8UYZMPw5xTauAKmXkCSpaDErqoOhNDGG9zRa3S8Rp18KlGK2FZOGASA8ns2kzfnJACSAJHKuPAYK21h5EFAS8xOQkSDqCZAjOo/NTWxZ8mSe5x4S3xcb8RV0UMo1kDukGPMelTLYGM7e0LhM3F+MDIngEoI55d3/GoPsm534PMEBs4U9fLSfSp57L/Z/i8TeW+Q1nDZzcaQ1yf5S8zp3tMuelRzrctjeu5Q3H/dfc333F8ZX/AOn7r3T1ddEWAJDALPQDxq6lWBA0Fc+zdm27FtbdpQqLoB1OZJ6kmumpqq+hYK11vmSz6BUX3p3ztYVgi969/wCCD/3D+Qz8prffLeU4e3w2wxdhLFR/xp9ppPdDxPCDqaqvFMLl12JbiJkDJyRK8MsGyMZQcxHU1dqq6t5FG23p2jyKbb3ixeIntbgEH4RkueccOnd00PnTLde5wntHJEHh5AO0Es6xLQuQA+7405GzwrxADOVdiQQ5z7qznHwAyOWcHKud7hMgGBMmMx8UZgafE34c6upLGEUG3nLG3EYxzmxYsZJZiRxZfFBGuh6TRbloGbRP29AQJ0H1EwacRhzwg5xqSeLh0yGQyJAJ15VgtAzzmJzAHD//AEfXyrZRNWx53b37xOFgF2uWv5VxuMgRlwse8vzI8NKtbdveGzi7Za2TxD40bJ1PiOY6EZVR1sTPLLPMAa8weXh+Vdmz9pPh7i3LJ4HXUE93qASPiUiAZqKzTqS25JK9TKL34L9rj2vsxcRZe0+jDXmp1DDxBrm3a3gTGWBcSJ+F114XGo8uYPMGnWubKPMZHWrsaanB+9FFbV2c+HutbuCGXnyIOjDwNcnaVc+8m7FvGW4buuvwXBqvgeq+FVRtnd69hW4bqwD8LjNG8j18DnXnNTpJUvK4++T6H4b4pXq4qMtp+q7+9few38dZDUGs1TOuE0TWJoisGDM067ubCfF3wiyFGdxv4V/U6D/VKbvbqXsWw4Rw2+dxh3f7f4j5esVa2xti28LaFu2MtST8TNzZj1q/pdG7X1S/L9Th+J+Kw00XCt5n9P5/4deHw6oioohVAAA5AZCilKK9DweCbbeWFFFFDAliMKlwcLqGHQgH1z51AtsexvCX1dUa5aBcOAGLqHjMw3e0MRxRlVhUla1fz/8AxWsNJmyk1wVLd9hl4IFTGLCiFm0eo1HFoQB6iu7DexWSDexIPw8QS0BxBNMy2vpyqxtr402cPdugAm3bdwDoSilgD8qim4u/r7Stm8qItm0gF6ONrhxBQOyW0GYRQYkgljIAyk6eXHsSefPudOx/ZZs/D3e1FkXLs8XFcPGFJzJVPgXPPIZVLAKjje0LBhOLjuf8xw/B2N/te3Chzb7Pg454SDpzpjve1SymOWbgOBfBLiFuLaus3G2I7GWKg8CACDKiDz0FSELeSwKSxeJFu2zt8KKWPkBNcCby2TivdZcXirOA1u6qsqEBijsoVwJGhOtcG/uONvCEBipdgvEACVAl2bhnvABcx41mKy8GsnhZIJtHal247s0kXIlI4uEXVYo1stzUqAI5gZU1X+MOS1ti/CHLOBJEhlblwfDEawOelZwzPcMlmKqvEFzUDjYEDMDjBZojkY00rhuYsABBdB4lXtOIuCxEuZiAmZAAJ4hwroCZ6C2OfLc78Psh7tprqkMRdFjsxIg3DKtJyILloHVgaMTu1dUPCy6Xex4AvfdgvExyPeAHBnH2gaX2HtlsN28Nxdqh4Q5A7O4hHZsJB4ivESP4gFzyrrx28S3LtprtgOtpCGWf+S46BOMymR4bYPCQfhFbe1nbg0xHG/Iz/sPEcFwmywFqO0mR2cgwSpzORmelZ/Y14MoFi4CykqoVpIEEtpnrOXhT1j957dxL6NYuIboswA4MPZ+DVQeEgDkTkdJyzf33Jvdp2TZh5TjUKGuLwErFsecmT41unPsRtV9/vJGWtcLMrKQykggmGUiQQfJtfKkHGZzFbcJ1mDlrrl6z0rDOBPM/ZAziCJLQOk1OV3kkPs924cPi1Vm/d3v3bCIAae4x/uMeTGrmrzot2OURocpBGnqK9AbKxna2LVz+NFb1ZQT9a5+rgk1JHS0U204s660vWFdSrKGU6ggEHzBqPbc9oGFwmI7C8bgYKjswtu1u2lx+zRnYfCOKB6inTD7bttPETai61kdqOzNx0P8A6fF8anUEajOqR0E8boZdo+znDXJKcVo/dMr/AItP0Ipmu+ytp7uIHqh/JqntnG234uB1bgJVuFgeFhqrQciOhpaqstHTLdx+Wx0qvFtZWsKb+OH9SvrHsrP28QP7U/Vqetl7h4W0xlTdYQQbhkZz9kQvLmKk9JL8Z/pX8WpDSUw3Uf8AZi3xXV2rEpv4bfQUVQBAEAchWaKKtHNCiiigCiiigCktH/qH1H+iPlStJ3kkZajMefT10oBPH4MXrVy0xIW4jISIkB1Kkicpg1FLPstsW0ZLV7EWg+GGFuhGtjtkVCiXH7n/ACKD8SxpBBBIMxtvIn/o6itqAq7a3s4fDvg1wty+4OOW/duFbBNkiybbXQBbCiQEyYESBlrLyfZFhOy7MPeVfdBg8mtzwC+MQXzQ/vC8zyg6CpxRQET2Z7OrVjHHGLfvs5e63AxtFIvwXSez4yoIBHeygeM7b/YK5dtW1tAzxmW4wiqImWOpGXLOpVTbt62TaBEd1gST0Mg/iK2g8PJrNZWCqsXupiBByud4d23mwQFfi4oDQJynQASK7Bujdv2wwbs3LsvZOAGW2zZEEEggHiyjMR1qSPiVCEA5k5jwHSKwMRLCD4CNAOUznFWeuRV6IkL/AGDeuXlsqrG4vfIZVTvAqSQSFm2ygxOY5QcqR/YOJViexucKvLK6d0he7wyscZ7zCei+MCwb20Cjd1hPMx3SdYHUZxS+E2qtwcN2TxazJERyjSs+bJehh0xfqVTicLcWJlJ7vDkpVZDZmRIzA4m5DwrjW0VkAxIEz01yJ0q1cdurhWcvcYnLhE3HtwBmD3WkkS3zot7jYQrmCw5HtbwIEz/FH0qT8RFckT00nwysBoAdDrlGY0GWgiKSNjwy/qbP1g/lU/2tuLY4SbF1w4z4WIZIA0BgH686idzdV9GuKOud3LTPLn86kjapLKIpUyi8MaCRIyWdJJ8s/Orz3IJ/Z+HkyezGfqY+lVJc3FJAjE4YmdD27E6/cJq6dhbP7DDWbWX7u2qmNCQoBI9ZqvqJppItaaDi2yMbW9n4xW1Hv34bDNh7dvsw7KXuWrxugXFA71vQxOoGVMuI9nOINwOUsXQNq3sbwO5g4e6iKqmbZAaVkrBGQzqz6Kpl0qpvZ7jFsYmylnBkX8ZduszkFms3FcW8zaPAyFp0JzMEamf7p4C5YwOHs3uHtLVpLbcLFlJtqE4gSATIAOmUxnrTtRQBSVnMsepgeS5fjNZvPAganIfmfStkSAAOVAbUUUUAUUUUAUUUUAUUUUAk6kGVz6jr4jxrdLgIkf8AfPpW1JvZkyMj1H59aAUopLiYagEdRkfkf1o94HRh/a35CgFaSxWHDoyHRgR/uj3gdG/xb9KO0Y6LHix/If6oCBXlCMylTxgcM56jU9DP50mLvRfHT5HT6VJ9v7ELjtFPeGb6jiAGWQ6D106VD27E5s6jn4ic+XP9B41ai00VZJpirvnJI1zJIEHOdaXt31/iX/JYjwkxTWXsgwX4tIGvM8h0j8OdK38fhj8S28xMkCTy56863aRplnbbxaqTBAORJEEEDrnmKXxW8Ft17N7gk6kECT1yNMT3sPI4SuQjNhGvnpW73LLCIHFrKm0cp7xzUxlykU6EOtkkt7ZQrPbKOEZSco8Z09Ka8XtFFYsMSskT3TdOYgZgCAM6bL3uyN3CpWNbhBY5fEAhAHlS2M2cTwGyyKXcWwhXvm4VklSxJKwByyooxTDlJocd3LqYnEqqgEJ32cAjSNYMZmBp1qxKZ939jPhrMFg7nNzpn0U9B4j8ac/eOoI9J+omq1klJ7FmuLitxWikvek/iHzo95XlJ8gT+FRkgrWly6B5nQDU+Va8THQcI6nM/IfrW1u0BnqeZOv+qAxatnU6n5AdBSlFFAFFFFAFFFFAFFFFAFFFFAFFFFAFFFFAFFFFAFRTeLchbzi5aPCZl0mFYEAMVI+FoEdPrMroraMnHg1lFS5Kubdy+LrgWws6lsiRPhlGeUaZZ1rhtw77jv8AY2wvwfE5gmWM9fznrVpMgIg1Et9Zs2ZtlkPUM361KrZN4RE6opZYzHcN+An3mGGQVF7srkvE2RnqQMq4LPs9JE+8snFIbuzxnKSCGzGvnTDgtr3rtxkuXbjLn3eNgPiAzgicqtXYGwLCW5Ca5niZ2mRnPETl4VJJygt2RwUZvZEY2PuAS6Ncvm4tt+IJbUIkgjhDMdfKPCp4mzk7TtSoN2OHjjML0HhXQiAAAAADQDQVtVeU3LksRgo8BRRRWhu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858000" cy="52578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v-SE" dirty="0" smtClean="0"/>
              <a:t>Daerahnya subtropis dan tropis</a:t>
            </a:r>
          </a:p>
          <a:p>
            <a:r>
              <a:rPr lang="sv-SE" dirty="0" smtClean="0"/>
              <a:t>Vektor dan penyakit parasit relatif lebih penting daripada di Cina</a:t>
            </a:r>
          </a:p>
          <a:p>
            <a:r>
              <a:rPr lang="sv-SE" dirty="0" smtClean="0"/>
              <a:t>Pada jaman mohenjodaro dan Harappa, rumah-rumah sudah mempunyai kamar mandi, saluran yang meminimalisasi kontaminasi dengan sumber air</a:t>
            </a:r>
          </a:p>
          <a:p>
            <a:r>
              <a:rPr lang="sv-SE" dirty="0" smtClean="0"/>
              <a:t>Konsep peduli dan kesehatan masyarakat tampak menonjol pada jaman prasejarah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Mohenjodaro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Harappa</a:t>
            </a:r>
            <a:endParaRPr lang="en-US" dirty="0"/>
          </a:p>
        </p:txBody>
      </p:sp>
      <p:pic>
        <p:nvPicPr>
          <p:cNvPr id="30722" name="Picture 2" descr="http://t1.gstatic.com/images?q=tbn:ANd9GcTZN5zDCWogzar7Et6kMTNX9K-ZkW3lfXNL48Eo42wmsNE-9QvK3Q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11866"/>
            <a:ext cx="7848600" cy="5045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1959">
            <a:off x="7288562" y="2265756"/>
            <a:ext cx="2409129" cy="2145948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5032">
            <a:off x="6546832" y="4787654"/>
            <a:ext cx="2409129" cy="2145948"/>
          </a:xfrm>
          <a:prstGeom prst="rect">
            <a:avLst/>
          </a:prstGeom>
          <a:noFill/>
        </p:spPr>
      </p:pic>
      <p:pic>
        <p:nvPicPr>
          <p:cNvPr id="32772" name="Picture 4" descr="http://t2.gstatic.com/images?q=tbn:ANd9GcSTPqJTNJcaCjkdAtq6FU4LMBd1S9OPyPzg3E49H0t7owFQK6i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5032">
            <a:off x="6436439" y="305398"/>
            <a:ext cx="2409129" cy="21459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SISTEM MEDIS AYURVEDA</a:t>
            </a:r>
            <a:endParaRPr lang="en-US" dirty="0"/>
          </a:p>
        </p:txBody>
      </p:sp>
      <p:sp>
        <p:nvSpPr>
          <p:cNvPr id="32770" name="AutoShape 2" descr="data:image/jpeg;base64,/9j/4AAQSkZJRgABAQAAAQABAAD/2wCEAAkGBhQSEBUUExQWFRQVFxoWFhUXGBQYFRQUFRcVFRQVFhgYHCYeFxkjGxcUHy8gJCcqLCwsFx4xNTAqNSYrLCoBCQoKDgwOGg8PGiolHyUqLC0sLCkpLCwsLCwsKSwpLCwsLCwsLCwsLCwsLCwsLCwpLCwsLCksLCwpLCwsLCkqLP/AABEIANsA5gMBIgACEQEDEQH/xAAcAAABBAMBAAAAAAAAAAAAAAAAAwUGBwECBAj/xABDEAACAQIDBQUFBQgCAQIHAAABAhEAAwQhMQUGEkFREyJhcYEHFDKRoUJiscHRFSNSU3KCkuEz8KJDYwgWJLLC0vH/xAAbAQEAAgMBAQAAAAAAAAAAAAAAAwQBAgUGB//EAC8RAAICAQMCAwYGAwAAAAAAAAABAgMRBCExElEFE0EiYYGRsfAUMkJScaEGwdH/2gAMAwEAAhEDEQA/ALxooooAooooAooooAopDG4+3ZQvddbaDVnYKo9TlUH2r7b9m2SQtx75H8pCV/yfhB8xNAT+iqmb/wCInCzlhr5HWbX4cVOWzvbzs64QH7az4vb4l+dssfpQFj1o9wDX0HM+VcOzd4LGJTiw923eB/gYGP6ozX1rtt2ozOZOp/IdBQGIY8+Hygn56Cj3ZecnzJNKE1GNmb+279mw4tur3sQ+GNolA9p7XaG6XMxCpbLmDoRzoCR+7L/CvyFHuw5SPIkfTSmrEb6YJLfaNirPB2i2iwuKwFx54UJUmDAJ8gToDXbY23Ye72S3rTXY4uzDoXC6yVBkDMUB0d4feHoG/Q/St7dwEZf7HgRyrak7lrORk3Xr4HwoBSiuW7tK2gl2CdQTnPgOdNt7e+yNAzeQgfWKkhVOf5URTuhD8zQ+UVHRvpb/AJb/APj+tdmG3osP9oqfvCPrpW709seYs0jqapcSQ7UVqlwMJBBHUZitqgLAUUUUAUUUUAUUUUAUUUUAUUUUAVX/ALRva1a2dNmyBexUfDPctA6G4RnPRBn1Iylf2rb/AP7NwoW0R7zekWhrwAfFdI8JAAOpI5A15ouXGdmZ2LMxLMxzLMTJJPM+NAOO8O8uIxtztMTda4eQOSpPJEHdUeQpqrZkrWhgKzFYrdMqA6MBtO7h7guWbjW7g0dCVbykajwNXb7OfbYL7Lh8fwpcOSXx3Uc8hcGiMeo7p8OdEEzWzNlFYMntGobY9n7W8bisTbv8AvLcaynBPYYi+lpb1+Se+SbYMEcz1qK+xP2im+PccQ03EWbDk5vbXW2TzZRp1XyztysgrCz7J8SJd8XbuXTiMLiSxtXAGfCKyQ37ySGDTlGhiBo8bP3HxS7TXGXsWl1Ua9wp2TArbvBYRTxwOEqIy0mZ5TeigAmo9tXePVbXq/8A+v61neDaLE9kk/fPX7v60z29nMav0URS65/I5mp1E2+iv4s5Ly8RliSTqTmT6mkWw/jTwNkHxrP7GPX6Vf8APivU53kTZH6IqSLsAdfpWw2H60/EwNlpZjBhdqvYMoxHhqD5jSppsXb63xEcLxJXr4r+lNf7GA+z+Nb2tnEEECCNCNZqte67V7+5bo82l49OxJqKRw10suevP9aWrltYOsnlZCiiisGQooooAooooArBNZph382kcPszF3R8S2X4f6mHCv1IoDzZ7Qt5Djto3r0ygbs7Q6WkJC+U5t5saZMJY4uYA8fwrnrPFQHRjrCq3dYHw5jrNcwNBanHH7AxGHUNfw920CYBuIyAmJgcQE5VgPc4EWss9dmL2Vdt2bV10It3+PsmJU8fZsFeADIgmMwK4aykYMRWQetFYissHTsvaL4e/bvWjFy0wdT4qZg+B0PgTXr7Ym1VxOGtX0+G6iuPDiAMHxGnpXjgGvSHsJ2gbmyQhP8Aw3biD+kkXB/95rALErS9dCqSSBHUxW9MO923fdrad1W42iG0hRJjx0qSuDnJRRrZNQi5M7bdpDnkZ5yDNLLbTwqCrv2vO0vozilbe+No/Eh9Ljirz0dvqn9/EorU1+77+BNxbTwrfhH3fkKhy732RmqZ/edm+ld+D3utHVSD91SfzqGWmsW+GSR1Fb2yiRwPCgikMPtO22jR4HI109oOoqq01yWVh7pmvCKx2VLTRWMm3SJokUpWA1ZrBlBRRRQyFFFFAFFFFAFQ/wBrqk7GxcfwofQXbZP0BqYU1707K95wWIsc7tl0H9RU8J+cUB5ArBrPD1GfMdD0rYjL9aGBM6HyNXJjNsYJ9t28QbmBawUK9oXLuXGG4VN1GJRAHWAwUajWap2a2IyoZLMbbGDfZlnD32wr3LeG2ge7raxJuh8MLJWAvFmQBkQByrrd9jDF4dQuE92BYm4bhJZDhmhbycMgi7B4nYNJgAjSph/3wrZE58qA3xmJ7R2fhVeIzwoOFFJ5KOQ8KTJyoBrYgkT0/OsATq/v/h3Q+4Yg8jiDHpatTVA16a9iuyjY2PZJEG8WvejmEPqiqfWsmCdVA/alphzAIl9dJhI/A1PKh/tQwpbBBwCTauKxiPhaUOviy1b0UsXx++diDUrNUitfeP8A21P+P60ql4/y0A81puF0cy34ChcYumfpp9a9T0nBHhfQeRH6V0qT1/8AJR+FMB2gIjhEeJP5U87tWVv3OEyiAFndZPCoIEgebKPWorF0xyzMU28IccPjri6OP8q6r20bj5luLxLfnBpF9lspuKFcsl9bAnh4Tx/AczMnu8ozps2njDYc23jiXUBgYPSQTn4cqrKMZvbGSR9UVuPAx7g92Z5EOR+dJ3Np3DmRJ6l8/Ko823iT165xSy7TBE5ierH9a3/D90Y62PTY+5HwkD7ra+edWTsQn3azMz2azJkzA586p63iuNggJJYhQOKZLGAPE1dWGs8CKo0UBfkIrmeIRUFFF/RNttilFFFck6YUUUUAUUUUAUUUUB5m9r26ZwW0XZQRZxBN62RoGOd1PRjMdGFQVjXrTfbdC3tHCNYud1vit3Ik27g+FvEciOYJry3vBu/eweIexiEKuv8Ai68nQ/aU8j+cimAN/DWQ2UeNa1vaNAYC1vdyAEg1hSAa0JzrACtgciK1mlMLhHuutu2pd3IVVUSzMdAB1rJgcd1N3mx2MtYdcg7d9uSWxncc+Q08SBzr1zhMMtu2qIIRFCqBoFUAKPkBUK9lvs6GzbBa7DYm8B2hGYRdRaU8wNSeZ8AKmvuy9I8iR+FDIrXPtHBrdtPbf4XUqfIiJrf3cdW/yb9aBhl6T5yfxrKbTyjDWdjzntbDth7r2rmqMVnk3RhHIiCPOm/tfExV1+0fcb3y32tofv7Y0/moM+D+oZwfGPKl0whBKspBBggyCCMiDOnlXrdJqVfDPr6nFuq8qWDow7GOvSacsHtm7atuiNwFysuhYPCSQqkHIEkE5chTWXYDIDyyJrNni1MD5TVmUVLZlfdbok1zfu6xBK2547VxmIcF3sABSe9nIAB8uVNGJxTX7txzALszkLoCzFjryzrkbGrpwz55/SsHFmO7AHQVpCqMPyrBmUpS5O8wPsj5/XStXE/aA8/1psOIJNOu7+ybuLvC1aWTqzGeFF5s3QfjpW0morqb2NVFt4RLPZvsDtcT2xkpZzk6G4fhA8sz8qtmuHYux0wthbVvRdSdWY6sfE13V5PV6jz7Or09Du6eryoY9QoooqqThRRRQBRRWt26FUsxAUCSSYAA1JPKgNqKgW3vaaglMKUY/wAxz3R/So19Y8jUFx+8l6+f3mIdvDNU8gqwPpVaeojHZblyvRzlu9i77m0LStwtcQMdAWUE+hNM29O6WE2nZ7O8AxX4LiEdpaJ5q2eR5g5HpVP2r6BlDmOIwrhJE55ceorOMxF60vcjjA1JhZmQeZP00qP8U+xM9EvSX9DTvX7GsdhCWtr7zZ5PbHfA+/b1HmsjyqCOhUlSCCNQQQR5jUVdm7m/uOtgi+VYASklSrTyZhmvhzz0gVOcLtHAbQIt37VlrvJLi23J6lGIz9M6njdGTwVbKJxWfQ8r0V6qb2W7MJn3KzPkQPkDFOmzd1MJhzNnDWbZH2ltoG/yifrUxWPNu7Hswx+OIKWTbtnW7eBRI6gEcT+g+VXxuL7MsNs0cS/vcQRDXmGYB1W2v2F+p5mphRQyFFFFAFFFFAFRPfD2eWcaC6nsr/8AMAyfoLi8/PXz0qWUVJXZKuXVB4ZrKCmsSPOW3tysZhCe1tMU/mJL2yOsgd3+4CmS3dJ516oprxu6+FvGbmHssTzKLxfOJrr1+LNL24/IpS0f7WebWZuRFaW+NiFUFmOiqCSfIDOvQ6+z7Z6mfdbXqCR9TFMW099MNhJt4KzaLaF1VVtg/wBsF/w8aX+N1VRzh/H7ZPpPCL9TPorWf9fyQ3dr2V4rEENeHu9rq2d1h91OXm0eRq2djbLwuBt9la4EH2izLxuerk6n8OVVRtLebE357S68fwqeFfksT601lZ8a8zqvHp3vGNu3B67Tf4ooLM7N/cs/3t9C/rWKRvhZW8iD+FK159XLTLyp62VvfirMcN0so+zcl18s8x6EVVh4lH9USW7/ABuaWa7E/wCVj/pdFFRbdzfy1iCEuDsrpyAJ7jHordfA/WpTXRrsjYsxeTzd+ns08+i1YYUUUVIQGty4FBJMACSToAMyTVQ7474HGXDbt8XYW4m2yspuTMO0gSMshyy56SX2obZi2uFUt+871zhMEWwclmRkxBnwHjVb3sM3J2IiAJbTPITy1qjqLf0I6eko/W/gcvu+UwYnUHQnMA9NMprRzBkJxSP4gR6k8qVGGjKcj059JrqxuxLtiO1tm3OUGNddBmMvxqojoPscqSicRUMp177Mk6wM4n9aRc3LZBKkI5hWVlMNkY+LpypR7GU/Xp86SuYl7WFu3gTet22W2wLIFtXHk2yAIMzyA8JFSQXVwRWNQWWxTEE2xmYBz1bhM82kia0O0IYOJDLDAqSH/qEROY1zqDXMe5Ymczn5eA6U97OvG9ZAILXFORHxR8RI65jSpXT07tkEdR17JF4+zf2kLjv3N0gXgJRtO1Ua5cnHMcxn1qfV5TwPEl9cTZYi4hDQvMxPaJ16lT0I516Z3a22uMwtq+kQ6yQOTDJh6EGrdcs7HPthh5HOiiipSAKKKKAKKKKAKKKKAKKKi3tA24bGH7NDD3pWeYQfGfqB61HbYq4Ob9CfTUS1Fsao8sjW+2+JvM1iy0WhkzD/ANQ8xP8AAPr5VDgtbcNHDXl7bZWy6pH0rTaevTVquvj6+9mtZpfD4NnYKgLM2QUak6wKXv7IuoGL2yoWOKYy4iQsweZB+VaYbWUiV2QTw2s/ycEVkLW/BWYrXJtkTirC3F3xLEYe+0nS251P3GPM9Dz06TASKEJBkZEZgjkRoamovlTLqRT1mkr1dThP4Psy+qKZ91ds+84ZXPxjuv8A1Dn6iD60V6mE1OKkuGfN7a5VTcJcp4Kp3o2uLuNvPqA5QeAt9wR8vrTe+0FOgI65yT9BSDWWklhBPeIg/aM/nW1tEiSxDHIKACYPM55CuQ3l5O/FdKSFbd1TEyBNSfePbeD98Ny5fw6BwTbbs3ZmdUUDtgyMoEggED51GntRwrqXGo1AGvkcwfSqsx3Et11ZuMqzKWzgkGJBNT6ePVkqaqfThluby74YK3xiw2HYtjrRjsuLhwZtp20cSZfvA2Qz1yg1o++ODF7Fh7mHu272Pw7gdjxIcKDFwlezA41UmTmc8iTVREzrTlsfZyXJ4ywyIWBkGy8RJ6DnV3KijndMps5McU7W5wRwcbcMacPEeGPSK7tiXuzcGdYg+I1HyP1rfaG73ArOpnh1WNRlJB8iDmOfhSeAMwIgrkcumefQ5VpKSlHYljCUJbkoOCbiYqVjvFTGQJQmCRpMR5iasn2K7TLW71phGYugcgT3LvkZVSQMpYnnVdbMuHgMHNdfGIZp+9zHlU+9l8e/ORkewYFdIIuJmR45/Wq9UmppFu+CdbZatFFFdA5AUUUUAUUUUAUUUUAVU2/uO7TGuOVsBB6Dib6k/KrZqkNv3pxd8n+dcHydh+VczxKT8tL3npP8erUr5S7L6s5KyopMXKOKuDg9phjxu7ilt4q07mFVpJzyEEcq6sPjMOUv8SIjM9rgEO0gXSbjAtJHd1Eio6LtbdpUkbHFYx3/ALWCrZpVOXU2/Th9nn79xMl2hhTcvtw2DDqLQZOFGs97iiEJ4pM6BjAzyqJHXLTl/wBNJ8VZ46WWuzGUjFOmVOcNvOOfcsG0UTWnFWQ9RFnBMvZ3tHs7txGPdZA39ykD8G+lFRPD4tkMjpH4fpRXS0+t8qtQZ5/W+EfiLnYnjIz7fu3C15CTx271xeAcIVEtuShZpkSABEDXwpn2HdZGu8f/ACcUwNRlkR4DKrK9oOxFs4q7eMBMSqNMaMpFq4CfJkb1NVXtjH8DFwc2CgL0ZUClvLL1rodPtOGDz6n7MbGzv3h3jFtFW1ldZYY5goCToOpyjwqEHPWtrjkkkmSTrWk1ahBQWEUrbXZLLMrXZgMSVcCYXWDp/wBmuRRSlpoOfwnX08a2ayjVPDyieYa8XBuMJPXhgnSR9SR5N6NW2NnKrWrqD42biIkiQASfLP8AGlN3sZFw2iwiYBJyZTmPXlTlbwxuXWtMx4J7uuWWfpmfSqL9iR017cQ2VdEqdJADRzIPdbw/1Vm+zbDp29y4IB7MLOQkswMePwz61VWzbShmU90ScpmADkB5d36davH2d7INrBKXHeunjIj7OiD5Z/3VtVHNiZHfPFTXclVFIm0R8P8AidPTpW9u7PgRqDqK6ByTeisE02YjefCoeFr9vi/hDBj8lk1lJvgw2lyOlFMTb74MEg3oKmGlLo4TJEGVyORruwW3cPeyt3rbnoGHF8tay4SXKMKcXwzvoopO5djIZnp+Z6CtTYUqld68IVx18dbhYeT9786uXsZ+Iz4fZ/361EN99loHW6SEBHAcsuISV08J+Vc3xKL8nqXozueCanyNQ0/1LHx5K2Wyelbrh2PKn3gs87g+VLWmw4+3+Veadr7HsHq3+1/Jkd90boa3XAv/AAmpC+1bK5ATXPc3iUaKPlWPMm+EarUXS4gNi7KuETw1sNk3Oldv/wAzNyRflWF3juTovyFZzZ2HXqf2r5nP+w35itxsVvD510HbzxMoPDhra3vAx1Kj+0Vrmwjc9T2R2bA3bNy4RIyUn6r/ALrNSrcYO1lrrx3zCwAO6uRPqZ+VZr0Wi0idKdnLPL67xG+N8op8bHbvXu6uNwr2WyJEo38LDQ+XI+BrzBtzYl23evC8ptlGfumARBlR4g5RHWvW9Qz2jeza3tO1Ibs8Qg7lz7LfcuAar46jxzB6jjvlHFjPbpfB5cY1innbG5+Kwt8WL1lluEwmUrc8UYZMPw5xTauAKmXkCSpaDErqoOhNDGG9zRa3S8Rp18KlGK2FZOGASA8ns2kzfnJACSAJHKuPAYK21h5EFAS8xOQkSDqCZAjOo/NTWxZ8mSe5x4S3xcb8RV0UMo1kDukGPMelTLYGM7e0LhM3F+MDIngEoI55d3/GoPsm534PMEBs4U9fLSfSp57L/Z/i8TeW+Q1nDZzcaQ1yf5S8zp3tMuelRzrctjeu5Q3H/dfc333F8ZX/AOn7r3T1ddEWAJDALPQDxq6lWBA0Fc+zdm27FtbdpQqLoB1OZJ6kmumpqq+hYK11vmSz6BUX3p3ztYVgi969/wCCD/3D+Qz8prffLeU4e3w2wxdhLFR/xp9ppPdDxPCDqaqvFMLl12JbiJkDJyRK8MsGyMZQcxHU1dqq6t5FG23p2jyKbb3ixeIntbgEH4RkueccOnd00PnTLde5wntHJEHh5AO0Es6xLQuQA+7405GzwrxADOVdiQQ5z7qznHwAyOWcHKud7hMgGBMmMx8UZgafE34c6upLGEUG3nLG3EYxzmxYsZJZiRxZfFBGuh6TRbloGbRP29AQJ0H1EwacRhzwg5xqSeLh0yGQyJAJ15VgtAzzmJzAHD//AEfXyrZRNWx53b37xOFgF2uWv5VxuMgRlwse8vzI8NKtbdveGzi7Za2TxD40bJ1PiOY6EZVR1sTPLLPMAa8weXh+Vdmz9pPh7i3LJ4HXUE93qASPiUiAZqKzTqS25JK9TKL34L9rj2vsxcRZe0+jDXmp1DDxBrm3a3gTGWBcSJ+F114XGo8uYPMGnWubKPMZHWrsaanB+9FFbV2c+HutbuCGXnyIOjDwNcnaVc+8m7FvGW4buuvwXBqvgeq+FVRtnd69hW4bqwD8LjNG8j18DnXnNTpJUvK4++T6H4b4pXq4qMtp+q7+9few38dZDUGs1TOuE0TWJoisGDM067ubCfF3wiyFGdxv4V/U6D/VKbvbqXsWw4Rw2+dxh3f7f4j5esVa2xti28LaFu2MtST8TNzZj1q/pdG7X1S/L9Th+J+Kw00XCt5n9P5/4deHw6oioohVAAA5AZCilKK9DweCbbeWFFFFDAliMKlwcLqGHQgH1z51AtsexvCX1dUa5aBcOAGLqHjMw3e0MRxRlVhUla1fz/8AxWsNJmyk1wVLd9hl4IFTGLCiFm0eo1HFoQB6iu7DexWSDexIPw8QS0BxBNMy2vpyqxtr402cPdugAm3bdwDoSilgD8qim4u/r7Stm8qItm0gF6ONrhxBQOyW0GYRQYkgljIAyk6eXHsSefPudOx/ZZs/D3e1FkXLs8XFcPGFJzJVPgXPPIZVLAKjje0LBhOLjuf8xw/B2N/te3Chzb7Pg454SDpzpjve1SymOWbgOBfBLiFuLaus3G2I7GWKg8CACDKiDz0FSELeSwKSxeJFu2zt8KKWPkBNcCby2TivdZcXirOA1u6qsqEBijsoVwJGhOtcG/uONvCEBipdgvEACVAl2bhnvABcx41mKy8GsnhZIJtHal247s0kXIlI4uEXVYo1stzUqAI5gZU1X+MOS1ti/CHLOBJEhlblwfDEawOelZwzPcMlmKqvEFzUDjYEDMDjBZojkY00rhuYsABBdB4lXtOIuCxEuZiAmZAAJ4hwroCZ6C2OfLc78Psh7tprqkMRdFjsxIg3DKtJyILloHVgaMTu1dUPCy6Xex4AvfdgvExyPeAHBnH2gaX2HtlsN28Nxdqh4Q5A7O4hHZsJB4ivESP4gFzyrrx28S3LtprtgOtpCGWf+S46BOMymR4bYPCQfhFbe1nbg0xHG/Iz/sPEcFwmywFqO0mR2cgwSpzORmelZ/Y14MoFi4CykqoVpIEEtpnrOXhT1j957dxL6NYuIboswA4MPZ+DVQeEgDkTkdJyzf33Jvdp2TZh5TjUKGuLwErFsecmT41unPsRtV9/vJGWtcLMrKQykggmGUiQQfJtfKkHGZzFbcJ1mDlrrl6z0rDOBPM/ZAziCJLQOk1OV3kkPs924cPi1Vm/d3v3bCIAae4x/uMeTGrmrzot2OURocpBGnqK9AbKxna2LVz+NFb1ZQT9a5+rgk1JHS0U204s660vWFdSrKGU6ggEHzBqPbc9oGFwmI7C8bgYKjswtu1u2lx+zRnYfCOKB6inTD7bttPETai61kdqOzNx0P8A6fF8anUEajOqR0E8boZdo+znDXJKcVo/dMr/AItP0Ipmu+ytp7uIHqh/JqntnG234uB1bgJVuFgeFhqrQciOhpaqstHTLdx+Wx0qvFtZWsKb+OH9SvrHsrP28QP7U/Vqetl7h4W0xlTdYQQbhkZz9kQvLmKk9JL8Z/pX8WpDSUw3Uf8AZi3xXV2rEpv4bfQUVQBAEAchWaKKtHNCiiigCiiigCktH/qH1H+iPlStJ3kkZajMefT10oBPH4MXrVy0xIW4jISIkB1Kkicpg1FLPstsW0ZLV7EWg+GGFuhGtjtkVCiXH7n/ACKD8SxpBBBIMxtvIn/o6itqAq7a3s4fDvg1wty+4OOW/duFbBNkiybbXQBbCiQEyYESBlrLyfZFhOy7MPeVfdBg8mtzwC+MQXzQ/vC8zyg6CpxRQET2Z7OrVjHHGLfvs5e63AxtFIvwXSez4yoIBHeygeM7b/YK5dtW1tAzxmW4wiqImWOpGXLOpVTbt62TaBEd1gST0Mg/iK2g8PJrNZWCqsXupiBByud4d23mwQFfi4oDQJynQASK7Bujdv2wwbs3LsvZOAGW2zZEEEggHiyjMR1qSPiVCEA5k5jwHSKwMRLCD4CNAOUznFWeuRV6IkL/AGDeuXlsqrG4vfIZVTvAqSQSFm2ygxOY5QcqR/YOJViexucKvLK6d0he7wyscZ7zCei+MCwb20Cjd1hPMx3SdYHUZxS+E2qtwcN2TxazJERyjSs+bJehh0xfqVTicLcWJlJ7vDkpVZDZmRIzA4m5DwrjW0VkAxIEz01yJ0q1cdurhWcvcYnLhE3HtwBmD3WkkS3zot7jYQrmCw5HtbwIEz/FH0qT8RFckT00nwysBoAdDrlGY0GWgiKSNjwy/qbP1g/lU/2tuLY4SbF1w4z4WIZIA0BgH686idzdV9GuKOud3LTPLn86kjapLKIpUyi8MaCRIyWdJJ8s/Orz3IJ/Z+HkyezGfqY+lVJc3FJAjE4YmdD27E6/cJq6dhbP7DDWbWX7u2qmNCQoBI9ZqvqJppItaaDi2yMbW9n4xW1Hv34bDNh7dvsw7KXuWrxugXFA71vQxOoGVMuI9nOINwOUsXQNq3sbwO5g4e6iKqmbZAaVkrBGQzqz6Kpl0qpvZ7jFsYmylnBkX8ZduszkFms3FcW8zaPAyFp0JzMEamf7p4C5YwOHs3uHtLVpLbcLFlJtqE4gSATIAOmUxnrTtRQBSVnMsepgeS5fjNZvPAganIfmfStkSAAOVAbUUUUAUUUUAUUUUAUUUUAk6kGVz6jr4jxrdLgIkf8AfPpW1JvZkyMj1H59aAUopLiYagEdRkfkf1o94HRh/a35CgFaSxWHDoyHRgR/uj3gdG/xb9KO0Y6LHix/If6oCBXlCMylTxgcM56jU9DP50mLvRfHT5HT6VJ9v7ELjtFPeGb6jiAGWQ6D106VD27E5s6jn4ic+XP9B41ai00VZJpirvnJI1zJIEHOdaXt31/iX/JYjwkxTWXsgwX4tIGvM8h0j8OdK38fhj8S28xMkCTy56863aRplnbbxaqTBAORJEEEDrnmKXxW8Ft17N7gk6kECT1yNMT3sPI4SuQjNhGvnpW73LLCIHFrKm0cp7xzUxlykU6EOtkkt7ZQrPbKOEZSco8Z09Ka8XtFFYsMSskT3TdOYgZgCAM6bL3uyN3CpWNbhBY5fEAhAHlS2M2cTwGyyKXcWwhXvm4VklSxJKwByyooxTDlJocd3LqYnEqqgEJ32cAjSNYMZmBp1qxKZ939jPhrMFg7nNzpn0U9B4j8ac/eOoI9J+omq1klJ7FmuLitxWikvek/iHzo95XlJ8gT+FRkgrWly6B5nQDU+Va8THQcI6nM/IfrW1u0BnqeZOv+qAxatnU6n5AdBSlFFAFFFFAFFFFAFFFFAFFFFAFFFFAFFFFAFFFFAFRTeLchbzi5aPCZl0mFYEAMVI+FoEdPrMroraMnHg1lFS5Kubdy+LrgWws6lsiRPhlGeUaZZ1rhtw77jv8AY2wvwfE5gmWM9fznrVpMgIg1Et9Zs2ZtlkPUM361KrZN4RE6opZYzHcN+An3mGGQVF7srkvE2RnqQMq4LPs9JE+8snFIbuzxnKSCGzGvnTDgtr3rtxkuXbjLn3eNgPiAzgicqtXYGwLCW5Ca5niZ2mRnPETl4VJJygt2RwUZvZEY2PuAS6Ncvm4tt+IJbUIkgjhDMdfKPCp4mzk7TtSoN2OHjjML0HhXQiAAAAADQDQVtVeU3LksRgo8BRRRWhuFFFFAFFFFAFFFFAFFFFAFFF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858000" cy="52578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v-SE" dirty="0" smtClean="0"/>
              <a:t>Sistem medis vedic, fokus pada pengobatan magis</a:t>
            </a:r>
          </a:p>
          <a:p>
            <a:r>
              <a:rPr lang="sv-SE" dirty="0" smtClean="0"/>
              <a:t>Ayurvedic mayor </a:t>
            </a:r>
            <a:r>
              <a:rPr lang="sv-SE" i="1" dirty="0" smtClean="0"/>
              <a:t>pertama </a:t>
            </a:r>
            <a:r>
              <a:rPr lang="sv-SE" dirty="0" smtClean="0"/>
              <a:t>: caraka samhita (praktek religius dan magic tetap diteruskan, tetapi dianjurkan cara penyembuhan rasional, humoral dan terpusat pada terapi obat dan diet)</a:t>
            </a:r>
          </a:p>
          <a:p>
            <a:r>
              <a:rPr lang="sv-SE" i="1" dirty="0" smtClean="0"/>
              <a:t>Kedua, </a:t>
            </a:r>
            <a:r>
              <a:rPr lang="sv-SE" dirty="0" smtClean="0"/>
              <a:t> susruta samhita </a:t>
            </a:r>
          </a:p>
          <a:p>
            <a:pPr>
              <a:buNone/>
            </a:pPr>
            <a:r>
              <a:rPr lang="sv-SE" dirty="0" smtClean="0"/>
              <a:t>	( pembedahan lebih detail)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569</TotalTime>
  <Words>576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DISKUSIKAN</vt:lpstr>
      <vt:lpstr>SISTEM MEDIS CINA</vt:lpstr>
      <vt:lpstr>… SISTEM MEDIS CINA</vt:lpstr>
      <vt:lpstr>… SISTEM MEDIS CINA</vt:lpstr>
      <vt:lpstr>… SISTEM MEDIS CINA</vt:lpstr>
      <vt:lpstr>… SISTEM MEDIS CINA</vt:lpstr>
      <vt:lpstr>SISTEM MEDIS AYURVEDA</vt:lpstr>
      <vt:lpstr>Mohenjodaro dan Harappa</vt:lpstr>
      <vt:lpstr>… SISTEM MEDIS AYURVEDA</vt:lpstr>
      <vt:lpstr>… SISTEM MEDIS AYURVEDA</vt:lpstr>
      <vt:lpstr>SISTEM MEDIS UNANI</vt:lpstr>
      <vt:lpstr>… SISTEM MEDIS UNANI</vt:lpstr>
      <vt:lpstr>SISTEM MEDIS ASIA TRADISIONAL/ SEKARANG</vt:lpstr>
      <vt:lpstr>SISTEM MEDIS ASIA TRADISIONAL/ SEKARANG</vt:lpstr>
      <vt:lpstr>SISTEM MEDIS ASIA TRADISIONAL/ SEKARANG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MEDIS</dc:title>
  <dc:creator>toshiba</dc:creator>
  <cp:lastModifiedBy>toshiba</cp:lastModifiedBy>
  <cp:revision>57</cp:revision>
  <dcterms:created xsi:type="dcterms:W3CDTF">2011-11-09T01:38:05Z</dcterms:created>
  <dcterms:modified xsi:type="dcterms:W3CDTF">2011-12-06T00:25:52Z</dcterms:modified>
</cp:coreProperties>
</file>