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3A913-8ADB-42A8-B697-641CDEF5C40C}" type="datetimeFigureOut">
              <a:rPr lang="id-ID" smtClean="0"/>
              <a:pPr/>
              <a:t>06/02/2012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6BF2F4-C949-4569-8A00-EFC7430D560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3A913-8ADB-42A8-B697-641CDEF5C40C}" type="datetimeFigureOut">
              <a:rPr lang="id-ID" smtClean="0"/>
              <a:pPr/>
              <a:t>06/02/2012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BF2F4-C949-4569-8A00-EFC7430D560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46"/>
          </a:xfrm>
        </p:spPr>
        <p:txBody>
          <a:bodyPr/>
          <a:lstStyle/>
          <a:p>
            <a:r>
              <a:rPr lang="id-ID" dirty="0" smtClean="0"/>
              <a:t>Perusahaan dan Lingkungannya</a:t>
            </a:r>
            <a:endParaRPr lang="id-ID" dirty="0"/>
          </a:p>
        </p:txBody>
      </p:sp>
      <p:sp>
        <p:nvSpPr>
          <p:cNvPr id="5" name="Content Placeholder 4"/>
          <p:cNvSpPr>
            <a:spLocks noGrp="1"/>
          </p:cNvSpPr>
          <p:nvPr>
            <p:ph idx="1"/>
          </p:nvPr>
        </p:nvSpPr>
        <p:spPr>
          <a:xfrm>
            <a:off x="457200" y="1285860"/>
            <a:ext cx="8229600" cy="4840303"/>
          </a:xfrm>
        </p:spPr>
        <p:txBody>
          <a:bodyPr>
            <a:normAutofit fontScale="77500" lnSpcReduction="20000"/>
          </a:bodyPr>
          <a:lstStyle/>
          <a:p>
            <a:r>
              <a:rPr lang="id-ID" dirty="0" smtClean="0"/>
              <a:t>Model sistem umum prsh</a:t>
            </a:r>
          </a:p>
          <a:p>
            <a:pPr lvl="1"/>
            <a:r>
              <a:rPr lang="id-ID" dirty="0" smtClean="0"/>
              <a:t>Aliran smb daya pisisk</a:t>
            </a:r>
          </a:p>
          <a:p>
            <a:pPr lvl="1"/>
            <a:r>
              <a:rPr lang="id-ID" dirty="0" smtClean="0"/>
              <a:t>Aliran smb daya virtual</a:t>
            </a:r>
          </a:p>
          <a:p>
            <a:pPr lvl="1"/>
            <a:r>
              <a:rPr lang="id-ID" dirty="0" smtClean="0"/>
              <a:t>Mekanisme pengendalian prsh</a:t>
            </a:r>
          </a:p>
          <a:p>
            <a:pPr lvl="1"/>
            <a:r>
              <a:rPr lang="id-ID" dirty="0" smtClean="0"/>
              <a:t>Lingkaran umpan balik</a:t>
            </a:r>
          </a:p>
          <a:p>
            <a:r>
              <a:rPr lang="id-ID" dirty="0" smtClean="0"/>
              <a:t>Model 8 unsur lingkungan</a:t>
            </a:r>
          </a:p>
          <a:p>
            <a:pPr marL="971550" lvl="1" indent="-514350">
              <a:buFont typeface="+mj-lt"/>
              <a:buAutoNum type="arabicPeriod"/>
            </a:pPr>
            <a:r>
              <a:rPr lang="id-ID" dirty="0" smtClean="0"/>
              <a:t>Pemasok (supplier) atau vendor</a:t>
            </a:r>
          </a:p>
          <a:p>
            <a:pPr marL="971550" lvl="1" indent="-514350">
              <a:buFont typeface="+mj-lt"/>
              <a:buAutoNum type="arabicPeriod"/>
            </a:pPr>
            <a:r>
              <a:rPr lang="id-ID" dirty="0" smtClean="0"/>
              <a:t>Pelanggan (customer)</a:t>
            </a:r>
          </a:p>
          <a:p>
            <a:pPr marL="971550" lvl="1" indent="-514350">
              <a:buFont typeface="+mj-lt"/>
              <a:buAutoNum type="arabicPeriod"/>
            </a:pPr>
            <a:r>
              <a:rPr lang="id-ID" dirty="0" smtClean="0"/>
              <a:t>Serikat pekerja (labor union)</a:t>
            </a:r>
          </a:p>
          <a:p>
            <a:pPr marL="971550" lvl="1" indent="-514350">
              <a:buFont typeface="+mj-lt"/>
              <a:buAutoNum type="arabicPeriod"/>
            </a:pPr>
            <a:r>
              <a:rPr lang="id-ID" dirty="0" smtClean="0"/>
              <a:t>Komunitas keuangan (financial community}</a:t>
            </a:r>
          </a:p>
          <a:p>
            <a:pPr marL="971550" lvl="1" indent="-514350">
              <a:buFont typeface="+mj-lt"/>
              <a:buAutoNum type="arabicPeriod"/>
            </a:pPr>
            <a:r>
              <a:rPr lang="id-ID" dirty="0" smtClean="0"/>
              <a:t>Pemegang saham dan pemilik (stake holders and owners)</a:t>
            </a:r>
          </a:p>
          <a:p>
            <a:pPr marL="971550" lvl="1" indent="-514350">
              <a:buFont typeface="+mj-lt"/>
              <a:buAutoNum type="arabicPeriod"/>
            </a:pPr>
            <a:r>
              <a:rPr lang="id-ID" dirty="0" smtClean="0"/>
              <a:t>Pesaing (competitor)</a:t>
            </a:r>
          </a:p>
          <a:p>
            <a:pPr marL="971550" lvl="1" indent="-514350">
              <a:buFont typeface="+mj-lt"/>
              <a:buAutoNum type="arabicPeriod"/>
            </a:pPr>
            <a:r>
              <a:rPr lang="id-ID" dirty="0" smtClean="0"/>
              <a:t>Pemerintah (government)</a:t>
            </a:r>
          </a:p>
          <a:p>
            <a:pPr marL="971550" lvl="1" indent="-514350">
              <a:buFont typeface="+mj-lt"/>
              <a:buAutoNum type="arabicPeriod"/>
            </a:pPr>
            <a:r>
              <a:rPr lang="id-ID" dirty="0" smtClean="0"/>
              <a:t>Komunitas global (global community)</a:t>
            </a:r>
          </a:p>
          <a:p>
            <a:pPr marL="971550" lvl="1" indent="-514350">
              <a:buFont typeface="+mj-lt"/>
              <a:buAutoNum type="arabicPeriod"/>
            </a:pPr>
            <a:endParaRPr lang="id-ID" dirty="0" smtClean="0"/>
          </a:p>
          <a:p>
            <a:pPr lvl="1"/>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dirty="0" smtClean="0"/>
              <a:t>Mengelola aliran smb daya fisik mnjm rantai pasokan</a:t>
            </a:r>
            <a:endParaRPr lang="id-ID" dirty="0"/>
          </a:p>
        </p:txBody>
      </p:sp>
      <p:sp>
        <p:nvSpPr>
          <p:cNvPr id="3" name="Content Placeholder 2"/>
          <p:cNvSpPr>
            <a:spLocks noGrp="1"/>
          </p:cNvSpPr>
          <p:nvPr>
            <p:ph idx="1"/>
          </p:nvPr>
        </p:nvSpPr>
        <p:spPr>
          <a:xfrm>
            <a:off x="457200" y="1357298"/>
            <a:ext cx="8229600" cy="4768865"/>
          </a:xfrm>
        </p:spPr>
        <p:txBody>
          <a:bodyPr>
            <a:normAutofit fontScale="77500" lnSpcReduction="20000"/>
          </a:bodyPr>
          <a:lstStyle/>
          <a:p>
            <a:r>
              <a:rPr lang="id-ID" dirty="0" smtClean="0"/>
              <a:t>Rantai pasokan (supply chain): jalur yg memfasilitasi aliran smb daya fisik dari pemasok ke prsh, selanjutnya kpd pelanggan.</a:t>
            </a:r>
          </a:p>
          <a:p>
            <a:r>
              <a:rPr lang="id-ID" dirty="0" smtClean="0"/>
              <a:t>Aktivitas:</a:t>
            </a:r>
          </a:p>
          <a:p>
            <a:pPr lvl="1"/>
            <a:r>
              <a:rPr lang="id-ID" dirty="0" smtClean="0"/>
              <a:t>Meramalkan permintaan pelanggan</a:t>
            </a:r>
          </a:p>
          <a:p>
            <a:pPr lvl="1"/>
            <a:r>
              <a:rPr lang="id-ID" dirty="0" smtClean="0"/>
              <a:t>Membuat jadual produksi</a:t>
            </a:r>
          </a:p>
          <a:p>
            <a:pPr lvl="1"/>
            <a:r>
              <a:rPr lang="id-ID" dirty="0" smtClean="0"/>
              <a:t>Menyiapkan jaringan transportasi</a:t>
            </a:r>
          </a:p>
          <a:p>
            <a:pPr lvl="1"/>
            <a:r>
              <a:rPr lang="id-ID" dirty="0" smtClean="0"/>
              <a:t>Memesan persediaan pengganti dr para pemasok</a:t>
            </a:r>
          </a:p>
          <a:p>
            <a:pPr lvl="1"/>
            <a:r>
              <a:rPr lang="id-ID" dirty="0" smtClean="0"/>
              <a:t>Menerima persediaan dr pemasok</a:t>
            </a:r>
          </a:p>
          <a:p>
            <a:pPr lvl="1"/>
            <a:r>
              <a:rPr lang="id-ID" dirty="0" smtClean="0"/>
              <a:t>Mengelola persediaan (brg mentah, dlm proses dan brg jadi)</a:t>
            </a:r>
          </a:p>
          <a:p>
            <a:pPr lvl="1"/>
            <a:r>
              <a:rPr lang="id-ID" dirty="0" smtClean="0"/>
              <a:t>Melakukan produksi</a:t>
            </a:r>
          </a:p>
          <a:p>
            <a:pPr lvl="1"/>
            <a:r>
              <a:rPr lang="id-ID" dirty="0" smtClean="0"/>
              <a:t>Melakukan transportasi sumber daya kepada pelanggan</a:t>
            </a:r>
          </a:p>
          <a:p>
            <a:pPr lvl="1"/>
            <a:r>
              <a:rPr lang="id-ID" dirty="0" smtClean="0"/>
              <a:t>Melacak aliran smb daya dari pemasok, di dlm prsh dan kpd pelanggan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sz="3600" dirty="0" smtClean="0"/>
              <a:t>Keunggulan Kompetitif (competitive advantage)</a:t>
            </a:r>
            <a:endParaRPr lang="id-ID" sz="3600" dirty="0"/>
          </a:p>
        </p:txBody>
      </p:sp>
      <p:sp>
        <p:nvSpPr>
          <p:cNvPr id="3" name="Content Placeholder 2"/>
          <p:cNvSpPr>
            <a:spLocks noGrp="1"/>
          </p:cNvSpPr>
          <p:nvPr>
            <p:ph idx="1"/>
          </p:nvPr>
        </p:nvSpPr>
        <p:spPr/>
        <p:txBody>
          <a:bodyPr/>
          <a:lstStyle/>
          <a:p>
            <a:r>
              <a:rPr lang="id-ID" dirty="0" smtClean="0"/>
              <a:t>Memberikan produk dan jasa yg lebih rendah dengan kualitas yg lebih tinggi.</a:t>
            </a:r>
          </a:p>
          <a:p>
            <a:r>
              <a:rPr lang="id-ID" dirty="0" smtClean="0"/>
              <a:t>Menggunakan sumber daya pisik dan smb daya virtual</a:t>
            </a:r>
          </a:p>
          <a:p>
            <a:r>
              <a:rPr lang="id-ID" dirty="0" smtClean="0"/>
              <a:t>Rantai nilai Porter (hal 35)</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Dimensi-dimensi keunggulan kompetitif</a:t>
            </a:r>
            <a:endParaRPr lang="id-ID" dirty="0"/>
          </a:p>
        </p:txBody>
      </p:sp>
      <p:sp>
        <p:nvSpPr>
          <p:cNvPr id="3" name="Content Placeholder 2"/>
          <p:cNvSpPr>
            <a:spLocks noGrp="1"/>
          </p:cNvSpPr>
          <p:nvPr>
            <p:ph idx="1"/>
          </p:nvPr>
        </p:nvSpPr>
        <p:spPr/>
        <p:txBody>
          <a:bodyPr>
            <a:normAutofit fontScale="92500"/>
          </a:bodyPr>
          <a:lstStyle/>
          <a:p>
            <a:r>
              <a:rPr lang="id-ID" dirty="0" smtClean="0"/>
              <a:t>Keunggulan strategis (strategic advantage)</a:t>
            </a:r>
          </a:p>
          <a:p>
            <a:pPr lvl="1"/>
            <a:r>
              <a:rPr lang="id-ID" dirty="0" smtClean="0"/>
              <a:t>Adl keunggulan yg mempunyai dampak fundamental dalam membentuk operasi perusahaan</a:t>
            </a:r>
          </a:p>
          <a:p>
            <a:r>
              <a:rPr lang="id-ID" dirty="0" smtClean="0"/>
              <a:t>Keunggulan taktis (tactical advantage)</a:t>
            </a:r>
          </a:p>
          <a:p>
            <a:pPr lvl="1"/>
            <a:r>
              <a:rPr lang="id-ID" dirty="0" smtClean="0"/>
              <a:t>Menerapkan strategi yg lebih baik dr pesaingnya.</a:t>
            </a:r>
          </a:p>
          <a:p>
            <a:r>
              <a:rPr lang="id-ID" dirty="0" smtClean="0"/>
              <a:t>Keunggulan operasional (operational advantage)</a:t>
            </a:r>
          </a:p>
          <a:p>
            <a:pPr lvl="1"/>
            <a:r>
              <a:rPr lang="id-ID" dirty="0" smtClean="0"/>
              <a:t>Adalah keunggulan yg berhub dg transaksi dan proses sehari2.</a:t>
            </a:r>
          </a:p>
          <a:p>
            <a:pPr lvl="1"/>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Tantangan </a:t>
            </a:r>
            <a:r>
              <a:rPr lang="id-ID" dirty="0" smtClean="0"/>
              <a:t>Prsh Multinasional</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Prsh Multinational (multinational corporation) adl sebuah prsh yang beroperasi lintas produk, pasar, ngr dan budaya. Terdiri dari prsh induk dan sekelompok anak prsh. Dan anak prsh tsb dpt tersebar scr geografis, dan masing2 dpt memiliki sasaran, kebijakan, dan prosedur sendiri.</a:t>
            </a:r>
          </a:p>
          <a:p>
            <a:r>
              <a:rPr lang="id-ID" dirty="0" smtClean="0"/>
              <a:t>Trend ke depan, karena alasan ekonomi, prsh gunakan out source</a:t>
            </a:r>
          </a:p>
          <a:p>
            <a:r>
              <a:rPr lang="id-ID" dirty="0" smtClean="0"/>
              <a:t>Tantangan koordinasi makin besar, namun kemajuan teknologi informasi dan komunikasi menjadikan koordinasi menjadi mudah.</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Keuntungan koordinasi</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Fleksibilitas dlm merespon pesaing di berbagai ngr dan pasar</a:t>
            </a:r>
          </a:p>
          <a:p>
            <a:r>
              <a:rPr lang="id-ID" dirty="0" smtClean="0"/>
              <a:t>Kemampuan utk merespon prbh yg terjadi di satu ngr</a:t>
            </a:r>
          </a:p>
          <a:p>
            <a:r>
              <a:rPr lang="id-ID" dirty="0" smtClean="0"/>
              <a:t>Kemampuan utk menyamai kebutuhan pasar di seluruh dunia</a:t>
            </a:r>
          </a:p>
          <a:p>
            <a:r>
              <a:rPr lang="id-ID" dirty="0" smtClean="0"/>
              <a:t>Kemampuan utk berbagi pengetahuan antar unit di berbagai negara</a:t>
            </a:r>
          </a:p>
          <a:p>
            <a:r>
              <a:rPr lang="id-ID" dirty="0" smtClean="0"/>
              <a:t>Mengurangi biaya operasi scr keseluruhan</a:t>
            </a:r>
          </a:p>
          <a:p>
            <a:r>
              <a:rPr lang="id-ID" dirty="0" smtClean="0"/>
              <a:t>Peningkatan efisiensi dan efektifitas</a:t>
            </a:r>
          </a:p>
          <a:p>
            <a:r>
              <a:rPr lang="id-ID" dirty="0" smtClean="0"/>
              <a:t>Kemampuan utk meraih dan mempertahankan keragaman produk prsh</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Tantangan dlm Mengembangkan sistem informasi global</a:t>
            </a:r>
            <a:endParaRPr lang="id-ID" dirty="0"/>
          </a:p>
        </p:txBody>
      </p:sp>
      <p:sp>
        <p:nvSpPr>
          <p:cNvPr id="3" name="Content Placeholder 2"/>
          <p:cNvSpPr>
            <a:spLocks noGrp="1"/>
          </p:cNvSpPr>
          <p:nvPr>
            <p:ph idx="1"/>
          </p:nvPr>
        </p:nvSpPr>
        <p:spPr/>
        <p:txBody>
          <a:bodyPr/>
          <a:lstStyle/>
          <a:p>
            <a:r>
              <a:rPr lang="id-ID" dirty="0" smtClean="0"/>
              <a:t>Kendala-kendala politis</a:t>
            </a:r>
          </a:p>
          <a:p>
            <a:r>
              <a:rPr lang="id-ID" dirty="0" smtClean="0"/>
              <a:t>Rintangan budaya dan komunikasi</a:t>
            </a:r>
          </a:p>
          <a:p>
            <a:pPr lvl="1"/>
            <a:r>
              <a:rPr lang="id-ID" dirty="0" smtClean="0"/>
              <a:t>Pembatasan pembelian dan impor peranti keras</a:t>
            </a:r>
          </a:p>
          <a:p>
            <a:pPr lvl="1"/>
            <a:r>
              <a:rPr lang="id-ID" dirty="0" smtClean="0"/>
              <a:t>Pembatasan pemrosesan data</a:t>
            </a:r>
          </a:p>
          <a:p>
            <a:pPr lvl="1"/>
            <a:r>
              <a:rPr lang="id-ID" dirty="0" smtClean="0"/>
              <a:t>Pembatasan komunikasi data</a:t>
            </a:r>
          </a:p>
          <a:p>
            <a:pPr lvl="1"/>
            <a:r>
              <a:rPr lang="id-ID" dirty="0" smtClean="0"/>
              <a:t>Kurangnya dukungan dari manajemen anak prsh</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Sumber daya dan dimensi informasi</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Sumber daya informasi sebuah prsh terdiri dr</a:t>
            </a:r>
          </a:p>
          <a:p>
            <a:pPr lvl="1"/>
            <a:r>
              <a:rPr lang="id-ID" dirty="0" smtClean="0"/>
              <a:t>Peranti keras komputer</a:t>
            </a:r>
          </a:p>
          <a:p>
            <a:pPr lvl="1"/>
            <a:r>
              <a:rPr lang="id-ID" dirty="0" smtClean="0"/>
              <a:t>Peranti lunak komputer</a:t>
            </a:r>
          </a:p>
          <a:p>
            <a:pPr lvl="1"/>
            <a:r>
              <a:rPr lang="id-ID" dirty="0" smtClean="0"/>
              <a:t>Spesialis informasi</a:t>
            </a:r>
          </a:p>
          <a:p>
            <a:pPr lvl="1"/>
            <a:r>
              <a:rPr lang="id-ID" dirty="0" smtClean="0"/>
              <a:t>Pengguna</a:t>
            </a:r>
          </a:p>
          <a:p>
            <a:pPr lvl="1"/>
            <a:r>
              <a:rPr lang="id-ID" dirty="0" smtClean="0"/>
              <a:t>Fasilitas</a:t>
            </a:r>
          </a:p>
          <a:p>
            <a:pPr lvl="1"/>
            <a:r>
              <a:rPr lang="id-ID" dirty="0" smtClean="0"/>
              <a:t>Data base </a:t>
            </a:r>
          </a:p>
          <a:p>
            <a:pPr lvl="1"/>
            <a:r>
              <a:rPr lang="id-ID" dirty="0" smtClean="0"/>
              <a:t>Informasi</a:t>
            </a:r>
          </a:p>
          <a:p>
            <a:r>
              <a:rPr lang="id-ID" dirty="0" smtClean="0"/>
              <a:t>Dimensi Informasi</a:t>
            </a:r>
          </a:p>
          <a:p>
            <a:pPr lvl="1"/>
            <a:r>
              <a:rPr lang="id-ID" dirty="0" smtClean="0"/>
              <a:t>Relevansi</a:t>
            </a:r>
          </a:p>
          <a:p>
            <a:pPr lvl="1"/>
            <a:r>
              <a:rPr lang="id-ID" dirty="0" smtClean="0"/>
              <a:t>Akurasi</a:t>
            </a:r>
          </a:p>
          <a:p>
            <a:pPr lvl="1"/>
            <a:r>
              <a:rPr lang="id-ID" dirty="0" smtClean="0"/>
              <a:t>Ketepatan waktu</a:t>
            </a:r>
          </a:p>
          <a:p>
            <a:pPr lvl="1"/>
            <a:r>
              <a:rPr lang="id-ID" dirty="0" smtClean="0"/>
              <a:t>kelengkapan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dirty="0" smtClean="0"/>
              <a:t>Perencanaan strategis utk sumber daya informasi</a:t>
            </a:r>
            <a:endParaRPr lang="id-ID" dirty="0"/>
          </a:p>
        </p:txBody>
      </p:sp>
      <p:sp>
        <p:nvSpPr>
          <p:cNvPr id="3" name="Content Placeholder 2"/>
          <p:cNvSpPr>
            <a:spLocks noGrp="1"/>
          </p:cNvSpPr>
          <p:nvPr>
            <p:ph idx="1"/>
          </p:nvPr>
        </p:nvSpPr>
        <p:spPr>
          <a:xfrm>
            <a:off x="457200" y="1357298"/>
            <a:ext cx="8229600" cy="4768865"/>
          </a:xfrm>
        </p:spPr>
        <p:txBody>
          <a:bodyPr>
            <a:normAutofit fontScale="85000" lnSpcReduction="20000"/>
          </a:bodyPr>
          <a:lstStyle/>
          <a:p>
            <a:r>
              <a:rPr lang="id-ID" dirty="0" smtClean="0"/>
              <a:t>CIO (Chief information officer) dan CTO (Chief technology officer) adl manajer dg layanan tertinggi di dalam informasi.</a:t>
            </a:r>
          </a:p>
          <a:p>
            <a:r>
              <a:rPr lang="id-ID" dirty="0" smtClean="0"/>
              <a:t>CIO dan CTO dpt memposisikan layanan informasi dg melaksanakan kegiatan berikut:</a:t>
            </a:r>
          </a:p>
          <a:p>
            <a:pPr lvl="1"/>
            <a:r>
              <a:rPr lang="id-ID" dirty="0" smtClean="0"/>
              <a:t>Meluangkan waktu dlm bisnis dn pelatihan bisnis</a:t>
            </a:r>
          </a:p>
          <a:p>
            <a:pPr lvl="1"/>
            <a:r>
              <a:rPr lang="id-ID" dirty="0" smtClean="0"/>
              <a:t>Secara aktif mencari kemitraan dg unit2 bisnis dan manajemen lini</a:t>
            </a:r>
          </a:p>
          <a:p>
            <a:pPr lvl="1"/>
            <a:r>
              <a:rPr lang="id-ID" dirty="0" smtClean="0"/>
              <a:t>Fokus pd perbaikan proses bisnis</a:t>
            </a:r>
          </a:p>
          <a:p>
            <a:pPr lvl="1"/>
            <a:r>
              <a:rPr lang="id-ID" dirty="0" smtClean="0"/>
              <a:t>Menjelaskan biaya2 IS </a:t>
            </a:r>
          </a:p>
          <a:p>
            <a:pPr lvl="1"/>
            <a:r>
              <a:rPr lang="id-ID" dirty="0" smtClean="0"/>
              <a:t>Membangun kredibilitas dg memberikan jasa IS yg dpt diandalkan</a:t>
            </a:r>
          </a:p>
          <a:p>
            <a:pPr lvl="1"/>
            <a:r>
              <a:rPr lang="id-ID" dirty="0" smtClean="0"/>
              <a:t>Terbuka utk ide2 yang berasal dr luar bidang IS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518</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Perusahaan dan Lingkungannya</vt:lpstr>
      <vt:lpstr>Mengelola aliran smb daya fisik mnjm rantai pasokan</vt:lpstr>
      <vt:lpstr>Keunggulan Kompetitif (competitive advantage)</vt:lpstr>
      <vt:lpstr>Dimensi-dimensi keunggulan kompetitif</vt:lpstr>
      <vt:lpstr>Tantangan Prsh Multinasional</vt:lpstr>
      <vt:lpstr>Keuntungan koordinasi</vt:lpstr>
      <vt:lpstr>Tantangan dlm Mengembangkan sistem informasi global</vt:lpstr>
      <vt:lpstr>Sumber daya dan dimensi informasi</vt:lpstr>
      <vt:lpstr>Perencanaan strategis utk sumber daya informasi</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Perusahaan dan Lingkungannya</dc:title>
  <dc:creator>Bismillah</dc:creator>
  <cp:lastModifiedBy>Bismillah</cp:lastModifiedBy>
  <cp:revision>28</cp:revision>
  <dcterms:created xsi:type="dcterms:W3CDTF">2012-02-05T14:10:47Z</dcterms:created>
  <dcterms:modified xsi:type="dcterms:W3CDTF">2012-02-06T10:32:06Z</dcterms:modified>
</cp:coreProperties>
</file>