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73" r:id="rId4"/>
  </p:sldMasterIdLst>
  <p:notesMasterIdLst>
    <p:notesMasterId r:id="rId42"/>
  </p:notesMasterIdLst>
  <p:sldIdLst>
    <p:sldId id="257" r:id="rId5"/>
    <p:sldId id="329" r:id="rId6"/>
    <p:sldId id="258" r:id="rId7"/>
    <p:sldId id="262" r:id="rId8"/>
    <p:sldId id="272" r:id="rId9"/>
    <p:sldId id="306" r:id="rId10"/>
    <p:sldId id="311" r:id="rId11"/>
    <p:sldId id="274" r:id="rId12"/>
    <p:sldId id="312" r:id="rId13"/>
    <p:sldId id="327" r:id="rId14"/>
    <p:sldId id="328" r:id="rId15"/>
    <p:sldId id="326" r:id="rId16"/>
    <p:sldId id="275" r:id="rId17"/>
    <p:sldId id="259" r:id="rId18"/>
    <p:sldId id="260" r:id="rId19"/>
    <p:sldId id="264" r:id="rId20"/>
    <p:sldId id="307" r:id="rId21"/>
    <p:sldId id="276" r:id="rId22"/>
    <p:sldId id="290" r:id="rId23"/>
    <p:sldId id="291" r:id="rId24"/>
    <p:sldId id="270" r:id="rId25"/>
    <p:sldId id="267" r:id="rId26"/>
    <p:sldId id="279" r:id="rId27"/>
    <p:sldId id="277" r:id="rId28"/>
    <p:sldId id="300" r:id="rId29"/>
    <p:sldId id="292" r:id="rId30"/>
    <p:sldId id="301" r:id="rId31"/>
    <p:sldId id="280" r:id="rId32"/>
    <p:sldId id="281" r:id="rId33"/>
    <p:sldId id="282" r:id="rId34"/>
    <p:sldId id="283" r:id="rId35"/>
    <p:sldId id="284" r:id="rId36"/>
    <p:sldId id="302" r:id="rId37"/>
    <p:sldId id="303" r:id="rId38"/>
    <p:sldId id="304" r:id="rId39"/>
    <p:sldId id="305" r:id="rId40"/>
    <p:sldId id="308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5441-1B50-4778-BDE5-6994DFBA6086}" type="datetimeFigureOut">
              <a:rPr lang="en-ID" smtClean="0"/>
              <a:t>26/04/2020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4E0EE-A9CD-4427-90B6-F5C0C98B669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34304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>
            <a:extLst>
              <a:ext uri="{FF2B5EF4-FFF2-40B4-BE49-F238E27FC236}">
                <a16:creationId xmlns:a16="http://schemas.microsoft.com/office/drawing/2014/main" id="{A3807884-400D-4096-BFE3-B8BF4D3DE5A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55E98C5-0D15-475F-8E57-1223D4043993}" type="slidenum">
              <a:rPr lang="en-US" altLang="en-US" sz="1200"/>
              <a:pPr algn="r" eaLnBrk="1" hangingPunct="1"/>
              <a:t>10</a:t>
            </a:fld>
            <a:endParaRPr lang="en-US" altLang="en-US" sz="1200"/>
          </a:p>
        </p:txBody>
      </p:sp>
      <p:sp>
        <p:nvSpPr>
          <p:cNvPr id="98307" name="Slide Image Placeholder 1">
            <a:extLst>
              <a:ext uri="{FF2B5EF4-FFF2-40B4-BE49-F238E27FC236}">
                <a16:creationId xmlns:a16="http://schemas.microsoft.com/office/drawing/2014/main" id="{D7DD1DF6-5216-4B06-A22D-65323BE2A4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8" name="Notes Placeholder 2">
            <a:extLst>
              <a:ext uri="{FF2B5EF4-FFF2-40B4-BE49-F238E27FC236}">
                <a16:creationId xmlns:a16="http://schemas.microsoft.com/office/drawing/2014/main" id="{CC897750-5C31-4807-A266-AF528ADB598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416425"/>
            <a:ext cx="5029200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98309" name="Slide Number Placeholder 3">
            <a:extLst>
              <a:ext uri="{FF2B5EF4-FFF2-40B4-BE49-F238E27FC236}">
                <a16:creationId xmlns:a16="http://schemas.microsoft.com/office/drawing/2014/main" id="{0D956272-3AA6-4AE7-AFE6-019BAF0A3A81}"/>
              </a:ext>
            </a:extLst>
          </p:cNvPr>
          <p:cNvSpPr txBox="1">
            <a:spLocks noGrp="1"/>
          </p:cNvSpPr>
          <p:nvPr/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BC4AE865-C178-463A-A6F9-3D2E69BE5F03}" type="slidenum">
              <a:rPr lang="de-DE" altLang="en-US" sz="1200"/>
              <a:pPr algn="r" eaLnBrk="1" hangingPunct="1"/>
              <a:t>10</a:t>
            </a:fld>
            <a:endParaRPr lang="de-DE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>
            <a:extLst>
              <a:ext uri="{FF2B5EF4-FFF2-40B4-BE49-F238E27FC236}">
                <a16:creationId xmlns:a16="http://schemas.microsoft.com/office/drawing/2014/main" id="{19DD86D3-EE94-49C0-A610-3AEF233D25E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>
            <a:extLst>
              <a:ext uri="{FF2B5EF4-FFF2-40B4-BE49-F238E27FC236}">
                <a16:creationId xmlns:a16="http://schemas.microsoft.com/office/drawing/2014/main" id="{DD726E06-9B3A-40C6-81D9-5E4E2E4188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96260" name="Slide Number Placeholder 3">
            <a:extLst>
              <a:ext uri="{FF2B5EF4-FFF2-40B4-BE49-F238E27FC236}">
                <a16:creationId xmlns:a16="http://schemas.microsoft.com/office/drawing/2014/main" id="{EF495DE4-C9D3-4337-A284-2F00EE519779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077EF85F-EB42-49DF-B97F-F0691374EC9A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76917" y="20177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60117" y="20177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576917" y="41513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60117" y="4151313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517568B-9660-4FB4-B812-594357D15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E51B8490-49D5-4010-A6CF-AB23988169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449BBC59-FB47-4450-8878-65079688DF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E6744E-8464-4BFE-A2F4-D259FEAD5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92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76917" y="2017713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39F2B87-9F68-4937-A2AD-2BFDEEBADE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869C0CC-A763-4E0B-BA04-097EEF6BDF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7B640DB-46E0-4E16-A833-A3E6751A2D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06F33F-93D2-4701-9476-449509BA3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321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E40DE20-02DF-4E99-8622-96C70BE8D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C67B49F-8990-4841-B9BB-D5F51BCCB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47C8E47-E648-4C1B-BADC-15DAD517A3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1A438-2068-4538-80DB-AF7CDBF721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09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74" r:id="rId10"/>
    <p:sldLayoutId id="2147483675" r:id="rId11"/>
    <p:sldLayoutId id="214748367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wmf"/><Relationship Id="rId5" Type="http://schemas.openxmlformats.org/officeDocument/2006/relationships/image" Target="../media/image11.wmf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 err="1">
                <a:solidFill>
                  <a:schemeClr val="tx1"/>
                </a:solidFill>
              </a:rPr>
              <a:t>jamsostek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</a:rPr>
              <a:t>Pelayanan</a:t>
            </a:r>
            <a:r>
              <a:rPr lang="en-US" dirty="0">
                <a:solidFill>
                  <a:schemeClr val="tx1"/>
                </a:solidFill>
              </a:rPr>
              <a:t> Kesehatan </a:t>
            </a:r>
            <a:r>
              <a:rPr lang="en-US" dirty="0" err="1">
                <a:solidFill>
                  <a:schemeClr val="tx1"/>
                </a:solidFill>
              </a:rPr>
              <a:t>Kerja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D2C171D3-593D-44CD-AAF2-297C6BA1E3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19288" y="188913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en-US" altLang="en-US" sz="2200" b="1" dirty="0" err="1"/>
              <a:t>Katagori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Kecelakaan</a:t>
            </a:r>
            <a:r>
              <a:rPr lang="en-US" altLang="en-US" sz="2200" b="1" dirty="0"/>
              <a:t> </a:t>
            </a:r>
            <a:r>
              <a:rPr lang="en-US" altLang="en-US" sz="2200" b="1" dirty="0" err="1"/>
              <a:t>Kerja</a:t>
            </a:r>
            <a:endParaRPr lang="en-US" altLang="en-US" sz="2200" b="1" dirty="0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CD344C89-5614-4BA0-8D48-EDBFDF4DFFF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62050" y="1855470"/>
            <a:ext cx="10058400" cy="3849624"/>
          </a:xfrm>
        </p:spPr>
        <p:txBody>
          <a:bodyPr>
            <a:normAutofit/>
          </a:bodyPr>
          <a:lstStyle/>
          <a:p>
            <a:r>
              <a:rPr lang="en-US" altLang="en-US" sz="2000" dirty="0" err="1"/>
              <a:t>Kecelakaan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tempat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kerja</a:t>
            </a:r>
            <a:endParaRPr lang="en-US" altLang="en-US" sz="2000" dirty="0"/>
          </a:p>
          <a:p>
            <a:r>
              <a:rPr lang="en-US" altLang="en-US" sz="2000" dirty="0" err="1"/>
              <a:t>Kecelakaan</a:t>
            </a:r>
            <a:r>
              <a:rPr lang="en-US" altLang="en-US" sz="2000" dirty="0"/>
              <a:t> di </a:t>
            </a:r>
            <a:r>
              <a:rPr lang="en-US" altLang="en-US" sz="2000" dirty="0" err="1"/>
              <a:t>luar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tempat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kerja</a:t>
            </a:r>
            <a:endParaRPr lang="en-US" altLang="en-US" sz="2000" dirty="0"/>
          </a:p>
          <a:p>
            <a:r>
              <a:rPr lang="en-US" altLang="en-US" sz="2000" dirty="0" err="1"/>
              <a:t>Penyakit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Akibat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Kerja</a:t>
            </a:r>
            <a:endParaRPr lang="en-US" altLang="en-US" sz="2000" dirty="0"/>
          </a:p>
          <a:p>
            <a:r>
              <a:rPr lang="en-US" altLang="en-US" sz="2000" dirty="0" err="1"/>
              <a:t>Meninggal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mendadak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ditempat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kerja</a:t>
            </a:r>
            <a:endParaRPr lang="en-US" altLang="en-US" sz="2000" dirty="0"/>
          </a:p>
          <a:p>
            <a:r>
              <a:rPr lang="en-US" altLang="en-US" sz="2000" dirty="0" err="1"/>
              <a:t>Hilang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atau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dianggap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telah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meninggal</a:t>
            </a:r>
            <a:r>
              <a:rPr lang="en-US" altLang="en-US" sz="2000" dirty="0"/>
              <a:t> dunia</a:t>
            </a:r>
          </a:p>
          <a:p>
            <a:r>
              <a:rPr lang="en-US" altLang="en-US" sz="2000" dirty="0"/>
              <a:t>Lain-lain: </a:t>
            </a:r>
          </a:p>
          <a:p>
            <a:pPr lvl="1"/>
            <a:r>
              <a:rPr lang="en-US" altLang="en-US" sz="2000" dirty="0"/>
              <a:t>Pada Hari </a:t>
            </a:r>
            <a:r>
              <a:rPr lang="en-US" altLang="en-US" sz="2000" dirty="0" err="1"/>
              <a:t>kerja:tugas</a:t>
            </a:r>
            <a:r>
              <a:rPr lang="en-US" altLang="en-US" sz="2000" dirty="0"/>
              <a:t> </a:t>
            </a:r>
            <a:r>
              <a:rPr lang="en-US" altLang="en-US" sz="2000" dirty="0" err="1"/>
              <a:t>luar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kota,lembur</a:t>
            </a:r>
            <a:endParaRPr lang="en-US" altLang="en-US" sz="2000" dirty="0"/>
          </a:p>
          <a:p>
            <a:pPr lvl="1"/>
            <a:r>
              <a:rPr lang="en-US" altLang="en-US" sz="2000" dirty="0" err="1"/>
              <a:t>Diluar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waktu</a:t>
            </a:r>
            <a:r>
              <a:rPr lang="en-US" altLang="en-US" sz="2000" dirty="0"/>
              <a:t>/jam </a:t>
            </a:r>
            <a:r>
              <a:rPr lang="en-US" altLang="en-US" sz="2000" dirty="0" err="1"/>
              <a:t>kerja</a:t>
            </a:r>
            <a:r>
              <a:rPr lang="en-US" altLang="en-US" sz="2000" dirty="0"/>
              <a:t>: </a:t>
            </a:r>
            <a:r>
              <a:rPr lang="en-US" altLang="en-US" sz="2000" dirty="0" err="1"/>
              <a:t>kegiatan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olah</a:t>
            </a:r>
            <a:r>
              <a:rPr lang="en-US" altLang="en-US" sz="2000" dirty="0"/>
              <a:t> raga </a:t>
            </a:r>
            <a:r>
              <a:rPr lang="en-US" altLang="en-US" sz="2000" dirty="0" err="1"/>
              <a:t>kantor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darmawisata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cuti</a:t>
            </a:r>
            <a:r>
              <a:rPr lang="en-US" altLang="en-US" sz="2000" dirty="0"/>
              <a:t>, </a:t>
            </a:r>
            <a:r>
              <a:rPr lang="en-US" altLang="en-US" sz="2000" dirty="0" err="1"/>
              <a:t>pulang</a:t>
            </a:r>
            <a:r>
              <a:rPr lang="en-US" altLang="en-US" sz="2000" dirty="0"/>
              <a:t>- </a:t>
            </a:r>
            <a:r>
              <a:rPr lang="en-US" altLang="en-US" sz="2000" dirty="0" err="1"/>
              <a:t>pergi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dari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kost</a:t>
            </a:r>
            <a:r>
              <a:rPr lang="en-US" altLang="en-US" sz="2000" dirty="0"/>
              <a:t>/basecamp </a:t>
            </a:r>
            <a:r>
              <a:rPr lang="en-US" altLang="en-US" sz="2000" dirty="0" err="1"/>
              <a:t>ke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rumah</a:t>
            </a:r>
            <a:r>
              <a:rPr lang="en-US" altLang="en-US" sz="2000" dirty="0"/>
              <a:t> </a:t>
            </a:r>
            <a:r>
              <a:rPr lang="en-US" altLang="en-US" sz="2000" dirty="0" err="1"/>
              <a:t>tinggal</a:t>
            </a:r>
            <a:r>
              <a:rPr lang="en-US" altLang="en-US" sz="2000" dirty="0"/>
              <a:t> </a:t>
            </a:r>
            <a:r>
              <a:rPr lang="en-US" altLang="en-US" sz="2000" dirty="0" err="1"/>
              <a:t>yg</a:t>
            </a:r>
            <a:r>
              <a:rPr lang="en-US" altLang="en-US" sz="2000" dirty="0"/>
              <a:t> </a:t>
            </a:r>
            <a:r>
              <a:rPr lang="en-US" altLang="en-US" sz="2000" dirty="0" err="1"/>
              <a:t>rutin</a:t>
            </a:r>
            <a:r>
              <a:rPr lang="en-US" altLang="en-US" sz="2000" dirty="0"/>
              <a:t> </a:t>
            </a:r>
            <a:r>
              <a:rPr lang="en-US" altLang="en-US" sz="2000" dirty="0" err="1"/>
              <a:t>dilaksanakan</a:t>
            </a:r>
            <a:r>
              <a:rPr lang="en-US" altLang="en-US" sz="2000"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059D925D-879D-480F-9B3E-16373C8A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6002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RUMAH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60727D12-ABAF-454E-A1BC-3C8E1B1B7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114800"/>
            <a:ext cx="14478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600">
                <a:latin typeface="Times New Roman" panose="02020603050405020304" pitchFamily="18" charset="0"/>
                <a:cs typeface="Arial" panose="020B0604020202020204" pitchFamily="34" charset="0"/>
              </a:rPr>
              <a:t>TEMPAT LAIN</a:t>
            </a:r>
          </a:p>
        </p:txBody>
      </p:sp>
      <p:sp>
        <p:nvSpPr>
          <p:cNvPr id="63492" name="Rectangle 4">
            <a:extLst>
              <a:ext uri="{FF2B5EF4-FFF2-40B4-BE49-F238E27FC236}">
                <a16:creationId xmlns:a16="http://schemas.microsoft.com/office/drawing/2014/main" id="{4E98FC74-A444-4608-BC55-AC7DAE78F4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2133600"/>
            <a:ext cx="990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Times New Roman" panose="02020603050405020304" pitchFamily="18" charset="0"/>
                <a:cs typeface="Arial" panose="020B0604020202020204" pitchFamily="34" charset="0"/>
              </a:rPr>
              <a:t>KANTOR</a:t>
            </a:r>
          </a:p>
        </p:txBody>
      </p:sp>
      <p:sp>
        <p:nvSpPr>
          <p:cNvPr id="63493" name="Line 5">
            <a:extLst>
              <a:ext uri="{FF2B5EF4-FFF2-40B4-BE49-F238E27FC236}">
                <a16:creationId xmlns:a16="http://schemas.microsoft.com/office/drawing/2014/main" id="{53E1CFAB-3829-4670-BE87-9D581B8F54C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6764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494" name="Line 6">
            <a:extLst>
              <a:ext uri="{FF2B5EF4-FFF2-40B4-BE49-F238E27FC236}">
                <a16:creationId xmlns:a16="http://schemas.microsoft.com/office/drawing/2014/main" id="{85BE3645-74F6-4128-8E4B-B6F0AA8074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57800" y="38862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495" name="Line 7">
            <a:extLst>
              <a:ext uri="{FF2B5EF4-FFF2-40B4-BE49-F238E27FC236}">
                <a16:creationId xmlns:a16="http://schemas.microsoft.com/office/drawing/2014/main" id="{ADC2FC5D-128B-4B0F-9C85-43F67480170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2362200"/>
            <a:ext cx="0" cy="152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496" name="Line 8">
            <a:extLst>
              <a:ext uri="{FF2B5EF4-FFF2-40B4-BE49-F238E27FC236}">
                <a16:creationId xmlns:a16="http://schemas.microsoft.com/office/drawing/2014/main" id="{F41E683F-8E6D-44CB-90A4-C17248E7CC9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3886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497" name="Line 9">
            <a:extLst>
              <a:ext uri="{FF2B5EF4-FFF2-40B4-BE49-F238E27FC236}">
                <a16:creationId xmlns:a16="http://schemas.microsoft.com/office/drawing/2014/main" id="{26D64133-7E56-4D34-AC3E-52EC6D2133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276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3498" name="Text Box 10">
            <a:extLst>
              <a:ext uri="{FF2B5EF4-FFF2-40B4-BE49-F238E27FC236}">
                <a16:creationId xmlns:a16="http://schemas.microsoft.com/office/drawing/2014/main" id="{C3370B6B-D68E-4B05-A897-EBDB73ABF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3414" y="47656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en-US" sz="240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3499" name="Text Box 11">
            <a:extLst>
              <a:ext uri="{FF2B5EF4-FFF2-40B4-BE49-F238E27FC236}">
                <a16:creationId xmlns:a16="http://schemas.microsoft.com/office/drawing/2014/main" id="{31E5A9D9-5039-4A3E-B43C-3FE3E1EF6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724400"/>
            <a:ext cx="8229600" cy="144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 b="1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Ruang lingkup kecelakaan kerja</a:t>
            </a:r>
            <a:r>
              <a:rPr lang="en-US" altLang="en-US" sz="2200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adalah sejak tenaga kerja berangkat dan pulang dari rumah dan </a:t>
            </a:r>
            <a:r>
              <a:rPr lang="en-US" altLang="en-US" sz="2200" b="1">
                <a:solidFill>
                  <a:schemeClr val="tx2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berada di jalan umum</a:t>
            </a:r>
            <a:r>
              <a:rPr lang="en-US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menuju ketempat kerja /kantor atau menuju ketempat lain sesuai perintah  dan ada hubungan dengan tugas serta melalui jalan yang wajar.</a:t>
            </a:r>
          </a:p>
        </p:txBody>
      </p:sp>
      <p:pic>
        <p:nvPicPr>
          <p:cNvPr id="63500" name="Picture 12">
            <a:extLst>
              <a:ext uri="{FF2B5EF4-FFF2-40B4-BE49-F238E27FC236}">
                <a16:creationId xmlns:a16="http://schemas.microsoft.com/office/drawing/2014/main" id="{1DE1DD24-8F30-443A-8118-A2B88D9AA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295400"/>
            <a:ext cx="1143000" cy="6858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3501" name="Picture 13">
            <a:extLst>
              <a:ext uri="{FF2B5EF4-FFF2-40B4-BE49-F238E27FC236}">
                <a16:creationId xmlns:a16="http://schemas.microsoft.com/office/drawing/2014/main" id="{727F3BBF-2CBF-4FC9-B236-01A1204EA7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48400" y="3429001"/>
            <a:ext cx="87630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02" name="Picture 14">
            <a:extLst>
              <a:ext uri="{FF2B5EF4-FFF2-40B4-BE49-F238E27FC236}">
                <a16:creationId xmlns:a16="http://schemas.microsoft.com/office/drawing/2014/main" id="{23765A04-CD51-4770-A74C-A9354B5130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295400"/>
            <a:ext cx="19812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03" name="Picture 15">
            <a:extLst>
              <a:ext uri="{FF2B5EF4-FFF2-40B4-BE49-F238E27FC236}">
                <a16:creationId xmlns:a16="http://schemas.microsoft.com/office/drawing/2014/main" id="{1E733199-0527-409A-AD99-4FA27FB5B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295401"/>
            <a:ext cx="922338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04" name="Picture 16">
            <a:extLst>
              <a:ext uri="{FF2B5EF4-FFF2-40B4-BE49-F238E27FC236}">
                <a16:creationId xmlns:a16="http://schemas.microsoft.com/office/drawing/2014/main" id="{038486E9-CB4B-46B3-9216-B8B902C77B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971800"/>
            <a:ext cx="1809750" cy="144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505" name="Rectangle 17">
            <a:extLst>
              <a:ext uri="{FF2B5EF4-FFF2-40B4-BE49-F238E27FC236}">
                <a16:creationId xmlns:a16="http://schemas.microsoft.com/office/drawing/2014/main" id="{22B42258-A516-4940-B7DC-D76128A58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28600"/>
            <a:ext cx="73914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 b="1">
                <a:solidFill>
                  <a:srgbClr val="000000"/>
                </a:solidFill>
                <a:latin typeface="ArcheCondSSK" pitchFamily="2" charset="0"/>
              </a:rPr>
              <a:t>Ruang Lingkup Kecelakaan Kerja</a:t>
            </a:r>
          </a:p>
        </p:txBody>
      </p:sp>
    </p:spTree>
  </p:cSld>
  <p:clrMapOvr>
    <a:masterClrMapping/>
  </p:clrMapOvr>
  <p:transition spd="slow">
    <p:cover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>
            <a:extLst>
              <a:ext uri="{FF2B5EF4-FFF2-40B4-BE49-F238E27FC236}">
                <a16:creationId xmlns:a16="http://schemas.microsoft.com/office/drawing/2014/main" id="{F09AFC76-9EAA-44D5-A4A0-50EBCD5D702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152400"/>
            <a:ext cx="4191000" cy="685800"/>
          </a:xfrm>
        </p:spPr>
        <p:txBody>
          <a:bodyPr anchor="ctr"/>
          <a:lstStyle/>
          <a:p>
            <a:r>
              <a:rPr lang="en-US" altLang="en-US" sz="1600"/>
              <a:t>MANFAAT (BENEFIT) JKK</a:t>
            </a:r>
            <a:br>
              <a:rPr lang="en-US" altLang="en-US" sz="1600"/>
            </a:br>
            <a:endParaRPr lang="en-GB" altLang="en-US" sz="900"/>
          </a:p>
        </p:txBody>
      </p:sp>
      <p:sp>
        <p:nvSpPr>
          <p:cNvPr id="95235" name="AutoShape 3">
            <a:extLst>
              <a:ext uri="{FF2B5EF4-FFF2-40B4-BE49-F238E27FC236}">
                <a16:creationId xmlns:a16="http://schemas.microsoft.com/office/drawing/2014/main" id="{5833E163-9A2D-4A43-84C4-2CE280A5D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900" y="2362200"/>
            <a:ext cx="14351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KECELAKAAN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KERJA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36" name="AutoShape 4">
            <a:extLst>
              <a:ext uri="{FF2B5EF4-FFF2-40B4-BE49-F238E27FC236}">
                <a16:creationId xmlns:a16="http://schemas.microsoft.com/office/drawing/2014/main" id="{54076C1E-9C12-4BB9-8D72-EC07DB2C8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362200"/>
            <a:ext cx="1600200" cy="4572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PENGANGKUTAN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37" name="AutoShape 5">
            <a:extLst>
              <a:ext uri="{FF2B5EF4-FFF2-40B4-BE49-F238E27FC236}">
                <a16:creationId xmlns:a16="http://schemas.microsoft.com/office/drawing/2014/main" id="{F94E0BD5-0837-46E8-9FB4-4EFCFAE51F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066800"/>
            <a:ext cx="15240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SEMENTARA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TIDAK MAMPU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BEKERJA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38" name="AutoShape 6">
            <a:extLst>
              <a:ext uri="{FF2B5EF4-FFF2-40B4-BE49-F238E27FC236}">
                <a16:creationId xmlns:a16="http://schemas.microsoft.com/office/drawing/2014/main" id="{08B4A2A0-0DD4-4FE0-AA76-03470BAEF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MENINGGAL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DUNIA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39" name="AutoShape 7">
            <a:extLst>
              <a:ext uri="{FF2B5EF4-FFF2-40B4-BE49-F238E27FC236}">
                <a16:creationId xmlns:a16="http://schemas.microsoft.com/office/drawing/2014/main" id="{E0E77DC7-EFFD-4023-8A9E-54FBB0416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371600"/>
            <a:ext cx="1371600" cy="533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CACAT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40" name="AutoShape 8">
            <a:extLst>
              <a:ext uri="{FF2B5EF4-FFF2-40B4-BE49-F238E27FC236}">
                <a16:creationId xmlns:a16="http://schemas.microsoft.com/office/drawing/2014/main" id="{84977E46-B020-4375-907F-4F4E09F1EF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4384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MENINGGAL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DUNIA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41" name="AutoShape 9">
            <a:extLst>
              <a:ext uri="{FF2B5EF4-FFF2-40B4-BE49-F238E27FC236}">
                <a16:creationId xmlns:a16="http://schemas.microsoft.com/office/drawing/2014/main" id="{C9141557-AD63-4E39-B56D-B3C0B7DBEC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810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BEKERJA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KEMBALI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42" name="AutoShape 10">
            <a:extLst>
              <a:ext uri="{FF2B5EF4-FFF2-40B4-BE49-F238E27FC236}">
                <a16:creationId xmlns:a16="http://schemas.microsoft.com/office/drawing/2014/main" id="{998E1BE8-A259-44F2-BA0F-38B461492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3810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CACAT TETAP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TOTAL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43" name="AutoShape 11">
            <a:extLst>
              <a:ext uri="{FF2B5EF4-FFF2-40B4-BE49-F238E27FC236}">
                <a16:creationId xmlns:a16="http://schemas.microsoft.com/office/drawing/2014/main" id="{37A7B749-30D5-44F5-A5F6-7C39E8DB4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9200" y="2438400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CACAT TETAP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SEBAGIAN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95244" name="AutoShape 12">
            <a:extLst>
              <a:ext uri="{FF2B5EF4-FFF2-40B4-BE49-F238E27FC236}">
                <a16:creationId xmlns:a16="http://schemas.microsoft.com/office/drawing/2014/main" id="{A6763704-25B9-4DE4-A084-C2D891892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82063" y="5072063"/>
            <a:ext cx="1371600" cy="6858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CACAT</a:t>
            </a:r>
          </a:p>
          <a:p>
            <a:pPr algn="ctr" eaLnBrk="1" hangingPunct="1"/>
            <a:r>
              <a:rPr lang="en-US" altLang="en-US" sz="1400">
                <a:solidFill>
                  <a:srgbClr val="000099"/>
                </a:solidFill>
                <a:latin typeface="Tahoma" panose="020B0604030504040204" pitchFamily="34" charset="0"/>
              </a:rPr>
              <a:t>FUNGSI</a:t>
            </a:r>
            <a:endParaRPr lang="en-GB" altLang="en-US" sz="1400">
              <a:solidFill>
                <a:srgbClr val="000099"/>
              </a:solidFill>
              <a:latin typeface="Tahoma" panose="020B0604030504040204" pitchFamily="34" charset="0"/>
            </a:endParaRPr>
          </a:p>
        </p:txBody>
      </p:sp>
      <p:sp>
        <p:nvSpPr>
          <p:cNvPr id="38925" name="Text Box 13">
            <a:extLst>
              <a:ext uri="{FF2B5EF4-FFF2-40B4-BE49-F238E27FC236}">
                <a16:creationId xmlns:a16="http://schemas.microsoft.com/office/drawing/2014/main" id="{FB05BDD2-AA6B-405A-BB1B-8CF671642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828801"/>
            <a:ext cx="16002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4625" indent="-174625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Biaya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Perawatan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Pengobatan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174625" indent="-174625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20.000.000,-</a:t>
            </a:r>
          </a:p>
          <a:p>
            <a:pPr marL="174625" indent="-174625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Santunan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STMB</a:t>
            </a:r>
          </a:p>
          <a:p>
            <a:pPr marL="174625" indent="-174625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4 bl.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Pertama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174625" indent="-174625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100%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upah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;</a:t>
            </a:r>
          </a:p>
          <a:p>
            <a:pPr marL="174625" indent="-174625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4 bl.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Kedua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174625" indent="-174625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75%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Upah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;</a:t>
            </a:r>
          </a:p>
          <a:p>
            <a:pPr marL="174625" indent="-174625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seterusnya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174625" indent="-174625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50%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upa</a:t>
            </a:r>
            <a:r>
              <a:rPr lang="en-US" sz="14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h</a:t>
            </a: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8926" name="Text Box 14">
            <a:extLst>
              <a:ext uri="{FF2B5EF4-FFF2-40B4-BE49-F238E27FC236}">
                <a16:creationId xmlns:a16="http://schemas.microsoft.com/office/drawing/2014/main" id="{202CF7FA-5019-4464-ADD3-1FB8B414AA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086350"/>
            <a:ext cx="2209800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Santunan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sekaligus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60% x 80 bl.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upah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Santunan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berkala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200.000,- /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bulan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selama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24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bulan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Biaya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pemakaman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2.000.000,-</a:t>
            </a: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endParaRPr lang="en-GB" sz="14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8927" name="Text Box 15">
            <a:extLst>
              <a:ext uri="{FF2B5EF4-FFF2-40B4-BE49-F238E27FC236}">
                <a16:creationId xmlns:a16="http://schemas.microsoft.com/office/drawing/2014/main" id="{5662D11D-4408-49A7-A967-1C10180F1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39" y="3286126"/>
            <a:ext cx="18573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Santunan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sekaligus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60% x 80 bl.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upah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Santunan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berkala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200.000,- /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bulan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selama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24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bulan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3.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Biaya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pemakaman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2.000.000,-</a:t>
            </a: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endParaRPr lang="en-GB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8928" name="Text Box 16">
            <a:extLst>
              <a:ext uri="{FF2B5EF4-FFF2-40B4-BE49-F238E27FC236}">
                <a16:creationId xmlns:a16="http://schemas.microsoft.com/office/drawing/2014/main" id="{8FC51B4F-03EF-4EA5-8BCA-840EEA6D6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1143001"/>
            <a:ext cx="1905000" cy="98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4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1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Santunan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sekaligus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70% x 80 bl.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upah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2.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Santunan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berkala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200.000,- /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bulan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selama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24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bulan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8929" name="Text Box 17">
            <a:extLst>
              <a:ext uri="{FF2B5EF4-FFF2-40B4-BE49-F238E27FC236}">
                <a16:creationId xmlns:a16="http://schemas.microsoft.com/office/drawing/2014/main" id="{4929E06E-3C9C-447E-BD1A-AAB3A5C9E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3124201"/>
            <a:ext cx="1905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Santunan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sekaligus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%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tabel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x 80 bl.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upah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8930" name="Text Box 18">
            <a:extLst>
              <a:ext uri="{FF2B5EF4-FFF2-40B4-BE49-F238E27FC236}">
                <a16:creationId xmlns:a16="http://schemas.microsoft.com/office/drawing/2014/main" id="{7B4A5EA5-E1B6-4FD6-9DC3-D5FDF15AE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26" y="6072189"/>
            <a:ext cx="1643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%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kurang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fungsi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x %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Tabel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x 80 bl.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upah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8931" name="Text Box 19">
            <a:extLst>
              <a:ext uri="{FF2B5EF4-FFF2-40B4-BE49-F238E27FC236}">
                <a16:creationId xmlns:a16="http://schemas.microsoft.com/office/drawing/2014/main" id="{5F9D0841-FAA0-4AAA-A641-DDEC7F1099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48001"/>
            <a:ext cx="19050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Darat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.  750.000,-</a:t>
            </a: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Laut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 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1.000.000,-</a:t>
            </a:r>
          </a:p>
          <a:p>
            <a:pPr marL="457200" indent="-457200">
              <a:lnSpc>
                <a:spcPct val="45000"/>
              </a:lnSpc>
              <a:spcBef>
                <a:spcPct val="50000"/>
              </a:spcBef>
              <a:defRPr/>
            </a:pP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Udara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2.000.000,-</a:t>
            </a:r>
          </a:p>
        </p:txBody>
      </p:sp>
      <p:sp>
        <p:nvSpPr>
          <p:cNvPr id="95252" name="Line 20">
            <a:extLst>
              <a:ext uri="{FF2B5EF4-FFF2-40B4-BE49-F238E27FC236}">
                <a16:creationId xmlns:a16="http://schemas.microsoft.com/office/drawing/2014/main" id="{BAA188F2-2BC9-4D4D-AF25-64E8124D2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2590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3" name="Line 21">
            <a:extLst>
              <a:ext uri="{FF2B5EF4-FFF2-40B4-BE49-F238E27FC236}">
                <a16:creationId xmlns:a16="http://schemas.microsoft.com/office/drawing/2014/main" id="{D0E621EC-0D89-40C1-87E3-D07DB7C45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4478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4" name="Line 22">
            <a:extLst>
              <a:ext uri="{FF2B5EF4-FFF2-40B4-BE49-F238E27FC236}">
                <a16:creationId xmlns:a16="http://schemas.microsoft.com/office/drawing/2014/main" id="{D3C95AB3-0838-41B0-8B77-8A4792733D8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9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5" name="Line 23">
            <a:extLst>
              <a:ext uri="{FF2B5EF4-FFF2-40B4-BE49-F238E27FC236}">
                <a16:creationId xmlns:a16="http://schemas.microsoft.com/office/drawing/2014/main" id="{2F2D70E5-278C-4474-8AB2-49BAF55090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1447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6" name="Line 24">
            <a:extLst>
              <a:ext uri="{FF2B5EF4-FFF2-40B4-BE49-F238E27FC236}">
                <a16:creationId xmlns:a16="http://schemas.microsoft.com/office/drawing/2014/main" id="{5888C71E-7338-4928-B3CF-6F5223AA8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572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7" name="Line 25">
            <a:extLst>
              <a:ext uri="{FF2B5EF4-FFF2-40B4-BE49-F238E27FC236}">
                <a16:creationId xmlns:a16="http://schemas.microsoft.com/office/drawing/2014/main" id="{C260D86F-F4EF-46C2-830A-3924BB5879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6858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8" name="Line 26">
            <a:extLst>
              <a:ext uri="{FF2B5EF4-FFF2-40B4-BE49-F238E27FC236}">
                <a16:creationId xmlns:a16="http://schemas.microsoft.com/office/drawing/2014/main" id="{E9E25CEA-E701-4798-BB44-44DA32838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1371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59" name="Line 27">
            <a:extLst>
              <a:ext uri="{FF2B5EF4-FFF2-40B4-BE49-F238E27FC236}">
                <a16:creationId xmlns:a16="http://schemas.microsoft.com/office/drawing/2014/main" id="{24121CF3-EBAC-4C8B-9B25-516FD1403E2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819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60" name="Line 28">
            <a:extLst>
              <a:ext uri="{FF2B5EF4-FFF2-40B4-BE49-F238E27FC236}">
                <a16:creationId xmlns:a16="http://schemas.microsoft.com/office/drawing/2014/main" id="{A75B2472-90D3-4600-AF61-47EC43CF7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1676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61" name="Line 29">
            <a:extLst>
              <a:ext uri="{FF2B5EF4-FFF2-40B4-BE49-F238E27FC236}">
                <a16:creationId xmlns:a16="http://schemas.microsoft.com/office/drawing/2014/main" id="{0FDAFA38-443C-4BFA-88CF-1379B883A7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68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62" name="Line 30">
            <a:extLst>
              <a:ext uri="{FF2B5EF4-FFF2-40B4-BE49-F238E27FC236}">
                <a16:creationId xmlns:a16="http://schemas.microsoft.com/office/drawing/2014/main" id="{4E6DD35C-68F2-43F5-A31C-37272D9343B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640764" y="685800"/>
            <a:ext cx="46037" cy="4814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63" name="Line 31">
            <a:extLst>
              <a:ext uri="{FF2B5EF4-FFF2-40B4-BE49-F238E27FC236}">
                <a16:creationId xmlns:a16="http://schemas.microsoft.com/office/drawing/2014/main" id="{CDB6D0DC-D587-4F85-B8D8-A184EC789EE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67751" y="5500689"/>
            <a:ext cx="214313" cy="4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64" name="Line 32">
            <a:extLst>
              <a:ext uri="{FF2B5EF4-FFF2-40B4-BE49-F238E27FC236}">
                <a16:creationId xmlns:a16="http://schemas.microsoft.com/office/drawing/2014/main" id="{E85DAC26-7671-4BDF-B4CC-71A1D7D8FB54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2819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65" name="Line 33">
            <a:extLst>
              <a:ext uri="{FF2B5EF4-FFF2-40B4-BE49-F238E27FC236}">
                <a16:creationId xmlns:a16="http://schemas.microsoft.com/office/drawing/2014/main" id="{B0CB3A68-C010-46F6-B140-60F61B277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8686800" y="685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95266" name="Line 34">
            <a:extLst>
              <a:ext uri="{FF2B5EF4-FFF2-40B4-BE49-F238E27FC236}">
                <a16:creationId xmlns:a16="http://schemas.microsoft.com/office/drawing/2014/main" id="{38101A13-5079-4047-A722-1E823D69D3C2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1676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38949" name="Text Box 37">
            <a:extLst>
              <a:ext uri="{FF2B5EF4-FFF2-40B4-BE49-F238E27FC236}">
                <a16:creationId xmlns:a16="http://schemas.microsoft.com/office/drawing/2014/main" id="{0E31B60B-E5C7-445D-BB73-9CD961542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0626" y="3643314"/>
            <a:ext cx="17049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biaya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Rahab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Medik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</a:p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max </a:t>
            </a:r>
            <a:r>
              <a:rPr lang="en-US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2.000.000,-</a:t>
            </a:r>
          </a:p>
        </p:txBody>
      </p:sp>
      <p:sp>
        <p:nvSpPr>
          <p:cNvPr id="37" name="Text Box 37">
            <a:extLst>
              <a:ext uri="{FF2B5EF4-FFF2-40B4-BE49-F238E27FC236}">
                <a16:creationId xmlns:a16="http://schemas.microsoft.com/office/drawing/2014/main" id="{33B4B76D-D834-4ABD-A8F5-59D38FD92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2064" y="4286251"/>
            <a:ext cx="178593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penggantian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gigi</a:t>
            </a: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</a:t>
            </a:r>
            <a:r>
              <a:rPr lang="en-US" sz="1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tiruan</a:t>
            </a:r>
            <a:endParaRPr lang="en-US" sz="12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  <a:p>
            <a:pPr marL="457200" indent="-457200">
              <a:lnSpc>
                <a:spcPct val="85000"/>
              </a:lnSpc>
              <a:spcBef>
                <a:spcPct val="50000"/>
              </a:spcBef>
              <a:defRPr/>
            </a:pPr>
            <a:r>
              <a:rPr 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max </a:t>
            </a:r>
            <a:r>
              <a:rPr lang="en-US" sz="1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Rp</a:t>
            </a: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rPr>
              <a:t> 2.000.000,-</a:t>
            </a:r>
          </a:p>
        </p:txBody>
      </p:sp>
    </p:spTree>
  </p:cSld>
  <p:clrMapOvr>
    <a:masterClrMapping/>
  </p:clrMapOvr>
  <p:transition spd="slow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extLst>
              <a:ext uri="{FF2B5EF4-FFF2-40B4-BE49-F238E27FC236}">
                <a16:creationId xmlns:a16="http://schemas.microsoft.com/office/drawing/2014/main" id="{1A35F8C1-3361-41B2-8F42-CA7266495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28600"/>
            <a:ext cx="3581400" cy="6858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KECELAKAAN KERJA</a:t>
            </a:r>
          </a:p>
        </p:txBody>
      </p:sp>
      <p:sp>
        <p:nvSpPr>
          <p:cNvPr id="10243" name="AutoShape 3">
            <a:extLst>
              <a:ext uri="{FF2B5EF4-FFF2-40B4-BE49-F238E27FC236}">
                <a16:creationId xmlns:a16="http://schemas.microsoft.com/office/drawing/2014/main" id="{8CF4A174-1E6A-4ED0-9C52-2AF73BFF6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1143000"/>
            <a:ext cx="3276600" cy="609600"/>
          </a:xfrm>
          <a:prstGeom prst="can">
            <a:avLst>
              <a:gd name="adj" fmla="val 25000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CACAT TETAP</a:t>
            </a: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52CC1F8A-3DAF-4319-99CB-EA6CD1715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5550" y="2205038"/>
            <a:ext cx="20574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ANATOMIS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B79ADB61-6579-494E-8C3D-B06E65DFA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2205038"/>
            <a:ext cx="2057400" cy="762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FUNGSI</a:t>
            </a:r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5F17838B-46C4-4018-BA87-332F98798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6019800"/>
            <a:ext cx="3276600" cy="6096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FF0000"/>
                </a:solidFill>
                <a:latin typeface="Times New Roman" panose="02020603050405020304" pitchFamily="18" charset="0"/>
              </a:rPr>
              <a:t>DOKTER PENASEHAT</a:t>
            </a:r>
          </a:p>
        </p:txBody>
      </p:sp>
      <p:sp>
        <p:nvSpPr>
          <p:cNvPr id="10247" name="Oval 7">
            <a:extLst>
              <a:ext uri="{FF2B5EF4-FFF2-40B4-BE49-F238E27FC236}">
                <a16:creationId xmlns:a16="http://schemas.microsoft.com/office/drawing/2014/main" id="{EB47303A-6927-4CF6-A3C3-3C2AC5BDF6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8213" y="3573463"/>
            <a:ext cx="1752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SEBAGIAN</a:t>
            </a:r>
          </a:p>
        </p:txBody>
      </p:sp>
      <p:sp>
        <p:nvSpPr>
          <p:cNvPr id="10248" name="Oval 8">
            <a:extLst>
              <a:ext uri="{FF2B5EF4-FFF2-40B4-BE49-F238E27FC236}">
                <a16:creationId xmlns:a16="http://schemas.microsoft.com/office/drawing/2014/main" id="{2092B68B-79FB-4111-9133-686772D8B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581400"/>
            <a:ext cx="1752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TOTAL</a:t>
            </a:r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C22066EC-7FB6-43D0-B6AD-CDA3791D7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581400"/>
            <a:ext cx="1752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CC"/>
                </a:solidFill>
                <a:latin typeface="Times New Roman" panose="02020603050405020304" pitchFamily="18" charset="0"/>
              </a:rPr>
              <a:t>SEBAGIAN</a:t>
            </a:r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50093DF0-385E-46EF-80B5-29808EBA5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3581400"/>
            <a:ext cx="1752600" cy="609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TOTAL</a:t>
            </a:r>
          </a:p>
        </p:txBody>
      </p:sp>
      <p:sp>
        <p:nvSpPr>
          <p:cNvPr id="10251" name="AutoShape 11">
            <a:extLst>
              <a:ext uri="{FF2B5EF4-FFF2-40B4-BE49-F238E27FC236}">
                <a16:creationId xmlns:a16="http://schemas.microsoft.com/office/drawing/2014/main" id="{5D4BE58A-CD05-4282-A3E2-546696305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00600"/>
            <a:ext cx="3276600" cy="609600"/>
          </a:xfrm>
          <a:prstGeom prst="cube">
            <a:avLst>
              <a:gd name="adj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rgbClr val="0000CC"/>
                </a:solidFill>
                <a:latin typeface="Times New Roman" panose="02020603050405020304" pitchFamily="18" charset="0"/>
              </a:rPr>
              <a:t>DOKTER PEMERIKSA</a:t>
            </a:r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B78CCA5D-6518-4E09-B931-DA2933F66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4191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941160BB-DB96-4BB5-A253-C75F1DA7959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0375" y="5084763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D4AA3A54-A377-404F-9255-2A08643DA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41910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FCCC6950-F20E-431F-9AF3-5B2FD4915ABD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7696200" y="5105400"/>
            <a:ext cx="114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86A23559-F532-4083-904F-962C33F581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3886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C9576E0E-B145-42E2-81EF-097AC9C7E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8" name="Line 18">
            <a:extLst>
              <a:ext uri="{FF2B5EF4-FFF2-40B4-BE49-F238E27FC236}">
                <a16:creationId xmlns:a16="http://schemas.microsoft.com/office/drawing/2014/main" id="{F33724DE-55C1-4517-B631-536D270DA8F9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3886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59" name="Line 19">
            <a:extLst>
              <a:ext uri="{FF2B5EF4-FFF2-40B4-BE49-F238E27FC236}">
                <a16:creationId xmlns:a16="http://schemas.microsoft.com/office/drawing/2014/main" id="{D3987BB0-BA4D-499B-A47F-7DDD1D5B3B0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276600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0" name="Line 20">
            <a:extLst>
              <a:ext uri="{FF2B5EF4-FFF2-40B4-BE49-F238E27FC236}">
                <a16:creationId xmlns:a16="http://schemas.microsoft.com/office/drawing/2014/main" id="{5E594CBD-F43B-4155-9F20-2FAF72982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276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1" name="Line 21">
            <a:extLst>
              <a:ext uri="{FF2B5EF4-FFF2-40B4-BE49-F238E27FC236}">
                <a16:creationId xmlns:a16="http://schemas.microsoft.com/office/drawing/2014/main" id="{6B501BF9-800B-4C45-ADB9-647014FD47C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3276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2" name="Line 22">
            <a:extLst>
              <a:ext uri="{FF2B5EF4-FFF2-40B4-BE49-F238E27FC236}">
                <a16:creationId xmlns:a16="http://schemas.microsoft.com/office/drawing/2014/main" id="{F45BBC15-A1FD-47E6-A4BB-D5AF6CFA44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5500" y="3284538"/>
            <a:ext cx="228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3" name="Line 23">
            <a:extLst>
              <a:ext uri="{FF2B5EF4-FFF2-40B4-BE49-F238E27FC236}">
                <a16:creationId xmlns:a16="http://schemas.microsoft.com/office/drawing/2014/main" id="{C5564A47-240D-4DF1-A49E-3374354B9F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3276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4" name="Line 24">
            <a:extLst>
              <a:ext uri="{FF2B5EF4-FFF2-40B4-BE49-F238E27FC236}">
                <a16:creationId xmlns:a16="http://schemas.microsoft.com/office/drawing/2014/main" id="{ED3C78F6-FA0D-4D5F-A904-FE6E06A0C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8800" y="3276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5" name="Line 25">
            <a:extLst>
              <a:ext uri="{FF2B5EF4-FFF2-40B4-BE49-F238E27FC236}">
                <a16:creationId xmlns:a16="http://schemas.microsoft.com/office/drawing/2014/main" id="{74A99D0F-8FB8-4936-9F26-71D3D6B19D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19513" y="2997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6" name="Line 26">
            <a:extLst>
              <a:ext uri="{FF2B5EF4-FFF2-40B4-BE49-F238E27FC236}">
                <a16:creationId xmlns:a16="http://schemas.microsoft.com/office/drawing/2014/main" id="{191336AE-20C6-454B-9BB4-E79B8101EFFC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29718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7" name="Line 27">
            <a:extLst>
              <a:ext uri="{FF2B5EF4-FFF2-40B4-BE49-F238E27FC236}">
                <a16:creationId xmlns:a16="http://schemas.microsoft.com/office/drawing/2014/main" id="{2AF8799A-DD8C-4405-8CFD-CB7374CB0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17526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8" name="Line 28">
            <a:extLst>
              <a:ext uri="{FF2B5EF4-FFF2-40B4-BE49-F238E27FC236}">
                <a16:creationId xmlns:a16="http://schemas.microsoft.com/office/drawing/2014/main" id="{4A1949E1-613A-4557-82D5-AA9EA4AF4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2038" y="2492375"/>
            <a:ext cx="2209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0269" name="Line 29">
            <a:extLst>
              <a:ext uri="{FF2B5EF4-FFF2-40B4-BE49-F238E27FC236}">
                <a16:creationId xmlns:a16="http://schemas.microsoft.com/office/drawing/2014/main" id="{FB613BD4-B715-4228-858F-A3251852F2C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410200"/>
            <a:ext cx="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4FFDB09-D8FC-4AEC-9C3A-B103E5FF4470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2674939" y="214313"/>
            <a:ext cx="7793037" cy="1054100"/>
          </a:xfrm>
        </p:spPr>
        <p:txBody>
          <a:bodyPr/>
          <a:lstStyle/>
          <a:p>
            <a:pPr eaLnBrk="1" hangingPunct="1"/>
            <a:r>
              <a:rPr lang="en-US" altLang="en-US"/>
              <a:t>Penyakit akibat kerja </a:t>
            </a:r>
          </a:p>
        </p:txBody>
      </p:sp>
      <p:pic>
        <p:nvPicPr>
          <p:cNvPr id="11267" name="Picture 8" descr="j0090070">
            <a:extLst>
              <a:ext uri="{FF2B5EF4-FFF2-40B4-BE49-F238E27FC236}">
                <a16:creationId xmlns:a16="http://schemas.microsoft.com/office/drawing/2014/main" id="{E2C97712-C9AC-47FB-8A0A-C203CF268C95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79651" y="4437064"/>
            <a:ext cx="1762125" cy="1944687"/>
          </a:xfrm>
        </p:spPr>
      </p:pic>
      <p:pic>
        <p:nvPicPr>
          <p:cNvPr id="11268" name="Picture 10" descr="j0285360">
            <a:extLst>
              <a:ext uri="{FF2B5EF4-FFF2-40B4-BE49-F238E27FC236}">
                <a16:creationId xmlns:a16="http://schemas.microsoft.com/office/drawing/2014/main" id="{CD414CB9-26EF-4592-B6C1-E4C39AD06AFF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96226" y="1412875"/>
            <a:ext cx="2447925" cy="1817688"/>
          </a:xfrm>
        </p:spPr>
      </p:pic>
      <p:pic>
        <p:nvPicPr>
          <p:cNvPr id="11269" name="Picture 17" descr="j0240719">
            <a:extLst>
              <a:ext uri="{FF2B5EF4-FFF2-40B4-BE49-F238E27FC236}">
                <a16:creationId xmlns:a16="http://schemas.microsoft.com/office/drawing/2014/main" id="{44CA9D27-7566-4446-BB94-0D1FD26737C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11850" y="3159125"/>
            <a:ext cx="1441450" cy="2095500"/>
          </a:xfrm>
        </p:spPr>
      </p:pic>
      <p:pic>
        <p:nvPicPr>
          <p:cNvPr id="11270" name="Picture 19" descr="j0240695">
            <a:extLst>
              <a:ext uri="{FF2B5EF4-FFF2-40B4-BE49-F238E27FC236}">
                <a16:creationId xmlns:a16="http://schemas.microsoft.com/office/drawing/2014/main" id="{17B9585C-E936-4D19-B7D6-304E449755FE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1051" y="4652963"/>
            <a:ext cx="1825625" cy="1865312"/>
          </a:xfrm>
        </p:spPr>
      </p:pic>
      <p:pic>
        <p:nvPicPr>
          <p:cNvPr id="11271" name="Picture 20" descr="j0235319">
            <a:extLst>
              <a:ext uri="{FF2B5EF4-FFF2-40B4-BE49-F238E27FC236}">
                <a16:creationId xmlns:a16="http://schemas.microsoft.com/office/drawing/2014/main" id="{8114F444-6961-4F17-9D19-37ED06AF46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412876"/>
            <a:ext cx="16573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Line 23">
            <a:extLst>
              <a:ext uri="{FF2B5EF4-FFF2-40B4-BE49-F238E27FC236}">
                <a16:creationId xmlns:a16="http://schemas.microsoft.com/office/drawing/2014/main" id="{542E9E13-47ED-4B55-8903-458795C28BD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104063" y="4868864"/>
            <a:ext cx="1223962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273" name="Line 24">
            <a:extLst>
              <a:ext uri="{FF2B5EF4-FFF2-40B4-BE49-F238E27FC236}">
                <a16:creationId xmlns:a16="http://schemas.microsoft.com/office/drawing/2014/main" id="{CA6EA1CF-A926-427A-8EDD-F9063E9C36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35864" y="3213101"/>
            <a:ext cx="1584325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274" name="Line 25">
            <a:extLst>
              <a:ext uri="{FF2B5EF4-FFF2-40B4-BE49-F238E27FC236}">
                <a16:creationId xmlns:a16="http://schemas.microsoft.com/office/drawing/2014/main" id="{7616578C-1FE8-4C03-BBD6-CDB63708B81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935414" y="2492376"/>
            <a:ext cx="1081087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1275" name="Line 26">
            <a:extLst>
              <a:ext uri="{FF2B5EF4-FFF2-40B4-BE49-F238E27FC236}">
                <a16:creationId xmlns:a16="http://schemas.microsoft.com/office/drawing/2014/main" id="{F507DF7F-9784-47C9-B9B1-5ABC8FD973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24338" y="4868863"/>
            <a:ext cx="1008062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F179D91-4DC4-4FD1-AA25-8F4382E3216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97213" y="214314"/>
            <a:ext cx="6938962" cy="1462087"/>
          </a:xfrm>
        </p:spPr>
        <p:txBody>
          <a:bodyPr/>
          <a:lstStyle/>
          <a:p>
            <a:pPr eaLnBrk="1" hangingPunct="1"/>
            <a:r>
              <a:rPr lang="en-US" altLang="en-US" b="1"/>
              <a:t>pengertian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10C3811-A5A1-444A-848C-EE8F830FD22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987676" y="2763839"/>
            <a:ext cx="7483475" cy="2289175"/>
          </a:xfrm>
        </p:spPr>
        <p:txBody>
          <a:bodyPr/>
          <a:lstStyle/>
          <a:p>
            <a:pPr eaLnBrk="1" hangingPunct="1"/>
            <a:r>
              <a:rPr lang="en-US" altLang="en-US" sz="2400" b="1"/>
              <a:t>Penyakit akibat kerja (OCCUPATIONAL DISEASE)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sz="2400" b="1"/>
          </a:p>
          <a:p>
            <a:pPr eaLnBrk="1" hangingPunct="1"/>
            <a:r>
              <a:rPr lang="en-US" altLang="en-US" sz="2400" b="1"/>
              <a:t>Penyakit yang disebabkan hubungan kerja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1"/>
              <a:t>    ( WORK RELATED DISEASE)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0BEAE42-6766-4B5F-8B19-07EA20A4FB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86075" y="438151"/>
            <a:ext cx="7507288" cy="466725"/>
          </a:xfrm>
        </p:spPr>
        <p:txBody>
          <a:bodyPr/>
          <a:lstStyle/>
          <a:p>
            <a:pPr eaLnBrk="1" hangingPunct="1"/>
            <a:r>
              <a:rPr lang="en-US" altLang="en-US" sz="2600" b="1">
                <a:solidFill>
                  <a:schemeClr val="tx1"/>
                </a:solidFill>
              </a:rPr>
              <a:t>HUBUNGAN PENYAKIT DAN PEKERJAAN</a:t>
            </a:r>
          </a:p>
        </p:txBody>
      </p:sp>
      <p:graphicFrame>
        <p:nvGraphicFramePr>
          <p:cNvPr id="13347" name="Group 35">
            <a:extLst>
              <a:ext uri="{FF2B5EF4-FFF2-40B4-BE49-F238E27FC236}">
                <a16:creationId xmlns:a16="http://schemas.microsoft.com/office/drawing/2014/main" id="{E208A826-F8A5-4BC2-B799-9C4E3CE27B7A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057400" y="1125539"/>
          <a:ext cx="8382000" cy="5211761"/>
        </p:xfrm>
        <a:graphic>
          <a:graphicData uri="http://schemas.openxmlformats.org/drawingml/2006/table">
            <a:tbl>
              <a:tblPr/>
              <a:tblGrid>
                <a:gridCol w="2659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3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39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PENYAKIT AKIBAT KERJA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(work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PENYAKIT KARENA HUB KERJA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( work related disease)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PENYAKIT MENGENAI POPULASI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PEKERJA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67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Hubungan dgn pekerjaan sangat kuat dan spesifik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Penyebabnya majemuk, lingkungan kerja sangat berperan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Tidak ada hubungan dgn pekerjaan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35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Biasanya satu penyebab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Dan sudah lama dikenal sebagai PAK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Ada beberapa faktor risiko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etiologinya kompleks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Kepres 22/ 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Penyakit dapat diperparah oleh lingkungan pekerjaan yang buruk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333" name="Line 21">
            <a:extLst>
              <a:ext uri="{FF2B5EF4-FFF2-40B4-BE49-F238E27FC236}">
                <a16:creationId xmlns:a16="http://schemas.microsoft.com/office/drawing/2014/main" id="{E4F9150D-8740-4E87-A9C9-73193609D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048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93AD967-D28F-4011-82F3-844FAFEABF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Penyakit yang disebabkan oleh pekerjaan dapat berupa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8AD06AA-5D38-4162-B001-D4471CD6D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706688" y="2017713"/>
            <a:ext cx="7493000" cy="4114800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i="1">
                <a:solidFill>
                  <a:srgbClr val="663300"/>
                </a:solidFill>
              </a:rPr>
              <a:t>Penyakit akibat kerja ( Occupational disease) yaitu penyakit yang timbul akibat pemajanan  </a:t>
            </a:r>
            <a:r>
              <a:rPr lang="en-US" altLang="en-US" sz="2800" b="1" i="1" u="sng">
                <a:solidFill>
                  <a:srgbClr val="663300"/>
                </a:solidFill>
              </a:rPr>
              <a:t>faktor – faktor</a:t>
            </a:r>
            <a:r>
              <a:rPr lang="en-US" altLang="en-US" sz="2800" b="1" i="1">
                <a:solidFill>
                  <a:srgbClr val="663300"/>
                </a:solidFill>
              </a:rPr>
              <a:t> resiko dari pekerjaan 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endParaRPr lang="en-US" altLang="en-US" sz="2800" b="1" i="1">
              <a:solidFill>
                <a:srgbClr val="663300"/>
              </a:solidFill>
            </a:endParaRP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2800" b="1" i="1">
                <a:solidFill>
                  <a:srgbClr val="663300"/>
                </a:solidFill>
              </a:rPr>
              <a:t>Penyakit yang berhubungan dengan pekerjaan (work related disease) yaitu penyakit yang dicetuskan, dipermudah atau diperberat oleh pekerjaan.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altLang="en-US" sz="2800" b="1" i="1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3">
            <a:extLst>
              <a:ext uri="{FF2B5EF4-FFF2-40B4-BE49-F238E27FC236}">
                <a16:creationId xmlns:a16="http://schemas.microsoft.com/office/drawing/2014/main" id="{3E17CA5E-95CD-4D70-AD30-8F956B34D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49275"/>
            <a:ext cx="7315200" cy="935038"/>
          </a:xfrm>
          <a:prstGeom prst="hexagon">
            <a:avLst>
              <a:gd name="adj" fmla="val 195586"/>
              <a:gd name="vf" fmla="val 11547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GANGGUAN KESEHATAN TENAGA KERJA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BERHUBUNGAN DENGAN ATAU DISEBABKAN 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OLEH  PELAKSANAAN  PEKERJAAN</a:t>
            </a:r>
          </a:p>
        </p:txBody>
      </p:sp>
      <p:sp>
        <p:nvSpPr>
          <p:cNvPr id="15363" name="Oval 4">
            <a:extLst>
              <a:ext uri="{FF2B5EF4-FFF2-40B4-BE49-F238E27FC236}">
                <a16:creationId xmlns:a16="http://schemas.microsoft.com/office/drawing/2014/main" id="{4F4A303D-993B-4230-9183-3A4465500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060575"/>
            <a:ext cx="2662238" cy="863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OCCUPATIONAL 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DISEASES</a:t>
            </a:r>
          </a:p>
        </p:txBody>
      </p:sp>
      <p:sp>
        <p:nvSpPr>
          <p:cNvPr id="15364" name="Oval 6">
            <a:extLst>
              <a:ext uri="{FF2B5EF4-FFF2-40B4-BE49-F238E27FC236}">
                <a16:creationId xmlns:a16="http://schemas.microsoft.com/office/drawing/2014/main" id="{FBC44A0F-9E4B-4BE3-819A-3AAC5B38E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48525" y="2060576"/>
            <a:ext cx="2160588" cy="6826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WORK RELATED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 DISEASES</a:t>
            </a:r>
          </a:p>
        </p:txBody>
      </p:sp>
      <p:sp>
        <p:nvSpPr>
          <p:cNvPr id="15365" name="AutoShape 9">
            <a:extLst>
              <a:ext uri="{FF2B5EF4-FFF2-40B4-BE49-F238E27FC236}">
                <a16:creationId xmlns:a16="http://schemas.microsoft.com/office/drawing/2014/main" id="{D13C617F-60DE-42DB-9BA6-963091545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365625"/>
            <a:ext cx="2133600" cy="431800"/>
          </a:xfrm>
          <a:prstGeom prst="octagon">
            <a:avLst>
              <a:gd name="adj" fmla="val 292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KEPPRES 22 / 1993</a:t>
            </a:r>
          </a:p>
        </p:txBody>
      </p:sp>
      <p:sp>
        <p:nvSpPr>
          <p:cNvPr id="15366" name="Oval 10">
            <a:extLst>
              <a:ext uri="{FF2B5EF4-FFF2-40B4-BE49-F238E27FC236}">
                <a16:creationId xmlns:a16="http://schemas.microsoft.com/office/drawing/2014/main" id="{F1711E81-E508-4FD6-89C0-6D039EEF3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4941888"/>
            <a:ext cx="2159000" cy="10795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31 KELOMPOK</a:t>
            </a:r>
          </a:p>
          <a:p>
            <a:pPr eaLnBrk="1" hangingPunct="1"/>
            <a:r>
              <a:rPr lang="en-US" altLang="en-US" sz="2000" b="1">
                <a:latin typeface="Times New Roman" panose="02020603050405020304" pitchFamily="18" charset="0"/>
              </a:rPr>
              <a:t> JENIS</a:t>
            </a:r>
          </a:p>
        </p:txBody>
      </p:sp>
      <p:sp>
        <p:nvSpPr>
          <p:cNvPr id="15367" name="AutoShape 11">
            <a:extLst>
              <a:ext uri="{FF2B5EF4-FFF2-40B4-BE49-F238E27FC236}">
                <a16:creationId xmlns:a16="http://schemas.microsoft.com/office/drawing/2014/main" id="{74A7AB4C-D80D-4510-B092-E01299A73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3505200"/>
            <a:ext cx="2286000" cy="457200"/>
          </a:xfrm>
          <a:prstGeom prst="octagon">
            <a:avLst>
              <a:gd name="adj" fmla="val 292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Arial Narrow" panose="020B0606020202030204" pitchFamily="34" charset="0"/>
              </a:rPr>
              <a:t>KEPMENAKER 79/2003</a:t>
            </a:r>
          </a:p>
        </p:txBody>
      </p:sp>
      <p:sp>
        <p:nvSpPr>
          <p:cNvPr id="15368" name="Oval 12">
            <a:extLst>
              <a:ext uri="{FF2B5EF4-FFF2-40B4-BE49-F238E27FC236}">
                <a16:creationId xmlns:a16="http://schemas.microsoft.com/office/drawing/2014/main" id="{C41DCB14-9AAC-4AD6-A4D1-80C30EA07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564" y="4292600"/>
            <a:ext cx="4319587" cy="172878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1400" b="1">
                <a:latin typeface="Arial" panose="020B0604020202020204" pitchFamily="34" charset="0"/>
              </a:rPr>
              <a:t>BIDANG PENYAKIT MATA,  PENYAKIT THT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1400" b="1">
                <a:latin typeface="Arial" panose="020B0604020202020204" pitchFamily="34" charset="0"/>
              </a:rPr>
              <a:t> PENYAKIT ORTHOPAEDI, PENYAKIT DALAM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1400" b="1">
                <a:latin typeface="Arial" panose="020B0604020202020204" pitchFamily="34" charset="0"/>
              </a:rPr>
              <a:t> PENYAKIT PARU, PENYAKIT AKIBAT RADIASI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1400" b="1">
                <a:latin typeface="Arial" panose="020B0604020202020204" pitchFamily="34" charset="0"/>
              </a:rPr>
              <a:t> PSIKIATRI,  NEUROLOGI,  PENYAKIT KULIT</a:t>
            </a:r>
          </a:p>
        </p:txBody>
      </p:sp>
      <p:sp>
        <p:nvSpPr>
          <p:cNvPr id="15369" name="Line 13">
            <a:extLst>
              <a:ext uri="{FF2B5EF4-FFF2-40B4-BE49-F238E27FC236}">
                <a16:creationId xmlns:a16="http://schemas.microsoft.com/office/drawing/2014/main" id="{2B643F2F-88A1-48AB-BFDB-691EF935E4F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3613" y="2781301"/>
            <a:ext cx="0" cy="14398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5370" name="Line 14">
            <a:extLst>
              <a:ext uri="{FF2B5EF4-FFF2-40B4-BE49-F238E27FC236}">
                <a16:creationId xmlns:a16="http://schemas.microsoft.com/office/drawing/2014/main" id="{655FCF0C-0145-403E-A3E6-3B444964A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5" y="2708276"/>
            <a:ext cx="0" cy="7921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5371" name="AutoShape 20">
            <a:extLst>
              <a:ext uri="{FF2B5EF4-FFF2-40B4-BE49-F238E27FC236}">
                <a16:creationId xmlns:a16="http://schemas.microsoft.com/office/drawing/2014/main" id="{84DBD6A3-71F5-4E69-80C9-A384FCA96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9" y="2133601"/>
            <a:ext cx="1214437" cy="485775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5372" name="Line 21">
            <a:extLst>
              <a:ext uri="{FF2B5EF4-FFF2-40B4-BE49-F238E27FC236}">
                <a16:creationId xmlns:a16="http://schemas.microsoft.com/office/drawing/2014/main" id="{659D2C34-F1C1-4B08-8583-811D4AC549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432175" y="4797426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5373" name="Line 22">
            <a:extLst>
              <a:ext uri="{FF2B5EF4-FFF2-40B4-BE49-F238E27FC236}">
                <a16:creationId xmlns:a16="http://schemas.microsoft.com/office/drawing/2014/main" id="{E4BB4A0C-E9BB-4D4A-8CA2-9A908F6257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8" y="3860801"/>
            <a:ext cx="0" cy="5762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>
            <a:extLst>
              <a:ext uri="{FF2B5EF4-FFF2-40B4-BE49-F238E27FC236}">
                <a16:creationId xmlns:a16="http://schemas.microsoft.com/office/drawing/2014/main" id="{5C5E6122-0568-4CF3-95DC-B427AC13E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2781301"/>
            <a:ext cx="2808288" cy="1223963"/>
          </a:xfrm>
          <a:prstGeom prst="rightArrow">
            <a:avLst>
              <a:gd name="adj1" fmla="val 50000"/>
              <a:gd name="adj2" fmla="val 57361"/>
            </a:avLst>
          </a:prstGeom>
          <a:solidFill>
            <a:srgbClr val="66FF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Arial" panose="020B0604020202020204" pitchFamily="34" charset="0"/>
              </a:rPr>
              <a:t>DOKTER </a:t>
            </a:r>
          </a:p>
        </p:txBody>
      </p:sp>
      <p:sp>
        <p:nvSpPr>
          <p:cNvPr id="16387" name="Text Box 14">
            <a:extLst>
              <a:ext uri="{FF2B5EF4-FFF2-40B4-BE49-F238E27FC236}">
                <a16:creationId xmlns:a16="http://schemas.microsoft.com/office/drawing/2014/main" id="{853D4ED0-2A80-4AFE-B162-E70654F1FF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1" y="2205038"/>
            <a:ext cx="5040313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Arial" panose="020B0604020202020204" pitchFamily="34" charset="0"/>
              </a:rPr>
              <a:t>Dokter Perusahaan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Arial" panose="020B0604020202020204" pitchFamily="34" charset="0"/>
              </a:rPr>
              <a:t>Dokter Pemeriksa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Arial" panose="020B0604020202020204" pitchFamily="34" charset="0"/>
              </a:rPr>
              <a:t>Dokter Penasehat wilayah</a:t>
            </a:r>
          </a:p>
          <a:p>
            <a:pPr algn="l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2800" b="1">
                <a:latin typeface="Arial" panose="020B0604020202020204" pitchFamily="34" charset="0"/>
              </a:rPr>
              <a:t>Dokter Penasehat Pusat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77592" y="878840"/>
            <a:ext cx="3663950" cy="605155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5" dirty="0"/>
              <a:t>Latar</a:t>
            </a:r>
            <a:r>
              <a:rPr sz="3800" spc="-75" dirty="0"/>
              <a:t> </a:t>
            </a:r>
            <a:r>
              <a:rPr sz="3800" dirty="0"/>
              <a:t>Belakang</a:t>
            </a:r>
            <a:endParaRPr sz="3800"/>
          </a:p>
        </p:txBody>
      </p:sp>
      <p:sp>
        <p:nvSpPr>
          <p:cNvPr id="3" name="object 3"/>
          <p:cNvSpPr txBox="1"/>
          <p:nvPr/>
        </p:nvSpPr>
        <p:spPr>
          <a:xfrm>
            <a:off x="2639060" y="2376042"/>
            <a:ext cx="48552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580640" algn="l"/>
                <a:tab pos="3707129" algn="l"/>
              </a:tabLst>
            </a:pPr>
            <a:r>
              <a:rPr sz="2400" dirty="0">
                <a:latin typeface="Arial"/>
                <a:cs typeface="Arial"/>
              </a:rPr>
              <a:t>pembangunan	</a:t>
            </a:r>
            <a:r>
              <a:rPr sz="2400" spc="-5" dirty="0">
                <a:latin typeface="Arial"/>
                <a:cs typeface="Arial"/>
              </a:rPr>
              <a:t>dan	semakin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69669" y="2046555"/>
            <a:ext cx="784161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2735"/>
              </a:lnSpc>
              <a:spcBef>
                <a:spcPts val="100"/>
              </a:spcBef>
              <a:tabLst>
                <a:tab pos="469265" algn="l"/>
                <a:tab pos="2055495" algn="l"/>
                <a:tab pos="3421379" algn="l"/>
                <a:tab pos="4516120" algn="l"/>
                <a:tab pos="5779770" algn="l"/>
              </a:tabLst>
            </a:pPr>
            <a:r>
              <a:rPr sz="24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latin typeface="Arial"/>
                <a:cs typeface="Arial"/>
              </a:rPr>
              <a:t>P</a:t>
            </a:r>
            <a:r>
              <a:rPr sz="2400" spc="-10" dirty="0">
                <a:latin typeface="Arial"/>
                <a:cs typeface="Arial"/>
              </a:rPr>
              <a:t>e</a:t>
            </a:r>
            <a:r>
              <a:rPr sz="2400" dirty="0">
                <a:latin typeface="Arial"/>
                <a:cs typeface="Arial"/>
              </a:rPr>
              <a:t>ra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an	tena</a:t>
            </a:r>
            <a:r>
              <a:rPr sz="2400" spc="-10" dirty="0">
                <a:latin typeface="Arial"/>
                <a:cs typeface="Arial"/>
              </a:rPr>
              <a:t>g</a:t>
            </a:r>
            <a:r>
              <a:rPr sz="2400" dirty="0">
                <a:latin typeface="Arial"/>
                <a:cs typeface="Arial"/>
              </a:rPr>
              <a:t>a	kerja	dalam	perkembangan</a:t>
            </a:r>
          </a:p>
          <a:p>
            <a:pPr marR="5080" algn="r">
              <a:lnSpc>
                <a:spcPts val="2735"/>
              </a:lnSpc>
            </a:pPr>
            <a:r>
              <a:rPr sz="2400" spc="-5" dirty="0">
                <a:latin typeface="Arial"/>
                <a:cs typeface="Arial"/>
              </a:rPr>
              <a:t>m</a:t>
            </a:r>
            <a:r>
              <a:rPr sz="2400" spc="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ning</a:t>
            </a:r>
            <a:r>
              <a:rPr sz="2400" dirty="0">
                <a:latin typeface="Arial"/>
                <a:cs typeface="Arial"/>
              </a:rPr>
              <a:t>k</a:t>
            </a:r>
            <a:r>
              <a:rPr sz="2400" spc="-5" dirty="0">
                <a:latin typeface="Arial"/>
                <a:cs typeface="Arial"/>
              </a:rPr>
              <a:t>atnya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39060" y="2705227"/>
            <a:ext cx="7373620" cy="137922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85"/>
              </a:spcBef>
            </a:pPr>
            <a:r>
              <a:rPr sz="2400" dirty="0">
                <a:latin typeface="Arial"/>
                <a:cs typeface="Arial"/>
              </a:rPr>
              <a:t>penggunaan </a:t>
            </a:r>
            <a:r>
              <a:rPr sz="2400" spc="-5" dirty="0">
                <a:latin typeface="Arial"/>
                <a:cs typeface="Arial"/>
              </a:rPr>
              <a:t>teknologi di </a:t>
            </a:r>
            <a:r>
              <a:rPr sz="2400" dirty="0">
                <a:latin typeface="Arial"/>
                <a:cs typeface="Arial"/>
              </a:rPr>
              <a:t>berbagai sektor </a:t>
            </a:r>
            <a:r>
              <a:rPr sz="2400" spc="-5" dirty="0">
                <a:latin typeface="Arial"/>
                <a:cs typeface="Arial"/>
              </a:rPr>
              <a:t>kegiatan  usaha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risiko tinggi </a:t>
            </a:r>
            <a:r>
              <a:rPr sz="2400" dirty="0">
                <a:latin typeface="Wingdings"/>
                <a:cs typeface="Wingdings"/>
              </a:rPr>
              <a:t>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Arial"/>
                <a:cs typeface="Arial"/>
              </a:rPr>
              <a:t>peningkatan </a:t>
            </a:r>
            <a:r>
              <a:rPr sz="2400" dirty="0">
                <a:latin typeface="Arial"/>
                <a:cs typeface="Arial"/>
              </a:rPr>
              <a:t>perlindungan,  pemeliharaan </a:t>
            </a:r>
            <a:r>
              <a:rPr sz="2400" spc="-5" dirty="0">
                <a:latin typeface="Arial"/>
                <a:cs typeface="Arial"/>
              </a:rPr>
              <a:t>dan </a:t>
            </a:r>
            <a:r>
              <a:rPr sz="2400" dirty="0">
                <a:latin typeface="Arial"/>
                <a:cs typeface="Arial"/>
              </a:rPr>
              <a:t>peningkatan kesejahteraan tenaga  kerja.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169669" y="4497704"/>
            <a:ext cx="5700395" cy="71882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481965" marR="5080" indent="-469900">
              <a:lnSpc>
                <a:spcPts val="2580"/>
              </a:lnSpc>
              <a:spcBef>
                <a:spcPts val="434"/>
              </a:spcBef>
              <a:tabLst>
                <a:tab pos="481965" algn="l"/>
                <a:tab pos="2845435" algn="l"/>
                <a:tab pos="4260215" algn="l"/>
                <a:tab pos="5176520" algn="l"/>
                <a:tab pos="5388610" algn="l"/>
              </a:tabLst>
            </a:pPr>
            <a:r>
              <a:rPr sz="24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Arial"/>
                <a:cs typeface="Arial"/>
              </a:rPr>
              <a:t>P</a:t>
            </a:r>
            <a:r>
              <a:rPr sz="2400" spc="-15" dirty="0">
                <a:latin typeface="Arial"/>
                <a:cs typeface="Arial"/>
              </a:rPr>
              <a:t>e</a:t>
            </a:r>
            <a:r>
              <a:rPr sz="2400" spc="-5" dirty="0">
                <a:latin typeface="Arial"/>
                <a:cs typeface="Arial"/>
              </a:rPr>
              <a:t>r</a:t>
            </a:r>
            <a:r>
              <a:rPr sz="2400" dirty="0">
                <a:latin typeface="Arial"/>
                <a:cs typeface="Arial"/>
              </a:rPr>
              <a:t>l</a:t>
            </a:r>
            <a:r>
              <a:rPr sz="2400" spc="-5" dirty="0">
                <a:latin typeface="Arial"/>
                <a:cs typeface="Arial"/>
              </a:rPr>
              <a:t>ind</a:t>
            </a:r>
            <a:r>
              <a:rPr sz="2400" dirty="0">
                <a:latin typeface="Arial"/>
                <a:cs typeface="Arial"/>
              </a:rPr>
              <a:t>u</a:t>
            </a:r>
            <a:r>
              <a:rPr sz="2400" spc="-5" dirty="0">
                <a:latin typeface="Arial"/>
                <a:cs typeface="Arial"/>
              </a:rPr>
              <a:t>ngan,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pemeli</a:t>
            </a:r>
            <a:r>
              <a:rPr sz="2400" dirty="0">
                <a:latin typeface="Arial"/>
                <a:cs typeface="Arial"/>
              </a:rPr>
              <a:t>h</a:t>
            </a:r>
            <a:r>
              <a:rPr sz="2400" spc="-5" dirty="0">
                <a:latin typeface="Arial"/>
                <a:cs typeface="Arial"/>
              </a:rPr>
              <a:t>ar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10" dirty="0">
                <a:latin typeface="Arial"/>
                <a:cs typeface="Arial"/>
              </a:rPr>
              <a:t>dan  </a:t>
            </a:r>
            <a:r>
              <a:rPr sz="2400" spc="-5" dirty="0">
                <a:latin typeface="Arial"/>
                <a:cs typeface="Arial"/>
              </a:rPr>
              <a:t>kesej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hteraan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te</a:t>
            </a:r>
            <a:r>
              <a:rPr sz="2400" spc="5" dirty="0">
                <a:latin typeface="Arial"/>
                <a:cs typeface="Arial"/>
              </a:rPr>
              <a:t>n</a:t>
            </a:r>
            <a:r>
              <a:rPr sz="2400" spc="-5" dirty="0">
                <a:latin typeface="Arial"/>
                <a:cs typeface="Arial"/>
              </a:rPr>
              <a:t>aga</a:t>
            </a:r>
            <a:r>
              <a:rPr sz="2400" dirty="0">
                <a:latin typeface="Arial"/>
                <a:cs typeface="Arial"/>
              </a:rPr>
              <a:t>	</a:t>
            </a:r>
            <a:r>
              <a:rPr sz="2400" spc="-5" dirty="0">
                <a:latin typeface="Arial"/>
                <a:cs typeface="Arial"/>
              </a:rPr>
              <a:t>ker</a:t>
            </a:r>
            <a:r>
              <a:rPr sz="2400" spc="10" dirty="0">
                <a:latin typeface="Arial"/>
                <a:cs typeface="Arial"/>
              </a:rPr>
              <a:t>j</a:t>
            </a:r>
            <a:r>
              <a:rPr sz="2400" spc="-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		</a:t>
            </a:r>
            <a:r>
              <a:rPr sz="2400" dirty="0">
                <a:latin typeface="Wingdings"/>
                <a:cs typeface="Wingdings"/>
              </a:rPr>
              <a:t></a:t>
            </a:r>
            <a:endParaRPr sz="2400">
              <a:latin typeface="Wingdings"/>
              <a:cs typeface="Wingding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39061" y="5156150"/>
            <a:ext cx="52508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2098675" algn="l"/>
                <a:tab pos="3338195" algn="l"/>
              </a:tabLst>
            </a:pPr>
            <a:r>
              <a:rPr sz="2400" dirty="0">
                <a:latin typeface="Arial"/>
                <a:cs typeface="Arial"/>
              </a:rPr>
              <a:t>kete</a:t>
            </a:r>
            <a:r>
              <a:rPr sz="2400" spc="-10" dirty="0">
                <a:latin typeface="Arial"/>
                <a:cs typeface="Arial"/>
              </a:rPr>
              <a:t>n</a:t>
            </a:r>
            <a:r>
              <a:rPr sz="2400" dirty="0">
                <a:latin typeface="Arial"/>
                <a:cs typeface="Arial"/>
              </a:rPr>
              <a:t>ang</a:t>
            </a:r>
            <a:r>
              <a:rPr sz="2400" spc="5" dirty="0">
                <a:latin typeface="Arial"/>
                <a:cs typeface="Arial"/>
              </a:rPr>
              <a:t>a</a:t>
            </a:r>
            <a:r>
              <a:rPr sz="2400" dirty="0">
                <a:latin typeface="Arial"/>
                <a:cs typeface="Arial"/>
              </a:rPr>
              <a:t>n	kerja,	men</a:t>
            </a:r>
            <a:r>
              <a:rPr sz="2400" spc="-10" dirty="0">
                <a:latin typeface="Arial"/>
                <a:cs typeface="Arial"/>
              </a:rPr>
              <a:t>i</a:t>
            </a:r>
            <a:r>
              <a:rPr sz="2400" dirty="0">
                <a:latin typeface="Arial"/>
                <a:cs typeface="Arial"/>
              </a:rPr>
              <a:t>ngkatkan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07706" y="4497704"/>
            <a:ext cx="1704975" cy="10502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5080" indent="15240" algn="just">
              <a:lnSpc>
                <a:spcPct val="90100"/>
              </a:lnSpc>
              <a:spcBef>
                <a:spcPts val="385"/>
              </a:spcBef>
            </a:pPr>
            <a:r>
              <a:rPr sz="2400" spc="-5" dirty="0">
                <a:latin typeface="Arial"/>
                <a:cs typeface="Arial"/>
              </a:rPr>
              <a:t>pen</a:t>
            </a:r>
            <a:r>
              <a:rPr sz="2400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ngkatan  memberik</a:t>
            </a:r>
            <a:r>
              <a:rPr sz="2400" dirty="0">
                <a:latin typeface="Arial"/>
                <a:cs typeface="Arial"/>
              </a:rPr>
              <a:t>a</a:t>
            </a:r>
            <a:r>
              <a:rPr sz="2400" spc="-5" dirty="0">
                <a:latin typeface="Arial"/>
                <a:cs typeface="Arial"/>
              </a:rPr>
              <a:t>n  </a:t>
            </a:r>
            <a:r>
              <a:rPr sz="2400" dirty="0">
                <a:latin typeface="Arial"/>
                <a:cs typeface="Arial"/>
              </a:rPr>
              <a:t>disiplin</a:t>
            </a:r>
            <a:r>
              <a:rPr sz="2400" spc="46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&amp;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39061" y="5485587"/>
            <a:ext cx="35858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produktivitas tenaga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kerja.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j0211949">
            <a:extLst>
              <a:ext uri="{FF2B5EF4-FFF2-40B4-BE49-F238E27FC236}">
                <a16:creationId xmlns:a16="http://schemas.microsoft.com/office/drawing/2014/main" id="{DB9AB47F-65B1-452E-A27B-F6733390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19289" y="476251"/>
            <a:ext cx="1944687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Line 5">
            <a:extLst>
              <a:ext uri="{FF2B5EF4-FFF2-40B4-BE49-F238E27FC236}">
                <a16:creationId xmlns:a16="http://schemas.microsoft.com/office/drawing/2014/main" id="{E2A04006-905C-496E-81F0-6ECFA4FF0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5413" y="1196975"/>
            <a:ext cx="35290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pic>
        <p:nvPicPr>
          <p:cNvPr id="17412" name="Picture 6" descr="j0235319">
            <a:extLst>
              <a:ext uri="{FF2B5EF4-FFF2-40B4-BE49-F238E27FC236}">
                <a16:creationId xmlns:a16="http://schemas.microsoft.com/office/drawing/2014/main" id="{B8C220C1-B908-4FE8-85DD-F79C63930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889" y="260350"/>
            <a:ext cx="2160587" cy="182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j0240719">
            <a:extLst>
              <a:ext uri="{FF2B5EF4-FFF2-40B4-BE49-F238E27FC236}">
                <a16:creationId xmlns:a16="http://schemas.microsoft.com/office/drawing/2014/main" id="{47F705A1-3315-449C-AA8F-463C900E1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88" y="3789363"/>
            <a:ext cx="1524000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j0090070">
            <a:extLst>
              <a:ext uri="{FF2B5EF4-FFF2-40B4-BE49-F238E27FC236}">
                <a16:creationId xmlns:a16="http://schemas.microsoft.com/office/drawing/2014/main" id="{52C48DDC-2A56-4A1F-B39C-8C2DAA13F1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3933826"/>
            <a:ext cx="15128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9" descr="j0301252">
            <a:extLst>
              <a:ext uri="{FF2B5EF4-FFF2-40B4-BE49-F238E27FC236}">
                <a16:creationId xmlns:a16="http://schemas.microsoft.com/office/drawing/2014/main" id="{8AF59635-8482-4F0E-B447-C7C84B45D5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326" y="4076701"/>
            <a:ext cx="2233613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Line 10">
            <a:extLst>
              <a:ext uri="{FF2B5EF4-FFF2-40B4-BE49-F238E27FC236}">
                <a16:creationId xmlns:a16="http://schemas.microsoft.com/office/drawing/2014/main" id="{E0096B2C-EFE3-42F6-B01B-4A0DF82C16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51313" y="2924175"/>
            <a:ext cx="1511300" cy="1081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7417" name="Line 11">
            <a:extLst>
              <a:ext uri="{FF2B5EF4-FFF2-40B4-BE49-F238E27FC236}">
                <a16:creationId xmlns:a16="http://schemas.microsoft.com/office/drawing/2014/main" id="{2A0F7F34-CAC6-4FE9-A13E-C69705C2829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6725" y="2924176"/>
            <a:ext cx="1511300" cy="1082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7418" name="Line 12">
            <a:extLst>
              <a:ext uri="{FF2B5EF4-FFF2-40B4-BE49-F238E27FC236}">
                <a16:creationId xmlns:a16="http://schemas.microsoft.com/office/drawing/2014/main" id="{96CC066E-0D90-4167-8B1D-5C5345665009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2852738"/>
            <a:ext cx="0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7419" name="Rectangle 13">
            <a:extLst>
              <a:ext uri="{FF2B5EF4-FFF2-40B4-BE49-F238E27FC236}">
                <a16:creationId xmlns:a16="http://schemas.microsoft.com/office/drawing/2014/main" id="{7AB7B984-EEB8-4EC9-BBDA-C327B72F77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1" y="2060576"/>
            <a:ext cx="2735263" cy="5762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latin typeface="Arial" panose="020B0604020202020204" pitchFamily="34" charset="0"/>
              </a:rPr>
              <a:t>DOKTER PEMERIKSA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>
            <a:extLst>
              <a:ext uri="{FF2B5EF4-FFF2-40B4-BE49-F238E27FC236}">
                <a16:creationId xmlns:a16="http://schemas.microsoft.com/office/drawing/2014/main" id="{E8D2C8F7-7881-4A58-9493-3711EBCFE2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782889" y="0"/>
            <a:ext cx="7634287" cy="908050"/>
          </a:xfrm>
          <a:prstGeom prst="downArrowCallout">
            <a:avLst>
              <a:gd name="adj1" fmla="val 210184"/>
              <a:gd name="adj2" fmla="val 210184"/>
              <a:gd name="adj3" fmla="val 16667"/>
              <a:gd name="adj4" fmla="val 66667"/>
            </a:avLst>
          </a:prstGeom>
          <a:noFill/>
          <a:ln>
            <a:solidFill>
              <a:schemeClr val="tx1"/>
            </a:solidFill>
            <a:miter lim="800000"/>
            <a:headEnd type="none" w="med" len="med"/>
            <a:tailEnd type="none" w="med" len="med"/>
          </a:ln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en-US" altLang="en-US" sz="1900" b="1">
                <a:solidFill>
                  <a:schemeClr val="tx1"/>
                </a:solidFill>
              </a:rPr>
              <a:t>PROSEDUR PELAPORAN PAK DAN PENGAJUAN JAMINAN KECELAKAAN KERJA</a:t>
            </a:r>
          </a:p>
        </p:txBody>
      </p:sp>
      <p:sp>
        <p:nvSpPr>
          <p:cNvPr id="18435" name="AutoShape 3">
            <a:extLst>
              <a:ext uri="{FF2B5EF4-FFF2-40B4-BE49-F238E27FC236}">
                <a16:creationId xmlns:a16="http://schemas.microsoft.com/office/drawing/2014/main" id="{4FA6BC29-0514-4B6D-8582-6B4E6BB58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1450" y="1052513"/>
            <a:ext cx="2057400" cy="597456"/>
          </a:xfrm>
          <a:prstGeom prst="downArrowCallout">
            <a:avLst>
              <a:gd name="adj1" fmla="val 92045"/>
              <a:gd name="adj2" fmla="val 92045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tx2"/>
                </a:solidFill>
                <a:latin typeface="Comic Sans MS" panose="030F0702030302020204" pitchFamily="66" charset="0"/>
              </a:rPr>
              <a:t>UU. No.1/70</a:t>
            </a:r>
          </a:p>
        </p:txBody>
      </p:sp>
      <p:sp>
        <p:nvSpPr>
          <p:cNvPr id="18436" name="AutoShape 4">
            <a:extLst>
              <a:ext uri="{FF2B5EF4-FFF2-40B4-BE49-F238E27FC236}">
                <a16:creationId xmlns:a16="http://schemas.microsoft.com/office/drawing/2014/main" id="{7674C90A-9E52-4A03-9591-08C6A3CA3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1066800"/>
            <a:ext cx="2057400" cy="597456"/>
          </a:xfrm>
          <a:prstGeom prst="downArrowCallout">
            <a:avLst>
              <a:gd name="adj1" fmla="val 92045"/>
              <a:gd name="adj2" fmla="val 92045"/>
              <a:gd name="adj3" fmla="val 16667"/>
              <a:gd name="adj4" fmla="val 6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mic Sans MS" panose="030F0702030302020204" pitchFamily="66" charset="0"/>
              </a:rPr>
              <a:t>UU. No.3/92</a:t>
            </a: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C1910468-2D56-4D74-9689-2F945E03E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114675"/>
            <a:ext cx="1219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mic Sans MS" panose="030F0702030302020204" pitchFamily="66" charset="0"/>
              </a:rPr>
              <a:t>PAK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93B3D449-6628-4EE3-AD09-D8B371660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2895600"/>
            <a:ext cx="1219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mic Sans MS" panose="030F0702030302020204" pitchFamily="66" charset="0"/>
              </a:rPr>
              <a:t>PAK</a:t>
            </a:r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79F142EA-D70C-4163-80CA-E5A7D55663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3886200"/>
            <a:ext cx="1600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mic Sans MS" panose="030F0702030302020204" pitchFamily="66" charset="0"/>
              </a:rPr>
              <a:t>Disnaker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BE3E3DC5-2BAB-487E-87BA-B175CDCC8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733800"/>
            <a:ext cx="1981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mic Sans MS" panose="030F0702030302020204" pitchFamily="66" charset="0"/>
              </a:rPr>
              <a:t>PT</a:t>
            </a:r>
            <a:r>
              <a:rPr lang="en-US" altLang="en-US" b="1">
                <a:solidFill>
                  <a:schemeClr val="bg2"/>
                </a:solidFill>
                <a:latin typeface="Comic Sans MS" panose="030F0702030302020204" pitchFamily="66" charset="0"/>
              </a:rPr>
              <a:t>. </a:t>
            </a:r>
            <a:r>
              <a:rPr lang="en-US" altLang="en-US" b="1">
                <a:latin typeface="Comic Sans MS" panose="030F0702030302020204" pitchFamily="66" charset="0"/>
              </a:rPr>
              <a:t>Jamsostek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68AF8383-75CE-4BE1-BD6C-A73E4790FE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4851400"/>
            <a:ext cx="17526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mic Sans MS" panose="030F0702030302020204" pitchFamily="66" charset="0"/>
              </a:rPr>
              <a:t>Kompensasi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7F7B4ED7-D899-49A7-A477-E243357985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775200"/>
            <a:ext cx="26670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mic Sans MS" panose="030F0702030302020204" pitchFamily="66" charset="0"/>
              </a:rPr>
              <a:t>Pengawas Prop</a:t>
            </a:r>
            <a:r>
              <a:rPr lang="en-US" altLang="en-US" sz="200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B19DAC4F-EAC8-44DA-A328-18C095F6D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8663" y="4652964"/>
            <a:ext cx="2438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mic Sans MS" panose="030F0702030302020204" pitchFamily="66" charset="0"/>
              </a:rPr>
              <a:t>Dokter penasehat Tk Propinsi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678E9C4A-EA18-4179-9B52-DE1E2C881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7438" y="6451600"/>
            <a:ext cx="3581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>
                <a:latin typeface="Comic Sans MS" panose="030F0702030302020204" pitchFamily="66" charset="0"/>
              </a:rPr>
              <a:t>Sumber: presentasi dr zulmiar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064190C7-EAA1-4AC3-B82D-82F364C51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1"/>
            <a:ext cx="167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mic Sans MS" panose="030F0702030302020204" pitchFamily="66" charset="0"/>
              </a:rPr>
              <a:t>Tidak setuju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32E4AB45-7764-4421-93B4-2D8D786929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052888"/>
            <a:ext cx="1524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1">
                <a:latin typeface="Comic Sans MS" panose="030F0702030302020204" pitchFamily="66" charset="0"/>
              </a:rPr>
              <a:t>Tidak setuju</a:t>
            </a: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B4A92758-D6FD-4922-BA26-D1E2D608A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281488"/>
            <a:ext cx="914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mic Sans MS" panose="030F0702030302020204" pitchFamily="66" charset="0"/>
              </a:rPr>
              <a:t>setuju</a:t>
            </a:r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81DA73F2-7A04-4206-A430-6E2528CFECD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67800" y="41148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49" name="Line 17">
            <a:extLst>
              <a:ext uri="{FF2B5EF4-FFF2-40B4-BE49-F238E27FC236}">
                <a16:creationId xmlns:a16="http://schemas.microsoft.com/office/drawing/2014/main" id="{8129DE00-8803-445F-A287-5B9CD0FF6DF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3352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4D321AF2-9683-4B0B-BC05-F60EB08559B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505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51" name="Line 19">
            <a:extLst>
              <a:ext uri="{FF2B5EF4-FFF2-40B4-BE49-F238E27FC236}">
                <a16:creationId xmlns:a16="http://schemas.microsoft.com/office/drawing/2014/main" id="{65275ACE-6224-4394-9031-1567EE76B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267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52" name="Line 20">
            <a:extLst>
              <a:ext uri="{FF2B5EF4-FFF2-40B4-BE49-F238E27FC236}">
                <a16:creationId xmlns:a16="http://schemas.microsoft.com/office/drawing/2014/main" id="{ECBDDDDD-586C-413D-9B1E-7BAF4307E5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0" y="3200400"/>
            <a:ext cx="3352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53" name="Line 21">
            <a:extLst>
              <a:ext uri="{FF2B5EF4-FFF2-40B4-BE49-F238E27FC236}">
                <a16:creationId xmlns:a16="http://schemas.microsoft.com/office/drawing/2014/main" id="{D33669E5-CAAB-4F45-AA57-A217B55B53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3276600"/>
            <a:ext cx="3657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54" name="Text Box 22">
            <a:extLst>
              <a:ext uri="{FF2B5EF4-FFF2-40B4-BE49-F238E27FC236}">
                <a16:creationId xmlns:a16="http://schemas.microsoft.com/office/drawing/2014/main" id="{45C029A6-B924-43DD-89EA-44B45243B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1916113"/>
            <a:ext cx="3429000" cy="71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mic Sans MS" panose="030F0702030302020204" pitchFamily="66" charset="0"/>
              </a:rPr>
              <a:t>Dokter pemeriksa (dokter perh., RS, Puskesmas dll</a:t>
            </a:r>
            <a:r>
              <a:rPr lang="en-US" altLang="en-US" sz="2000" b="1">
                <a:solidFill>
                  <a:srgbClr val="009900"/>
                </a:solidFill>
                <a:latin typeface="Comic Sans MS" panose="030F0702030302020204" pitchFamily="66" charset="0"/>
              </a:rPr>
              <a:t>)</a:t>
            </a:r>
          </a:p>
        </p:txBody>
      </p:sp>
      <p:sp>
        <p:nvSpPr>
          <p:cNvPr id="18455" name="Text Box 23">
            <a:extLst>
              <a:ext uri="{FF2B5EF4-FFF2-40B4-BE49-F238E27FC236}">
                <a16:creationId xmlns:a16="http://schemas.microsoft.com/office/drawing/2014/main" id="{EE042E3F-9143-46D5-A855-7365CD0CB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16113"/>
            <a:ext cx="4114800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Dokter Pemeriksa kesehatan TK Badan Pemeriksa Kesehatan TK (Rikes awal, berkala)</a:t>
            </a:r>
          </a:p>
        </p:txBody>
      </p:sp>
      <p:sp>
        <p:nvSpPr>
          <p:cNvPr id="18456" name="Line 24">
            <a:extLst>
              <a:ext uri="{FF2B5EF4-FFF2-40B4-BE49-F238E27FC236}">
                <a16:creationId xmlns:a16="http://schemas.microsoft.com/office/drawing/2014/main" id="{81071E44-2082-498C-A17E-730C25950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27432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57" name="Line 25">
            <a:extLst>
              <a:ext uri="{FF2B5EF4-FFF2-40B4-BE49-F238E27FC236}">
                <a16:creationId xmlns:a16="http://schemas.microsoft.com/office/drawing/2014/main" id="{3257351D-52CD-4F95-BC9A-E1154BD9F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24384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58" name="Line 26">
            <a:extLst>
              <a:ext uri="{FF2B5EF4-FFF2-40B4-BE49-F238E27FC236}">
                <a16:creationId xmlns:a16="http://schemas.microsoft.com/office/drawing/2014/main" id="{BF45CF69-2665-4224-BD87-F0E72F5BB33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656138" y="3933825"/>
            <a:ext cx="3581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59" name="Line 27">
            <a:extLst>
              <a:ext uri="{FF2B5EF4-FFF2-40B4-BE49-F238E27FC236}">
                <a16:creationId xmlns:a16="http://schemas.microsoft.com/office/drawing/2014/main" id="{BFEE0833-1F5C-49BA-9204-750593550F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03838" y="4941888"/>
            <a:ext cx="381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60" name="Text Box 28">
            <a:extLst>
              <a:ext uri="{FF2B5EF4-FFF2-40B4-BE49-F238E27FC236}">
                <a16:creationId xmlns:a16="http://schemas.microsoft.com/office/drawing/2014/main" id="{8CD87241-EB31-4C64-8DDF-EC6498599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5805489"/>
            <a:ext cx="26670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Comic Sans MS" panose="030F0702030302020204" pitchFamily="66" charset="0"/>
              </a:rPr>
              <a:t>Pengawasan K TK</a:t>
            </a:r>
            <a:r>
              <a:rPr lang="en-US" altLang="en-US" b="1">
                <a:solidFill>
                  <a:schemeClr val="bg2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b="1">
                <a:latin typeface="Comic Sans MS" panose="030F0702030302020204" pitchFamily="66" charset="0"/>
              </a:rPr>
              <a:t>Pusat</a:t>
            </a:r>
          </a:p>
        </p:txBody>
      </p:sp>
      <p:sp>
        <p:nvSpPr>
          <p:cNvPr id="18461" name="Line 29">
            <a:extLst>
              <a:ext uri="{FF2B5EF4-FFF2-40B4-BE49-F238E27FC236}">
                <a16:creationId xmlns:a16="http://schemas.microsoft.com/office/drawing/2014/main" id="{25DC7782-6FBC-4970-9C48-BE67952AB74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5181600"/>
            <a:ext cx="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62" name="Line 30">
            <a:extLst>
              <a:ext uri="{FF2B5EF4-FFF2-40B4-BE49-F238E27FC236}">
                <a16:creationId xmlns:a16="http://schemas.microsoft.com/office/drawing/2014/main" id="{4D43C3DA-8D73-4801-A6CB-3C59DCBF1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6019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18463" name="Text Box 31">
            <a:extLst>
              <a:ext uri="{FF2B5EF4-FFF2-40B4-BE49-F238E27FC236}">
                <a16:creationId xmlns:a16="http://schemas.microsoft.com/office/drawing/2014/main" id="{17D1B0FF-7739-4AB4-9F39-B705B2810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5805488"/>
            <a:ext cx="35814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latin typeface="Comic Sans MS" panose="030F0702030302020204" pitchFamily="66" charset="0"/>
              </a:rPr>
              <a:t>Dokter Penasehat Tk Pusat</a:t>
            </a:r>
            <a:endParaRPr lang="en-US" altLang="en-US" sz="2400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>
            <a:extLst>
              <a:ext uri="{FF2B5EF4-FFF2-40B4-BE49-F238E27FC236}">
                <a16:creationId xmlns:a16="http://schemas.microsoft.com/office/drawing/2014/main" id="{D23C43E8-AE2E-4E2D-8282-4E672FF755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Kewajiban dokter pemeriksa</a:t>
            </a:r>
          </a:p>
        </p:txBody>
      </p:sp>
      <p:sp>
        <p:nvSpPr>
          <p:cNvPr id="19459" name="Rectangle 9">
            <a:extLst>
              <a:ext uri="{FF2B5EF4-FFF2-40B4-BE49-F238E27FC236}">
                <a16:creationId xmlns:a16="http://schemas.microsoft.com/office/drawing/2014/main" id="{A93341B9-830E-48EB-A003-BBD3213B48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19388" y="2017713"/>
            <a:ext cx="4959350" cy="4114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Dokter pemeriksa adalah dokter yang menangani pekerja yang mengalami kecelakaan kerja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/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Mengisi surat keterangan dokter (KK 4)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b="1"/>
          </a:p>
          <a:p>
            <a:pPr eaLnBrk="1" hangingPunct="1">
              <a:lnSpc>
                <a:spcPct val="90000"/>
              </a:lnSpc>
            </a:pPr>
            <a:r>
              <a:rPr lang="en-US" altLang="en-US" sz="2000" b="1"/>
              <a:t>Pernyataan dari KK 4: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b="1"/>
              <a:t>    sembuh, cacat, meninggal dunia.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/>
          </a:p>
          <a:p>
            <a:pPr eaLnBrk="1" hangingPunct="1">
              <a:lnSpc>
                <a:spcPct val="90000"/>
              </a:lnSpc>
            </a:pPr>
            <a:r>
              <a:rPr lang="en-US" altLang="en-US" sz="2000" b="1">
                <a:solidFill>
                  <a:schemeClr val="hlink"/>
                </a:solidFill>
              </a:rPr>
              <a:t>Mengisi KK 5</a:t>
            </a:r>
          </a:p>
        </p:txBody>
      </p:sp>
      <p:pic>
        <p:nvPicPr>
          <p:cNvPr id="19460" name="Picture 10" descr="j0240719">
            <a:extLst>
              <a:ext uri="{FF2B5EF4-FFF2-40B4-BE49-F238E27FC236}">
                <a16:creationId xmlns:a16="http://schemas.microsoft.com/office/drawing/2014/main" id="{E00CC803-A1E7-487E-BAEA-5A63BB9091E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021638" y="2108201"/>
            <a:ext cx="2038350" cy="3273425"/>
          </a:xfrm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>
            <a:extLst>
              <a:ext uri="{FF2B5EF4-FFF2-40B4-BE49-F238E27FC236}">
                <a16:creationId xmlns:a16="http://schemas.microsoft.com/office/drawing/2014/main" id="{7CF99ED3-9386-4025-9247-93A6C6188B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57200"/>
            <a:ext cx="3810000" cy="990600"/>
          </a:xfrm>
          <a:prstGeom prst="beve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DOKTER PENASEHAT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KESEHATAN TENAGA KERJA</a:t>
            </a:r>
          </a:p>
        </p:txBody>
      </p:sp>
      <p:sp>
        <p:nvSpPr>
          <p:cNvPr id="20483" name="AutoShape 3">
            <a:extLst>
              <a:ext uri="{FF2B5EF4-FFF2-40B4-BE49-F238E27FC236}">
                <a16:creationId xmlns:a16="http://schemas.microsoft.com/office/drawing/2014/main" id="{7B49AF9A-AC6B-44D9-A6B8-03D7A7D86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838" y="1989138"/>
            <a:ext cx="1752600" cy="457200"/>
          </a:xfrm>
          <a:prstGeom prst="hexagon">
            <a:avLst>
              <a:gd name="adj" fmla="val 95833"/>
              <a:gd name="vf" fmla="val 11547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FUNGSI</a:t>
            </a:r>
          </a:p>
        </p:txBody>
      </p:sp>
      <p:sp>
        <p:nvSpPr>
          <p:cNvPr id="20484" name="Oval 4">
            <a:extLst>
              <a:ext uri="{FF2B5EF4-FFF2-40B4-BE49-F238E27FC236}">
                <a16:creationId xmlns:a16="http://schemas.microsoft.com/office/drawing/2014/main" id="{7B8BF480-5645-48AE-862A-5405759661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844676"/>
            <a:ext cx="2286000" cy="10509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KECELAKAAN</a:t>
            </a:r>
          </a:p>
          <a:p>
            <a:pPr eaLnBrk="1" hangingPunct="1"/>
            <a:r>
              <a:rPr lang="en-US" altLang="en-US" sz="2000" b="1">
                <a:solidFill>
                  <a:schemeClr val="folHlink"/>
                </a:solidFill>
                <a:latin typeface="Times New Roman" panose="02020603050405020304" pitchFamily="18" charset="0"/>
              </a:rPr>
              <a:t> KERJA</a:t>
            </a:r>
          </a:p>
        </p:txBody>
      </p:sp>
      <p:sp>
        <p:nvSpPr>
          <p:cNvPr id="20485" name="AutoShape 5">
            <a:extLst>
              <a:ext uri="{FF2B5EF4-FFF2-40B4-BE49-F238E27FC236}">
                <a16:creationId xmlns:a16="http://schemas.microsoft.com/office/drawing/2014/main" id="{1C0CDFD4-0A01-4DB5-BD33-64C67ACEAD2F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205957" y="3228182"/>
            <a:ext cx="1512887" cy="762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74162654 h 21600"/>
              <a:gd name="T4" fmla="*/ 2147483647 w 21600"/>
              <a:gd name="T5" fmla="*/ 948325308 h 21600"/>
              <a:gd name="T6" fmla="*/ 2147483647 w 21600"/>
              <a:gd name="T7" fmla="*/ 47416265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/>
          </a:p>
        </p:txBody>
      </p:sp>
      <p:sp>
        <p:nvSpPr>
          <p:cNvPr id="20486" name="Oval 7">
            <a:extLst>
              <a:ext uri="{FF2B5EF4-FFF2-40B4-BE49-F238E27FC236}">
                <a16:creationId xmlns:a16="http://schemas.microsoft.com/office/drawing/2014/main" id="{7AA44D86-F221-494D-97A4-0E324BFA1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1989138"/>
            <a:ext cx="2514600" cy="98266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b="1">
              <a:latin typeface="Times New Roman" panose="02020603050405020304" pitchFamily="18" charset="0"/>
            </a:endParaRPr>
          </a:p>
        </p:txBody>
      </p:sp>
      <p:sp>
        <p:nvSpPr>
          <p:cNvPr id="20487" name="AutoShape 8">
            <a:extLst>
              <a:ext uri="{FF2B5EF4-FFF2-40B4-BE49-F238E27FC236}">
                <a16:creationId xmlns:a16="http://schemas.microsoft.com/office/drawing/2014/main" id="{65713E69-7D1C-4F12-8559-402FAF6CE972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7742238" y="3119438"/>
            <a:ext cx="1584325" cy="762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474162654 h 21600"/>
              <a:gd name="T4" fmla="*/ 2147483647 w 21600"/>
              <a:gd name="T5" fmla="*/ 948325308 h 21600"/>
              <a:gd name="T6" fmla="*/ 2147483647 w 21600"/>
              <a:gd name="T7" fmla="*/ 47416265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endParaRPr lang="en-ID"/>
          </a:p>
        </p:txBody>
      </p:sp>
      <p:sp>
        <p:nvSpPr>
          <p:cNvPr id="20488" name="AutoShape 11">
            <a:extLst>
              <a:ext uri="{FF2B5EF4-FFF2-40B4-BE49-F238E27FC236}">
                <a16:creationId xmlns:a16="http://schemas.microsoft.com/office/drawing/2014/main" id="{83926E71-F554-4351-9B6E-99E56E73F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4437063"/>
            <a:ext cx="3744912" cy="20875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20489" name="AutoShape 15">
            <a:extLst>
              <a:ext uri="{FF2B5EF4-FFF2-40B4-BE49-F238E27FC236}">
                <a16:creationId xmlns:a16="http://schemas.microsoft.com/office/drawing/2014/main" id="{B0B1E75F-948C-4423-9CC1-F361EBD73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8" y="4437063"/>
            <a:ext cx="3744912" cy="20875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folHlink"/>
                </a:solidFill>
                <a:latin typeface="Arial" panose="020B0604020202020204" pitchFamily="34" charset="0"/>
              </a:rPr>
              <a:t>MENETAPKAN</a:t>
            </a:r>
          </a:p>
          <a:p>
            <a:pPr eaLnBrk="1" hangingPunct="1"/>
            <a:endParaRPr lang="en-US" altLang="en-US" b="1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>
                <a:solidFill>
                  <a:schemeClr val="folHlink"/>
                </a:solidFill>
                <a:latin typeface="Arial" panose="020B0604020202020204" pitchFamily="34" charset="0"/>
              </a:rPr>
              <a:t>AKIBAT KECELAKAAN</a:t>
            </a:r>
          </a:p>
          <a:p>
            <a:pPr eaLnBrk="1" hangingPunct="1"/>
            <a:r>
              <a:rPr lang="en-US" altLang="en-US" b="1">
                <a:solidFill>
                  <a:schemeClr val="folHlink"/>
                </a:solidFill>
                <a:latin typeface="Arial" panose="020B0604020202020204" pitchFamily="34" charset="0"/>
              </a:rPr>
              <a:t>NILAI KECACATAN</a:t>
            </a:r>
          </a:p>
          <a:p>
            <a:pPr eaLnBrk="1" hangingPunct="1"/>
            <a:r>
              <a:rPr lang="en-US" altLang="en-US" b="1">
                <a:solidFill>
                  <a:schemeClr val="folHlink"/>
                </a:solidFill>
                <a:latin typeface="Arial" panose="020B0604020202020204" pitchFamily="34" charset="0"/>
              </a:rPr>
              <a:t>DAN LAIN-LAIN YANG BERKAITAN</a:t>
            </a:r>
          </a:p>
          <a:p>
            <a:pPr eaLnBrk="1" hangingPunct="1"/>
            <a:endParaRPr lang="en-US" altLang="en-US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  <p:sp>
        <p:nvSpPr>
          <p:cNvPr id="20490" name="AutoShape 17">
            <a:extLst>
              <a:ext uri="{FF2B5EF4-FFF2-40B4-BE49-F238E27FC236}">
                <a16:creationId xmlns:a16="http://schemas.microsoft.com/office/drawing/2014/main" id="{A3D5A4A2-48F2-453E-A7BD-944CE8235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163" y="4437063"/>
            <a:ext cx="3384550" cy="1871662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Text Box 18">
            <a:extLst>
              <a:ext uri="{FF2B5EF4-FFF2-40B4-BE49-F238E27FC236}">
                <a16:creationId xmlns:a16="http://schemas.microsoft.com/office/drawing/2014/main" id="{50914E70-7A6F-41F4-88AE-308FEC8FA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6088" y="5243513"/>
            <a:ext cx="1635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/>
            <a:endParaRPr lang="en-US" altLang="en-US"/>
          </a:p>
        </p:txBody>
      </p:sp>
      <p:sp>
        <p:nvSpPr>
          <p:cNvPr id="20492" name="AutoShape 20">
            <a:extLst>
              <a:ext uri="{FF2B5EF4-FFF2-40B4-BE49-F238E27FC236}">
                <a16:creationId xmlns:a16="http://schemas.microsoft.com/office/drawing/2014/main" id="{DC23C4D4-F12C-4AAC-86C1-E14647453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0826" y="4365626"/>
            <a:ext cx="3744913" cy="20875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 u="sng">
                <a:solidFill>
                  <a:schemeClr val="hlink"/>
                </a:solidFill>
                <a:latin typeface="Arial" panose="020B0604020202020204" pitchFamily="34" charset="0"/>
              </a:rPr>
              <a:t>MENETAPKAN</a:t>
            </a:r>
          </a:p>
          <a:p>
            <a:pPr eaLnBrk="1" hangingPunct="1"/>
            <a:endParaRPr lang="en-US" altLang="en-US" b="1">
              <a:solidFill>
                <a:schemeClr val="hlink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AKIBAT PENYAKIT</a:t>
            </a:r>
          </a:p>
          <a:p>
            <a:pPr eaLnBrk="1" hangingPunct="1"/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NILAI KECACATAN</a:t>
            </a:r>
          </a:p>
          <a:p>
            <a:pPr eaLnBrk="1" hangingPunct="1"/>
            <a:r>
              <a:rPr lang="en-US" altLang="en-US" b="1">
                <a:solidFill>
                  <a:schemeClr val="hlink"/>
                </a:solidFill>
                <a:latin typeface="Arial" panose="020B0604020202020204" pitchFamily="34" charset="0"/>
              </a:rPr>
              <a:t>DAN LAIN-LAIN YANG BERKAITAN</a:t>
            </a:r>
          </a:p>
          <a:p>
            <a:pPr eaLnBrk="1" hangingPunct="1"/>
            <a:endParaRPr lang="en-US" altLang="en-US" b="1">
              <a:solidFill>
                <a:schemeClr val="hlink"/>
              </a:solidFill>
              <a:latin typeface="Arial" panose="020B0604020202020204" pitchFamily="34" charset="0"/>
            </a:endParaRPr>
          </a:p>
        </p:txBody>
      </p:sp>
      <p:sp>
        <p:nvSpPr>
          <p:cNvPr id="20493" name="Rectangle 21">
            <a:extLst>
              <a:ext uri="{FF2B5EF4-FFF2-40B4-BE49-F238E27FC236}">
                <a16:creationId xmlns:a16="http://schemas.microsoft.com/office/drawing/2014/main" id="{A9468963-63A9-4C67-9E6A-8714A0B1C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9964" y="1989138"/>
            <a:ext cx="24479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400" b="1">
                <a:solidFill>
                  <a:schemeClr val="hlink"/>
                </a:solidFill>
              </a:rPr>
              <a:t>P.A.K</a:t>
            </a:r>
          </a:p>
        </p:txBody>
      </p:sp>
      <p:sp>
        <p:nvSpPr>
          <p:cNvPr id="20494" name="Line 23">
            <a:extLst>
              <a:ext uri="{FF2B5EF4-FFF2-40B4-BE49-F238E27FC236}">
                <a16:creationId xmlns:a16="http://schemas.microsoft.com/office/drawing/2014/main" id="{13565E25-FB2A-489F-9629-ABFE8B73F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0463" y="1484313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FF2F416F-277C-4E99-84C4-5700C3626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762000"/>
            <a:ext cx="5029200" cy="1143000"/>
          </a:xfrm>
          <a:prstGeom prst="bevel">
            <a:avLst>
              <a:gd name="adj" fmla="val 125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DOKTER PENASEHAT</a:t>
            </a:r>
          </a:p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KESEHATAN TENAGA KERJA</a:t>
            </a:r>
          </a:p>
        </p:txBody>
      </p:sp>
      <p:sp>
        <p:nvSpPr>
          <p:cNvPr id="21507" name="AutoShape 3">
            <a:extLst>
              <a:ext uri="{FF2B5EF4-FFF2-40B4-BE49-F238E27FC236}">
                <a16:creationId xmlns:a16="http://schemas.microsoft.com/office/drawing/2014/main" id="{07899F9B-9C14-4D4E-B484-14CB87AAE1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989138"/>
            <a:ext cx="7272338" cy="3960812"/>
          </a:xfrm>
          <a:prstGeom prst="flowChartMultidocumen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/>
            <a:r>
              <a:rPr lang="en-US" altLang="en-US" sz="2400" b="1">
                <a:latin typeface="Times New Roman" panose="02020603050405020304" pitchFamily="18" charset="0"/>
              </a:rPr>
              <a:t>MEMBERIKAN </a:t>
            </a:r>
            <a:r>
              <a:rPr lang="en-US" altLang="en-US" sz="2400" b="1" u="sng">
                <a:latin typeface="Times New Roman" panose="02020603050405020304" pitchFamily="18" charset="0"/>
              </a:rPr>
              <a:t>PERTIMBANGAN MEDIS</a:t>
            </a:r>
            <a:r>
              <a:rPr lang="en-US" altLang="en-US" sz="2400" b="1">
                <a:latin typeface="Times New Roman" panose="02020603050405020304" pitchFamily="18" charset="0"/>
              </a:rPr>
              <a:t> KEPADA</a:t>
            </a:r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sz="2400" b="1" i="1">
                <a:latin typeface="Times New Roman" panose="02020603050405020304" pitchFamily="18" charset="0"/>
              </a:rPr>
              <a:t>MENAKER</a:t>
            </a:r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sz="2400" b="1" i="1">
                <a:latin typeface="Times New Roman" panose="02020603050405020304" pitchFamily="18" charset="0"/>
              </a:rPr>
              <a:t>PEGAWAI PENGAWAS KETENAGA KERJAAN</a:t>
            </a:r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en-US" sz="2400" b="1" i="1">
                <a:latin typeface="Times New Roman" panose="02020603050405020304" pitchFamily="18" charset="0"/>
              </a:rPr>
              <a:t>BADAN PENYELENGGARA</a:t>
            </a:r>
          </a:p>
          <a:p>
            <a:pPr algn="l" eaLnBrk="1" hangingPunct="1">
              <a:lnSpc>
                <a:spcPct val="150000"/>
              </a:lnSpc>
            </a:pPr>
            <a:endParaRPr lang="en-US" altLang="en-US" sz="2400" b="1" i="1">
              <a:latin typeface="Times New Roman" panose="02020603050405020304" pitchFamily="18" charset="0"/>
            </a:endParaRPr>
          </a:p>
          <a:p>
            <a:pPr algn="l" eaLnBrk="1" hangingPunct="1"/>
            <a:r>
              <a:rPr lang="en-US" altLang="en-US" sz="2400" b="1">
                <a:latin typeface="Times New Roman" panose="02020603050405020304" pitchFamily="18" charset="0"/>
              </a:rPr>
              <a:t>DALAM RANGKA PENYELESAIAN MASALAH</a:t>
            </a:r>
          </a:p>
          <a:p>
            <a:pPr algn="l" eaLnBrk="1" hangingPunct="1"/>
            <a:r>
              <a:rPr lang="en-US" altLang="en-US" sz="2400" b="1">
                <a:latin typeface="Times New Roman" panose="02020603050405020304" pitchFamily="18" charset="0"/>
              </a:rPr>
              <a:t>JAMINAN KECELAKAAN KERJA/PAK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5B520172-E813-4775-9BFC-F291E5C885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8" y="836614"/>
            <a:ext cx="6877050" cy="8397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n-US" sz="2800" i="1">
                <a:solidFill>
                  <a:schemeClr val="tx1"/>
                </a:solidFill>
              </a:rPr>
              <a:t>Untuk menyatakan</a:t>
            </a:r>
            <a:br>
              <a:rPr lang="en-US" altLang="en-US" sz="2800" i="1">
                <a:solidFill>
                  <a:schemeClr val="tx1"/>
                </a:solidFill>
              </a:rPr>
            </a:br>
            <a:r>
              <a:rPr lang="en-US" altLang="en-US" sz="2800" b="1">
                <a:solidFill>
                  <a:schemeClr val="tx1"/>
                </a:solidFill>
              </a:rPr>
              <a:t>PENYAKIT AKIBAT KERJA</a:t>
            </a:r>
            <a:r>
              <a:rPr lang="en-US" altLang="en-US" sz="2400" b="1">
                <a:solidFill>
                  <a:srgbClr val="00330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2B44AD30-FDF6-45E6-8AD4-9C605D28F6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51088" y="2276476"/>
            <a:ext cx="7848600" cy="36734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Memerlukan data yang mendukung Diagnosis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/>
              <a:t>Antara lain :</a:t>
            </a:r>
          </a:p>
          <a:p>
            <a:pPr eaLnBrk="1" hangingPunct="1">
              <a:buClr>
                <a:srgbClr val="DF1B1B"/>
              </a:buClr>
              <a:buFont typeface="Snap ITC" panose="04040A07060A02020202" pitchFamily="82" charset="0"/>
              <a:buChar char="*"/>
            </a:pPr>
            <a:r>
              <a:rPr lang="en-US" altLang="en-US" sz="2800"/>
              <a:t>Hasil pemeriksaan / pengujian kesehatan</a:t>
            </a:r>
          </a:p>
          <a:p>
            <a:pPr eaLnBrk="1" hangingPunct="1">
              <a:buClr>
                <a:srgbClr val="DF1B1B"/>
              </a:buClr>
              <a:buFont typeface="Snap ITC" panose="04040A07060A02020202" pitchFamily="82" charset="0"/>
              <a:buChar char="*"/>
            </a:pPr>
            <a:r>
              <a:rPr lang="en-US" altLang="en-US" sz="2800"/>
              <a:t>Hasil pengujian lingkungan kerja</a:t>
            </a:r>
          </a:p>
          <a:p>
            <a:pPr eaLnBrk="1" hangingPunct="1">
              <a:buClr>
                <a:srgbClr val="DF1B1B"/>
              </a:buClr>
              <a:buFont typeface="Snap ITC" panose="04040A07060A02020202" pitchFamily="82" charset="0"/>
              <a:buChar char="*"/>
            </a:pPr>
            <a:r>
              <a:rPr lang="en-US" altLang="en-US" sz="2800"/>
              <a:t>Hasil pemeriksaan / kunjungan tempat kerja</a:t>
            </a:r>
          </a:p>
          <a:p>
            <a:pPr eaLnBrk="1" hangingPunct="1">
              <a:buClr>
                <a:srgbClr val="DF1B1B"/>
              </a:buClr>
              <a:buFont typeface="Snap ITC" panose="04040A07060A02020202" pitchFamily="82" charset="0"/>
              <a:buChar char="*"/>
            </a:pPr>
            <a:r>
              <a:rPr lang="en-US" altLang="en-US" sz="2800"/>
              <a:t>Rekam medis</a:t>
            </a:r>
          </a:p>
          <a:p>
            <a:pPr eaLnBrk="1" hangingPunct="1">
              <a:buClr>
                <a:srgbClr val="DF1B1B"/>
              </a:buClr>
              <a:buFont typeface="Snap ITC" panose="04040A07060A02020202" pitchFamily="82" charset="0"/>
              <a:buChar char="*"/>
            </a:pPr>
            <a:r>
              <a:rPr lang="en-US" altLang="en-US" sz="2800"/>
              <a:t>Riwayat Pekerjaan</a:t>
            </a:r>
            <a:endParaRPr lang="en-US" altLang="en-US" b="1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8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8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8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8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8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/>
      <p:bldP spid="1587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CA28869-003D-4583-84A8-22388AFE6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33375"/>
            <a:ext cx="8686800" cy="935038"/>
          </a:xfrm>
        </p:spPr>
        <p:txBody>
          <a:bodyPr>
            <a:normAutofit fontScale="90000"/>
          </a:bodyPr>
          <a:lstStyle/>
          <a:p>
            <a:pPr algn="ctr" eaLnBrk="1" hangingPunct="1"/>
            <a:br>
              <a:rPr lang="en-US" altLang="en-US" sz="2800" b="1">
                <a:solidFill>
                  <a:srgbClr val="0000CC"/>
                </a:solidFill>
              </a:rPr>
            </a:br>
            <a:r>
              <a:rPr lang="en-US" altLang="en-US" sz="2400" b="1">
                <a:solidFill>
                  <a:srgbClr val="0000CC"/>
                </a:solidFill>
              </a:rPr>
              <a:t>FUNGSI DOKTER PENASEHAT</a:t>
            </a:r>
            <a:br>
              <a:rPr lang="en-US" altLang="en-US" sz="2400" b="1">
                <a:solidFill>
                  <a:srgbClr val="0000CC"/>
                </a:solidFill>
              </a:rPr>
            </a:br>
            <a:r>
              <a:rPr lang="en-US" altLang="en-US" sz="2400" b="1">
                <a:solidFill>
                  <a:srgbClr val="0000CC"/>
                </a:solidFill>
              </a:rPr>
              <a:t>KESEHATAN TENAGA KERJA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E7748BD-A332-44C0-BA0B-B8044EAFA3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1844675"/>
            <a:ext cx="8640762" cy="4032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Pemeriksaan rekam medis ( bila perlu pemeriksaan ulang)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Menetapkan persentase cacat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Memberikan pertimbangan medis terhadap hal – hal yang belum diatur dalam peraturan perundangan.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Mengadakan konsultasi dengan dokter lain dalam hal adanya keraguan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Melakukan pemeriksaan khusus untuk mendukung pertimbangan yang diberikan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>
                <a:latin typeface="Times New Roman" panose="02020603050405020304" pitchFamily="18" charset="0"/>
              </a:rPr>
              <a:t>Melakukan pengambilan dan atau pengumpulan data yang mendukung.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688BF53A-07E9-456E-801F-AAF71C542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214313"/>
            <a:ext cx="7793037" cy="869950"/>
          </a:xfrm>
        </p:spPr>
        <p:txBody>
          <a:bodyPr/>
          <a:lstStyle/>
          <a:p>
            <a:pPr algn="ctr" eaLnBrk="1" hangingPunct="1"/>
            <a:r>
              <a:rPr lang="en-US" altLang="en-US" sz="3600" b="1">
                <a:solidFill>
                  <a:srgbClr val="CC3300"/>
                </a:solidFill>
              </a:rPr>
              <a:t>PENYELESAIAN KASUS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DF6A69CB-BDB8-4598-857A-A987B15BD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844676"/>
            <a:ext cx="8147050" cy="45370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>
                <a:solidFill>
                  <a:srgbClr val="DF1B1B"/>
                </a:solidFill>
              </a:rPr>
              <a:t> </a:t>
            </a:r>
            <a:r>
              <a:rPr lang="en-US" altLang="en-US" sz="2800" b="1">
                <a:latin typeface="Arial Narrow" panose="020B0606020202030204" pitchFamily="34" charset="0"/>
              </a:rPr>
              <a:t>Pelaporan 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b="1">
                <a:latin typeface="Arial Narrow" panose="020B0606020202030204" pitchFamily="34" charset="0"/>
              </a:rPr>
              <a:t>2 x 24 jam         Disnaker + Badan Penyelenggara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800" b="1">
                <a:latin typeface="Arial Narrow" panose="020B0606020202030204" pitchFamily="34" charset="0"/>
              </a:rPr>
              <a:t> Formulir 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b="1">
                <a:latin typeface="Arial Narrow" panose="020B0606020202030204" pitchFamily="34" charset="0"/>
              </a:rPr>
              <a:t>Form Jamsostek 3    : Laporan Kec. Tahap 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b="1">
                <a:latin typeface="Arial Narrow" panose="020B0606020202030204" pitchFamily="34" charset="0"/>
              </a:rPr>
              <a:t>Form Jamsostek 3 a : Laporan Kec. Tahap II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b="1">
                <a:latin typeface="Arial Narrow" panose="020B0606020202030204" pitchFamily="34" charset="0"/>
              </a:rPr>
              <a:t>Form Jamsostek 3 b : Surat Ket. Dokter  (Kec.Kerja)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b="1">
                <a:latin typeface="Arial Narrow" panose="020B0606020202030204" pitchFamily="34" charset="0"/>
              </a:rPr>
              <a:t>Form Jamsostek 3 c : Surat ket. Dokter (P A K)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en-US" altLang="en-US" sz="2400" b="1">
                <a:latin typeface="Arial Narrow" panose="020B0606020202030204" pitchFamily="34" charset="0"/>
              </a:rPr>
              <a:t>Santunan 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b="1">
                <a:latin typeface="Arial Narrow" panose="020B0606020202030204" pitchFamily="34" charset="0"/>
              </a:rPr>
              <a:t>Lampiran II P.P. No.14 / 1993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2400" b="1">
                <a:latin typeface="Arial Narrow" panose="020B0606020202030204" pitchFamily="34" charset="0"/>
              </a:rPr>
              <a:t>Lampiran Keppres No.22 /1993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b="1">
                <a:latin typeface="Arial Narrow" panose="020B0606020202030204" pitchFamily="34" charset="0"/>
              </a:rPr>
              <a:t>     (Cacat tetap sebagian Anatomis)</a:t>
            </a:r>
            <a:endParaRPr lang="en-US" altLang="en-US" sz="2800" b="1">
              <a:latin typeface="Arial Narrow" panose="020B0606020202030204" pitchFamily="34" charset="0"/>
            </a:endParaRPr>
          </a:p>
        </p:txBody>
      </p:sp>
      <p:sp>
        <p:nvSpPr>
          <p:cNvPr id="159748" name="Line 4">
            <a:extLst>
              <a:ext uri="{FF2B5EF4-FFF2-40B4-BE49-F238E27FC236}">
                <a16:creationId xmlns:a16="http://schemas.microsoft.com/office/drawing/2014/main" id="{8F340359-254C-47FC-BF2F-823D46E7E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8075" y="2492375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159749" name="Line 5">
            <a:extLst>
              <a:ext uri="{FF2B5EF4-FFF2-40B4-BE49-F238E27FC236}">
                <a16:creationId xmlns:a16="http://schemas.microsoft.com/office/drawing/2014/main" id="{8871D142-97E2-4DEE-B717-83D0F64DA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6527800" y="58769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9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9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9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9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6" grpId="0"/>
      <p:bldP spid="15974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>
            <a:extLst>
              <a:ext uri="{FF2B5EF4-FFF2-40B4-BE49-F238E27FC236}">
                <a16:creationId xmlns:a16="http://schemas.microsoft.com/office/drawing/2014/main" id="{94F0784C-5CE4-4670-9A30-42A60B8A48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8600"/>
            <a:ext cx="5029200" cy="914400"/>
          </a:xfrm>
          <a:prstGeom prst="can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JAMINAN KECELAKAAN KERJA</a:t>
            </a:r>
          </a:p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JKK</a:t>
            </a:r>
          </a:p>
        </p:txBody>
      </p:sp>
      <p:sp>
        <p:nvSpPr>
          <p:cNvPr id="25603" name="Oval 3">
            <a:extLst>
              <a:ext uri="{FF2B5EF4-FFF2-40B4-BE49-F238E27FC236}">
                <a16:creationId xmlns:a16="http://schemas.microsoft.com/office/drawing/2014/main" id="{58AEC5CB-B40F-4DAB-B68C-34F3D93B6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1268413"/>
            <a:ext cx="2667000" cy="6477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PELAPORAN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486E9A17-FF4F-45AE-90A9-DD8E0B870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888" y="2205038"/>
            <a:ext cx="662940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  <a:p>
            <a:pPr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40990" name="Group 30">
            <a:extLst>
              <a:ext uri="{FF2B5EF4-FFF2-40B4-BE49-F238E27FC236}">
                <a16:creationId xmlns:a16="http://schemas.microsoft.com/office/drawing/2014/main" id="{295A0A0B-E96D-43CE-85A2-B17BBCFF35B8}"/>
              </a:ext>
            </a:extLst>
          </p:cNvPr>
          <p:cNvGraphicFramePr>
            <a:graphicFrameLocks noGrp="1"/>
          </p:cNvGraphicFramePr>
          <p:nvPr/>
        </p:nvGraphicFramePr>
        <p:xfrm>
          <a:off x="2782888" y="2349501"/>
          <a:ext cx="6769100" cy="3311525"/>
        </p:xfrm>
        <a:graphic>
          <a:graphicData uri="http://schemas.openxmlformats.org/drawingml/2006/table">
            <a:tbl>
              <a:tblPr/>
              <a:tblGrid>
                <a:gridCol w="4176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 JAMSOSTEK  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 KK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 JAMSOSTEK  3a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 KK  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 JAMSOSTEK  3b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 KK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 JAMSOSTEK  3c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BENTUK  KK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>
            <a:extLst>
              <a:ext uri="{FF2B5EF4-FFF2-40B4-BE49-F238E27FC236}">
                <a16:creationId xmlns:a16="http://schemas.microsoft.com/office/drawing/2014/main" id="{94EDDD22-6D7B-4487-A770-BAD55EA0C1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57200"/>
            <a:ext cx="3733800" cy="668338"/>
          </a:xfrm>
          <a:prstGeom prst="can">
            <a:avLst>
              <a:gd name="adj" fmla="val 25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</a:rPr>
              <a:t>PELAPORAN  J K K</a:t>
            </a:r>
          </a:p>
        </p:txBody>
      </p:sp>
      <p:sp>
        <p:nvSpPr>
          <p:cNvPr id="26627" name="Oval 3">
            <a:extLst>
              <a:ext uri="{FF2B5EF4-FFF2-40B4-BE49-F238E27FC236}">
                <a16:creationId xmlns:a16="http://schemas.microsoft.com/office/drawing/2014/main" id="{7785BECB-2DBD-4B89-A76E-D1016B593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1052513"/>
            <a:ext cx="3276600" cy="863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0000CC"/>
                </a:solidFill>
                <a:latin typeface="Times New Roman" panose="02020603050405020304" pitchFamily="18" charset="0"/>
              </a:rPr>
              <a:t>FORMULIR  3</a:t>
            </a:r>
          </a:p>
          <a:p>
            <a:pPr eaLnBrk="1" hangingPunct="1"/>
            <a:r>
              <a:rPr lang="en-US" altLang="en-US" sz="2400" b="1" i="1">
                <a:solidFill>
                  <a:srgbClr val="FF0000"/>
                </a:solidFill>
                <a:latin typeface="Times New Roman" panose="02020603050405020304" pitchFamily="18" charset="0"/>
              </a:rPr>
              <a:t>BENTUK  KK2</a:t>
            </a:r>
          </a:p>
        </p:txBody>
      </p:sp>
      <p:sp>
        <p:nvSpPr>
          <p:cNvPr id="26628" name="AutoShape 4">
            <a:extLst>
              <a:ext uri="{FF2B5EF4-FFF2-40B4-BE49-F238E27FC236}">
                <a16:creationId xmlns:a16="http://schemas.microsoft.com/office/drawing/2014/main" id="{545EA5AD-840D-425C-982B-46F6640AD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916114"/>
            <a:ext cx="8229600" cy="46196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</a:rPr>
              <a:t>1. MERUPAKAN LAPORAN KECELAKAAN TAHAP  I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</a:rPr>
              <a:t>2. DIISI / DIBUATKAN OLEH PENGUSAHA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</a:rPr>
              <a:t>3. DIKIRIMKAN 2 X 24 JAM SETELAH TK MENINGGAL ATA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</a:rPr>
              <a:t>   MENGALAMI KECELAKAAN KERJA / P A K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</a:rPr>
              <a:t>4. </a:t>
            </a:r>
            <a:r>
              <a:rPr lang="en-US" altLang="en-US" sz="1600" b="1" u="sng">
                <a:latin typeface="Arial" panose="020B0604020202020204" pitchFamily="34" charset="0"/>
              </a:rPr>
              <a:t>PERHATIKAN </a:t>
            </a:r>
            <a:r>
              <a:rPr lang="en-US" altLang="en-US" sz="1600" b="1"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  <a:cs typeface="Times New Roman" panose="02020603050405020304" pitchFamily="18" charset="0"/>
              </a:rPr>
              <a:t>- TEMPAT DAN TANGGAL KECELAKAAN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600" b="1">
                <a:latin typeface="Arial" panose="020B0604020202020204" pitchFamily="34" charset="0"/>
                <a:cs typeface="Times New Roman" panose="02020603050405020304" pitchFamily="18" charset="0"/>
              </a:rPr>
              <a:t>KETERANGAN TENTANG KK DAN ATAU PAK SERTA KEMUNGKINAN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  <a:cs typeface="Times New Roman" panose="02020603050405020304" pitchFamily="18" charset="0"/>
              </a:rPr>
              <a:t>  PENYEBABNYA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  <a:cs typeface="Times New Roman" panose="02020603050405020304" pitchFamily="18" charset="0"/>
              </a:rPr>
              <a:t>- AKIBAT YANG DIALAMI (MENINGGAL, CEDERA DLL)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  <a:cs typeface="Times New Roman" panose="02020603050405020304" pitchFamily="18" charset="0"/>
              </a:rPr>
              <a:t>- NAMA DOKTER DAN TEMPAT PERTOLONGAN PERTAMA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600" b="1">
                <a:latin typeface="Arial" panose="020B0604020202020204" pitchFamily="34" charset="0"/>
                <a:cs typeface="Times New Roman" panose="02020603050405020304" pitchFamily="18" charset="0"/>
              </a:rPr>
              <a:t>KETERANGAN TENTANG LANJUTAN PENANGANAN (DIRAWAT ATAU BEROBAT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Arial" panose="020B0604020202020204" pitchFamily="34" charset="0"/>
                <a:cs typeface="Times New Roman" panose="02020603050405020304" pitchFamily="18" charset="0"/>
              </a:rPr>
              <a:t> JALAN)</a:t>
            </a:r>
            <a:endParaRPr lang="en-US" altLang="en-US" sz="16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94799" y="586563"/>
            <a:ext cx="405175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3600" spc="-5" dirty="0">
                <a:latin typeface="Verdana"/>
                <a:cs typeface="Verdana"/>
              </a:rPr>
              <a:t>Lanjutan…</a:t>
            </a:r>
            <a:endParaRPr sz="36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69668" y="2235531"/>
            <a:ext cx="2037714" cy="39179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81965" algn="l"/>
              </a:tabLst>
            </a:pPr>
            <a:r>
              <a:rPr sz="2400" dirty="0">
                <a:solidFill>
                  <a:srgbClr val="CC0000"/>
                </a:solidFill>
                <a:latin typeface="Wingdings"/>
                <a:cs typeface="Wingdings"/>
              </a:rPr>
              <a:t></a:t>
            </a:r>
            <a:r>
              <a:rPr sz="2400" dirty="0">
                <a:solidFill>
                  <a:srgbClr val="CC0000"/>
                </a:solidFill>
                <a:latin typeface="Times New Roman"/>
                <a:cs typeface="Times New Roman"/>
              </a:rPr>
              <a:t>	</a:t>
            </a:r>
            <a:r>
              <a:rPr sz="2400" spc="-5" dirty="0">
                <a:latin typeface="Arial"/>
                <a:cs typeface="Arial"/>
              </a:rPr>
              <a:t>Pengusaha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9157" y="2235531"/>
            <a:ext cx="265557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370330" algn="l"/>
              </a:tabLst>
            </a:pPr>
            <a:r>
              <a:rPr sz="2400" dirty="0">
                <a:latin typeface="Arial"/>
                <a:cs typeface="Arial"/>
              </a:rPr>
              <a:t>memiliki	</a:t>
            </a:r>
            <a:r>
              <a:rPr sz="2400" spc="-5" dirty="0">
                <a:latin typeface="Arial"/>
                <a:cs typeface="Arial"/>
              </a:rPr>
              <a:t>tanggung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24725" y="2235531"/>
            <a:ext cx="82296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jawab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39061" y="2601595"/>
            <a:ext cx="22015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  <a:tabLst>
                <a:tab pos="1425575" algn="l"/>
              </a:tabLst>
            </a:pPr>
            <a:r>
              <a:rPr sz="2400" spc="-5" dirty="0">
                <a:latin typeface="Arial"/>
                <a:cs typeface="Arial"/>
              </a:rPr>
              <a:t>secara	moral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387209" y="2601595"/>
            <a:ext cx="1381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kewajiban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6284" y="2235531"/>
            <a:ext cx="16370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spcBef>
                <a:spcPts val="100"/>
              </a:spcBef>
              <a:tabLst>
                <a:tab pos="1103630" algn="l"/>
              </a:tabLst>
            </a:pPr>
            <a:r>
              <a:rPr sz="2400" dirty="0">
                <a:latin typeface="Arial"/>
                <a:cs typeface="Arial"/>
              </a:rPr>
              <a:t>utama	</a:t>
            </a:r>
            <a:r>
              <a:rPr sz="2400" spc="-5" dirty="0">
                <a:latin typeface="Arial"/>
                <a:cs typeface="Arial"/>
              </a:rPr>
              <a:t>dan</a:t>
            </a:r>
            <a:endParaRPr sz="2400">
              <a:latin typeface="Arial"/>
              <a:cs typeface="Arial"/>
            </a:endParaRPr>
          </a:p>
          <a:p>
            <a:pPr marR="5080" algn="r"/>
            <a:r>
              <a:rPr sz="2400" spc="-5" dirty="0">
                <a:latin typeface="Arial"/>
                <a:cs typeface="Arial"/>
              </a:rPr>
              <a:t>unt</a:t>
            </a:r>
            <a:r>
              <a:rPr sz="2400" dirty="0">
                <a:latin typeface="Arial"/>
                <a:cs typeface="Arial"/>
              </a:rPr>
              <a:t>uk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957318" y="2601595"/>
            <a:ext cx="50539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576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mempunyai</a:t>
            </a:r>
            <a:endParaRPr sz="2400">
              <a:latin typeface="Arial"/>
              <a:cs typeface="Arial"/>
            </a:endParaRPr>
          </a:p>
          <a:p>
            <a:pPr marL="12700">
              <a:tabLst>
                <a:tab pos="2198370" algn="l"/>
                <a:tab pos="3124835" algn="l"/>
              </a:tabLst>
            </a:pPr>
            <a:r>
              <a:rPr sz="2400" dirty="0">
                <a:latin typeface="Arial"/>
                <a:cs typeface="Arial"/>
              </a:rPr>
              <a:t>perlindungan	</a:t>
            </a:r>
            <a:r>
              <a:rPr sz="2400" spc="-5" dirty="0">
                <a:latin typeface="Arial"/>
                <a:cs typeface="Arial"/>
              </a:rPr>
              <a:t>dan	kesejahteraan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639060" y="2967354"/>
            <a:ext cx="19240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meningkatkan  tenaga</a:t>
            </a:r>
            <a:r>
              <a:rPr sz="2400" spc="-3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kerja.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3">
            <a:extLst>
              <a:ext uri="{FF2B5EF4-FFF2-40B4-BE49-F238E27FC236}">
                <a16:creationId xmlns:a16="http://schemas.microsoft.com/office/drawing/2014/main" id="{FB922AA2-1A53-41A1-8783-08DE1DAD6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620714"/>
            <a:ext cx="3276600" cy="11525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u="sng">
                <a:solidFill>
                  <a:srgbClr val="FF0000"/>
                </a:solidFill>
                <a:latin typeface="Times New Roman" panose="02020603050405020304" pitchFamily="18" charset="0"/>
              </a:rPr>
              <a:t>FORMULIR  3a</a:t>
            </a:r>
          </a:p>
          <a:p>
            <a:pPr eaLnBrk="1" hangingPunct="1"/>
            <a:r>
              <a:rPr lang="en-US" altLang="en-US" sz="2800" b="1" i="1">
                <a:solidFill>
                  <a:srgbClr val="0000CC"/>
                </a:solidFill>
                <a:latin typeface="Times New Roman" panose="02020603050405020304" pitchFamily="18" charset="0"/>
              </a:rPr>
              <a:t>BENTUK  KK3</a:t>
            </a:r>
          </a:p>
        </p:txBody>
      </p:sp>
      <p:sp>
        <p:nvSpPr>
          <p:cNvPr id="27651" name="AutoShape 4">
            <a:extLst>
              <a:ext uri="{FF2B5EF4-FFF2-40B4-BE49-F238E27FC236}">
                <a16:creationId xmlns:a16="http://schemas.microsoft.com/office/drawing/2014/main" id="{6DE032AB-9A51-42B2-88F5-9F0C577CF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844676"/>
            <a:ext cx="8229600" cy="41052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Times New Roman" panose="02020603050405020304" pitchFamily="18" charset="0"/>
              </a:rPr>
              <a:t>1. MERUPAKAN LAPORAN KECELAKAAN TAHAP  II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Times New Roman" panose="02020603050405020304" pitchFamily="18" charset="0"/>
              </a:rPr>
              <a:t>2. DIISI / DIBUATKAN OLEH PENGUSAHA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Times New Roman" panose="02020603050405020304" pitchFamily="18" charset="0"/>
              </a:rPr>
              <a:t>3. DIKIRIMKAN 2 X 24 JAM SETELAH TK DINYATAKAN SEMBUH, CACAT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Times New Roman" panose="02020603050405020304" pitchFamily="18" charset="0"/>
              </a:rPr>
              <a:t>ATAU MENINGGAL OLEH DOKTER YANG MERAWAT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>
                <a:latin typeface="Times New Roman" panose="02020603050405020304" pitchFamily="18" charset="0"/>
              </a:rPr>
              <a:t>4. </a:t>
            </a:r>
            <a:r>
              <a:rPr lang="en-US" altLang="en-US" sz="1600" b="1" u="sng">
                <a:latin typeface="Times New Roman" panose="02020603050405020304" pitchFamily="18" charset="0"/>
              </a:rPr>
              <a:t>PERHATIKAN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- TEMPAT DAN TANGGAL KECELAKAAN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KETERANGAN HASIL DARI KK4 / KK5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(SEMBUH TOTAL, ADANYA CACAT TETAP SEBAGIAN ATAU TOTAL, MENINGGAL DUNIA)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 TENTANG KECACATAN </a:t>
            </a:r>
            <a:r>
              <a:rPr lang="en-US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(SESUAI DENGAN KK4 / KK5)</a:t>
            </a:r>
            <a:endParaRPr lang="en-US" altLang="en-US" sz="16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3">
            <a:extLst>
              <a:ext uri="{FF2B5EF4-FFF2-40B4-BE49-F238E27FC236}">
                <a16:creationId xmlns:a16="http://schemas.microsoft.com/office/drawing/2014/main" id="{53261231-EDA6-41D6-893D-6EBFC0185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76251"/>
            <a:ext cx="32766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chemeClr val="hlink"/>
                </a:solidFill>
                <a:latin typeface="Times New Roman" panose="02020603050405020304" pitchFamily="18" charset="0"/>
              </a:rPr>
              <a:t>FORMULIR  3b</a:t>
            </a:r>
          </a:p>
          <a:p>
            <a:pPr eaLnBrk="1" hangingPunct="1"/>
            <a:r>
              <a:rPr lang="en-US" altLang="en-US" sz="2400" b="1" i="1">
                <a:solidFill>
                  <a:schemeClr val="folHlink"/>
                </a:solidFill>
                <a:latin typeface="Times New Roman" panose="02020603050405020304" pitchFamily="18" charset="0"/>
              </a:rPr>
              <a:t>BENTUK  KK4</a:t>
            </a:r>
          </a:p>
        </p:txBody>
      </p:sp>
      <p:sp>
        <p:nvSpPr>
          <p:cNvPr id="28675" name="AutoShape 4">
            <a:extLst>
              <a:ext uri="{FF2B5EF4-FFF2-40B4-BE49-F238E27FC236}">
                <a16:creationId xmlns:a16="http://schemas.microsoft.com/office/drawing/2014/main" id="{D987FC57-C2DF-4F4E-922D-40A9D35E3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268414"/>
            <a:ext cx="8686800" cy="55133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1400" b="1">
                <a:latin typeface="Times New Roman" panose="02020603050405020304" pitchFamily="18" charset="0"/>
              </a:rPr>
              <a:t>1. MERUPAKAN SURAT KETERANGAN DOKTER TENTANG KECELAKAAN / PAK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>
                <a:latin typeface="Times New Roman" panose="02020603050405020304" pitchFamily="18" charset="0"/>
              </a:rPr>
              <a:t>2. DIISI / DIBUATKAN OLEH DOKTER PEMERIKSA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>
                <a:latin typeface="Times New Roman" panose="02020603050405020304" pitchFamily="18" charset="0"/>
              </a:rPr>
              <a:t>3. DIKIRIMKAN BERSAMA DAN ATAU SEBAGAI  LAMPIRAN  DARI  KK3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>
                <a:latin typeface="Times New Roman" panose="02020603050405020304" pitchFamily="18" charset="0"/>
              </a:rPr>
              <a:t>4. </a:t>
            </a:r>
            <a:r>
              <a:rPr lang="en-US" altLang="en-US" sz="1400" b="1" u="sng">
                <a:latin typeface="Times New Roman" panose="02020603050405020304" pitchFamily="18" charset="0"/>
              </a:rPr>
              <a:t>PERHATIKAN </a:t>
            </a: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TEMPAT DAN TANGGAL KECELAKAAN (JELAS TANGGAL DAN JAM)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TANGGAL PEMERIKSAAN DILAKUKAN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 HASIL PEMERIKSAAN DOKTER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(CEDERA, DIAGNOSA DAN BENTUK PERAWATAN)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- TINDAKAN MEDIS YANG DILAKUKAN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KEADAAN SETELAH DINYATAKAN SEMBUH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(SEMBUH TOTAL, SEMBUH DENGAN CACAT TETAP ----- TETAPKAN NILAI CACATNYA)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 TENTANG KEMAMPUAN KERJA SETELAH SEMBUH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 TENTANG LAMANYA PERAWATAN / PENGOBATAN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 TENTANG ISTIRAHAT YANG DIBERIKAN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TANGGAL MENINGGAL DUNIA</a:t>
            </a:r>
          </a:p>
          <a:p>
            <a:pPr algn="l" eaLnBrk="1" hangingPunct="1">
              <a:lnSpc>
                <a:spcPct val="150000"/>
              </a:lnSpc>
              <a:buFontTx/>
              <a:buChar char="-"/>
            </a:pPr>
            <a:r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 TENTANG DOKTER YANG MERAWAT / MENGOBATI</a:t>
            </a:r>
            <a:endParaRPr lang="en-US" altLang="en-US" sz="1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3">
            <a:extLst>
              <a:ext uri="{FF2B5EF4-FFF2-40B4-BE49-F238E27FC236}">
                <a16:creationId xmlns:a16="http://schemas.microsoft.com/office/drawing/2014/main" id="{51F2D3B8-2421-4372-8CFA-07C1AD2D5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04813"/>
            <a:ext cx="3276600" cy="863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 u="sng">
                <a:solidFill>
                  <a:srgbClr val="FF0000"/>
                </a:solidFill>
                <a:latin typeface="Times New Roman" panose="02020603050405020304" pitchFamily="18" charset="0"/>
              </a:rPr>
              <a:t>FORMULIR  3c</a:t>
            </a:r>
          </a:p>
          <a:p>
            <a:pPr eaLnBrk="1" hangingPunct="1"/>
            <a:r>
              <a:rPr lang="en-US" altLang="en-US" sz="2400" b="1" i="1">
                <a:solidFill>
                  <a:srgbClr val="0000CC"/>
                </a:solidFill>
                <a:latin typeface="Times New Roman" panose="02020603050405020304" pitchFamily="18" charset="0"/>
              </a:rPr>
              <a:t>BENTUK  KK5</a:t>
            </a:r>
          </a:p>
        </p:txBody>
      </p:sp>
      <p:sp>
        <p:nvSpPr>
          <p:cNvPr id="29699" name="AutoShape 4">
            <a:extLst>
              <a:ext uri="{FF2B5EF4-FFF2-40B4-BE49-F238E27FC236}">
                <a16:creationId xmlns:a16="http://schemas.microsoft.com/office/drawing/2014/main" id="{0D5391F1-ACAF-44C8-9CCD-34F11E1BE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628776"/>
            <a:ext cx="8686800" cy="49688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marL="457200" indent="-4572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Merupakan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surat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keterangan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dokter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tentang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gangguan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kesehatan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 err="1">
                <a:latin typeface="Times New Roman" panose="02020603050405020304" pitchFamily="18" charset="0"/>
              </a:rPr>
              <a:t>Atau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penyakit</a:t>
            </a:r>
            <a:r>
              <a:rPr lang="en-US" altLang="en-US" sz="1400" b="1" dirty="0">
                <a:latin typeface="Times New Roman" panose="02020603050405020304" pitchFamily="18" charset="0"/>
              </a:rPr>
              <a:t> yang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berhubungan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dengan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pekerjaan</a:t>
            </a:r>
            <a:endParaRPr lang="en-US" altLang="en-US" sz="1400" b="1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</a:rPr>
              <a:t>2.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Diisi</a:t>
            </a:r>
            <a:r>
              <a:rPr lang="en-US" altLang="en-US" sz="1400" b="1" dirty="0">
                <a:latin typeface="Times New Roman" panose="02020603050405020304" pitchFamily="18" charset="0"/>
              </a:rPr>
              <a:t> /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dibuatkan</a:t>
            </a:r>
            <a:r>
              <a:rPr lang="en-US" altLang="en-US" sz="1400" b="1" dirty="0">
                <a:latin typeface="Times New Roman" panose="02020603050405020304" pitchFamily="18" charset="0"/>
              </a:rPr>
              <a:t> oleh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dokter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pemeriksa</a:t>
            </a:r>
            <a:endParaRPr lang="en-US" altLang="en-US" sz="1400" b="1" dirty="0">
              <a:latin typeface="Times New Roman" panose="02020603050405020304" pitchFamily="18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</a:rPr>
              <a:t>3.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Dikirimkan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bersama</a:t>
            </a:r>
            <a:r>
              <a:rPr lang="en-US" altLang="en-US" sz="1400" b="1" dirty="0">
                <a:latin typeface="Times New Roman" panose="02020603050405020304" pitchFamily="18" charset="0"/>
              </a:rPr>
              <a:t> dan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atau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sebagai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lampiran</a:t>
            </a:r>
            <a:r>
              <a:rPr lang="en-US" altLang="en-US" sz="1400" b="1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</a:rPr>
              <a:t>dari</a:t>
            </a:r>
            <a:r>
              <a:rPr lang="en-US" altLang="en-US" sz="1400" b="1" dirty="0">
                <a:latin typeface="Times New Roman" panose="02020603050405020304" pitchFamily="18" charset="0"/>
              </a:rPr>
              <a:t> kk3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</a:rPr>
              <a:t>4. </a:t>
            </a:r>
            <a:r>
              <a:rPr lang="en-US" altLang="en-US" sz="1400" b="1" u="sng" dirty="0" err="1">
                <a:latin typeface="Times New Roman" panose="02020603050405020304" pitchFamily="18" charset="0"/>
              </a:rPr>
              <a:t>Perhatikan</a:t>
            </a:r>
            <a:r>
              <a:rPr lang="en-US" altLang="en-US" sz="1400" b="1" u="sng" dirty="0">
                <a:latin typeface="Times New Roman" panose="02020603050405020304" pitchFamily="18" charset="0"/>
              </a:rPr>
              <a:t> 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ditetapkannya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diagnosa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penyakit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diagnosa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mengenai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gangguan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kesehatan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akibat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Tindakan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medis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dilakukan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Keadaan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dinyatakan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sembuh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Sembuh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total, 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sembuh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----- 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tetapkan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nilai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cacatnya</a:t>
            </a:r>
            <a:r>
              <a:rPr lang="en-US" altLang="en-US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protese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kemampuan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kerja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setelah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sembuh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lamanya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perawatan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pengobatan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istirahat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diberikan</a:t>
            </a:r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meninggal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dunia</a:t>
            </a:r>
          </a:p>
          <a:p>
            <a:pPr algn="l" eaLnBrk="1" hangingPunct="1">
              <a:lnSpc>
                <a:spcPct val="150000"/>
              </a:lnSpc>
            </a:pP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Keterangan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dokter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merawat</a:t>
            </a:r>
            <a:r>
              <a:rPr lang="en-US" alt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mengobati</a:t>
            </a:r>
            <a:endParaRPr lang="en-US" altLang="en-US" sz="1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BB418AD3-AE35-45FC-AE01-44D39CBC7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74939" y="214313"/>
            <a:ext cx="7793037" cy="1052512"/>
          </a:xfrm>
        </p:spPr>
        <p:txBody>
          <a:bodyPr/>
          <a:lstStyle/>
          <a:p>
            <a:pPr algn="ctr" eaLnBrk="1" hangingPunct="1"/>
            <a:r>
              <a:rPr lang="en-US" altLang="en-US" b="1"/>
              <a:t>Masalah</a:t>
            </a:r>
            <a:r>
              <a:rPr lang="en-US" altLang="en-US" sz="5600"/>
              <a:t> 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E3D64045-6A45-43C5-BA5B-F0B3C4409E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927350" y="2043113"/>
            <a:ext cx="6192838" cy="3473450"/>
          </a:xfrm>
        </p:spPr>
        <p:txBody>
          <a:bodyPr/>
          <a:lstStyle/>
          <a:p>
            <a:pPr eaLnBrk="1" hangingPunct="1"/>
            <a:r>
              <a:rPr lang="en-US" altLang="en-US" sz="2400" b="1"/>
              <a:t>Kec. Kerja, JKK atau  Bukan</a:t>
            </a:r>
          </a:p>
          <a:p>
            <a:pPr eaLnBrk="1" hangingPunct="1"/>
            <a:r>
              <a:rPr lang="en-US" altLang="en-US" sz="2400" b="1"/>
              <a:t>PAK atau  Bukan</a:t>
            </a:r>
          </a:p>
          <a:p>
            <a:pPr eaLnBrk="1" hangingPunct="1"/>
            <a:r>
              <a:rPr lang="en-US" altLang="en-US" sz="2400" b="1"/>
              <a:t>Pengertian Cacat</a:t>
            </a:r>
          </a:p>
          <a:p>
            <a:pPr eaLnBrk="1" hangingPunct="1"/>
            <a:r>
              <a:rPr lang="en-US" altLang="en-US" sz="2400" b="1"/>
              <a:t>Persentase Cacat</a:t>
            </a:r>
          </a:p>
          <a:p>
            <a:pPr eaLnBrk="1" hangingPunct="1"/>
            <a:r>
              <a:rPr lang="en-US" altLang="en-US" sz="2400" b="1"/>
              <a:t>Administratif dll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6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3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/>
      <p:bldP spid="16077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A230B5F7-A77E-4A1B-9C55-9CF3402D06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1" y="1268414"/>
            <a:ext cx="8424863" cy="2016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200">
                <a:solidFill>
                  <a:schemeClr val="bg1"/>
                </a:solidFill>
              </a:rPr>
              <a:t> </a:t>
            </a:r>
            <a:r>
              <a:rPr lang="en-US" altLang="en-US" sz="3200" b="1">
                <a:solidFill>
                  <a:schemeClr val="tx1"/>
                </a:solidFill>
              </a:rPr>
              <a:t>KEC. KERJA, JKK / BUKAN</a:t>
            </a:r>
            <a:br>
              <a:rPr lang="en-US" altLang="en-US" sz="3200" b="1">
                <a:solidFill>
                  <a:schemeClr val="tx1"/>
                </a:solidFill>
              </a:rPr>
            </a:br>
            <a:r>
              <a:rPr lang="en-US" altLang="en-US" sz="2800">
                <a:solidFill>
                  <a:schemeClr val="tx1"/>
                </a:solidFill>
              </a:rPr>
              <a:t>- </a:t>
            </a:r>
            <a:r>
              <a:rPr lang="en-US" altLang="en-US" sz="2400" b="1">
                <a:solidFill>
                  <a:schemeClr val="tx1"/>
                </a:solidFill>
              </a:rPr>
              <a:t>Pengertian Kec. Kerja</a:t>
            </a:r>
            <a:br>
              <a:rPr lang="en-US" altLang="en-US" sz="2400" b="1">
                <a:solidFill>
                  <a:schemeClr val="tx1"/>
                </a:solidFill>
              </a:rPr>
            </a:br>
            <a:r>
              <a:rPr lang="en-US" altLang="en-US" sz="2400" b="1">
                <a:solidFill>
                  <a:schemeClr val="tx1"/>
                </a:solidFill>
              </a:rPr>
              <a:t>  * Peg. Pengawas, Badan Penyelenggara</a:t>
            </a:r>
            <a:br>
              <a:rPr lang="en-US" altLang="en-US" sz="2400" b="1">
                <a:solidFill>
                  <a:schemeClr val="tx1"/>
                </a:solidFill>
              </a:rPr>
            </a:br>
            <a:r>
              <a:rPr lang="en-US" altLang="en-US" sz="2400" b="1">
                <a:solidFill>
                  <a:schemeClr val="tx1"/>
                </a:solidFill>
              </a:rPr>
              <a:t>- Tidak semua / selalu C</a:t>
            </a:r>
            <a:r>
              <a:rPr lang="id-ID" altLang="en-US" sz="2400" b="1">
                <a:solidFill>
                  <a:schemeClr val="tx1"/>
                </a:solidFill>
              </a:rPr>
              <a:t>e</a:t>
            </a:r>
            <a:r>
              <a:rPr lang="en-US" altLang="en-US" sz="2400" b="1">
                <a:solidFill>
                  <a:schemeClr val="tx1"/>
                </a:solidFill>
              </a:rPr>
              <a:t>dera, ditempat kerja /    </a:t>
            </a:r>
            <a:br>
              <a:rPr lang="en-US" altLang="en-US" sz="2400" b="1">
                <a:solidFill>
                  <a:schemeClr val="tx1"/>
                </a:solidFill>
              </a:rPr>
            </a:br>
            <a:r>
              <a:rPr lang="en-US" altLang="en-US" sz="2400" b="1">
                <a:solidFill>
                  <a:schemeClr val="tx1"/>
                </a:solidFill>
              </a:rPr>
              <a:t>   waktu bekerja merupakan  Kec</a:t>
            </a:r>
            <a:r>
              <a:rPr lang="id-ID" altLang="en-US" sz="2400" b="1">
                <a:solidFill>
                  <a:schemeClr val="tx1"/>
                </a:solidFill>
              </a:rPr>
              <a:t>elakaan</a:t>
            </a:r>
            <a:r>
              <a:rPr lang="en-US" altLang="en-US" sz="2400" b="1">
                <a:solidFill>
                  <a:schemeClr val="tx1"/>
                </a:solidFill>
              </a:rPr>
              <a:t> Kerja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DF8E6F3A-1945-471F-B4DD-C99DD6923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74826" y="3644901"/>
            <a:ext cx="8893175" cy="2447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3600">
                <a:solidFill>
                  <a:schemeClr val="bg1"/>
                </a:solidFill>
              </a:rPr>
              <a:t> </a:t>
            </a:r>
            <a:r>
              <a:rPr lang="en-US" altLang="en-US" b="1"/>
              <a:t>PAK / BUKAN</a:t>
            </a:r>
          </a:p>
          <a:p>
            <a:pPr eaLnBrk="1" hangingPunct="1">
              <a:buFontTx/>
              <a:buChar char="-"/>
            </a:pPr>
            <a:r>
              <a:rPr lang="en-US" altLang="en-US" sz="2400" b="1"/>
              <a:t>Diagnosis oleh Dokter               Daftar Penyakit </a:t>
            </a:r>
          </a:p>
          <a:p>
            <a:pPr eaLnBrk="1" hangingPunct="1">
              <a:buFontTx/>
              <a:buChar char="-"/>
            </a:pPr>
            <a:r>
              <a:rPr lang="en-US" altLang="en-US" sz="2400" b="1"/>
              <a:t>Tidak semua /selalu gangguan kesehatan/ sakit di tempat kerja/ waktu bekerja merupakan PAK</a:t>
            </a:r>
          </a:p>
        </p:txBody>
      </p:sp>
      <p:sp>
        <p:nvSpPr>
          <p:cNvPr id="161796" name="Text Box 4">
            <a:extLst>
              <a:ext uri="{FF2B5EF4-FFF2-40B4-BE49-F238E27FC236}">
                <a16:creationId xmlns:a16="http://schemas.microsoft.com/office/drawing/2014/main" id="{99FB96E6-6984-4C56-BE43-9DC1A93E49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1" y="333375"/>
            <a:ext cx="75612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200">
                <a:latin typeface="Arial" panose="020B0604020202020204" pitchFamily="34" charset="0"/>
              </a:rPr>
              <a:t>Masalah</a:t>
            </a:r>
          </a:p>
        </p:txBody>
      </p:sp>
      <p:sp>
        <p:nvSpPr>
          <p:cNvPr id="161797" name="Line 5">
            <a:extLst>
              <a:ext uri="{FF2B5EF4-FFF2-40B4-BE49-F238E27FC236}">
                <a16:creationId xmlns:a16="http://schemas.microsoft.com/office/drawing/2014/main" id="{0CB08253-19CC-4D7F-9A62-E7F43EAA9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664201" y="4581525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1" dur="500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5" dur="500"/>
                                        <p:tgtEl>
                                          <p:spTgt spid="161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  <p:bldP spid="161795" grpId="0" build="p"/>
      <p:bldP spid="16179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2C026F1A-B7DF-424B-AA78-7C8094CF1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7850" y="1052514"/>
            <a:ext cx="8229600" cy="24479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200" b="1">
                <a:solidFill>
                  <a:schemeClr val="tx1"/>
                </a:solidFill>
                <a:latin typeface="Comic Sans MS" panose="030F0702030302020204" pitchFamily="66" charset="0"/>
              </a:rPr>
              <a:t>PENGERTIAN CACAT</a:t>
            </a:r>
            <a:br>
              <a:rPr lang="en-US" altLang="en-US" sz="32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sz="3200">
                <a:solidFill>
                  <a:schemeClr val="tx1"/>
                </a:solidFill>
                <a:latin typeface="Comic Sans MS" panose="030F0702030302020204" pitchFamily="66" charset="0"/>
              </a:rPr>
              <a:t>- </a:t>
            </a:r>
            <a: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  <a:t>Cacat Anatomis</a:t>
            </a:r>
            <a:b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  <a:t>- Cacat Fungsi</a:t>
            </a:r>
            <a:b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  <a:t>- Cacat Total</a:t>
            </a:r>
            <a:b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en-US" altLang="en-US" sz="2400">
                <a:solidFill>
                  <a:schemeClr val="tx1"/>
                </a:solidFill>
                <a:latin typeface="Comic Sans MS" panose="030F0702030302020204" pitchFamily="66" charset="0"/>
              </a:rPr>
              <a:t>- Cacat Kosmetik</a:t>
            </a:r>
            <a:r>
              <a:rPr lang="en-US" altLang="en-US" sz="320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E2DF8ED6-F0C1-4D77-A90A-1996EA1D42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1" y="3889376"/>
            <a:ext cx="7777163" cy="18446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PERSENTASE CACAT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“Kurang “ / “Tidak” Tepat</a:t>
            </a:r>
          </a:p>
          <a:p>
            <a:pPr eaLnBrk="1" hangingPunct="1">
              <a:buFontTx/>
              <a:buChar char="-"/>
            </a:pPr>
            <a:r>
              <a:rPr lang="en-US" altLang="en-US" sz="2400"/>
              <a:t>Pengisian mengacu tabel / Akumulasi</a:t>
            </a:r>
          </a:p>
        </p:txBody>
      </p:sp>
      <p:sp>
        <p:nvSpPr>
          <p:cNvPr id="162820" name="Rectangle 4">
            <a:extLst>
              <a:ext uri="{FF2B5EF4-FFF2-40B4-BE49-F238E27FC236}">
                <a16:creationId xmlns:a16="http://schemas.microsoft.com/office/drawing/2014/main" id="{77098FD5-0109-4B82-AAFB-0B4FE173B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088" y="188914"/>
            <a:ext cx="71294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600">
                <a:latin typeface="Arial" panose="020B0604020202020204" pitchFamily="34" charset="0"/>
              </a:rPr>
              <a:t>Masalah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 build="p"/>
      <p:bldP spid="16282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7A1E64B0-CE38-4057-8EE1-F30B013612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95550" y="2420938"/>
            <a:ext cx="7653338" cy="2520950"/>
          </a:xfrm>
        </p:spPr>
        <p:txBody>
          <a:bodyPr/>
          <a:lstStyle/>
          <a:p>
            <a:pPr eaLnBrk="1" hangingPunct="1"/>
            <a:r>
              <a:rPr lang="en-US" altLang="en-US" sz="2400" b="1"/>
              <a:t>Kurang lengkap / tepat</a:t>
            </a:r>
          </a:p>
          <a:p>
            <a:pPr eaLnBrk="1" hangingPunct="1"/>
            <a:r>
              <a:rPr lang="en-US" altLang="en-US" sz="2400" b="1"/>
              <a:t>STMB, Biaya / kuitansi</a:t>
            </a:r>
          </a:p>
          <a:p>
            <a:pPr eaLnBrk="1" hangingPunct="1"/>
            <a:r>
              <a:rPr lang="en-US" altLang="en-US" sz="2400" b="1"/>
              <a:t>Rujukan, tradisional tidak beri</a:t>
            </a:r>
            <a:r>
              <a:rPr lang="id-ID" altLang="en-US" sz="2400" b="1"/>
              <a:t>z</a:t>
            </a:r>
            <a:r>
              <a:rPr lang="en-US" altLang="en-US" sz="2400" b="1"/>
              <a:t>in</a:t>
            </a:r>
          </a:p>
          <a:p>
            <a:pPr eaLnBrk="1" hangingPunct="1"/>
            <a:r>
              <a:rPr lang="en-US" altLang="en-US" sz="2400" b="1"/>
              <a:t>dll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AB992A24-0EE8-4AB9-BFB7-0D4809B50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476251"/>
            <a:ext cx="76327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800">
                <a:latin typeface="Arial" panose="020B0604020202020204" pitchFamily="34" charset="0"/>
              </a:rPr>
              <a:t>MASALAH </a:t>
            </a:r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F23175C4-4ED4-4636-9440-F839916E6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773238"/>
            <a:ext cx="4535488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>
                <a:latin typeface="Arial" panose="020B0604020202020204" pitchFamily="34" charset="0"/>
              </a:rPr>
              <a:t>ADMINISTRASI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163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5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500"/>
                                        <p:tgtEl>
                                          <p:spTgt spid="163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163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2" grpId="0" build="p"/>
      <p:bldP spid="163843" grpId="0"/>
      <p:bldP spid="16384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>
            <a:extLst>
              <a:ext uri="{FF2B5EF4-FFF2-40B4-BE49-F238E27FC236}">
                <a16:creationId xmlns:a16="http://schemas.microsoft.com/office/drawing/2014/main" id="{BE271C45-437B-4DDF-A674-BD6AD1581B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03388" y="1052514"/>
            <a:ext cx="8964612" cy="2016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en-US" sz="3200" b="1">
                <a:solidFill>
                  <a:schemeClr val="bg1"/>
                </a:solidFill>
              </a:rPr>
              <a:t> </a:t>
            </a:r>
            <a:r>
              <a:rPr lang="en-US" altLang="en-US" sz="2800" b="1">
                <a:solidFill>
                  <a:schemeClr val="tx1"/>
                </a:solidFill>
              </a:rPr>
              <a:t>LAMPIRAN II P.P.  No. 14 /1993</a:t>
            </a:r>
            <a:br>
              <a:rPr lang="en-US" altLang="en-US" sz="2800" b="1">
                <a:solidFill>
                  <a:schemeClr val="tx1"/>
                </a:solidFill>
              </a:rPr>
            </a:br>
            <a:r>
              <a:rPr lang="en-US" altLang="en-US" sz="2800" b="1">
                <a:solidFill>
                  <a:schemeClr val="tx1"/>
                </a:solidFill>
              </a:rPr>
              <a:t>   - </a:t>
            </a:r>
            <a:r>
              <a:rPr lang="en-US" altLang="en-US" sz="2400" b="1">
                <a:solidFill>
                  <a:schemeClr val="tx1"/>
                </a:solidFill>
              </a:rPr>
              <a:t>Pemahaman Pengertian, Penggunaan</a:t>
            </a:r>
            <a:br>
              <a:rPr lang="en-US" altLang="en-US" sz="2400" b="1">
                <a:solidFill>
                  <a:schemeClr val="tx1"/>
                </a:solidFill>
              </a:rPr>
            </a:br>
            <a:r>
              <a:rPr lang="en-US" altLang="en-US" sz="2400" b="1">
                <a:solidFill>
                  <a:schemeClr val="tx1"/>
                </a:solidFill>
              </a:rPr>
              <a:t>   - Penyempurnaan Tabel : Perbaikan, penambahan</a:t>
            </a:r>
            <a:r>
              <a:rPr lang="en-US" altLang="en-US" sz="3200" b="1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8F4D089D-05ED-4D97-B01E-97C963AF67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03388" y="3213100"/>
            <a:ext cx="8496300" cy="28082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altLang="en-US" sz="3600" b="1">
                <a:solidFill>
                  <a:schemeClr val="bg1"/>
                </a:solidFill>
              </a:rPr>
              <a:t> </a:t>
            </a:r>
            <a:r>
              <a:rPr lang="en-US" altLang="en-US" sz="2800" b="1"/>
              <a:t>KEC. KERJA (?) / PAK (?)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/>
              <a:t>   - </a:t>
            </a:r>
            <a:r>
              <a:rPr lang="en-US" altLang="en-US" sz="2400" b="1"/>
              <a:t>Perubahan bentuk organ tubuh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- Abortus, Hernia, Stroke, Digigit hewan, HNP dll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b="1"/>
              <a:t>   </a:t>
            </a:r>
            <a:r>
              <a:rPr lang="en-US" altLang="en-US" sz="2400" b="1"/>
              <a:t>- Gangguan kesehatan / gejala/penyakit 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      kejang perut, TBC, gastritis, malaria, DHF, Flu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b="1"/>
              <a:t>	  burung, </a:t>
            </a:r>
            <a:r>
              <a:rPr lang="en-US" altLang="en-US" sz="2400" b="1" i="1"/>
              <a:t>Low Back Pain</a:t>
            </a:r>
            <a:r>
              <a:rPr lang="en-US" altLang="en-US" sz="2400" b="1"/>
              <a:t> dll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400" b="1"/>
          </a:p>
        </p:txBody>
      </p:sp>
      <p:sp>
        <p:nvSpPr>
          <p:cNvPr id="164868" name="Rectangle 4">
            <a:extLst>
              <a:ext uri="{FF2B5EF4-FFF2-40B4-BE49-F238E27FC236}">
                <a16:creationId xmlns:a16="http://schemas.microsoft.com/office/drawing/2014/main" id="{5C30E841-445E-445C-A417-86BDAF6B2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4" y="333376"/>
            <a:ext cx="75596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4200">
                <a:latin typeface="Arial" panose="020B0604020202020204" pitchFamily="34" charset="0"/>
              </a:rPr>
              <a:t>MASALAH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164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/>
      <p:bldP spid="164867" grpId="0" build="p"/>
      <p:bldP spid="16486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2A00B-9BC9-4AB3-8C68-1A8875031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Dasar Hukum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A23DD-642B-4D47-8BAA-DA81FF3CC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000" spc="-5" dirty="0">
                <a:latin typeface="+mj-lt"/>
                <a:cs typeface="Arial"/>
              </a:rPr>
              <a:t>UU No. 13 </a:t>
            </a:r>
            <a:r>
              <a:rPr lang="es-ES" sz="2000" dirty="0">
                <a:latin typeface="+mj-lt"/>
                <a:cs typeface="Arial"/>
              </a:rPr>
              <a:t>/ </a:t>
            </a:r>
            <a:r>
              <a:rPr lang="es-ES" sz="2000" spc="-5" dirty="0">
                <a:latin typeface="+mj-lt"/>
                <a:cs typeface="Arial"/>
              </a:rPr>
              <a:t>2003 </a:t>
            </a:r>
            <a:r>
              <a:rPr lang="es-ES" sz="2000" dirty="0" err="1">
                <a:latin typeface="+mj-lt"/>
                <a:cs typeface="Arial"/>
              </a:rPr>
              <a:t>tentang</a:t>
            </a:r>
            <a:r>
              <a:rPr lang="es-ES" sz="2000" spc="5" dirty="0">
                <a:latin typeface="+mj-lt"/>
                <a:cs typeface="Arial"/>
              </a:rPr>
              <a:t> </a:t>
            </a:r>
            <a:r>
              <a:rPr lang="es-ES" sz="2000" spc="-5" dirty="0" err="1">
                <a:latin typeface="+mj-lt"/>
                <a:cs typeface="Arial"/>
              </a:rPr>
              <a:t>Ketenagakerjaan</a:t>
            </a:r>
            <a:endParaRPr lang="nn-NO" sz="2000" dirty="0">
              <a:latin typeface="+mj-lt"/>
            </a:endParaRPr>
          </a:p>
          <a:p>
            <a:pPr algn="just"/>
            <a:r>
              <a:rPr lang="nn-NO" sz="2000" dirty="0">
                <a:latin typeface="+mj-lt"/>
              </a:rPr>
              <a:t>Peraturan Menteri Ketenagakerjaan Republik Indonesia Nomor 7 Tahun 2017 Tentang Program Jaminan Sosial Tenaga Kerja Indonesia</a:t>
            </a:r>
            <a:endParaRPr lang="en-ID" sz="2000" dirty="0">
              <a:latin typeface="+mj-lt"/>
            </a:endParaRPr>
          </a:p>
          <a:p>
            <a:pPr algn="just"/>
            <a:r>
              <a:rPr lang="en-ID" sz="2000" dirty="0" err="1">
                <a:latin typeface="+mj-lt"/>
              </a:rPr>
              <a:t>Peraturan</a:t>
            </a:r>
            <a:r>
              <a:rPr lang="en-ID" sz="2000" dirty="0">
                <a:latin typeface="+mj-lt"/>
              </a:rPr>
              <a:t> Menteri </a:t>
            </a:r>
            <a:r>
              <a:rPr lang="en-ID" sz="2000" dirty="0" err="1">
                <a:latin typeface="+mj-lt"/>
              </a:rPr>
              <a:t>Ketenagakerjaan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Nomor</a:t>
            </a:r>
            <a:r>
              <a:rPr lang="en-ID" sz="2000" dirty="0">
                <a:latin typeface="+mj-lt"/>
              </a:rPr>
              <a:t> 01 </a:t>
            </a:r>
            <a:r>
              <a:rPr lang="en-ID" sz="2000" dirty="0" err="1">
                <a:latin typeface="+mj-lt"/>
              </a:rPr>
              <a:t>Tahun</a:t>
            </a:r>
            <a:r>
              <a:rPr lang="en-ID" sz="2000" dirty="0">
                <a:latin typeface="+mj-lt"/>
              </a:rPr>
              <a:t> 2016 </a:t>
            </a:r>
            <a:r>
              <a:rPr lang="en-ID" sz="2000" dirty="0" err="1">
                <a:latin typeface="+mj-lt"/>
              </a:rPr>
              <a:t>tentang</a:t>
            </a:r>
            <a:r>
              <a:rPr lang="en-ID" sz="2000" dirty="0">
                <a:latin typeface="+mj-lt"/>
              </a:rPr>
              <a:t> Tata Cara </a:t>
            </a:r>
            <a:r>
              <a:rPr lang="en-ID" sz="2000" dirty="0" err="1">
                <a:latin typeface="+mj-lt"/>
              </a:rPr>
              <a:t>Penyelenggaraan</a:t>
            </a:r>
            <a:r>
              <a:rPr lang="en-ID" sz="2000" dirty="0">
                <a:latin typeface="+mj-lt"/>
              </a:rPr>
              <a:t> Program </a:t>
            </a:r>
            <a:r>
              <a:rPr lang="en-ID" sz="2000" dirty="0" err="1">
                <a:latin typeface="+mj-lt"/>
              </a:rPr>
              <a:t>Jaminan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Kecelakaan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Kerja</a:t>
            </a:r>
            <a:r>
              <a:rPr lang="en-ID" sz="2000" dirty="0">
                <a:latin typeface="+mj-lt"/>
              </a:rPr>
              <a:t>, </a:t>
            </a:r>
            <a:r>
              <a:rPr lang="en-ID" sz="2000" dirty="0" err="1">
                <a:latin typeface="+mj-lt"/>
              </a:rPr>
              <a:t>Jaminan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Kematian</a:t>
            </a:r>
            <a:r>
              <a:rPr lang="en-ID" sz="2000" dirty="0">
                <a:latin typeface="+mj-lt"/>
              </a:rPr>
              <a:t>, dan </a:t>
            </a:r>
            <a:r>
              <a:rPr lang="en-ID" sz="2000" dirty="0" err="1">
                <a:latin typeface="+mj-lt"/>
              </a:rPr>
              <a:t>Jaminan</a:t>
            </a:r>
            <a:r>
              <a:rPr lang="en-ID" sz="2000" dirty="0">
                <a:latin typeface="+mj-lt"/>
              </a:rPr>
              <a:t> Hari </a:t>
            </a:r>
            <a:r>
              <a:rPr lang="en-ID" sz="2000" dirty="0" err="1">
                <a:latin typeface="+mj-lt"/>
              </a:rPr>
              <a:t>Tua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Bagi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Peserta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Bukan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Penerima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Upah</a:t>
            </a:r>
            <a:endParaRPr lang="en-ID" sz="2000" dirty="0">
              <a:latin typeface="+mj-lt"/>
            </a:endParaRPr>
          </a:p>
          <a:p>
            <a:pPr algn="just"/>
            <a:r>
              <a:rPr lang="en-ID" sz="2000" dirty="0" err="1">
                <a:latin typeface="+mj-lt"/>
              </a:rPr>
              <a:t>Peraturan</a:t>
            </a:r>
            <a:r>
              <a:rPr lang="en-ID" sz="2000" dirty="0">
                <a:latin typeface="+mj-lt"/>
              </a:rPr>
              <a:t> Menteri </a:t>
            </a:r>
            <a:r>
              <a:rPr lang="en-ID" sz="2000" dirty="0" err="1">
                <a:latin typeface="+mj-lt"/>
              </a:rPr>
              <a:t>Ketenagakerjaan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Nomor</a:t>
            </a:r>
            <a:r>
              <a:rPr lang="en-ID" sz="2000" dirty="0">
                <a:latin typeface="+mj-lt"/>
              </a:rPr>
              <a:t> 11 </a:t>
            </a:r>
            <a:r>
              <a:rPr lang="en-ID" sz="2000" dirty="0" err="1">
                <a:latin typeface="+mj-lt"/>
              </a:rPr>
              <a:t>Tahun</a:t>
            </a:r>
            <a:r>
              <a:rPr lang="en-ID" sz="2000" dirty="0">
                <a:latin typeface="+mj-lt"/>
              </a:rPr>
              <a:t> 2016 </a:t>
            </a:r>
            <a:r>
              <a:rPr lang="en-ID" sz="2000" dirty="0" err="1">
                <a:latin typeface="+mj-lt"/>
              </a:rPr>
              <a:t>tentang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Pelayanan</a:t>
            </a:r>
            <a:r>
              <a:rPr lang="en-ID" sz="2000" dirty="0">
                <a:latin typeface="+mj-lt"/>
              </a:rPr>
              <a:t> Kesehatan dan </a:t>
            </a:r>
            <a:r>
              <a:rPr lang="en-ID" sz="2000" dirty="0" err="1">
                <a:latin typeface="+mj-lt"/>
              </a:rPr>
              <a:t>Besaran</a:t>
            </a:r>
            <a:r>
              <a:rPr lang="en-ID" sz="2000" dirty="0">
                <a:latin typeface="+mj-lt"/>
              </a:rPr>
              <a:t> Tarif </a:t>
            </a:r>
            <a:r>
              <a:rPr lang="en-ID" sz="2000" dirty="0" err="1">
                <a:latin typeface="+mj-lt"/>
              </a:rPr>
              <a:t>dalam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Penyelenggaraan</a:t>
            </a:r>
            <a:r>
              <a:rPr lang="en-ID" sz="2000" dirty="0">
                <a:latin typeface="+mj-lt"/>
              </a:rPr>
              <a:t> Program </a:t>
            </a:r>
            <a:r>
              <a:rPr lang="en-ID" sz="2000" dirty="0" err="1">
                <a:latin typeface="+mj-lt"/>
              </a:rPr>
              <a:t>Jaminan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Kecelakaan</a:t>
            </a:r>
            <a:r>
              <a:rPr lang="en-ID" sz="2000" dirty="0">
                <a:latin typeface="+mj-lt"/>
              </a:rPr>
              <a:t> </a:t>
            </a:r>
            <a:r>
              <a:rPr lang="en-ID" sz="2000" dirty="0" err="1">
                <a:latin typeface="+mj-lt"/>
              </a:rPr>
              <a:t>Kerja</a:t>
            </a:r>
            <a:endParaRPr lang="en-ID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1698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">
            <a:extLst>
              <a:ext uri="{FF2B5EF4-FFF2-40B4-BE49-F238E27FC236}">
                <a16:creationId xmlns:a16="http://schemas.microsoft.com/office/drawing/2014/main" id="{552B766B-5AAC-4C51-8636-1E8C8058A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3113" y="1412876"/>
            <a:ext cx="3313112" cy="55562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KASUS  KK , PAK .</a:t>
            </a:r>
          </a:p>
        </p:txBody>
      </p:sp>
      <p:sp>
        <p:nvSpPr>
          <p:cNvPr id="6147" name="AutoShape 8">
            <a:extLst>
              <a:ext uri="{FF2B5EF4-FFF2-40B4-BE49-F238E27FC236}">
                <a16:creationId xmlns:a16="http://schemas.microsoft.com/office/drawing/2014/main" id="{D3AC7922-A12F-4170-B302-4DD2E24FA723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929314" y="2084389"/>
            <a:ext cx="693737" cy="503237"/>
          </a:xfrm>
          <a:custGeom>
            <a:avLst/>
            <a:gdLst>
              <a:gd name="T0" fmla="*/ 536708280 w 21600"/>
              <a:gd name="T1" fmla="*/ 0 h 21600"/>
              <a:gd name="T2" fmla="*/ 0 w 21600"/>
              <a:gd name="T3" fmla="*/ 136578053 h 21600"/>
              <a:gd name="T4" fmla="*/ 536708280 w 21600"/>
              <a:gd name="T5" fmla="*/ 273155547 h 21600"/>
              <a:gd name="T6" fmla="*/ 715610783 w 21600"/>
              <a:gd name="T7" fmla="*/ 13657805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/>
          </a:p>
        </p:txBody>
      </p:sp>
      <p:sp>
        <p:nvSpPr>
          <p:cNvPr id="6148" name="Rectangle 12">
            <a:extLst>
              <a:ext uri="{FF2B5EF4-FFF2-40B4-BE49-F238E27FC236}">
                <a16:creationId xmlns:a16="http://schemas.microsoft.com/office/drawing/2014/main" id="{ED467A23-B186-4A8F-BC94-CDD9FBF57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333375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JAMINAN KECELAKAAN KERJA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JKK</a:t>
            </a:r>
          </a:p>
        </p:txBody>
      </p:sp>
      <p:sp>
        <p:nvSpPr>
          <p:cNvPr id="6149" name="AutoShape 17">
            <a:extLst>
              <a:ext uri="{FF2B5EF4-FFF2-40B4-BE49-F238E27FC236}">
                <a16:creationId xmlns:a16="http://schemas.microsoft.com/office/drawing/2014/main" id="{688B62D6-6AC2-4813-A80A-4ADC9ADB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9" y="2636838"/>
            <a:ext cx="2808287" cy="576262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b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P R O S E S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50" name="AutoShape 21">
            <a:extLst>
              <a:ext uri="{FF2B5EF4-FFF2-40B4-BE49-F238E27FC236}">
                <a16:creationId xmlns:a16="http://schemas.microsoft.com/office/drawing/2014/main" id="{A5E56779-3E01-41CA-80B8-FC77C88E8E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1" y="5734050"/>
            <a:ext cx="2519363" cy="8636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KOMPENSASI</a:t>
            </a: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 BERUPA UANG</a:t>
            </a:r>
          </a:p>
        </p:txBody>
      </p:sp>
      <p:sp>
        <p:nvSpPr>
          <p:cNvPr id="6151" name="AutoShape 25">
            <a:extLst>
              <a:ext uri="{FF2B5EF4-FFF2-40B4-BE49-F238E27FC236}">
                <a16:creationId xmlns:a16="http://schemas.microsoft.com/office/drawing/2014/main" id="{5739503D-6A05-4D81-8FE5-F6DDECD50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16500" y="4149725"/>
            <a:ext cx="2592388" cy="6477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en-US" altLang="en-US" b="1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b="1">
                <a:latin typeface="Arial" panose="020B0604020202020204" pitchFamily="34" charset="0"/>
              </a:rPr>
              <a:t>Peraturan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52" name="AutoShape 26">
            <a:extLst>
              <a:ext uri="{FF2B5EF4-FFF2-40B4-BE49-F238E27FC236}">
                <a16:creationId xmlns:a16="http://schemas.microsoft.com/office/drawing/2014/main" id="{5AA5CFF5-ED3B-4B98-9D06-CCD51D6DDBA7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84851" y="5108576"/>
            <a:ext cx="765175" cy="431800"/>
          </a:xfrm>
          <a:custGeom>
            <a:avLst/>
            <a:gdLst>
              <a:gd name="T0" fmla="*/ 720171397 w 21600"/>
              <a:gd name="T1" fmla="*/ 0 h 21600"/>
              <a:gd name="T2" fmla="*/ 0 w 21600"/>
              <a:gd name="T3" fmla="*/ 86280046 h 21600"/>
              <a:gd name="T4" fmla="*/ 720171397 w 21600"/>
              <a:gd name="T5" fmla="*/ 172560092 h 21600"/>
              <a:gd name="T6" fmla="*/ 960228813 w 21600"/>
              <a:gd name="T7" fmla="*/ 862800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/>
          </a:p>
        </p:txBody>
      </p:sp>
      <p:sp>
        <p:nvSpPr>
          <p:cNvPr id="6153" name="AutoShape 27">
            <a:extLst>
              <a:ext uri="{FF2B5EF4-FFF2-40B4-BE49-F238E27FC236}">
                <a16:creationId xmlns:a16="http://schemas.microsoft.com/office/drawing/2014/main" id="{13E32D67-2DD5-4705-A10F-5A80209754E6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5712619" y="3444081"/>
            <a:ext cx="838200" cy="503238"/>
          </a:xfrm>
          <a:custGeom>
            <a:avLst/>
            <a:gdLst>
              <a:gd name="T0" fmla="*/ 946665532 w 21600"/>
              <a:gd name="T1" fmla="*/ 0 h 21600"/>
              <a:gd name="T2" fmla="*/ 0 w 21600"/>
              <a:gd name="T3" fmla="*/ 136578604 h 21600"/>
              <a:gd name="T4" fmla="*/ 946665532 w 21600"/>
              <a:gd name="T5" fmla="*/ 273157208 h 21600"/>
              <a:gd name="T6" fmla="*/ 1262220398 w 21600"/>
              <a:gd name="T7" fmla="*/ 13657860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ID"/>
          </a:p>
        </p:txBody>
      </p:sp>
      <p:sp>
        <p:nvSpPr>
          <p:cNvPr id="6154" name="AutoShape 28">
            <a:extLst>
              <a:ext uri="{FF2B5EF4-FFF2-40B4-BE49-F238E27FC236}">
                <a16:creationId xmlns:a16="http://schemas.microsoft.com/office/drawing/2014/main" id="{E073BA64-8704-4739-ABB0-B5B5C6F671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913" y="260350"/>
            <a:ext cx="1274762" cy="1081088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5" name="AutoShape 29">
            <a:extLst>
              <a:ext uri="{FF2B5EF4-FFF2-40B4-BE49-F238E27FC236}">
                <a16:creationId xmlns:a16="http://schemas.microsoft.com/office/drawing/2014/main" id="{B707BDE7-F584-4A5D-89EB-E55301013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7664" y="3068638"/>
            <a:ext cx="1152525" cy="1223962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156" name="Line 31">
            <a:extLst>
              <a:ext uri="{FF2B5EF4-FFF2-40B4-BE49-F238E27FC236}">
                <a16:creationId xmlns:a16="http://schemas.microsoft.com/office/drawing/2014/main" id="{DF5ED2A7-4A27-4F84-B137-1BC5DDE24E5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0325" y="2924176"/>
            <a:ext cx="4318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57" name="Line 32">
            <a:extLst>
              <a:ext uri="{FF2B5EF4-FFF2-40B4-BE49-F238E27FC236}">
                <a16:creationId xmlns:a16="http://schemas.microsoft.com/office/drawing/2014/main" id="{BFE71DAA-AF27-4B5A-AA16-4C01ACAA44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08889" y="386080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  <p:sp>
        <p:nvSpPr>
          <p:cNvPr id="6158" name="Line 33">
            <a:extLst>
              <a:ext uri="{FF2B5EF4-FFF2-40B4-BE49-F238E27FC236}">
                <a16:creationId xmlns:a16="http://schemas.microsoft.com/office/drawing/2014/main" id="{A6DE0A82-3B77-4FC4-A666-567A89113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83338" y="908050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D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2FA6BE05-B27F-4DF8-B8B1-29F044A11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04800"/>
            <a:ext cx="6248400" cy="6096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D"/>
          </a:p>
        </p:txBody>
      </p:sp>
      <p:sp>
        <p:nvSpPr>
          <p:cNvPr id="57347" name="WordArt 3">
            <a:extLst>
              <a:ext uri="{FF2B5EF4-FFF2-40B4-BE49-F238E27FC236}">
                <a16:creationId xmlns:a16="http://schemas.microsoft.com/office/drawing/2014/main" id="{7F7EF4BD-3B22-438B-B79D-32554B2F6B6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276600" y="381000"/>
            <a:ext cx="5791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D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MANFAAT BAGI TENAGA KERJA</a:t>
            </a:r>
          </a:p>
        </p:txBody>
      </p:sp>
      <p:sp>
        <p:nvSpPr>
          <p:cNvPr id="57348" name="Text Box 4">
            <a:extLst>
              <a:ext uri="{FF2B5EF4-FFF2-40B4-BE49-F238E27FC236}">
                <a16:creationId xmlns:a16="http://schemas.microsoft.com/office/drawing/2014/main" id="{4B77468A-A6BD-47BA-8CFE-42E961D2A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71" y="1219200"/>
            <a:ext cx="11103429" cy="501675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2000" dirty="0">
                <a:solidFill>
                  <a:srgbClr val="000099"/>
                </a:solidFill>
                <a:latin typeface="+mj-lt"/>
              </a:rPr>
              <a:t>1.</a:t>
            </a:r>
            <a:r>
              <a:rPr lang="en-US" altLang="en-US" sz="2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Adanya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kepastian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jaminan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berupa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penggantian</a:t>
            </a:r>
            <a:r>
              <a:rPr lang="en-US" altLang="en-US" sz="2000" dirty="0">
                <a:latin typeface="+mj-lt"/>
              </a:rPr>
              <a:t> </a:t>
            </a:r>
          </a:p>
          <a:p>
            <a:pPr eaLnBrk="0" hangingPunct="0"/>
            <a:r>
              <a:rPr lang="en-US" altLang="en-US" sz="2000" dirty="0">
                <a:latin typeface="+mj-lt"/>
              </a:rPr>
              <a:t>   </a:t>
            </a:r>
            <a:r>
              <a:rPr lang="en-US" altLang="en-US" sz="2000" dirty="0" err="1">
                <a:latin typeface="+mj-lt"/>
              </a:rPr>
              <a:t>biaya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atau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santunan</a:t>
            </a:r>
            <a:r>
              <a:rPr lang="en-US" altLang="en-US" sz="2000" dirty="0">
                <a:latin typeface="+mj-lt"/>
              </a:rPr>
              <a:t>  </a:t>
            </a:r>
            <a:r>
              <a:rPr lang="en-US" altLang="en-US" sz="2000" dirty="0" err="1">
                <a:latin typeface="+mj-lt"/>
              </a:rPr>
              <a:t>atas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penghasilan</a:t>
            </a:r>
            <a:r>
              <a:rPr lang="en-US" altLang="en-US" sz="2000" dirty="0">
                <a:latin typeface="+mj-lt"/>
              </a:rPr>
              <a:t> yang </a:t>
            </a:r>
          </a:p>
          <a:p>
            <a:pPr eaLnBrk="0" hangingPunct="0"/>
            <a:r>
              <a:rPr lang="en-US" altLang="en-US" sz="2000" dirty="0">
                <a:latin typeface="+mj-lt"/>
              </a:rPr>
              <a:t>   </a:t>
            </a:r>
            <a:r>
              <a:rPr lang="en-US" altLang="en-US" sz="2000" dirty="0" err="1">
                <a:latin typeface="+mj-lt"/>
              </a:rPr>
              <a:t>hilang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atau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berkurang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dalam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hal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tenaga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kerja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   </a:t>
            </a:r>
            <a:r>
              <a:rPr lang="en-US" altLang="en-US" sz="2000" dirty="0" err="1">
                <a:latin typeface="+mj-lt"/>
              </a:rPr>
              <a:t>Mengalami</a:t>
            </a:r>
            <a:r>
              <a:rPr lang="en-US" altLang="en-US" sz="2000" dirty="0">
                <a:latin typeface="+mj-lt"/>
              </a:rPr>
              <a:t>  :</a:t>
            </a:r>
          </a:p>
          <a:p>
            <a:pPr eaLnBrk="0" hangingPunct="0"/>
            <a:r>
              <a:rPr lang="en-US" altLang="en-US" sz="2000" dirty="0">
                <a:latin typeface="+mj-lt"/>
              </a:rPr>
              <a:t>    - </a:t>
            </a:r>
            <a:r>
              <a:rPr lang="en-US" altLang="en-US" sz="2000" dirty="0" err="1">
                <a:latin typeface="+mj-lt"/>
              </a:rPr>
              <a:t>kecelakaan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kerja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    - </a:t>
            </a:r>
            <a:r>
              <a:rPr lang="en-US" altLang="en-US" sz="2000" dirty="0" err="1">
                <a:latin typeface="+mj-lt"/>
              </a:rPr>
              <a:t>Cacat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    - </a:t>
            </a:r>
            <a:r>
              <a:rPr lang="en-US" altLang="en-US" sz="2000" dirty="0" err="1">
                <a:latin typeface="+mj-lt"/>
              </a:rPr>
              <a:t>Sakit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    - </a:t>
            </a:r>
            <a:r>
              <a:rPr lang="en-US" altLang="en-US" sz="2000" dirty="0" err="1">
                <a:latin typeface="+mj-lt"/>
              </a:rPr>
              <a:t>Hamil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    - </a:t>
            </a:r>
            <a:r>
              <a:rPr lang="en-US" altLang="en-US" sz="2000" dirty="0" err="1">
                <a:latin typeface="+mj-lt"/>
              </a:rPr>
              <a:t>Bersalin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    - Hari </a:t>
            </a:r>
            <a:r>
              <a:rPr lang="en-US" altLang="en-US" sz="2000" dirty="0" err="1">
                <a:latin typeface="+mj-lt"/>
              </a:rPr>
              <a:t>tua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    - </a:t>
            </a:r>
            <a:r>
              <a:rPr lang="en-US" altLang="en-US" sz="2000" dirty="0" err="1">
                <a:latin typeface="+mj-lt"/>
              </a:rPr>
              <a:t>Meninggal</a:t>
            </a:r>
            <a:r>
              <a:rPr lang="en-US" altLang="en-US" sz="2000" dirty="0">
                <a:latin typeface="+mj-lt"/>
              </a:rPr>
              <a:t> dunia</a:t>
            </a:r>
          </a:p>
          <a:p>
            <a:pPr eaLnBrk="0" hangingPunct="0"/>
            <a:r>
              <a:rPr lang="en-US" altLang="en-US" sz="2000" dirty="0">
                <a:latin typeface="+mj-lt"/>
              </a:rPr>
              <a:t>2. </a:t>
            </a:r>
            <a:r>
              <a:rPr lang="en-US" altLang="en-US" sz="2000" dirty="0" err="1">
                <a:latin typeface="+mj-lt"/>
              </a:rPr>
              <a:t>Terciptanya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ketenangan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bekerja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3. </a:t>
            </a:r>
            <a:r>
              <a:rPr lang="en-US" altLang="en-US" sz="2000" dirty="0" err="1">
                <a:latin typeface="+mj-lt"/>
              </a:rPr>
              <a:t>Kepesertaan</a:t>
            </a:r>
            <a:r>
              <a:rPr lang="en-US" altLang="en-US" sz="2000" dirty="0">
                <a:latin typeface="+mj-lt"/>
              </a:rPr>
              <a:t>: </a:t>
            </a:r>
          </a:p>
          <a:p>
            <a:pPr eaLnBrk="0" hangingPunct="0"/>
            <a:r>
              <a:rPr lang="en-US" altLang="en-US" sz="2000" dirty="0">
                <a:latin typeface="+mj-lt"/>
              </a:rPr>
              <a:t>          </a:t>
            </a:r>
            <a:r>
              <a:rPr lang="en-US" altLang="en-US" sz="2000" dirty="0" err="1">
                <a:latin typeface="+mj-lt"/>
              </a:rPr>
              <a:t>wajib</a:t>
            </a:r>
            <a:endParaRPr lang="en-US" altLang="en-US" sz="2000" dirty="0">
              <a:latin typeface="+mj-lt"/>
            </a:endParaRPr>
          </a:p>
          <a:p>
            <a:pPr eaLnBrk="0" hangingPunct="0"/>
            <a:r>
              <a:rPr lang="en-US" altLang="en-US" sz="2000" dirty="0">
                <a:latin typeface="+mj-lt"/>
              </a:rPr>
              <a:t>         Tenaga formal, informal……?</a:t>
            </a:r>
          </a:p>
          <a:p>
            <a:pPr eaLnBrk="0" hangingPunct="0"/>
            <a:r>
              <a:rPr lang="en-US" altLang="en-US" sz="2000" dirty="0">
                <a:latin typeface="+mj-lt"/>
              </a:rPr>
              <a:t>         </a:t>
            </a:r>
            <a:r>
              <a:rPr lang="en-US" altLang="en-US" sz="2000" dirty="0" err="1">
                <a:latin typeface="+mj-lt"/>
              </a:rPr>
              <a:t>Aktif</a:t>
            </a:r>
            <a:r>
              <a:rPr lang="en-US" altLang="en-US" sz="2000" dirty="0">
                <a:latin typeface="+mj-lt"/>
              </a:rPr>
              <a:t> dan non </a:t>
            </a:r>
            <a:r>
              <a:rPr lang="en-US" altLang="en-US" sz="2000" dirty="0" err="1">
                <a:latin typeface="+mj-lt"/>
              </a:rPr>
              <a:t>aktif</a:t>
            </a:r>
            <a:r>
              <a:rPr lang="en-US" altLang="en-US" sz="2000" dirty="0">
                <a:latin typeface="+mj-lt"/>
              </a:rPr>
              <a:t>….?</a:t>
            </a:r>
            <a:r>
              <a:rPr lang="en-US" altLang="en-US" sz="2000" dirty="0" err="1">
                <a:latin typeface="+mj-lt"/>
              </a:rPr>
              <a:t>Pds</a:t>
            </a:r>
            <a:r>
              <a:rPr lang="en-US" altLang="en-US" sz="2000" dirty="0">
                <a:latin typeface="+mj-lt"/>
              </a:rPr>
              <a:t> </a:t>
            </a:r>
            <a:r>
              <a:rPr lang="en-US" altLang="en-US" sz="2000" dirty="0" err="1">
                <a:latin typeface="+mj-lt"/>
              </a:rPr>
              <a:t>tk</a:t>
            </a:r>
            <a:r>
              <a:rPr lang="en-US" altLang="en-US" sz="2000" dirty="0">
                <a:latin typeface="+mj-lt"/>
              </a:rPr>
              <a:t>/</a:t>
            </a:r>
            <a:r>
              <a:rPr lang="en-US" altLang="en-US" sz="2000" dirty="0" err="1">
                <a:latin typeface="+mj-lt"/>
              </a:rPr>
              <a:t>upah</a:t>
            </a:r>
            <a:r>
              <a:rPr lang="en-US" altLang="en-US" sz="2000" dirty="0">
                <a:latin typeface="+mj-lt"/>
              </a:rPr>
              <a:t>?</a:t>
            </a:r>
          </a:p>
        </p:txBody>
      </p:sp>
      <p:pic>
        <p:nvPicPr>
          <p:cNvPr id="57350" name="Picture 6">
            <a:extLst>
              <a:ext uri="{FF2B5EF4-FFF2-40B4-BE49-F238E27FC236}">
                <a16:creationId xmlns:a16="http://schemas.microsoft.com/office/drawing/2014/main" id="{63C3BE3E-BF7E-417D-9C10-3E77766E1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2841171"/>
            <a:ext cx="3505200" cy="22860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pull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WordArt 2">
            <a:extLst>
              <a:ext uri="{FF2B5EF4-FFF2-40B4-BE49-F238E27FC236}">
                <a16:creationId xmlns:a16="http://schemas.microsoft.com/office/drawing/2014/main" id="{E157B018-8955-4768-B19B-08A9FF73450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808414" y="228600"/>
            <a:ext cx="5183187" cy="54927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D" sz="28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Verdana" panose="020B0604030504040204" pitchFamily="34" charset="0"/>
                <a:ea typeface="Verdana" panose="020B0604030504040204" pitchFamily="34" charset="0"/>
              </a:rPr>
              <a:t>P</a:t>
            </a:r>
            <a:r>
              <a:rPr lang="en-ID" sz="28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ROGRA</a:t>
            </a:r>
            <a:r>
              <a:rPr lang="en-ID" sz="28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4D0808"/>
                    </a:gs>
                    <a:gs pos="15000">
                      <a:srgbClr val="FF0300"/>
                    </a:gs>
                    <a:gs pos="27500">
                      <a:srgbClr val="FF7A00"/>
                    </a:gs>
                    <a:gs pos="50000">
                      <a:srgbClr val="FFF200"/>
                    </a:gs>
                    <a:gs pos="72500">
                      <a:srgbClr val="FF7A00"/>
                    </a:gs>
                    <a:gs pos="85000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latin typeface="Verdana" panose="020B0604030504040204" pitchFamily="34" charset="0"/>
                <a:ea typeface="Verdana" panose="020B0604030504040204" pitchFamily="34" charset="0"/>
              </a:rPr>
              <a:t>M</a:t>
            </a:r>
          </a:p>
        </p:txBody>
      </p:sp>
      <p:sp>
        <p:nvSpPr>
          <p:cNvPr id="59395" name="AutoShape 3">
            <a:extLst>
              <a:ext uri="{FF2B5EF4-FFF2-40B4-BE49-F238E27FC236}">
                <a16:creationId xmlns:a16="http://schemas.microsoft.com/office/drawing/2014/main" id="{4B739F53-B696-4F24-AFD6-4FD509014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86200"/>
            <a:ext cx="1042988" cy="1042988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chemeClr val="hlink"/>
              </a:gs>
              <a:gs pos="50000">
                <a:schemeClr val="bg1"/>
              </a:gs>
              <a:gs pos="100000">
                <a:schemeClr val="hlink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latin typeface="Times New Roman" panose="02020603050405020304" pitchFamily="18" charset="0"/>
              </a:rPr>
              <a:t>JHT</a:t>
            </a:r>
            <a:endParaRPr lang="en-GB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59396" name="AutoShape 4">
            <a:extLst>
              <a:ext uri="{FF2B5EF4-FFF2-40B4-BE49-F238E27FC236}">
                <a16:creationId xmlns:a16="http://schemas.microsoft.com/office/drawing/2014/main" id="{30A6ED63-BF7D-44D4-9C15-00D4EEADFE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1066800"/>
            <a:ext cx="1042988" cy="1042988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latin typeface="Times New Roman" panose="02020603050405020304" pitchFamily="18" charset="0"/>
              </a:rPr>
              <a:t>JKK</a:t>
            </a:r>
            <a:endParaRPr lang="en-GB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59397" name="AutoShape 5">
            <a:extLst>
              <a:ext uri="{FF2B5EF4-FFF2-40B4-BE49-F238E27FC236}">
                <a16:creationId xmlns:a16="http://schemas.microsoft.com/office/drawing/2014/main" id="{FDDA3338-3ED8-489F-B0B7-0089D1D51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438400"/>
            <a:ext cx="1042988" cy="1042988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FFCCCC"/>
              </a:gs>
              <a:gs pos="50000">
                <a:schemeClr val="bg1"/>
              </a:gs>
              <a:gs pos="100000">
                <a:srgbClr val="FFCC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latin typeface="Times New Roman" panose="02020603050405020304" pitchFamily="18" charset="0"/>
              </a:rPr>
              <a:t>JKM</a:t>
            </a:r>
            <a:endParaRPr lang="en-GB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59398" name="AutoShape 6">
            <a:extLst>
              <a:ext uri="{FF2B5EF4-FFF2-40B4-BE49-F238E27FC236}">
                <a16:creationId xmlns:a16="http://schemas.microsoft.com/office/drawing/2014/main" id="{70208B62-B3B7-42C5-9C23-C91D412254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5338764"/>
            <a:ext cx="1042988" cy="1042987"/>
          </a:xfrm>
          <a:prstGeom prst="bevel">
            <a:avLst>
              <a:gd name="adj" fmla="val 12500"/>
            </a:avLst>
          </a:prstGeom>
          <a:gradFill rotWithShape="0">
            <a:gsLst>
              <a:gs pos="0">
                <a:srgbClr val="996633"/>
              </a:gs>
              <a:gs pos="50000">
                <a:schemeClr val="bg1"/>
              </a:gs>
              <a:gs pos="100000">
                <a:srgbClr val="99663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>
                <a:latin typeface="Times New Roman" panose="02020603050405020304" pitchFamily="18" charset="0"/>
              </a:rPr>
              <a:t>JPK</a:t>
            </a:r>
            <a:endParaRPr lang="en-GB" altLang="en-US" sz="2400" b="1">
              <a:latin typeface="Times New Roman" panose="02020603050405020304" pitchFamily="18" charset="0"/>
            </a:endParaRPr>
          </a:p>
        </p:txBody>
      </p:sp>
      <p:sp>
        <p:nvSpPr>
          <p:cNvPr id="59399" name="Text Box 7">
            <a:extLst>
              <a:ext uri="{FF2B5EF4-FFF2-40B4-BE49-F238E27FC236}">
                <a16:creationId xmlns:a16="http://schemas.microsoft.com/office/drawing/2014/main" id="{8D839762-A3BC-4A82-A7E1-983A7DECB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3962401"/>
            <a:ext cx="6492875" cy="1006475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000" b="1">
                <a:latin typeface="Tahoma" panose="020B0604030504040204" pitchFamily="34" charset="0"/>
              </a:rPr>
              <a:t>adalah tabungan ditambah hasil pengembangan, yang iurannya ditanggung oleh Pengusaha dan Tenaga Kerja.</a:t>
            </a:r>
            <a:endParaRPr lang="en-GB" altLang="en-US" sz="2000" b="1">
              <a:latin typeface="Tahoma" panose="020B0604030504040204" pitchFamily="34" charset="0"/>
            </a:endParaRPr>
          </a:p>
        </p:txBody>
      </p:sp>
      <p:sp>
        <p:nvSpPr>
          <p:cNvPr id="59400" name="Text Box 8">
            <a:extLst>
              <a:ext uri="{FF2B5EF4-FFF2-40B4-BE49-F238E27FC236}">
                <a16:creationId xmlns:a16="http://schemas.microsoft.com/office/drawing/2014/main" id="{721D398A-440D-41CA-9864-F9BDB8286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962026"/>
            <a:ext cx="6569075" cy="1311275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000" b="1" dirty="0" err="1">
                <a:latin typeface="Tahoma" panose="020B0604030504040204" pitchFamily="34" charset="0"/>
              </a:rPr>
              <a:t>adalah</a:t>
            </a:r>
            <a:r>
              <a:rPr lang="en-US" altLang="en-US" sz="2000" b="1" dirty="0">
                <a:latin typeface="Tahoma" panose="020B0604030504040204" pitchFamily="34" charset="0"/>
              </a:rPr>
              <a:t> program </a:t>
            </a:r>
            <a:r>
              <a:rPr lang="en-US" altLang="en-US" sz="2000" b="1" dirty="0" err="1">
                <a:latin typeface="Tahoma" panose="020B0604030504040204" pitchFamily="34" charset="0"/>
              </a:rPr>
              <a:t>perlindungan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terhadap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resiko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kecelakaan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hubungan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kerja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berupa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kompensasi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biaya</a:t>
            </a:r>
            <a:r>
              <a:rPr lang="en-US" altLang="en-US" sz="2000" b="1" dirty="0">
                <a:latin typeface="Tahoma" panose="020B0604030504040204" pitchFamily="34" charset="0"/>
              </a:rPr>
              <a:t> dan </a:t>
            </a:r>
            <a:r>
              <a:rPr lang="en-US" altLang="en-US" sz="2000" b="1" dirty="0" err="1">
                <a:latin typeface="Tahoma" panose="020B0604030504040204" pitchFamily="34" charset="0"/>
              </a:rPr>
              <a:t>santunan</a:t>
            </a:r>
            <a:r>
              <a:rPr lang="en-US" altLang="en-US" sz="2000" b="1" dirty="0">
                <a:latin typeface="Tahoma" panose="020B0604030504040204" pitchFamily="34" charset="0"/>
              </a:rPr>
              <a:t>, </a:t>
            </a:r>
            <a:r>
              <a:rPr lang="en-US" altLang="en-US" sz="2000" b="1" dirty="0" err="1">
                <a:latin typeface="Tahoma" panose="020B0604030504040204" pitchFamily="34" charset="0"/>
              </a:rPr>
              <a:t>iurannya</a:t>
            </a:r>
            <a:r>
              <a:rPr lang="en-US" altLang="en-US" sz="2000" b="1" dirty="0">
                <a:latin typeface="Tahoma" panose="020B0604030504040204" pitchFamily="34" charset="0"/>
              </a:rPr>
              <a:t> </a:t>
            </a:r>
            <a:r>
              <a:rPr lang="en-US" altLang="en-US" sz="2000" b="1" dirty="0" err="1">
                <a:latin typeface="Tahoma" panose="020B0604030504040204" pitchFamily="34" charset="0"/>
              </a:rPr>
              <a:t>ditanggung</a:t>
            </a:r>
            <a:r>
              <a:rPr lang="en-US" altLang="en-US" sz="2000" b="1" dirty="0">
                <a:latin typeface="Tahoma" panose="020B0604030504040204" pitchFamily="34" charset="0"/>
              </a:rPr>
              <a:t> oleh </a:t>
            </a:r>
            <a:r>
              <a:rPr lang="en-US" altLang="en-US" sz="2000" b="1" dirty="0" err="1">
                <a:latin typeface="Tahoma" panose="020B0604030504040204" pitchFamily="34" charset="0"/>
              </a:rPr>
              <a:t>Pengusaha</a:t>
            </a:r>
            <a:r>
              <a:rPr lang="en-US" altLang="en-US" sz="2000" b="1" dirty="0">
                <a:latin typeface="Tahoma" panose="020B0604030504040204" pitchFamily="34" charset="0"/>
              </a:rPr>
              <a:t>.</a:t>
            </a:r>
            <a:endParaRPr lang="en-GB" altLang="en-US" sz="2000" b="1" dirty="0">
              <a:latin typeface="Tahoma" panose="020B0604030504040204" pitchFamily="34" charset="0"/>
            </a:endParaRPr>
          </a:p>
        </p:txBody>
      </p:sp>
      <p:sp>
        <p:nvSpPr>
          <p:cNvPr id="59401" name="Text Box 9">
            <a:extLst>
              <a:ext uri="{FF2B5EF4-FFF2-40B4-BE49-F238E27FC236}">
                <a16:creationId xmlns:a16="http://schemas.microsoft.com/office/drawing/2014/main" id="{E5DA7B27-5431-4B7B-87F9-F7B76BB82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1" y="2362201"/>
            <a:ext cx="6569075" cy="1311275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000" b="1">
                <a:latin typeface="Tahoma" panose="020B0604030504040204" pitchFamily="34" charset="0"/>
              </a:rPr>
              <a:t>adalah program perlindungan terhadap resiko kematian dini berupa santunan dan biaya pemakaman, iurannya ditanggung oleh Pengusaha.</a:t>
            </a:r>
            <a:endParaRPr lang="en-GB" altLang="en-US" sz="2000" b="1">
              <a:latin typeface="Tahoma" panose="020B0604030504040204" pitchFamily="34" charset="0"/>
            </a:endParaRPr>
          </a:p>
        </p:txBody>
      </p:sp>
      <p:sp>
        <p:nvSpPr>
          <p:cNvPr id="59402" name="Text Box 10">
            <a:extLst>
              <a:ext uri="{FF2B5EF4-FFF2-40B4-BE49-F238E27FC236}">
                <a16:creationId xmlns:a16="http://schemas.microsoft.com/office/drawing/2014/main" id="{684D9D5B-8EAA-4CBD-BDAD-E9B72583C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334001"/>
            <a:ext cx="6553200" cy="100647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n-US" altLang="en-US" sz="2000" b="1">
                <a:latin typeface="Tahoma" panose="020B0604030504040204" pitchFamily="34" charset="0"/>
              </a:rPr>
              <a:t>adalah program perlindungan terhadap resiko sakit Tenaga Kerja beserta Keluarganya, yang iurannya ditanggung oleh Pengusaha.</a:t>
            </a:r>
            <a:endParaRPr lang="en-GB" altLang="en-US" sz="2000" b="1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whee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>
            <a:extLst>
              <a:ext uri="{FF2B5EF4-FFF2-40B4-BE49-F238E27FC236}">
                <a16:creationId xmlns:a16="http://schemas.microsoft.com/office/drawing/2014/main" id="{F31B8875-67F1-4675-9CB2-FA8FCF8BD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"/>
            <a:ext cx="2819400" cy="685800"/>
          </a:xfrm>
          <a:prstGeom prst="bevel">
            <a:avLst>
              <a:gd name="adj" fmla="val 1250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KECELAKAAN KERJA</a:t>
            </a:r>
          </a:p>
        </p:txBody>
      </p:sp>
      <p:sp>
        <p:nvSpPr>
          <p:cNvPr id="9219" name="Oval 3">
            <a:extLst>
              <a:ext uri="{FF2B5EF4-FFF2-40B4-BE49-F238E27FC236}">
                <a16:creationId xmlns:a16="http://schemas.microsoft.com/office/drawing/2014/main" id="{E570C457-A5E0-4838-B0E5-E306C261A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1066800"/>
            <a:ext cx="4876800" cy="9144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1400" b="1">
                <a:latin typeface="Times New Roman" panose="02020603050405020304" pitchFamily="18" charset="0"/>
              </a:rPr>
              <a:t>KEJADIAN YANG TIDAK DIINGINKAN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1400" b="1">
                <a:latin typeface="Times New Roman" panose="02020603050405020304" pitchFamily="18" charset="0"/>
              </a:rPr>
              <a:t>TERJADI TIBA – TIBA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1400" b="1">
                <a:latin typeface="Times New Roman" panose="02020603050405020304" pitchFamily="18" charset="0"/>
              </a:rPr>
              <a:t>MENIMBULKAN CEDERA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45DD9FBF-2613-4B63-A924-44CB27D706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808663" y="1989138"/>
            <a:ext cx="0" cy="6477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10B84034-257E-46A0-AD3C-11316CCE47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2860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714B2363-4B3E-48DB-9CB8-A12CCD897783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22860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D944FF0C-B7A3-491B-8492-B110B04B79C3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2286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ID"/>
          </a:p>
        </p:txBody>
      </p:sp>
      <p:sp>
        <p:nvSpPr>
          <p:cNvPr id="9224" name="AutoShape 8">
            <a:extLst>
              <a:ext uri="{FF2B5EF4-FFF2-40B4-BE49-F238E27FC236}">
                <a16:creationId xmlns:a16="http://schemas.microsoft.com/office/drawing/2014/main" id="{1E1056E1-78CA-49A0-AE4F-5B802C76A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1600200" cy="609600"/>
          </a:xfrm>
          <a:prstGeom prst="octagon">
            <a:avLst>
              <a:gd name="adj" fmla="val 29287"/>
            </a:avLst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</a:rPr>
              <a:t>SEMBUH TOTAL</a:t>
            </a:r>
          </a:p>
        </p:txBody>
      </p:sp>
      <p:sp>
        <p:nvSpPr>
          <p:cNvPr id="9225" name="Oval 9">
            <a:extLst>
              <a:ext uri="{FF2B5EF4-FFF2-40B4-BE49-F238E27FC236}">
                <a16:creationId xmlns:a16="http://schemas.microsoft.com/office/drawing/2014/main" id="{41A6505E-EE0E-4D02-9489-4168AA1B7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708276"/>
            <a:ext cx="1989138" cy="792163"/>
          </a:xfrm>
          <a:prstGeom prst="ellips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b="1">
                <a:latin typeface="Times New Roman" panose="02020603050405020304" pitchFamily="18" charset="0"/>
              </a:rPr>
              <a:t>SEMBUH + CACAT</a:t>
            </a:r>
          </a:p>
        </p:txBody>
      </p:sp>
      <p:sp>
        <p:nvSpPr>
          <p:cNvPr id="9226" name="AutoShape 10">
            <a:extLst>
              <a:ext uri="{FF2B5EF4-FFF2-40B4-BE49-F238E27FC236}">
                <a16:creationId xmlns:a16="http://schemas.microsoft.com/office/drawing/2014/main" id="{EAEA70D4-487D-4DEE-BB94-48580901F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25" y="2997200"/>
            <a:ext cx="1828800" cy="609600"/>
          </a:xfrm>
          <a:prstGeom prst="octagon">
            <a:avLst>
              <a:gd name="adj" fmla="val 29287"/>
            </a:avLst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400" b="1">
                <a:latin typeface="Times New Roman" panose="02020603050405020304" pitchFamily="18" charset="0"/>
              </a:rPr>
              <a:t>MENINGGAL</a:t>
            </a:r>
          </a:p>
        </p:txBody>
      </p:sp>
      <p:sp>
        <p:nvSpPr>
          <p:cNvPr id="9227" name="AutoShape 12">
            <a:extLst>
              <a:ext uri="{FF2B5EF4-FFF2-40B4-BE49-F238E27FC236}">
                <a16:creationId xmlns:a16="http://schemas.microsoft.com/office/drawing/2014/main" id="{A75FC794-B492-43CD-8C6D-97350E1B8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4114800"/>
            <a:ext cx="1981200" cy="685800"/>
          </a:xfrm>
          <a:prstGeom prst="flowChartPunchedTap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CACAT ANATOMIS</a:t>
            </a:r>
          </a:p>
        </p:txBody>
      </p:sp>
      <p:sp>
        <p:nvSpPr>
          <p:cNvPr id="9228" name="AutoShape 13">
            <a:extLst>
              <a:ext uri="{FF2B5EF4-FFF2-40B4-BE49-F238E27FC236}">
                <a16:creationId xmlns:a16="http://schemas.microsoft.com/office/drawing/2014/main" id="{6756D78B-5818-4544-BC16-E7E571504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4114800"/>
            <a:ext cx="1905000" cy="685800"/>
          </a:xfrm>
          <a:prstGeom prst="flowChartPunchedTape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CACAT FUNGSI</a:t>
            </a:r>
          </a:p>
        </p:txBody>
      </p:sp>
      <p:sp>
        <p:nvSpPr>
          <p:cNvPr id="9229" name="AutoShape 14">
            <a:extLst>
              <a:ext uri="{FF2B5EF4-FFF2-40B4-BE49-F238E27FC236}">
                <a16:creationId xmlns:a16="http://schemas.microsoft.com/office/drawing/2014/main" id="{86359B22-35A6-48EF-8E5B-ED68CF5F1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4338" y="5084763"/>
            <a:ext cx="3352800" cy="990600"/>
          </a:xfrm>
          <a:prstGeom prst="flowChartMultidocumen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KEPUTUSAN DIREKSI</a:t>
            </a:r>
          </a:p>
          <a:p>
            <a:pPr eaLnBrk="1" hangingPunct="1"/>
            <a:r>
              <a:rPr lang="en-US" altLang="en-US" sz="1600" b="1">
                <a:latin typeface="Times New Roman" panose="02020603050405020304" pitchFamily="18" charset="0"/>
              </a:rPr>
              <a:t>356 / 0893</a:t>
            </a:r>
          </a:p>
        </p:txBody>
      </p:sp>
      <p:sp>
        <p:nvSpPr>
          <p:cNvPr id="9230" name="Rectangle 15">
            <a:extLst>
              <a:ext uri="{FF2B5EF4-FFF2-40B4-BE49-F238E27FC236}">
                <a16:creationId xmlns:a16="http://schemas.microsoft.com/office/drawing/2014/main" id="{90812B8F-AA99-4B08-8498-9A3ACA180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2175" y="6165850"/>
            <a:ext cx="487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Times New Roman" panose="02020603050405020304" pitchFamily="18" charset="0"/>
              </a:rPr>
              <a:t>PETUNJUK TEKNIS PENYELESAIAN JAMINAN</a:t>
            </a:r>
          </a:p>
        </p:txBody>
      </p:sp>
      <p:sp>
        <p:nvSpPr>
          <p:cNvPr id="9231" name="AutoShape 16">
            <a:extLst>
              <a:ext uri="{FF2B5EF4-FFF2-40B4-BE49-F238E27FC236}">
                <a16:creationId xmlns:a16="http://schemas.microsoft.com/office/drawing/2014/main" id="{A02CE62C-ECCF-41B2-9070-AFAA70B987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2038" y="4292600"/>
            <a:ext cx="2087562" cy="287338"/>
          </a:xfrm>
          <a:prstGeom prst="leftRightArrow">
            <a:avLst>
              <a:gd name="adj1" fmla="val 50000"/>
              <a:gd name="adj2" fmla="val 14530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9232" name="AutoShape 17">
            <a:extLst>
              <a:ext uri="{FF2B5EF4-FFF2-40B4-BE49-F238E27FC236}">
                <a16:creationId xmlns:a16="http://schemas.microsoft.com/office/drawing/2014/main" id="{C146EA8B-465A-4138-A87F-1D4F78644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5638" y="3716338"/>
            <a:ext cx="360362" cy="576262"/>
          </a:xfrm>
          <a:prstGeom prst="downArrow">
            <a:avLst>
              <a:gd name="adj1" fmla="val 50000"/>
              <a:gd name="adj2" fmla="val 3997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>
            <a:extLst>
              <a:ext uri="{FF2B5EF4-FFF2-40B4-BE49-F238E27FC236}">
                <a16:creationId xmlns:a16="http://schemas.microsoft.com/office/drawing/2014/main" id="{A5CAA281-C602-46E9-B547-44898E736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838201"/>
            <a:ext cx="8355013" cy="533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80988" indent="-2809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10000"/>
              </a:lnSpc>
              <a:buFontTx/>
              <a:buChar char="•"/>
            </a:pPr>
            <a:r>
              <a:rPr lang="en-US" altLang="en-US" sz="2200" b="1">
                <a:solidFill>
                  <a:srgbClr val="3366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Kecelakaan kerja</a:t>
            </a:r>
            <a:r>
              <a:rPr lang="en-US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(JKK) :</a:t>
            </a:r>
          </a:p>
          <a:p>
            <a:pPr algn="just" eaLnBrk="1" hangingPunct="1">
              <a:lnSpc>
                <a:spcPct val="110000"/>
              </a:lnSpc>
            </a:pPr>
            <a:r>
              <a:rPr lang="en-US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    Memberikan kompensasi dan rehabilatasi bagi TK yg mengalami kecelakaan yang terjadi berhubung dengan hubungan kerja, termasuk penyakit yang timbul karena hubungan kerja (PAK)</a:t>
            </a:r>
          </a:p>
          <a:p>
            <a:pPr algn="just" eaLnBrk="1" hangingPunct="1">
              <a:lnSpc>
                <a:spcPct val="110000"/>
              </a:lnSpc>
              <a:spcBef>
                <a:spcPct val="35000"/>
              </a:spcBef>
              <a:buFontTx/>
              <a:buChar char="•"/>
            </a:pPr>
            <a:r>
              <a:rPr lang="en-US" altLang="en-US" sz="2200" b="1">
                <a:solidFill>
                  <a:srgbClr val="3366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Kriteria</a:t>
            </a:r>
            <a:r>
              <a:rPr lang="en-US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GB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kecelakaan berhubung dengan hubungan kerja</a:t>
            </a:r>
            <a:r>
              <a:rPr lang="en-US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adalah ;</a:t>
            </a:r>
          </a:p>
          <a:p>
            <a:pPr lvl="1" algn="just" eaLnBrk="1" hangingPunct="1">
              <a:lnSpc>
                <a:spcPct val="110000"/>
              </a:lnSpc>
              <a:buFontTx/>
              <a:buChar char="•"/>
            </a:pPr>
            <a:r>
              <a:rPr lang="en-GB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Apakah ada perintah dari perusahaan / majikan, atau </a:t>
            </a:r>
            <a:endParaRPr lang="en-US" altLang="en-US" sz="220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lvl="1" algn="just" eaLnBrk="1" hangingPunct="1">
              <a:lnSpc>
                <a:spcPct val="110000"/>
              </a:lnSpc>
              <a:buFontTx/>
              <a:buChar char="•"/>
            </a:pPr>
            <a:r>
              <a:rPr lang="en-GB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Apakah berkaitan dengan kepentingan perusahaan / majikan</a:t>
            </a:r>
            <a:r>
              <a:rPr lang="en-US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, atau </a:t>
            </a:r>
          </a:p>
          <a:p>
            <a:pPr lvl="1" algn="just" eaLnBrk="1" hangingPunct="1">
              <a:lnSpc>
                <a:spcPct val="110000"/>
              </a:lnSpc>
              <a:buFontTx/>
              <a:buChar char="•"/>
            </a:pPr>
            <a:r>
              <a:rPr lang="en-GB" altLang="en-US" sz="2200">
                <a:latin typeface="Arial Narrow" panose="020B0606020202030204" pitchFamily="34" charset="0"/>
                <a:cs typeface="Times New Roman" panose="02020603050405020304" pitchFamily="18" charset="0"/>
              </a:rPr>
              <a:t> Melakukan  hal-hal  lain yang sangat penting dan mendesak dala</a:t>
            </a:r>
            <a:r>
              <a:rPr lang="en-US" altLang="en-US" sz="2200">
                <a:latin typeface="Arial Narrow" panose="020B0606020202030204" pitchFamily="34" charset="0"/>
                <a:cs typeface="Times New Roman" panose="02020603050405020304" pitchFamily="18" charset="0"/>
              </a:rPr>
              <a:t>m</a:t>
            </a:r>
            <a:r>
              <a:rPr lang="en-GB" altLang="en-US" sz="2200"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en-GB" altLang="en-US" sz="2200">
                <a:latin typeface="Arial Narrow" panose="020B0606020202030204" pitchFamily="34" charset="0"/>
                <a:cs typeface="Times New Roman" panose="02020603050405020304" pitchFamily="18" charset="0"/>
              </a:rPr>
              <a:t>  jam kerja  atas seijin Perusahaan / majikan</a:t>
            </a:r>
            <a:r>
              <a:rPr lang="en-US" altLang="en-US" sz="2200">
                <a:latin typeface="Arial Narrow" panose="020B0606020202030204" pitchFamily="34" charset="0"/>
                <a:cs typeface="Times New Roman" panose="02020603050405020304" pitchFamily="18" charset="0"/>
              </a:rPr>
              <a:t>.</a:t>
            </a:r>
            <a:r>
              <a:rPr lang="en-GB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en-US" altLang="en-US" sz="220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eaLnBrk="1" hangingPunct="1">
              <a:spcBef>
                <a:spcPct val="25000"/>
              </a:spcBef>
              <a:buFontTx/>
              <a:buChar char="•"/>
            </a:pPr>
            <a:r>
              <a:rPr lang="en-US" altLang="en-US" sz="2200" b="1">
                <a:solidFill>
                  <a:srgbClr val="3366FF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Penyakit Akibat Kerja (PAK)</a:t>
            </a:r>
          </a:p>
          <a:p>
            <a:pPr algn="just" eaLnBrk="1" hangingPunct="1"/>
            <a:r>
              <a:rPr lang="en-US" altLang="en-US" sz="2200">
                <a:latin typeface="Arial Narrow" panose="020B0606020202030204" pitchFamily="34" charset="0"/>
                <a:cs typeface="Arial" panose="020B0604020202020204" pitchFamily="34" charset="0"/>
              </a:rPr>
              <a:t>    Adalah penyakit yang disebabkan oleh pekerjaan atau kondisi lingkungan kerja.( 31 Golongan Penyakit Akibat kerja  diatur dalam Keppres N0 22 th 1993) perlindungan kasus ini diberikan sampai dengan 3 tahun setelah tenaga kerja berhenti bekerja.</a:t>
            </a:r>
          </a:p>
        </p:txBody>
      </p:sp>
      <p:pic>
        <p:nvPicPr>
          <p:cNvPr id="62467" name="Picture 3">
            <a:extLst>
              <a:ext uri="{FF2B5EF4-FFF2-40B4-BE49-F238E27FC236}">
                <a16:creationId xmlns:a16="http://schemas.microsoft.com/office/drawing/2014/main" id="{6B12B852-593E-439A-B7AA-1B721E0DA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499" y="57517"/>
            <a:ext cx="957263" cy="10810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2468" name="Picture 4">
            <a:extLst>
              <a:ext uri="{FF2B5EF4-FFF2-40B4-BE49-F238E27FC236}">
                <a16:creationId xmlns:a16="http://schemas.microsoft.com/office/drawing/2014/main" id="{7EBC6EFE-B9D3-4D71-B4C1-5419E4006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6262" y="5693142"/>
            <a:ext cx="1455738" cy="969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69" name="Picture 5">
            <a:extLst>
              <a:ext uri="{FF2B5EF4-FFF2-40B4-BE49-F238E27FC236}">
                <a16:creationId xmlns:a16="http://schemas.microsoft.com/office/drawing/2014/main" id="{0D128C1A-D9D7-4531-9837-F447B98547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6913" y="5646370"/>
            <a:ext cx="987425" cy="862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70" name="Rectangle 6">
            <a:extLst>
              <a:ext uri="{FF2B5EF4-FFF2-40B4-BE49-F238E27FC236}">
                <a16:creationId xmlns:a16="http://schemas.microsoft.com/office/drawing/2014/main" id="{1CE06D9A-FC78-4DFB-B3C5-267DED2264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50" y="349617"/>
            <a:ext cx="7620000" cy="788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000" b="1" dirty="0" err="1">
                <a:solidFill>
                  <a:srgbClr val="000000"/>
                </a:solidFill>
                <a:latin typeface="ArcheCondSSK" pitchFamily="2" charset="0"/>
              </a:rPr>
              <a:t>Pengertian</a:t>
            </a:r>
            <a:r>
              <a:rPr lang="en-US" altLang="en-US" sz="3000" b="1" dirty="0">
                <a:solidFill>
                  <a:srgbClr val="000000"/>
                </a:solidFill>
                <a:latin typeface="ArcheCondSSK" pitchFamily="2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ArcheCondSSK" pitchFamily="2" charset="0"/>
              </a:rPr>
              <a:t>Kecelakaan</a:t>
            </a:r>
            <a:r>
              <a:rPr lang="en-US" altLang="en-US" sz="3000" b="1" dirty="0">
                <a:solidFill>
                  <a:srgbClr val="000000"/>
                </a:solidFill>
                <a:latin typeface="ArcheCondSSK" pitchFamily="2" charset="0"/>
              </a:rPr>
              <a:t> </a:t>
            </a:r>
            <a:r>
              <a:rPr lang="en-US" altLang="en-US" sz="3000" b="1" dirty="0" err="1">
                <a:solidFill>
                  <a:srgbClr val="000000"/>
                </a:solidFill>
                <a:latin typeface="ArcheCondSSK" pitchFamily="2" charset="0"/>
              </a:rPr>
              <a:t>Kerja</a:t>
            </a:r>
            <a:endParaRPr lang="en-US" altLang="en-US" sz="3000" b="1" dirty="0">
              <a:solidFill>
                <a:srgbClr val="000000"/>
              </a:solidFill>
              <a:latin typeface="ArcheCondSSK" pitchFamily="2" charset="0"/>
            </a:endParaRPr>
          </a:p>
        </p:txBody>
      </p:sp>
    </p:spTree>
  </p:cSld>
  <p:clrMapOvr>
    <a:masterClrMapping/>
  </p:clrMapOvr>
  <p:transition spd="slow"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{B9489F9F-24F2-4FD1-9438-21AECC357446}tf78438558</Template>
  <TotalTime>0</TotalTime>
  <Words>2064</Words>
  <Application>Microsoft Office PowerPoint</Application>
  <PresentationFormat>Widescreen</PresentationFormat>
  <Paragraphs>409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52" baseType="lpstr">
      <vt:lpstr>ArcheCondSSK</vt:lpstr>
      <vt:lpstr>Arial</vt:lpstr>
      <vt:lpstr>Arial Narrow</vt:lpstr>
      <vt:lpstr>Arial Rounded MT Bold</vt:lpstr>
      <vt:lpstr>Calibri</vt:lpstr>
      <vt:lpstr>Century Gothic</vt:lpstr>
      <vt:lpstr>Comic Sans MS</vt:lpstr>
      <vt:lpstr>Garamond</vt:lpstr>
      <vt:lpstr>Impact</vt:lpstr>
      <vt:lpstr>Snap ITC</vt:lpstr>
      <vt:lpstr>Tahoma</vt:lpstr>
      <vt:lpstr>Times New Roman</vt:lpstr>
      <vt:lpstr>Verdana</vt:lpstr>
      <vt:lpstr>Wingdings</vt:lpstr>
      <vt:lpstr>SavonVTI</vt:lpstr>
      <vt:lpstr>jamsostek</vt:lpstr>
      <vt:lpstr>Latar Belakang</vt:lpstr>
      <vt:lpstr> Pengusaha</vt:lpstr>
      <vt:lpstr>Dasar Hukum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Katagori Kecelakaan Kerja</vt:lpstr>
      <vt:lpstr>PowerPoint Presentation</vt:lpstr>
      <vt:lpstr>MANFAAT (BENEFIT) JKK </vt:lpstr>
      <vt:lpstr>PowerPoint Presentation</vt:lpstr>
      <vt:lpstr>Penyakit akibat kerja </vt:lpstr>
      <vt:lpstr>pengertian</vt:lpstr>
      <vt:lpstr>HUBUNGAN PENYAKIT DAN PEKERJAAN</vt:lpstr>
      <vt:lpstr>Penyakit yang disebabkan oleh pekerjaan dapat berupa</vt:lpstr>
      <vt:lpstr>PowerPoint Presentation</vt:lpstr>
      <vt:lpstr>PowerPoint Presentation</vt:lpstr>
      <vt:lpstr>PowerPoint Presentation</vt:lpstr>
      <vt:lpstr>PROSEDUR PELAPORAN PAK DAN PENGAJUAN JAMINAN KECELAKAAN KERJA</vt:lpstr>
      <vt:lpstr>Kewajiban dokter pemeriksa</vt:lpstr>
      <vt:lpstr>PowerPoint Presentation</vt:lpstr>
      <vt:lpstr>PowerPoint Presentation</vt:lpstr>
      <vt:lpstr>Untuk menyatakan PENYAKIT AKIBAT KERJA </vt:lpstr>
      <vt:lpstr> FUNGSI DOKTER PENASEHAT KESEHATAN TENAGA KERJA</vt:lpstr>
      <vt:lpstr>PENYELESAIAN KASUS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Masalah </vt:lpstr>
      <vt:lpstr> KEC. KERJA, JKK / BUKAN - Pengertian Kec. Kerja   * Peg. Pengawas, Badan Penyelenggara - Tidak semua / selalu Cedera, ditempat kerja /        waktu bekerja merupakan  Kecelakaan Kerja</vt:lpstr>
      <vt:lpstr>PENGERTIAN CACAT - Cacat Anatomis - Cacat Fungsi - Cacat Total - Cacat Kosmetik </vt:lpstr>
      <vt:lpstr>PowerPoint Presentation</vt:lpstr>
      <vt:lpstr> LAMPIRAN II P.P.  No. 14 /1993    - Pemahaman Pengertian, Penggunaan    - Penyempurnaan Tabel : Perbaikan, penambahan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2020-04-26T16:32:56Z</dcterms:created>
  <dcterms:modified xsi:type="dcterms:W3CDTF">2020-04-26T16:59:57Z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