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1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728" autoAdjust="0"/>
  </p:normalViewPr>
  <p:slideViewPr>
    <p:cSldViewPr>
      <p:cViewPr varScale="1">
        <p:scale>
          <a:sx n="65" d="100"/>
          <a:sy n="65" d="100"/>
        </p:scale>
        <p:origin x="-12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0367318-86F4-4B93-B096-64D804CD8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51AD1-E2B5-4A61-B8BD-AB7E69FB7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8FEB5-972D-428F-932A-EE6543E2B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2FFA-30E6-43E0-8147-15DC8EC2C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53C74-19C0-40D3-BCBE-36721334B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826D-FA1B-40D9-BE75-4DA711A53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D6D79-A754-4D9F-808D-85A7F89249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0BD63-FE93-4D14-917B-D081EE1C4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4BE37-D13D-4572-BEA1-3F3A76D52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547D2-2E5A-4EF2-A2D6-9DD785022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8D179-D219-43C3-9FFB-56DF027270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BUDIARSA DHARMATANNA</a:t>
            </a:r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580D2-020E-4124-95DD-9C947B9CB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BUDIARSA DHARMATANNA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B028CA5-1548-456C-8446-343BAB29E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3" r:id="rId4"/>
    <p:sldLayoutId id="2147483699" r:id="rId5"/>
    <p:sldLayoutId id="2147483694" r:id="rId6"/>
    <p:sldLayoutId id="2147483700" r:id="rId7"/>
    <p:sldLayoutId id="2147483701" r:id="rId8"/>
    <p:sldLayoutId id="2147483702" r:id="rId9"/>
    <p:sldLayoutId id="2147483695" r:id="rId10"/>
    <p:sldLayoutId id="2147483703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5800" y="1192213"/>
            <a:ext cx="8229600" cy="148113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id-ID" dirty="0" smtClean="0"/>
              <a:t>KEPEMIMPINAN DAN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id-ID" dirty="0" smtClean="0"/>
              <a:t>BUDAYA ORGANISASI</a:t>
            </a:r>
            <a:endParaRPr lang="en-GB" dirty="0" smtClean="0"/>
          </a:p>
        </p:txBody>
      </p:sp>
      <p:sp>
        <p:nvSpPr>
          <p:cNvPr id="3074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307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03B8E-F214-409C-8783-E2446D70C713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9248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2800" dirty="0" smtClean="0"/>
              <a:t>4 MACAM BUDAYA ORG</a:t>
            </a:r>
            <a:r>
              <a:rPr lang="en-US" sz="2800" dirty="0" smtClean="0"/>
              <a:t>ANISASI</a:t>
            </a:r>
            <a:r>
              <a:rPr lang="id-ID" sz="2800" dirty="0" smtClean="0"/>
              <a:t> (CORPORATE)</a:t>
            </a:r>
            <a:endParaRPr lang="en-GB" sz="2800" dirty="0" smtClean="0"/>
          </a:p>
        </p:txBody>
      </p:sp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</a:t>
            </a:r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2BB9C9-741D-4830-BCEB-343D50516B8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211388" y="3962400"/>
            <a:ext cx="4113212" cy="1588"/>
          </a:xfrm>
          <a:prstGeom prst="straightConnector1">
            <a:avLst/>
          </a:prstGeom>
          <a:ln cmpd="sng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133600" y="3810000"/>
            <a:ext cx="4267200" cy="1588"/>
          </a:xfrm>
          <a:prstGeom prst="straightConnector1">
            <a:avLst/>
          </a:prstGeom>
          <a:ln cmpd="thickThin"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88" name="TextBox 11"/>
          <p:cNvSpPr txBox="1">
            <a:spLocks noChangeArrowheads="1"/>
          </p:cNvSpPr>
          <p:nvPr/>
        </p:nvSpPr>
        <p:spPr bwMode="auto">
          <a:xfrm>
            <a:off x="3581400" y="121920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Fleksibelitas</a:t>
            </a:r>
          </a:p>
        </p:txBody>
      </p:sp>
      <p:sp>
        <p:nvSpPr>
          <p:cNvPr id="20489" name="TextBox 12"/>
          <p:cNvSpPr txBox="1">
            <a:spLocks noChangeArrowheads="1"/>
          </p:cNvSpPr>
          <p:nvPr/>
        </p:nvSpPr>
        <p:spPr bwMode="auto">
          <a:xfrm>
            <a:off x="3733800" y="6324600"/>
            <a:ext cx="1211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B050"/>
                </a:solidFill>
              </a:rPr>
              <a:t>Stabilitas</a:t>
            </a:r>
          </a:p>
        </p:txBody>
      </p:sp>
      <p:sp>
        <p:nvSpPr>
          <p:cNvPr id="20490" name="TextBox 13"/>
          <p:cNvSpPr txBox="1">
            <a:spLocks noChangeArrowheads="1"/>
          </p:cNvSpPr>
          <p:nvPr/>
        </p:nvSpPr>
        <p:spPr bwMode="auto">
          <a:xfrm>
            <a:off x="6705600" y="3581400"/>
            <a:ext cx="1941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Fokus eksternal</a:t>
            </a:r>
          </a:p>
        </p:txBody>
      </p:sp>
      <p:sp>
        <p:nvSpPr>
          <p:cNvPr id="20491" name="TextBox 14"/>
          <p:cNvSpPr txBox="1">
            <a:spLocks noChangeArrowheads="1"/>
          </p:cNvSpPr>
          <p:nvPr/>
        </p:nvSpPr>
        <p:spPr bwMode="auto">
          <a:xfrm>
            <a:off x="304800" y="3505200"/>
            <a:ext cx="176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00000"/>
                </a:solidFill>
              </a:rPr>
              <a:t>Fokus internal</a:t>
            </a:r>
          </a:p>
        </p:txBody>
      </p:sp>
      <p:sp>
        <p:nvSpPr>
          <p:cNvPr id="20492" name="TextBox 15"/>
          <p:cNvSpPr txBox="1">
            <a:spLocks noChangeArrowheads="1"/>
          </p:cNvSpPr>
          <p:nvPr/>
        </p:nvSpPr>
        <p:spPr bwMode="auto">
          <a:xfrm>
            <a:off x="533400" y="1905000"/>
            <a:ext cx="36464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Budaya Klan</a:t>
            </a:r>
          </a:p>
          <a:p>
            <a:endParaRPr lang="en-US"/>
          </a:p>
          <a:p>
            <a:r>
              <a:rPr lang="en-US"/>
              <a:t>Nilai2 : Kooperatif, Kebijaksanaan</a:t>
            </a:r>
          </a:p>
          <a:p>
            <a:r>
              <a:rPr lang="en-US"/>
              <a:t>            Persetujuan, Keadilan,</a:t>
            </a:r>
          </a:p>
          <a:p>
            <a:r>
              <a:rPr lang="en-US"/>
              <a:t>            Kesederhanaan Sosial</a:t>
            </a:r>
          </a:p>
        </p:txBody>
      </p:sp>
      <p:sp>
        <p:nvSpPr>
          <p:cNvPr id="20493" name="TextBox 16"/>
          <p:cNvSpPr txBox="1">
            <a:spLocks noChangeArrowheads="1"/>
          </p:cNvSpPr>
          <p:nvPr/>
        </p:nvSpPr>
        <p:spPr bwMode="auto">
          <a:xfrm>
            <a:off x="4572000" y="1828800"/>
            <a:ext cx="34417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Budaya Adaptabilitas</a:t>
            </a:r>
          </a:p>
          <a:p>
            <a:endParaRPr lang="en-US"/>
          </a:p>
          <a:p>
            <a:r>
              <a:rPr lang="en-US"/>
              <a:t>Nilai2 : Kreativitas, Eksperimen,</a:t>
            </a:r>
          </a:p>
          <a:p>
            <a:r>
              <a:rPr lang="en-US"/>
              <a:t>            Risiko, Autonomi,</a:t>
            </a:r>
          </a:p>
          <a:p>
            <a:r>
              <a:rPr lang="en-US"/>
              <a:t>            Responsivitas</a:t>
            </a:r>
          </a:p>
        </p:txBody>
      </p:sp>
      <p:sp>
        <p:nvSpPr>
          <p:cNvPr id="20494" name="TextBox 22"/>
          <p:cNvSpPr txBox="1">
            <a:spLocks noChangeArrowheads="1"/>
          </p:cNvSpPr>
          <p:nvPr/>
        </p:nvSpPr>
        <p:spPr bwMode="auto">
          <a:xfrm>
            <a:off x="609600" y="4572000"/>
            <a:ext cx="36083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Budaya Birokratik </a:t>
            </a:r>
          </a:p>
          <a:p>
            <a:endParaRPr lang="en-US"/>
          </a:p>
          <a:p>
            <a:r>
              <a:rPr lang="en-US"/>
              <a:t>Nilai2 : Ekonomi, Formalitas,</a:t>
            </a:r>
          </a:p>
          <a:p>
            <a:r>
              <a:rPr lang="en-US"/>
              <a:t>            Rasionalitas, Keteraturan,</a:t>
            </a:r>
          </a:p>
          <a:p>
            <a:r>
              <a:rPr lang="en-US"/>
              <a:t>            Kepatuhan.</a:t>
            </a:r>
          </a:p>
        </p:txBody>
      </p:sp>
      <p:sp>
        <p:nvSpPr>
          <p:cNvPr id="20495" name="TextBox 23"/>
          <p:cNvSpPr txBox="1">
            <a:spLocks noChangeArrowheads="1"/>
          </p:cNvSpPr>
          <p:nvPr/>
        </p:nvSpPr>
        <p:spPr bwMode="auto">
          <a:xfrm>
            <a:off x="4648200" y="4495800"/>
            <a:ext cx="3800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/>
              <a:t>Budaya Achievement</a:t>
            </a:r>
          </a:p>
          <a:p>
            <a:endParaRPr lang="en-US"/>
          </a:p>
          <a:p>
            <a:r>
              <a:rPr lang="en-US"/>
              <a:t>Nilai : Kompetisi, Kesempurnaan,</a:t>
            </a:r>
          </a:p>
          <a:p>
            <a:r>
              <a:rPr lang="en-US"/>
              <a:t>          Agresivitas, Inisiatif personal,</a:t>
            </a:r>
          </a:p>
          <a:p>
            <a:r>
              <a:rPr lang="en-US"/>
              <a:t>          Ketekunan.</a:t>
            </a:r>
          </a:p>
        </p:txBody>
      </p:sp>
      <p:sp>
        <p:nvSpPr>
          <p:cNvPr id="25" name="Left-Right Arrow 24"/>
          <p:cNvSpPr/>
          <p:nvPr/>
        </p:nvSpPr>
        <p:spPr>
          <a:xfrm>
            <a:off x="2133600" y="3581400"/>
            <a:ext cx="4343400" cy="484188"/>
          </a:xfrm>
          <a:prstGeom prst="left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Up-Down Arrow 25"/>
          <p:cNvSpPr/>
          <p:nvPr/>
        </p:nvSpPr>
        <p:spPr>
          <a:xfrm>
            <a:off x="4038600" y="1828800"/>
            <a:ext cx="484188" cy="4191000"/>
          </a:xfrm>
          <a:prstGeom prst="up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914400"/>
            <a:ext cx="72390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2800" smtClean="0"/>
              <a:t>BUDAYA ORG</a:t>
            </a:r>
            <a:r>
              <a:rPr lang="en-US" sz="2800" smtClean="0"/>
              <a:t>ANISASI</a:t>
            </a:r>
            <a:r>
              <a:rPr lang="id-ID" sz="2800" smtClean="0"/>
              <a:t> Y</a:t>
            </a:r>
            <a:r>
              <a:rPr lang="en-US" sz="2800" smtClean="0"/>
              <a:t>AN</a:t>
            </a:r>
            <a:r>
              <a:rPr lang="id-ID" sz="2800" smtClean="0"/>
              <a:t>G KUAT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id-ID" sz="2800" smtClean="0"/>
              <a:t>DIPENGARUHI 2 FAKTOR PENTING</a:t>
            </a:r>
            <a:endParaRPr lang="en-GB" sz="2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93775" y="2776538"/>
            <a:ext cx="7693025" cy="2252662"/>
          </a:xfrm>
        </p:spPr>
        <p:txBody>
          <a:bodyPr/>
          <a:lstStyle/>
          <a:p>
            <a:r>
              <a:rPr lang="id-ID" smtClean="0"/>
              <a:t>Tingkat kepemilikan budaya (sharedness)</a:t>
            </a:r>
          </a:p>
          <a:p>
            <a:endParaRPr lang="id-ID" smtClean="0"/>
          </a:p>
          <a:p>
            <a:r>
              <a:rPr lang="id-ID" smtClean="0"/>
              <a:t>Tingkat intensitasnya (intensity)</a:t>
            </a:r>
            <a:endParaRPr lang="en-GB" smtClean="0"/>
          </a:p>
        </p:txBody>
      </p:sp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88870-46C5-4092-ABA6-2B697372B6A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AutoShape 2"/>
          <p:cNvSpPr>
            <a:spLocks noGrp="1" noChangeArrowheads="1"/>
          </p:cNvSpPr>
          <p:nvPr>
            <p:ph type="title"/>
          </p:nvPr>
        </p:nvSpPr>
        <p:spPr>
          <a:xfrm>
            <a:off x="990600" y="914400"/>
            <a:ext cx="79248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2800" smtClean="0"/>
              <a:t>MEMBENTUK/MEMPERTAHANKAN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id-ID" sz="2800" smtClean="0"/>
              <a:t>BUDAYA ORG</a:t>
            </a:r>
            <a:r>
              <a:rPr lang="en-US" sz="2800" smtClean="0"/>
              <a:t>ANISASI</a:t>
            </a:r>
            <a:endParaRPr lang="en-GB" sz="28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590800"/>
            <a:ext cx="7848600" cy="32766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id-ID" smtClean="0"/>
              <a:t>Melalui perayaan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id-ID" smtClean="0"/>
              <a:t>Menggunakan cerita-cerita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id-ID" smtClean="0"/>
              <a:t>Menggunakan simbol-simbol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id-ID" smtClean="0"/>
              <a:t>Menggunakan bahasa spesifik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id-ID" smtClean="0"/>
              <a:t>Melakukan seleksi &amp; sosialisasi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id-ID" smtClean="0"/>
              <a:t>Melalui tindakan sehari-hari</a:t>
            </a:r>
            <a:endParaRPr lang="en-GB" smtClean="0"/>
          </a:p>
        </p:txBody>
      </p:sp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4576F-19D6-4AA3-A9C2-FC125802B087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5638800" cy="609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2800" dirty="0" smtClean="0">
                <a:latin typeface="Arial Black" pitchFamily="34" charset="0"/>
              </a:rPr>
              <a:t>PENGERTIAN ?</a:t>
            </a:r>
            <a:endParaRPr lang="en-GB" sz="2800" dirty="0" smtClean="0"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623888" algn="l"/>
              </a:tabLst>
            </a:pPr>
            <a:r>
              <a:rPr lang="id-ID" sz="2000" smtClean="0"/>
              <a:t>Budaya Organisasi adalah seperangkat nilai-nilai pokok, asumsi, pemahaman dan cara berfikir yang dimiliki bersama oleh anggota organisasi dan diajarkan kepada anggota baru.</a:t>
            </a:r>
          </a:p>
          <a:p>
            <a:pPr>
              <a:lnSpc>
                <a:spcPct val="90000"/>
              </a:lnSpc>
              <a:tabLst>
                <a:tab pos="623888" algn="l"/>
              </a:tabLst>
            </a:pPr>
            <a:endParaRPr lang="id-ID" sz="2000" smtClean="0"/>
          </a:p>
          <a:p>
            <a:pPr>
              <a:lnSpc>
                <a:spcPct val="90000"/>
              </a:lnSpc>
              <a:tabLst>
                <a:tab pos="623888" algn="l"/>
              </a:tabLst>
            </a:pPr>
            <a:r>
              <a:rPr lang="id-ID" sz="2000" smtClean="0"/>
              <a:t>Budaya Organisasi ada 3 tingkat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23888" algn="l"/>
              </a:tabLst>
            </a:pPr>
            <a:r>
              <a:rPr lang="id-ID" sz="2000" smtClean="0"/>
              <a:t>	1.</a:t>
            </a:r>
            <a:r>
              <a:rPr lang="en-US" sz="2000" smtClean="0"/>
              <a:t>	</a:t>
            </a:r>
            <a:r>
              <a:rPr lang="id-ID" sz="2000" smtClean="0"/>
              <a:t>Budaya Organisasi y</a:t>
            </a:r>
            <a:r>
              <a:rPr lang="en-US" sz="2000" smtClean="0"/>
              <a:t>an</a:t>
            </a:r>
            <a:r>
              <a:rPr lang="id-ID" sz="2000" smtClean="0"/>
              <a:t>g tampak (Visible) “cara berpakaian, </a:t>
            </a:r>
            <a:endParaRPr lang="en-US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23888" algn="l"/>
              </a:tabLst>
            </a:pPr>
            <a:r>
              <a:rPr lang="en-US" sz="2000" smtClean="0"/>
              <a:t>           </a:t>
            </a:r>
            <a:r>
              <a:rPr lang="id-ID" sz="2000" smtClean="0"/>
              <a:t>simbol2 fisik, perayaan/seremonial, dan tata ruang kantor.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23888" algn="l"/>
              </a:tabLst>
            </a:pPr>
            <a:r>
              <a:rPr lang="id-ID" sz="2000" smtClean="0"/>
              <a:t>	2.</a:t>
            </a:r>
            <a:r>
              <a:rPr lang="en-US" sz="2000" smtClean="0"/>
              <a:t>	</a:t>
            </a:r>
            <a:r>
              <a:rPr lang="id-ID" sz="2000" smtClean="0"/>
              <a:t>Budaya Organisasi y</a:t>
            </a:r>
            <a:r>
              <a:rPr lang="en-US" sz="2000" smtClean="0"/>
              <a:t>an</a:t>
            </a:r>
            <a:r>
              <a:rPr lang="id-ID" sz="2000" smtClean="0"/>
              <a:t>g tidak tampak (Invisible) “ disiplin dan </a:t>
            </a:r>
            <a:r>
              <a:rPr lang="en-US" sz="2000" smtClean="0"/>
              <a:t>	</a:t>
            </a:r>
            <a:r>
              <a:rPr lang="id-ID" sz="2000" smtClean="0"/>
              <a:t>makna prestasi.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23888" algn="l"/>
              </a:tabLst>
            </a:pPr>
            <a:r>
              <a:rPr lang="id-ID" sz="2000" smtClean="0"/>
              <a:t>	3. Keyakinan y</a:t>
            </a:r>
            <a:r>
              <a:rPr lang="en-US" sz="2000" smtClean="0"/>
              <a:t>an</a:t>
            </a:r>
            <a:r>
              <a:rPr lang="id-ID" sz="2000" smtClean="0"/>
              <a:t>g paling dalam atau asumsi-asumsi y</a:t>
            </a:r>
            <a:r>
              <a:rPr lang="en-US" sz="2000" smtClean="0"/>
              <a:t>an</a:t>
            </a:r>
            <a:r>
              <a:rPr lang="id-ID" sz="2000" smtClean="0"/>
              <a:t>g </a:t>
            </a:r>
            <a:endParaRPr lang="en-US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23888" algn="l"/>
              </a:tabLst>
            </a:pPr>
            <a:r>
              <a:rPr lang="en-US" sz="2000" smtClean="0"/>
              <a:t>          </a:t>
            </a:r>
            <a:r>
              <a:rPr lang="id-ID" sz="2000" smtClean="0"/>
              <a:t>tersembunyi </a:t>
            </a:r>
            <a:r>
              <a:rPr lang="en-US" sz="2000" smtClean="0"/>
              <a:t> </a:t>
            </a:r>
            <a:r>
              <a:rPr lang="id-ID" sz="2000" smtClean="0"/>
              <a:t>“adanya keyakinan bahwa atasan t</a:t>
            </a:r>
            <a:r>
              <a:rPr lang="en-US" sz="2000" smtClean="0"/>
              <a:t>i</a:t>
            </a:r>
            <a:r>
              <a:rPr lang="id-ID" sz="2000" smtClean="0"/>
              <a:t>d</a:t>
            </a:r>
            <a:r>
              <a:rPr lang="en-US" sz="2000" smtClean="0"/>
              <a:t>a</a:t>
            </a:r>
            <a:r>
              <a:rPr lang="id-ID" sz="2000" smtClean="0"/>
              <a:t>k pernah </a:t>
            </a:r>
            <a:endParaRPr lang="en-US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  <a:tabLst>
                <a:tab pos="623888" algn="l"/>
              </a:tabLst>
            </a:pPr>
            <a:r>
              <a:rPr lang="en-US" sz="2000" smtClean="0"/>
              <a:t>          </a:t>
            </a:r>
            <a:r>
              <a:rPr lang="id-ID" sz="2000" smtClean="0"/>
              <a:t>salah-anak buah</a:t>
            </a:r>
            <a:r>
              <a:rPr lang="en-US" sz="2000" smtClean="0"/>
              <a:t> </a:t>
            </a:r>
            <a:r>
              <a:rPr lang="id-ID" sz="2000" smtClean="0"/>
              <a:t>selalu salah atau konsumen adalah raja.</a:t>
            </a:r>
            <a:endParaRPr lang="en-GB" sz="2000" smtClean="0"/>
          </a:p>
        </p:txBody>
      </p:sp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82817-6AC3-498A-A13B-8F447D136EE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2"/>
          <p:cNvSpPr>
            <a:spLocks noGrp="1" noChangeArrowheads="1"/>
          </p:cNvSpPr>
          <p:nvPr>
            <p:ph type="title"/>
          </p:nvPr>
        </p:nvSpPr>
        <p:spPr>
          <a:xfrm>
            <a:off x="990600" y="914400"/>
            <a:ext cx="75438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2800" smtClean="0"/>
              <a:t>PEMAHAMAN BUDAYA </a:t>
            </a:r>
            <a:r>
              <a:rPr lang="en-US" sz="2800" smtClean="0"/>
              <a:t>ORGANISASI </a:t>
            </a:r>
            <a:r>
              <a:rPr lang="id-ID" sz="2800" smtClean="0"/>
              <a:t>PENTING B</a:t>
            </a:r>
            <a:r>
              <a:rPr lang="en-US" sz="2800" smtClean="0"/>
              <a:t>A</a:t>
            </a:r>
            <a:r>
              <a:rPr lang="id-ID" sz="2800" smtClean="0"/>
              <a:t>G</a:t>
            </a:r>
            <a:r>
              <a:rPr lang="en-US" sz="2800" smtClean="0"/>
              <a:t>I</a:t>
            </a:r>
            <a:r>
              <a:rPr lang="id-ID" sz="2800" smtClean="0"/>
              <a:t> PEMIMPIN</a:t>
            </a:r>
            <a:endParaRPr lang="en-GB" sz="28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590800"/>
            <a:ext cx="7693025" cy="372427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id-ID" smtClean="0"/>
              <a:t>Pemimpin diharapkan dapat lebih cepat melakukan perubahan dan menciptakan budaya </a:t>
            </a:r>
            <a:r>
              <a:rPr lang="en-US" smtClean="0"/>
              <a:t>organisasi</a:t>
            </a:r>
            <a:r>
              <a:rPr lang="id-ID" smtClean="0"/>
              <a:t> y</a:t>
            </a:r>
            <a:r>
              <a:rPr lang="en-US" smtClean="0"/>
              <a:t>an</a:t>
            </a:r>
            <a:r>
              <a:rPr lang="id-ID" smtClean="0"/>
              <a:t>g adaptif, mampu mengatasi keadaan, situasi dan iklim persaingan global di</a:t>
            </a:r>
            <a:r>
              <a:rPr lang="en-US" smtClean="0"/>
              <a:t> </a:t>
            </a:r>
            <a:r>
              <a:rPr lang="id-ID" smtClean="0"/>
              <a:t>luar organisasi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id-ID" smtClean="0"/>
              <a:t>Dengan penyesuaian budaya </a:t>
            </a:r>
            <a:r>
              <a:rPr lang="en-US" smtClean="0"/>
              <a:t>organisasi</a:t>
            </a:r>
            <a:r>
              <a:rPr lang="id-ID" smtClean="0"/>
              <a:t> y</a:t>
            </a:r>
            <a:r>
              <a:rPr lang="en-US" smtClean="0"/>
              <a:t>an</a:t>
            </a:r>
            <a:r>
              <a:rPr lang="id-ID" smtClean="0"/>
              <a:t>g adaptif, pemimpin d</a:t>
            </a:r>
            <a:r>
              <a:rPr lang="en-US" smtClean="0"/>
              <a:t>a</a:t>
            </a:r>
            <a:r>
              <a:rPr lang="id-ID" smtClean="0"/>
              <a:t>p</a:t>
            </a:r>
            <a:r>
              <a:rPr lang="en-US" smtClean="0"/>
              <a:t>a</a:t>
            </a:r>
            <a:r>
              <a:rPr lang="id-ID" smtClean="0"/>
              <a:t>t membawa or</a:t>
            </a:r>
            <a:r>
              <a:rPr lang="en-US" smtClean="0"/>
              <a:t>an</a:t>
            </a:r>
            <a:r>
              <a:rPr lang="id-ID" smtClean="0"/>
              <a:t>g lebih maju di</a:t>
            </a:r>
            <a:r>
              <a:rPr lang="en-US" smtClean="0"/>
              <a:t> </a:t>
            </a:r>
            <a:r>
              <a:rPr lang="id-ID" smtClean="0"/>
              <a:t>masa y</a:t>
            </a:r>
            <a:r>
              <a:rPr lang="en-US" smtClean="0"/>
              <a:t>an</a:t>
            </a:r>
            <a:r>
              <a:rPr lang="id-ID" smtClean="0"/>
              <a:t>g akan datang.</a:t>
            </a:r>
            <a:endParaRPr lang="en-GB" smtClean="0"/>
          </a:p>
        </p:txBody>
      </p:sp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2F76F2-56AF-47AC-9F63-FF7780254B5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AutoShape 2"/>
          <p:cNvSpPr>
            <a:spLocks noGrp="1" noChangeArrowheads="1"/>
          </p:cNvSpPr>
          <p:nvPr>
            <p:ph type="title"/>
          </p:nvPr>
        </p:nvSpPr>
        <p:spPr>
          <a:xfrm>
            <a:off x="1143000" y="914400"/>
            <a:ext cx="7924800" cy="990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2800" smtClean="0"/>
              <a:t>BUDAYA ORGANISASI</a:t>
            </a:r>
            <a:r>
              <a:rPr lang="en-US" sz="2800" smtClean="0"/>
              <a:t> </a:t>
            </a:r>
            <a:r>
              <a:rPr lang="id-ID" sz="2800" smtClean="0"/>
              <a:t>MEMPUNYAI BEBERAPA KARAKTERISTIK POKOK </a:t>
            </a:r>
            <a:endParaRPr lang="en-GB" sz="28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46175" y="2743200"/>
            <a:ext cx="7693025" cy="2743200"/>
          </a:xfrm>
        </p:spPr>
        <p:txBody>
          <a:bodyPr/>
          <a:lstStyle/>
          <a:p>
            <a:r>
              <a:rPr lang="id-ID" sz="2400" smtClean="0"/>
              <a:t>Perilaku y</a:t>
            </a:r>
            <a:r>
              <a:rPr lang="en-US" sz="2400" smtClean="0"/>
              <a:t>an</a:t>
            </a:r>
            <a:r>
              <a:rPr lang="id-ID" sz="2400" smtClean="0"/>
              <a:t>g bisa diobservasi</a:t>
            </a:r>
          </a:p>
          <a:p>
            <a:r>
              <a:rPr lang="id-ID" sz="2400" smtClean="0"/>
              <a:t>Norma-norma</a:t>
            </a:r>
          </a:p>
          <a:p>
            <a:r>
              <a:rPr lang="id-ID" sz="2400" smtClean="0"/>
              <a:t>Nilai-nilai dominan</a:t>
            </a:r>
          </a:p>
          <a:p>
            <a:r>
              <a:rPr lang="id-ID" sz="2400" smtClean="0"/>
              <a:t>Filosofi</a:t>
            </a:r>
          </a:p>
          <a:p>
            <a:r>
              <a:rPr lang="id-ID" sz="2400" smtClean="0"/>
              <a:t>Peraturan</a:t>
            </a:r>
          </a:p>
          <a:p>
            <a:r>
              <a:rPr lang="id-ID" sz="2400" smtClean="0"/>
              <a:t>Iklim organisasi</a:t>
            </a:r>
            <a:endParaRPr lang="en-GB" sz="2400" smtClean="0"/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53F2A5-4CAF-4BAE-990C-98F29E3C58A7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AutoShape 2"/>
          <p:cNvSpPr>
            <a:spLocks noGrp="1" noChangeArrowheads="1"/>
          </p:cNvSpPr>
          <p:nvPr>
            <p:ph type="title"/>
          </p:nvPr>
        </p:nvSpPr>
        <p:spPr>
          <a:xfrm>
            <a:off x="990600" y="990600"/>
            <a:ext cx="77724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2800" smtClean="0"/>
              <a:t>FUNGSI UTAMA BUDAYA ORGANISASI</a:t>
            </a:r>
            <a:endParaRPr lang="en-GB" sz="28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844800"/>
            <a:ext cx="8077200" cy="1955800"/>
          </a:xfrm>
        </p:spPr>
        <p:txBody>
          <a:bodyPr/>
          <a:lstStyle/>
          <a:p>
            <a:r>
              <a:rPr lang="id-ID" smtClean="0"/>
              <a:t>Sebagai proses integrasi internal</a:t>
            </a:r>
            <a:endParaRPr lang="en-US" smtClean="0"/>
          </a:p>
          <a:p>
            <a:pPr>
              <a:buFont typeface="Wingdings" pitchFamily="2" charset="2"/>
              <a:buNone/>
            </a:pPr>
            <a:endParaRPr lang="id-ID" smtClean="0"/>
          </a:p>
          <a:p>
            <a:r>
              <a:rPr lang="id-ID" smtClean="0"/>
              <a:t>Sebagai proses adaptasi eksternal</a:t>
            </a:r>
            <a:endParaRPr lang="en-GB" smtClean="0"/>
          </a:p>
        </p:txBody>
      </p:sp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1B969F-3FF2-4343-987C-13714D76DC5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37FA48-3216-4278-8082-7746F658733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81200" y="1066800"/>
            <a:ext cx="4572000" cy="45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2819400"/>
            <a:ext cx="914400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rgbClr val="C00000"/>
                </a:solidFill>
              </a:rPr>
              <a:t>M</a:t>
            </a:r>
          </a:p>
        </p:txBody>
      </p:sp>
      <p:sp>
        <p:nvSpPr>
          <p:cNvPr id="7" name="Oval 6"/>
          <p:cNvSpPr/>
          <p:nvPr/>
        </p:nvSpPr>
        <p:spPr>
          <a:xfrm>
            <a:off x="3276600" y="3962400"/>
            <a:ext cx="914400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Oval 7"/>
          <p:cNvSpPr/>
          <p:nvPr/>
        </p:nvSpPr>
        <p:spPr>
          <a:xfrm>
            <a:off x="4419600" y="1600200"/>
            <a:ext cx="914400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9" name="Oval 8"/>
          <p:cNvSpPr/>
          <p:nvPr/>
        </p:nvSpPr>
        <p:spPr>
          <a:xfrm>
            <a:off x="5257800" y="2667000"/>
            <a:ext cx="914400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Oval 9"/>
          <p:cNvSpPr/>
          <p:nvPr/>
        </p:nvSpPr>
        <p:spPr>
          <a:xfrm>
            <a:off x="3124200" y="1600200"/>
            <a:ext cx="914400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Oval 10"/>
          <p:cNvSpPr/>
          <p:nvPr/>
        </p:nvSpPr>
        <p:spPr>
          <a:xfrm>
            <a:off x="2362200" y="2819400"/>
            <a:ext cx="914400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2" name="Oval 11"/>
          <p:cNvSpPr/>
          <p:nvPr/>
        </p:nvSpPr>
        <p:spPr>
          <a:xfrm>
            <a:off x="4800600" y="4038600"/>
            <a:ext cx="914400" cy="914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14" name="Straight Arrow Connector 13"/>
          <p:cNvCxnSpPr>
            <a:stCxn id="10" idx="5"/>
          </p:cNvCxnSpPr>
          <p:nvPr/>
        </p:nvCxnSpPr>
        <p:spPr>
          <a:xfrm rot="16200000" flipH="1">
            <a:off x="3790950" y="2495550"/>
            <a:ext cx="438150" cy="209550"/>
          </a:xfrm>
          <a:prstGeom prst="straightConnector1">
            <a:avLst/>
          </a:prstGeom>
          <a:ln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6"/>
            <a:endCxn id="8" idx="2"/>
          </p:cNvCxnSpPr>
          <p:nvPr/>
        </p:nvCxnSpPr>
        <p:spPr>
          <a:xfrm>
            <a:off x="4038600" y="2057400"/>
            <a:ext cx="381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2" idx="2"/>
          </p:cNvCxnSpPr>
          <p:nvPr/>
        </p:nvCxnSpPr>
        <p:spPr>
          <a:xfrm>
            <a:off x="4191000" y="4495800"/>
            <a:ext cx="609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" idx="5"/>
          </p:cNvCxnSpPr>
          <p:nvPr/>
        </p:nvCxnSpPr>
        <p:spPr>
          <a:xfrm rot="16200000" flipH="1">
            <a:off x="5200650" y="2381250"/>
            <a:ext cx="285750" cy="285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9" idx="4"/>
          </p:cNvCxnSpPr>
          <p:nvPr/>
        </p:nvCxnSpPr>
        <p:spPr>
          <a:xfrm rot="5400000">
            <a:off x="5334000" y="3733800"/>
            <a:ext cx="5334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0" idx="3"/>
          </p:cNvCxnSpPr>
          <p:nvPr/>
        </p:nvCxnSpPr>
        <p:spPr>
          <a:xfrm rot="5400000">
            <a:off x="2895600" y="2457450"/>
            <a:ext cx="438150" cy="285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7" idx="1"/>
          </p:cNvCxnSpPr>
          <p:nvPr/>
        </p:nvCxnSpPr>
        <p:spPr>
          <a:xfrm rot="16200000" flipH="1">
            <a:off x="3048000" y="3733800"/>
            <a:ext cx="361950" cy="361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4419600" y="2514600"/>
            <a:ext cx="3810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3810000" y="3733800"/>
            <a:ext cx="3048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1" idx="6"/>
            <a:endCxn id="6" idx="2"/>
          </p:cNvCxnSpPr>
          <p:nvPr/>
        </p:nvCxnSpPr>
        <p:spPr>
          <a:xfrm>
            <a:off x="3276600" y="32766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6" idx="6"/>
          </p:cNvCxnSpPr>
          <p:nvPr/>
        </p:nvCxnSpPr>
        <p:spPr>
          <a:xfrm>
            <a:off x="4724400" y="3276600"/>
            <a:ext cx="53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 flipH="1">
            <a:off x="3657600" y="2514600"/>
            <a:ext cx="4572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6" idx="5"/>
          </p:cNvCxnSpPr>
          <p:nvPr/>
        </p:nvCxnSpPr>
        <p:spPr>
          <a:xfrm rot="16200000" flipH="1">
            <a:off x="4514850" y="3676650"/>
            <a:ext cx="514350" cy="361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10" name="TextBox 55"/>
          <p:cNvSpPr txBox="1">
            <a:spLocks noChangeArrowheads="1"/>
          </p:cNvSpPr>
          <p:nvPr/>
        </p:nvSpPr>
        <p:spPr bwMode="auto">
          <a:xfrm>
            <a:off x="2514600" y="5867400"/>
            <a:ext cx="4054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INTEGRASI INTERNAL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0CA3FA-7B79-481F-8DE3-2973915D61F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1447800"/>
            <a:ext cx="3276600" cy="3581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57600" y="2438400"/>
            <a:ext cx="1295400" cy="1371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NILAI-NILAI</a:t>
            </a:r>
          </a:p>
        </p:txBody>
      </p:sp>
      <p:sp>
        <p:nvSpPr>
          <p:cNvPr id="7" name="Oval 6"/>
          <p:cNvSpPr/>
          <p:nvPr/>
        </p:nvSpPr>
        <p:spPr>
          <a:xfrm>
            <a:off x="5257800" y="2590800"/>
            <a:ext cx="18288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Persaingan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352800" y="1066800"/>
            <a:ext cx="1828800" cy="838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Perubahan</a:t>
            </a:r>
            <a:endParaRPr lang="en-US" dirty="0"/>
          </a:p>
          <a:p>
            <a:pPr algn="ctr">
              <a:defRPr/>
            </a:pPr>
            <a:r>
              <a:rPr lang="en-US" dirty="0" err="1"/>
              <a:t>zaman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828800" y="2590800"/>
            <a:ext cx="15240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Inovasi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276600" y="4572000"/>
            <a:ext cx="1905000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Pelayanan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48400" y="838200"/>
            <a:ext cx="13716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Pesaing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43800" y="2590800"/>
            <a:ext cx="11430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Rekanan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96000" y="4724400"/>
            <a:ext cx="14478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Konsumen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66800" y="4724400"/>
            <a:ext cx="1295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Pelanggan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4800" y="3048000"/>
            <a:ext cx="12192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Distributor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8200" y="914400"/>
            <a:ext cx="11430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Supplier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00400" y="5715000"/>
            <a:ext cx="22860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</a:rPr>
              <a:t>Lingkungan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Makro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425" name="TextBox 17"/>
          <p:cNvSpPr txBox="1">
            <a:spLocks noChangeArrowheads="1"/>
          </p:cNvSpPr>
          <p:nvPr/>
        </p:nvSpPr>
        <p:spPr bwMode="auto">
          <a:xfrm>
            <a:off x="3505200" y="3886200"/>
            <a:ext cx="1620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ORGANISASI</a:t>
            </a:r>
          </a:p>
        </p:txBody>
      </p:sp>
      <p:sp>
        <p:nvSpPr>
          <p:cNvPr id="17426" name="TextBox 18"/>
          <p:cNvSpPr txBox="1">
            <a:spLocks noChangeArrowheads="1"/>
          </p:cNvSpPr>
          <p:nvPr/>
        </p:nvSpPr>
        <p:spPr bwMode="auto">
          <a:xfrm>
            <a:off x="6705600" y="4038600"/>
            <a:ext cx="17954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Stakeholders</a:t>
            </a:r>
          </a:p>
        </p:txBody>
      </p:sp>
      <p:sp>
        <p:nvSpPr>
          <p:cNvPr id="17427" name="TextBox 19"/>
          <p:cNvSpPr txBox="1">
            <a:spLocks noChangeArrowheads="1"/>
          </p:cNvSpPr>
          <p:nvPr/>
        </p:nvSpPr>
        <p:spPr bwMode="auto">
          <a:xfrm>
            <a:off x="2819400" y="381000"/>
            <a:ext cx="31226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ADAPTASI EKSTERNAL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AutoShape 2"/>
          <p:cNvSpPr>
            <a:spLocks noGrp="1" noChangeArrowheads="1"/>
          </p:cNvSpPr>
          <p:nvPr>
            <p:ph type="title"/>
          </p:nvPr>
        </p:nvSpPr>
        <p:spPr>
          <a:xfrm>
            <a:off x="990600" y="990600"/>
            <a:ext cx="79248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sz="2800" smtClean="0"/>
              <a:t>DUA SIFAT BUDAYA ORGANISASI</a:t>
            </a:r>
            <a:endParaRPr lang="en-GB" sz="28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706688"/>
            <a:ext cx="7693025" cy="2017712"/>
          </a:xfrm>
        </p:spPr>
        <p:txBody>
          <a:bodyPr/>
          <a:lstStyle/>
          <a:p>
            <a:r>
              <a:rPr lang="id-ID" smtClean="0"/>
              <a:t>Budaya organisasi yg adaptif</a:t>
            </a:r>
          </a:p>
          <a:p>
            <a:endParaRPr lang="id-ID" smtClean="0"/>
          </a:p>
          <a:p>
            <a:r>
              <a:rPr lang="id-ID" smtClean="0"/>
              <a:t>Budaya organisasi yg tidak adaptif</a:t>
            </a:r>
            <a:endParaRPr lang="en-GB" smtClean="0"/>
          </a:p>
        </p:txBody>
      </p:sp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KEPEMIMPINAN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0225E2-7BBF-4573-B14D-2143F58E1AB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47BFA-284D-4FA3-B402-CE92E1692285}" type="slidenum">
              <a:rPr lang="en-US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685800"/>
          <a:ext cx="8458200" cy="579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352800"/>
                <a:gridCol w="3505200"/>
              </a:tblGrid>
              <a:tr h="4239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O ADAPTIF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 O TDK ADAPTIF</a:t>
                      </a:r>
                      <a:endParaRPr lang="en-US" dirty="0"/>
                    </a:p>
                  </a:txBody>
                  <a:tcPr/>
                </a:tc>
              </a:tr>
              <a:tr h="17170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Perilaku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tampak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Pemimpin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sgt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memperhatikan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kepentingan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konsumen</a:t>
                      </a:r>
                      <a:r>
                        <a:rPr lang="en-US" baseline="0" dirty="0" smtClean="0"/>
                        <a:t>, &amp; </a:t>
                      </a:r>
                      <a:r>
                        <a:rPr lang="en-US" baseline="0" dirty="0" err="1" smtClean="0"/>
                        <a:t>mendorong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perubahan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pengambilan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resiko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Pemimpin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cenderung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bersikap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birokratis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politis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manipulatif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shg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krg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responsif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dlm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menghadapi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perubahan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kompetisi</a:t>
                      </a:r>
                      <a:endParaRPr lang="en-US" dirty="0"/>
                    </a:p>
                  </a:txBody>
                  <a:tcPr/>
                </a:tc>
              </a:tr>
              <a:tr h="1933226">
                <a:tc>
                  <a:txBody>
                    <a:bodyPr/>
                    <a:lstStyle/>
                    <a:p>
                      <a:r>
                        <a:rPr lang="en-US" dirty="0" smtClean="0"/>
                        <a:t>Nilai2 yang </a:t>
                      </a:r>
                      <a:r>
                        <a:rPr lang="en-US" dirty="0" err="1" smtClean="0"/>
                        <a:t>diekspresikan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Pemimpin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sgt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peduli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thd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konsumen</a:t>
                      </a:r>
                      <a:r>
                        <a:rPr lang="en-US" dirty="0" smtClean="0"/>
                        <a:t>, stakeholders, </a:t>
                      </a:r>
                      <a:r>
                        <a:rPr lang="en-US" dirty="0" err="1" smtClean="0"/>
                        <a:t>karyawan</a:t>
                      </a:r>
                      <a:r>
                        <a:rPr lang="en-US" dirty="0" smtClean="0"/>
                        <a:t>.  </a:t>
                      </a:r>
                      <a:r>
                        <a:rPr lang="en-US" dirty="0" err="1" smtClean="0"/>
                        <a:t>Menciptakan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perubahan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posotif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Memperkecil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jarak</a:t>
                      </a:r>
                      <a:r>
                        <a:rPr lang="en-US" baseline="0" dirty="0" smtClean="0"/>
                        <a:t> dg </a:t>
                      </a:r>
                      <a:r>
                        <a:rPr lang="en-US" baseline="0" dirty="0" err="1" smtClean="0"/>
                        <a:t>karyawan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konsumen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Pemimpin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peduli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thd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kepentingan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mereka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sendiri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kelompok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divisi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mereka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sendiri</a:t>
                      </a:r>
                      <a:r>
                        <a:rPr lang="en-US" baseline="0" dirty="0" smtClean="0"/>
                        <a:t>. </a:t>
                      </a:r>
                      <a:r>
                        <a:rPr lang="en-US" baseline="0" dirty="0" err="1" smtClean="0"/>
                        <a:t>Mereka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menolak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perubahan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mempertahankan</a:t>
                      </a:r>
                      <a:r>
                        <a:rPr lang="en-US" baseline="0" dirty="0" smtClean="0"/>
                        <a:t> status quo.</a:t>
                      </a:r>
                      <a:endParaRPr lang="en-US" dirty="0"/>
                    </a:p>
                  </a:txBody>
                  <a:tcPr/>
                </a:tc>
              </a:tr>
              <a:tr h="17170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Asumsi-asumsi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terdalam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Melayani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seluruh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organisasi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percaya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terhadap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orang</a:t>
                      </a:r>
                      <a:r>
                        <a:rPr lang="en-US" baseline="0" dirty="0" smtClean="0"/>
                        <a:t> lain.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Selalu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berusaha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memenuhi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kepentingan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kebutuhannya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sendiri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percaya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orang</a:t>
                      </a:r>
                      <a:r>
                        <a:rPr lang="en-US" dirty="0" smtClean="0"/>
                        <a:t> lain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360</TotalTime>
  <Words>427</Words>
  <Application>Microsoft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Franklin Gothic Medium</vt:lpstr>
      <vt:lpstr>Franklin Gothic Book</vt:lpstr>
      <vt:lpstr>Wingdings 2</vt:lpstr>
      <vt:lpstr>Times New Roman</vt:lpstr>
      <vt:lpstr>Wingdings</vt:lpstr>
      <vt:lpstr>Trek</vt:lpstr>
      <vt:lpstr>KEPEMIMPINAN DAN BUDAYA ORGANISASI</vt:lpstr>
      <vt:lpstr>PENGERTIAN ?</vt:lpstr>
      <vt:lpstr>PEMAHAMAN BUDAYA ORGANISASI PENTING BAGI PEMIMPIN</vt:lpstr>
      <vt:lpstr>BUDAYA ORGANISASI MEMPUNYAI BEBERAPA KARAKTERISTIK POKOK </vt:lpstr>
      <vt:lpstr>FUNGSI UTAMA BUDAYA ORGANISASI</vt:lpstr>
      <vt:lpstr>Slide 6</vt:lpstr>
      <vt:lpstr>Slide 7</vt:lpstr>
      <vt:lpstr>DUA SIFAT BUDAYA ORGANISASI</vt:lpstr>
      <vt:lpstr>Slide 9</vt:lpstr>
      <vt:lpstr>4 MACAM BUDAYA ORGANISASI (CORPORATE)</vt:lpstr>
      <vt:lpstr>BUDAYA ORGANISASI YANG KUAT DIPENGARUHI 2 FAKTOR PENTING</vt:lpstr>
      <vt:lpstr>MEMBENTUK/MEMPERTAHANKAN BUDAYA ORGANISASI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KEPEMIMPINAN DAN BUDAYA ORGANISASI</dc:title>
  <dc:creator>user</dc:creator>
  <cp:lastModifiedBy>user</cp:lastModifiedBy>
  <cp:revision>23</cp:revision>
  <dcterms:created xsi:type="dcterms:W3CDTF">2006-01-02T21:33:56Z</dcterms:created>
  <dcterms:modified xsi:type="dcterms:W3CDTF">2015-12-31T03:25:22Z</dcterms:modified>
</cp:coreProperties>
</file>