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ACB8DB9C-B438-4B8F-8DB6-1C1C1335DBAA}" type="datetimeFigureOut">
              <a:rPr lang="id-ID"/>
              <a:pPr>
                <a:defRPr/>
              </a:pPr>
              <a:t>25/10/2017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5708368B-F816-460D-82AD-5AC52AD93D13}"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DDAEFD19-0FD4-479E-B98C-15FFB76CA69A}" type="datetimeFigureOut">
              <a:rPr lang="id-ID"/>
              <a:pPr>
                <a:defRPr/>
              </a:pPr>
              <a:t>25/10/2017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463E9E3-D283-4A82-9996-C32500B6718E}"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87374D53-EAC8-40C7-B8C9-E02762BF73D3}" type="datetimeFigureOut">
              <a:rPr lang="id-ID"/>
              <a:pPr>
                <a:defRPr/>
              </a:pPr>
              <a:t>25/10/2017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A99A2E3-B417-4D0E-8D25-65A38088D1C6}"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E94F87B1-4459-4B53-A8EF-D43A266CF666}" type="datetimeFigureOut">
              <a:rPr lang="id-ID"/>
              <a:pPr>
                <a:defRPr/>
              </a:pPr>
              <a:t>25/10/2017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0D8CEE0-4F69-4BAB-A3AF-D8986469EADA}"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D94109-930F-480E-9FE7-4AEDADA25E67}" type="datetimeFigureOut">
              <a:rPr lang="id-ID"/>
              <a:pPr>
                <a:defRPr/>
              </a:pPr>
              <a:t>25/10/2017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9460E30-9E9C-4782-8F96-14F216FD4D0B}"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783FC2DD-B558-4158-B92E-C221DEB11137}" type="datetimeFigureOut">
              <a:rPr lang="id-ID"/>
              <a:pPr>
                <a:defRPr/>
              </a:pPr>
              <a:t>25/10/2017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5549DD2-7AC6-4E8A-B7A3-F4973F952867}"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4597510D-956D-4894-811F-DF137C6269A9}" type="datetimeFigureOut">
              <a:rPr lang="id-ID"/>
              <a:pPr>
                <a:defRPr/>
              </a:pPr>
              <a:t>25/10/2017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3FE9F544-45F7-4309-8C28-7008A7306E83}"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E27D108C-36BB-4CE8-8E18-98C0037F7329}" type="datetimeFigureOut">
              <a:rPr lang="id-ID"/>
              <a:pPr>
                <a:defRPr/>
              </a:pPr>
              <a:t>25/10/2017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525C2900-BD46-4E68-8440-603C1BE7D053}"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A2C37D-1785-4AB5-9D3B-7A164B842BC8}" type="datetimeFigureOut">
              <a:rPr lang="id-ID"/>
              <a:pPr>
                <a:defRPr/>
              </a:pPr>
              <a:t>25/10/2017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D0AE8588-BD01-49B6-BAB3-6B7DBFD7F4F5}"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FF33A6-9C26-4EE3-8B66-140C40277367}" type="datetimeFigureOut">
              <a:rPr lang="id-ID"/>
              <a:pPr>
                <a:defRPr/>
              </a:pPr>
              <a:t>25/10/2017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2C1C2427-8DCC-4E18-B644-A7A86BFA965E}"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1392DD-238A-49B3-AEF7-509AEAC83DF9}" type="datetimeFigureOut">
              <a:rPr lang="id-ID"/>
              <a:pPr>
                <a:defRPr/>
              </a:pPr>
              <a:t>25/10/2017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7531B0E0-41B5-4197-A920-280C7340EC64}"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D5EF96A-ED7B-4F8C-980F-ACFD76725447}" type="datetimeFigureOut">
              <a:rPr lang="id-ID"/>
              <a:pPr>
                <a:defRPr/>
              </a:pPr>
              <a:t>25/10/2017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F7AE5E7-DBCA-45EA-B654-DD12282AAD5F}"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E:\Data%20Kuliah\Semester%206\TEK.%20LOBI\Kolaborasi%20n%20jejaring%20kerja.rt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857250"/>
            <a:ext cx="7772400" cy="2743200"/>
          </a:xfrm>
        </p:spPr>
        <p:txBody>
          <a:bodyPr/>
          <a:lstStyle/>
          <a:p>
            <a:r>
              <a:rPr lang="id-ID" sz="5400" smtClean="0">
                <a:latin typeface="Arial Black" pitchFamily="34" charset="0"/>
              </a:rPr>
              <a:t>KOLABORASI DAN JEJARING KERJA</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id-ID" smtClean="0">
                <a:latin typeface="Arial Black" pitchFamily="34" charset="0"/>
              </a:rPr>
              <a:t>PEMIKIRAN KOLABORASI</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id-ID" dirty="0" smtClean="0"/>
              <a:t>Perubahan total.</a:t>
            </a:r>
          </a:p>
          <a:p>
            <a:pPr fontAlgn="auto">
              <a:spcAft>
                <a:spcPts val="0"/>
              </a:spcAft>
              <a:buFont typeface="Arial" pitchFamily="34" charset="0"/>
              <a:buChar char="•"/>
              <a:defRPr/>
            </a:pPr>
            <a:r>
              <a:rPr lang="id-ID" dirty="0" smtClean="0"/>
              <a:t>Kolaborasi bukanlah sebuah program yang secara teknis untuk memecahkan masalah, tetapi merupakan perubahan total cara bekerja bersama. Artinya bersama-sama memikirkan pelanggan, dan saling berperilaku baik terhadap satu sama lain.</a:t>
            </a:r>
          </a:p>
          <a:p>
            <a:pPr fontAlgn="auto">
              <a:spcAft>
                <a:spcPts val="0"/>
              </a:spcAft>
              <a:buFont typeface="Arial" pitchFamily="34" charset="0"/>
              <a:buChar char="•"/>
              <a:defRPr/>
            </a:pPr>
            <a:r>
              <a:rPr lang="id-ID" dirty="0" smtClean="0"/>
              <a:t>Etos kerja baru.</a:t>
            </a:r>
          </a:p>
          <a:p>
            <a:pPr fontAlgn="auto">
              <a:spcAft>
                <a:spcPts val="0"/>
              </a:spcAft>
              <a:buFont typeface="Arial" pitchFamily="34" charset="0"/>
              <a:buChar char="•"/>
              <a:defRPr/>
            </a:pPr>
            <a:r>
              <a:rPr lang="id-ID" dirty="0" smtClean="0"/>
              <a:t>Kolaborasi merupakan etos kerja yang menghargai pemikiran, bahwa pekerjaan dapat diselesaikan bersama dengan orang lain secara bahu membahu.</a:t>
            </a:r>
          </a:p>
          <a:p>
            <a:pPr fontAlgn="auto">
              <a:spcAft>
                <a:spcPts val="0"/>
              </a:spcAft>
              <a:buFont typeface="Arial" pitchFamily="34" charset="0"/>
              <a:buChar char="•"/>
              <a:defRPr/>
            </a:pPr>
            <a:endParaRPr lang="id-ID"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357188"/>
            <a:ext cx="8229600" cy="5768975"/>
          </a:xfrm>
        </p:spPr>
        <p:txBody>
          <a:bodyPr rtlCol="0">
            <a:normAutofit fontScale="85000" lnSpcReduction="20000"/>
          </a:bodyPr>
          <a:lstStyle/>
          <a:p>
            <a:pPr fontAlgn="auto">
              <a:spcAft>
                <a:spcPts val="0"/>
              </a:spcAft>
              <a:buFont typeface="Arial" pitchFamily="34" charset="0"/>
              <a:buChar char="•"/>
              <a:defRPr/>
            </a:pPr>
            <a:r>
              <a:rPr lang="id-ID" b="1" dirty="0" smtClean="0"/>
              <a:t>Sikap kebersamaan</a:t>
            </a:r>
            <a:r>
              <a:rPr lang="id-ID" dirty="0" smtClean="0"/>
              <a:t>.</a:t>
            </a:r>
          </a:p>
          <a:p>
            <a:pPr fontAlgn="auto">
              <a:spcAft>
                <a:spcPts val="0"/>
              </a:spcAft>
              <a:buFont typeface="Arial" pitchFamily="34" charset="0"/>
              <a:buChar char="•"/>
              <a:defRPr/>
            </a:pPr>
            <a:r>
              <a:rPr lang="id-ID" dirty="0" smtClean="0"/>
              <a:t>Kolaborasi memiliki nilai-nilai dasar untuk membangun hubungan yang saling mempercayai.</a:t>
            </a:r>
          </a:p>
          <a:p>
            <a:pPr fontAlgn="auto">
              <a:spcAft>
                <a:spcPts val="0"/>
              </a:spcAft>
              <a:buFont typeface="Arial" pitchFamily="34" charset="0"/>
              <a:buChar char="•"/>
              <a:defRPr/>
            </a:pPr>
            <a:r>
              <a:rPr lang="id-ID" b="1" dirty="0" smtClean="0"/>
              <a:t>Pengambilan keputusan.</a:t>
            </a:r>
          </a:p>
          <a:p>
            <a:pPr fontAlgn="auto">
              <a:spcAft>
                <a:spcPts val="0"/>
              </a:spcAft>
              <a:buFont typeface="Arial" pitchFamily="34" charset="0"/>
              <a:buChar char="•"/>
              <a:defRPr/>
            </a:pPr>
            <a:r>
              <a:rPr lang="id-ID" dirty="0" smtClean="0"/>
              <a:t>Kolaborasi memberikan nuansa kerangka kerja kedekatan selalu keputusan bisnis atau keputusan organisasi baik itu keputusan mengenai strategi, pelanggan, masyarakat, atau sistem kerja melalui keikutsertaan pekerja dalam pelaksanaan.</a:t>
            </a:r>
          </a:p>
          <a:p>
            <a:pPr fontAlgn="auto">
              <a:spcAft>
                <a:spcPts val="0"/>
              </a:spcAft>
              <a:buFont typeface="Arial" pitchFamily="34" charset="0"/>
              <a:buChar char="•"/>
              <a:defRPr/>
            </a:pPr>
            <a:r>
              <a:rPr lang="id-ID" b="1" dirty="0" smtClean="0"/>
              <a:t>Suatu metode dan alat.</a:t>
            </a:r>
          </a:p>
          <a:p>
            <a:pPr fontAlgn="auto">
              <a:spcAft>
                <a:spcPts val="0"/>
              </a:spcAft>
              <a:buFont typeface="Arial" pitchFamily="34" charset="0"/>
              <a:buChar char="•"/>
              <a:defRPr/>
            </a:pPr>
            <a:r>
              <a:rPr lang="id-ID" dirty="0" smtClean="0"/>
              <a:t>Kolaborasi juga menghasilkan suatu metode dan alat yang membantu angkatan kerja untuk bersatu, memiliki rasa tanggung jawab mensukseskan usaha dan membantu suatu sistem organisasi yang menghasilkan kinerja yang baik.</a:t>
            </a:r>
          </a:p>
          <a:p>
            <a:pPr fontAlgn="auto">
              <a:spcAft>
                <a:spcPts val="0"/>
              </a:spcAft>
              <a:buFont typeface="Arial" pitchFamily="34" charset="0"/>
              <a:buChar char="•"/>
              <a:defRPr/>
            </a:pPr>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id-ID" smtClean="0"/>
              <a:t>DEFINISI</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id-ID" b="1" dirty="0" smtClean="0"/>
              <a:t>Pengertian kolaborasi</a:t>
            </a:r>
            <a:endParaRPr lang="id-ID" dirty="0" smtClean="0"/>
          </a:p>
          <a:p>
            <a:pPr fontAlgn="auto">
              <a:spcAft>
                <a:spcPts val="0"/>
              </a:spcAft>
              <a:buFont typeface="Arial" pitchFamily="34" charset="0"/>
              <a:buChar char="•"/>
              <a:defRPr/>
            </a:pPr>
            <a:r>
              <a:rPr lang="id-ID" dirty="0" smtClean="0"/>
              <a:t>Kolaborasi adalah proses yang mendasar dari bentuk kerjasama yang melahirkan kepercayaan, integritas dan terobosan melalui pencapaian konsensus, kepemilikan dan keterpaduan pada semua aspek organisasi.</a:t>
            </a:r>
          </a:p>
          <a:p>
            <a:pPr fontAlgn="auto">
              <a:spcAft>
                <a:spcPts val="0"/>
              </a:spcAft>
              <a:buFont typeface="Arial" pitchFamily="34" charset="0"/>
              <a:buChar char="•"/>
              <a:defRPr/>
            </a:pPr>
            <a:r>
              <a:rPr lang="id-ID" dirty="0" smtClean="0"/>
              <a:t>Kolaborasi adalah pendekatan utama yang akan menggantikan pendekatan hirarki pada prinsip-prinsip pengorganisasian untuk memimpin dan mengelola lingkungan kerja pada abad 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357188"/>
            <a:ext cx="8229600" cy="6215062"/>
          </a:xfrm>
        </p:spPr>
        <p:txBody>
          <a:bodyPr rtlCol="0">
            <a:normAutofit fontScale="92500" lnSpcReduction="20000"/>
          </a:bodyPr>
          <a:lstStyle/>
          <a:p>
            <a:pPr fontAlgn="auto">
              <a:spcAft>
                <a:spcPts val="0"/>
              </a:spcAft>
              <a:buFont typeface="Arial" pitchFamily="34" charset="0"/>
              <a:buChar char="•"/>
              <a:defRPr/>
            </a:pPr>
            <a:r>
              <a:rPr lang="id-ID" b="1" dirty="0" smtClean="0"/>
              <a:t>Komponen  Dalam Kolaborasi dan pemikiran kolaborasi </a:t>
            </a:r>
            <a:r>
              <a:rPr lang="id-ID" dirty="0" smtClean="0"/>
              <a:t/>
            </a:r>
            <a:br>
              <a:rPr lang="id-ID" dirty="0" smtClean="0"/>
            </a:br>
            <a:r>
              <a:rPr lang="id-ID" dirty="0" smtClean="0"/>
              <a:t>Ø  Lima komponen utama yang harus diperhatikan yaitu:</a:t>
            </a:r>
          </a:p>
          <a:p>
            <a:pPr fontAlgn="auto">
              <a:spcAft>
                <a:spcPts val="0"/>
              </a:spcAft>
              <a:buFont typeface="Arial" pitchFamily="34" charset="0"/>
              <a:buChar char="•"/>
              <a:defRPr/>
            </a:pPr>
            <a:r>
              <a:rPr lang="id-ID" dirty="0" smtClean="0"/>
              <a:t>1.       Collaborative Culture.</a:t>
            </a:r>
          </a:p>
          <a:p>
            <a:pPr fontAlgn="auto">
              <a:spcAft>
                <a:spcPts val="0"/>
              </a:spcAft>
              <a:buFont typeface="Arial" pitchFamily="34" charset="0"/>
              <a:buChar char="•"/>
              <a:defRPr/>
            </a:pPr>
            <a:r>
              <a:rPr lang="id-ID" dirty="0" smtClean="0"/>
              <a:t>Seperangkat nilai-nilai dasar yang membentuk tingkah laku dan sikap bisnis. Di sini yang dimaksudkan adalah budaya dari orang-orang yang akan berkolaborasi.</a:t>
            </a:r>
          </a:p>
          <a:p>
            <a:pPr fontAlgn="auto">
              <a:spcAft>
                <a:spcPts val="0"/>
              </a:spcAft>
              <a:buFont typeface="Arial" pitchFamily="34" charset="0"/>
              <a:buChar char="•"/>
              <a:defRPr/>
            </a:pPr>
            <a:r>
              <a:rPr lang="id-ID" dirty="0" smtClean="0"/>
              <a:t>2.      Collaborative Leadership.</a:t>
            </a:r>
          </a:p>
          <a:p>
            <a:pPr fontAlgn="auto">
              <a:spcAft>
                <a:spcPts val="0"/>
              </a:spcAft>
              <a:buFont typeface="Arial" pitchFamily="34" charset="0"/>
              <a:buChar char="•"/>
              <a:defRPr/>
            </a:pPr>
            <a:r>
              <a:rPr lang="id-ID" dirty="0" smtClean="0"/>
              <a:t>Suatu kebersamaan yang merupakan fungsi situasional dan bukan sekedar hirarki dari setiap posisi yang melibatkan setiap orang dalam organisasi.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285750"/>
            <a:ext cx="8229600" cy="6357938"/>
          </a:xfrm>
        </p:spPr>
        <p:txBody>
          <a:bodyPr rtlCol="0">
            <a:normAutofit fontScale="77500" lnSpcReduction="20000"/>
          </a:bodyPr>
          <a:lstStyle/>
          <a:p>
            <a:pPr fontAlgn="auto">
              <a:spcAft>
                <a:spcPts val="0"/>
              </a:spcAft>
              <a:buFont typeface="Arial" pitchFamily="34" charset="0"/>
              <a:buChar char="•"/>
              <a:defRPr/>
            </a:pPr>
            <a:r>
              <a:rPr lang="id-ID" dirty="0" smtClean="0"/>
              <a:t>3.      Strategic Vision.</a:t>
            </a:r>
          </a:p>
          <a:p>
            <a:pPr fontAlgn="auto">
              <a:spcAft>
                <a:spcPts val="0"/>
              </a:spcAft>
              <a:buFont typeface="Arial" pitchFamily="34" charset="0"/>
              <a:buChar char="•"/>
              <a:defRPr/>
            </a:pPr>
            <a:r>
              <a:rPr lang="id-ID" dirty="0" smtClean="0"/>
              <a:t>Prinsip-prinsip pemandu dan tujuan keseluruhan dari organisasi yang bertumpu pada pelajaran yang berdasarkan kerjasama intern dan terfokus secara strategis pada kekhasan dan peran nilai tambah di pasar</a:t>
            </a:r>
          </a:p>
          <a:p>
            <a:pPr fontAlgn="auto">
              <a:spcAft>
                <a:spcPts val="0"/>
              </a:spcAft>
              <a:buFont typeface="Arial" pitchFamily="34" charset="0"/>
              <a:buChar char="•"/>
              <a:defRPr/>
            </a:pPr>
            <a:r>
              <a:rPr lang="id-ID" dirty="0" smtClean="0"/>
              <a:t>4.      Collaborative Team Process.</a:t>
            </a:r>
          </a:p>
          <a:p>
            <a:pPr fontAlgn="auto">
              <a:spcAft>
                <a:spcPts val="0"/>
              </a:spcAft>
              <a:buFont typeface="Arial" pitchFamily="34" charset="0"/>
              <a:buChar char="•"/>
              <a:defRPr/>
            </a:pPr>
            <a:r>
              <a:rPr lang="id-ID" dirty="0" smtClean="0"/>
              <a:t>Sekumpulan proses kerja non birokrasi dikelola oleh tim-tim kolaborasi dari kerjasama profesional yang bertanggung jawab penuh bagi keberhasilannya dan mempelajari keterampilan-keterampilan yang memungkinkan mereka menjadi mandiri.</a:t>
            </a:r>
          </a:p>
          <a:p>
            <a:pPr fontAlgn="auto">
              <a:spcAft>
                <a:spcPts val="0"/>
              </a:spcAft>
              <a:buFont typeface="Arial" pitchFamily="34" charset="0"/>
              <a:buChar char="•"/>
              <a:defRPr/>
            </a:pPr>
            <a:r>
              <a:rPr lang="id-ID" dirty="0" smtClean="0"/>
              <a:t>5.      Collaborative Structure.</a:t>
            </a:r>
            <a:r>
              <a:rPr lang="id-ID" dirty="0" smtClean="0">
                <a:hlinkClick r:id="rId2" action="ppaction://hlinkfile"/>
              </a:rPr>
              <a:t>[1]</a:t>
            </a:r>
            <a:endParaRPr lang="id-ID" dirty="0" smtClean="0"/>
          </a:p>
          <a:p>
            <a:pPr fontAlgn="auto">
              <a:spcAft>
                <a:spcPts val="0"/>
              </a:spcAft>
              <a:buFont typeface="Arial" pitchFamily="34" charset="0"/>
              <a:buChar char="•"/>
              <a:defRPr/>
            </a:pPr>
            <a:r>
              <a:rPr lang="id-ID" dirty="0" smtClean="0"/>
              <a:t>Pembenahan diri dari sistem-sistem pendukung bisnis (terutama sistem informasi dan sumberdaya manusia), memastikan keberhasilan tempat kerja yang kolaboratif.</a:t>
            </a:r>
            <a:r>
              <a:rPr lang="id-ID" dirty="0" smtClean="0">
                <a:hlinkClick r:id="rId2" action="ppaction://hlinkfile"/>
              </a:rPr>
              <a:t>[2]</a:t>
            </a:r>
            <a:r>
              <a:rPr lang="id-ID" dirty="0" smtClean="0"/>
              <a:t> Para anggotanya merupakan kelompok intern yang melihat organisasi sebagai pelanggan dan terfokus pada kualitas di segala aspek kerjanya.</a:t>
            </a:r>
          </a:p>
          <a:p>
            <a:pPr fontAlgn="auto">
              <a:spcAft>
                <a:spcPts val="0"/>
              </a:spcAft>
              <a:buFont typeface="Arial" pitchFamily="34" charset="0"/>
              <a:buChar char="•"/>
              <a:defRPr/>
            </a:pPr>
            <a:endParaRPr lang="id-ID"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214313"/>
            <a:ext cx="8229600" cy="6429375"/>
          </a:xfrm>
        </p:spPr>
        <p:txBody>
          <a:bodyPr rtlCol="0">
            <a:normAutofit fontScale="85000" lnSpcReduction="20000"/>
          </a:bodyPr>
          <a:lstStyle/>
          <a:p>
            <a:pPr fontAlgn="auto">
              <a:spcAft>
                <a:spcPts val="0"/>
              </a:spcAft>
              <a:buFont typeface="Arial" pitchFamily="34" charset="0"/>
              <a:buChar char="•"/>
              <a:defRPr/>
            </a:pPr>
            <a:r>
              <a:rPr lang="id-ID" dirty="0" smtClean="0"/>
              <a:t>Dengan demikian, kolaborasi sebenarnya merupakan salah satu karakteristik dalam strategi negosiasi yang utamanya untuk mencapai kesepakatan bersama dari adanya kepentingan yang berbeda-beda dari pihak-pihak yang sesungguhnya mempunyai kepentingan yang sama atas suatu tujuan. Kunci dari keberhasilan kolaborasi adalah: "Jalan terbaik manakah yang akan kita tempuh untuk mencapai tujuan bersama"</a:t>
            </a:r>
          </a:p>
          <a:p>
            <a:pPr fontAlgn="auto">
              <a:spcAft>
                <a:spcPts val="0"/>
              </a:spcAft>
              <a:buFont typeface="Arial" pitchFamily="34" charset="0"/>
              <a:buChar char="•"/>
              <a:defRPr/>
            </a:pPr>
            <a:r>
              <a:rPr lang="id-ID" dirty="0" smtClean="0"/>
              <a:t>Organisasi secara keseluruhan harus saling mengisi kerangka budaya kerja, sehingga cukup kuat untuk menggantikan hirarki. Kerangka kerja tidak harus sebuah program atau teknik atau cara yang canggih untuk memanipulasi masa depan akan tetapi harus didasarkan pada prinsip-prinsip dasar, peningkatan hubungan kerja yang stabil, menolong menetapkan ketentuan-ketentuan baru, dan memampukan para manajer menggunakan nilai-nilai kebersamaan dalam pengambilan keputusan.</a:t>
            </a:r>
          </a:p>
          <a:p>
            <a:pPr fontAlgn="auto">
              <a:spcAft>
                <a:spcPts val="0"/>
              </a:spcAft>
              <a:buFont typeface="Arial" pitchFamily="34" charset="0"/>
              <a:buChar char="•"/>
              <a:defRPr/>
            </a:pPr>
            <a:endParaRPr lang="id-ID"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id-ID" b="1" smtClean="0"/>
              <a:t>THE SEVEN CORE VALUES</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id-ID" b="1" dirty="0" smtClean="0"/>
              <a:t>Menghormati orang lain (Respect for people).</a:t>
            </a:r>
          </a:p>
          <a:p>
            <a:pPr fontAlgn="auto">
              <a:spcAft>
                <a:spcPts val="0"/>
              </a:spcAft>
              <a:buFont typeface="Arial" pitchFamily="34" charset="0"/>
              <a:buChar char="•"/>
              <a:defRPr/>
            </a:pPr>
            <a:r>
              <a:rPr lang="id-ID" dirty="0" smtClean="0"/>
              <a:t>Landasan utama dari setiap organisasi adalah kepuasan masing-masing individu. Setiap orang yang akan berkolaborasi menginginkan posisi yang kuat dan adanya kesamaan. Mereka menginginkan kepuasan pribadi yang tinggi dan atau lingkungan kerja yang mendukung dan mendorong kepuasan Dirinya.</a:t>
            </a:r>
          </a:p>
          <a:p>
            <a:pPr fontAlgn="auto">
              <a:spcAft>
                <a:spcPts val="0"/>
              </a:spcAft>
              <a:buFont typeface="Arial" pitchFamily="34" charset="0"/>
              <a:buChar char="•"/>
              <a:defRPr/>
            </a:pPr>
            <a:r>
              <a:rPr lang="id-ID" b="1" dirty="0" smtClean="0"/>
              <a:t>Penghargaan dan integritas rnemberikan pengakuan, etos kerja (Honor and integrity).</a:t>
            </a:r>
          </a:p>
          <a:p>
            <a:pPr fontAlgn="auto">
              <a:spcAft>
                <a:spcPts val="0"/>
              </a:spcAft>
              <a:buFont typeface="Arial" pitchFamily="34" charset="0"/>
              <a:buChar char="•"/>
              <a:defRPr/>
            </a:pPr>
            <a:r>
              <a:rPr lang="id-ID" dirty="0" smtClean="0"/>
              <a:t>Dalam banyak budaya, kehormatan integritas membentuk perilaku individu. Misalnya: budaya hara-kiri di Jepang sebagai akibat kurangnya rasa kehormatan diri dan integritas.</a:t>
            </a:r>
          </a:p>
          <a:p>
            <a:pPr fontAlgn="auto">
              <a:spcAft>
                <a:spcPts val="0"/>
              </a:spcAft>
              <a:buFont typeface="Arial" pitchFamily="34" charset="0"/>
              <a:buNone/>
              <a:defRPr/>
            </a:pPr>
            <a:endParaRPr lang="id-ID"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357188"/>
            <a:ext cx="8229600" cy="6215062"/>
          </a:xfrm>
        </p:spPr>
        <p:txBody>
          <a:bodyPr rtlCol="0">
            <a:normAutofit fontScale="92500" lnSpcReduction="10000"/>
          </a:bodyPr>
          <a:lstStyle/>
          <a:p>
            <a:pPr fontAlgn="auto">
              <a:spcAft>
                <a:spcPts val="0"/>
              </a:spcAft>
              <a:buFont typeface="Arial" pitchFamily="34" charset="0"/>
              <a:buChar char="•"/>
              <a:defRPr/>
            </a:pPr>
            <a:r>
              <a:rPr lang="id-ID" b="1" dirty="0" smtClean="0"/>
              <a:t>Rasa memiliki dan bersekutu (Ownership and alignment).</a:t>
            </a:r>
          </a:p>
          <a:p>
            <a:pPr fontAlgn="auto">
              <a:spcAft>
                <a:spcPts val="0"/>
              </a:spcAft>
              <a:buFont typeface="Arial" pitchFamily="34" charset="0"/>
              <a:buChar char="•"/>
              <a:defRPr/>
            </a:pPr>
            <a:r>
              <a:rPr lang="id-ID" dirty="0" smtClean="0"/>
              <a:t>Ketika semua pegawai merasa memiliki tempat kerjanya, pekerjaan dan perusahaannya maka mereka akan memeliharanya dengan baik.</a:t>
            </a:r>
          </a:p>
          <a:p>
            <a:pPr fontAlgn="auto">
              <a:spcAft>
                <a:spcPts val="0"/>
              </a:spcAft>
              <a:buFont typeface="Arial" pitchFamily="34" charset="0"/>
              <a:buChar char="•"/>
              <a:defRPr/>
            </a:pPr>
            <a:r>
              <a:rPr lang="id-ID" b="1" dirty="0" smtClean="0"/>
              <a:t>Konsensus (Consensus).</a:t>
            </a:r>
          </a:p>
          <a:p>
            <a:pPr fontAlgn="auto">
              <a:spcAft>
                <a:spcPts val="0"/>
              </a:spcAft>
              <a:buFont typeface="Arial" pitchFamily="34" charset="0"/>
              <a:buChar char="•"/>
              <a:defRPr/>
            </a:pPr>
            <a:r>
              <a:rPr lang="id-ID" dirty="0" smtClean="0"/>
              <a:t>Ini adalah kesepakatan umum bahwa kegunaan yang amat besar adalah hubungan kerja yang dilandasi oleh keinginan untuk menang-menang (win-win amounts to). Dalam tempat kerja yang kolaboratif keputusan 100% harus fully agreed untuk mencapai win-win. Ini artinya mereka harus melalui ketidaksetujuannya sebagai usaha kuat dalam mencapai tujuan.</a:t>
            </a:r>
          </a:p>
          <a:p>
            <a:pPr fontAlgn="auto">
              <a:spcAft>
                <a:spcPts val="0"/>
              </a:spcAft>
              <a:buFont typeface="Arial" pitchFamily="34" charset="0"/>
              <a:buChar char="•"/>
              <a:defRPr/>
            </a:pP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1000125"/>
            <a:ext cx="8229600" cy="5500688"/>
          </a:xfrm>
        </p:spPr>
        <p:txBody>
          <a:bodyPr rtlCol="0">
            <a:normAutofit fontScale="70000" lnSpcReduction="20000"/>
          </a:bodyPr>
          <a:lstStyle/>
          <a:p>
            <a:pPr fontAlgn="auto">
              <a:spcAft>
                <a:spcPts val="0"/>
              </a:spcAft>
              <a:buFont typeface="Arial" pitchFamily="34" charset="0"/>
              <a:buChar char="•"/>
              <a:defRPr/>
            </a:pPr>
            <a:r>
              <a:rPr lang="id-ID" b="1" dirty="0" smtClean="0"/>
              <a:t>Penuh rasa tanggung jawab dan tanggunggugat (Full responsibility and Accountability).</a:t>
            </a:r>
          </a:p>
          <a:p>
            <a:pPr fontAlgn="auto">
              <a:spcAft>
                <a:spcPts val="0"/>
              </a:spcAft>
              <a:buFont typeface="Arial" pitchFamily="34" charset="0"/>
              <a:buChar char="•"/>
              <a:defRPr/>
            </a:pPr>
            <a:r>
              <a:rPr lang="id-ID" dirty="0" smtClean="0"/>
              <a:t>Dalam paradigma hirarki, orang menjadi tertutup satu dengan lainnya, karena uraian pekerjaannya, tugas-tugasnya dan karena unit organisasinya. Setiap orang kenyataannya hanya bertanggung jawab pada daftar tugas pekerjaannya. Di tempat kerja yang kolaboratif, ditempatkan kembali konteks dari akuntabilitas.</a:t>
            </a:r>
          </a:p>
          <a:p>
            <a:pPr fontAlgn="auto">
              <a:spcAft>
                <a:spcPts val="0"/>
              </a:spcAft>
              <a:buFont typeface="Arial" pitchFamily="34" charset="0"/>
              <a:buChar char="•"/>
              <a:defRPr/>
            </a:pPr>
            <a:r>
              <a:rPr lang="id-ID" b="1" dirty="0" smtClean="0">
                <a:solidFill>
                  <a:srgbClr val="FF0000"/>
                </a:solidFill>
              </a:rPr>
              <a:t>Ada beberapa tingkat akuntabilitas :</a:t>
            </a:r>
          </a:p>
          <a:p>
            <a:pPr fontAlgn="auto">
              <a:spcAft>
                <a:spcPts val="0"/>
              </a:spcAft>
              <a:buFont typeface="Arial" pitchFamily="34" charset="0"/>
              <a:buChar char="•"/>
              <a:defRPr/>
            </a:pPr>
            <a:r>
              <a:rPr lang="id-ID" dirty="0" smtClean="0"/>
              <a:t>a.      </a:t>
            </a:r>
            <a:r>
              <a:rPr lang="id-ID" b="1" dirty="0" smtClean="0">
                <a:solidFill>
                  <a:srgbClr val="00B050"/>
                </a:solidFill>
              </a:rPr>
              <a:t> Accountability as personal integrity</a:t>
            </a:r>
            <a:r>
              <a:rPr lang="id-ID" dirty="0" smtClean="0"/>
              <a:t>-Akuntabilitas sebagai integritas seseorang</a:t>
            </a:r>
          </a:p>
          <a:p>
            <a:pPr fontAlgn="auto">
              <a:spcAft>
                <a:spcPts val="0"/>
              </a:spcAft>
              <a:buFont typeface="Arial" pitchFamily="34" charset="0"/>
              <a:buChar char="•"/>
              <a:defRPr/>
            </a:pPr>
            <a:r>
              <a:rPr lang="id-ID" dirty="0" smtClean="0"/>
              <a:t>b.      </a:t>
            </a:r>
            <a:r>
              <a:rPr lang="id-ID" b="1" dirty="0" smtClean="0">
                <a:solidFill>
                  <a:srgbClr val="00B050"/>
                </a:solidFill>
              </a:rPr>
              <a:t>Accountability as direct dealings</a:t>
            </a:r>
            <a:r>
              <a:rPr lang="id-ID" dirty="0" smtClean="0"/>
              <a:t>-Akuntabilitas sebagai penawaran langsung</a:t>
            </a:r>
          </a:p>
          <a:p>
            <a:pPr fontAlgn="auto">
              <a:spcAft>
                <a:spcPts val="0"/>
              </a:spcAft>
              <a:buFont typeface="Arial" pitchFamily="34" charset="0"/>
              <a:buChar char="•"/>
              <a:defRPr/>
            </a:pPr>
            <a:r>
              <a:rPr lang="id-ID" dirty="0" smtClean="0"/>
              <a:t>c.      </a:t>
            </a:r>
            <a:r>
              <a:rPr lang="id-ID" b="1" dirty="0" smtClean="0">
                <a:solidFill>
                  <a:srgbClr val="00B050"/>
                </a:solidFill>
              </a:rPr>
              <a:t> Accountability as coaching and counseling </a:t>
            </a:r>
            <a:r>
              <a:rPr lang="id-ID" dirty="0" smtClean="0"/>
              <a:t>– Akuntabilitas sebagai bukti kegiatan administratif, yaitu bahwa pertanggungjawaban penuh dan akuntabilitas itu sejajar yang merupakan integritas dari masing-masing individu dan integritas kolektif sebagai orang dewasa dan professional.</a:t>
            </a:r>
          </a:p>
          <a:p>
            <a:pPr fontAlgn="auto">
              <a:spcAft>
                <a:spcPts val="0"/>
              </a:spcAft>
              <a:buFont typeface="Arial" pitchFamily="34" charset="0"/>
              <a:buChar char="•"/>
              <a:defRPr/>
            </a:pPr>
            <a:endParaRPr lang="id-ID"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id-ID" smtClean="0"/>
              <a:t>.</a:t>
            </a:r>
          </a:p>
        </p:txBody>
      </p:sp>
      <p:sp>
        <p:nvSpPr>
          <p:cNvPr id="3" name="Content Placeholder 2"/>
          <p:cNvSpPr>
            <a:spLocks noGrp="1"/>
          </p:cNvSpPr>
          <p:nvPr>
            <p:ph idx="1"/>
          </p:nvPr>
        </p:nvSpPr>
        <p:spPr>
          <a:xfrm>
            <a:off x="457200" y="500063"/>
            <a:ext cx="8229600" cy="5626100"/>
          </a:xfrm>
        </p:spPr>
        <p:txBody>
          <a:bodyPr rtlCol="0">
            <a:normAutofit fontScale="92500" lnSpcReduction="20000"/>
          </a:bodyPr>
          <a:lstStyle/>
          <a:p>
            <a:pPr fontAlgn="auto">
              <a:spcAft>
                <a:spcPts val="0"/>
              </a:spcAft>
              <a:buFont typeface="Arial" pitchFamily="34" charset="0"/>
              <a:buChar char="•"/>
              <a:defRPr/>
            </a:pPr>
            <a:r>
              <a:rPr lang="id-ID" b="1" dirty="0" smtClean="0"/>
              <a:t>Hubungan saling mempercayai (Trust-based Relationship).</a:t>
            </a:r>
          </a:p>
          <a:p>
            <a:pPr fontAlgn="auto">
              <a:spcAft>
                <a:spcPts val="0"/>
              </a:spcAft>
              <a:buFont typeface="Arial" pitchFamily="34" charset="0"/>
              <a:buChar char="•"/>
              <a:defRPr/>
            </a:pPr>
            <a:r>
              <a:rPr lang="id-ID" dirty="0" smtClean="0"/>
              <a:t>Semua orang menginginkan adanya kepercayaan dan keterbukaan dalam bekerja, mereka juga ingin dipercaya. Akan tetapi kepercayaan tidak datang dengan mudahnya. Kenyataannya, banyak di antara mereka kurang saling mempercayai. Inilah yang menyulitkan dalam suatu organisasi.</a:t>
            </a:r>
          </a:p>
          <a:p>
            <a:pPr fontAlgn="auto">
              <a:spcAft>
                <a:spcPts val="0"/>
              </a:spcAft>
              <a:buFont typeface="Arial" pitchFamily="34" charset="0"/>
              <a:buChar char="•"/>
              <a:defRPr/>
            </a:pPr>
            <a:r>
              <a:rPr lang="id-ID" b="1" dirty="0" smtClean="0"/>
              <a:t>Pengakuan dan pertumbuhan (Recognition and Growth) </a:t>
            </a:r>
            <a:r>
              <a:rPr lang="id-ID" dirty="0" smtClean="0"/>
              <a:t>Hal terpenting dalam tempat kerja yang kolaboratif adalah mendorong orang untuk mau bekerja, dan segera memberi pengakuan terhadap hasil kerja seseorang bagi semua anggota tim atau kelompok.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653</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KOLABORASI DAN JEJARING KERJA</vt:lpstr>
      <vt:lpstr>DEFINISI</vt:lpstr>
      <vt:lpstr>.</vt:lpstr>
      <vt:lpstr>.</vt:lpstr>
      <vt:lpstr>.</vt:lpstr>
      <vt:lpstr>THE SEVEN CORE VALUES</vt:lpstr>
      <vt:lpstr>.</vt:lpstr>
      <vt:lpstr>.</vt:lpstr>
      <vt:lpstr>.</vt:lpstr>
      <vt:lpstr>PEMIKIRAN KOLABORASI</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KOLABORASI DAN JEJARING KERJA</dc:title>
  <dc:creator>hp</dc:creator>
  <cp:lastModifiedBy>FKES</cp:lastModifiedBy>
  <cp:revision>6</cp:revision>
  <dcterms:created xsi:type="dcterms:W3CDTF">2013-02-24T04:08:42Z</dcterms:created>
  <dcterms:modified xsi:type="dcterms:W3CDTF">2017-10-25T04:58:04Z</dcterms:modified>
</cp:coreProperties>
</file>