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61" r:id="rId8"/>
    <p:sldId id="262" r:id="rId9"/>
    <p:sldId id="263" r:id="rId10"/>
    <p:sldId id="276" r:id="rId11"/>
    <p:sldId id="264" r:id="rId12"/>
    <p:sldId id="265" r:id="rId13"/>
    <p:sldId id="274" r:id="rId14"/>
    <p:sldId id="266" r:id="rId15"/>
    <p:sldId id="267" r:id="rId16"/>
    <p:sldId id="268" r:id="rId17"/>
    <p:sldId id="273" r:id="rId18"/>
    <p:sldId id="269" r:id="rId19"/>
    <p:sldId id="278" r:id="rId20"/>
    <p:sldId id="277" r:id="rId21"/>
    <p:sldId id="270" r:id="rId22"/>
    <p:sldId id="271" r:id="rId23"/>
    <p:sldId id="272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  <p:sldId id="295" r:id="rId40"/>
    <p:sldId id="297" r:id="rId41"/>
    <p:sldId id="298" r:id="rId42"/>
    <p:sldId id="296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DC21-E028-4443-8303-5002958D2C9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70E0817-3A1F-4FD9-BF99-68DEC6FD02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DC21-E028-4443-8303-5002958D2C9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0817-3A1F-4FD9-BF99-68DEC6FD0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DC21-E028-4443-8303-5002958D2C9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0817-3A1F-4FD9-BF99-68DEC6FD0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DC21-E028-4443-8303-5002958D2C9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0817-3A1F-4FD9-BF99-68DEC6FD02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DC21-E028-4443-8303-5002958D2C9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70E0817-3A1F-4FD9-BF99-68DEC6FD0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DC21-E028-4443-8303-5002958D2C9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0817-3A1F-4FD9-BF99-68DEC6FD02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DC21-E028-4443-8303-5002958D2C9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0817-3A1F-4FD9-BF99-68DEC6FD02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DC21-E028-4443-8303-5002958D2C9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0817-3A1F-4FD9-BF99-68DEC6FD0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DC21-E028-4443-8303-5002958D2C9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0817-3A1F-4FD9-BF99-68DEC6FD0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DC21-E028-4443-8303-5002958D2C9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0817-3A1F-4FD9-BF99-68DEC6FD02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DC21-E028-4443-8303-5002958D2C9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70E0817-3A1F-4FD9-BF99-68DEC6FD02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BBDC21-E028-4443-8303-5002958D2C92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70E0817-3A1F-4FD9-BF99-68DEC6FD0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en-US" dirty="0" smtClean="0"/>
          </a:p>
          <a:p>
            <a:pPr algn="r"/>
            <a:endParaRPr lang="en-US" b="1" dirty="0" smtClean="0"/>
          </a:p>
          <a:p>
            <a:pPr algn="r"/>
            <a:r>
              <a:rPr lang="en-US" b="1" dirty="0" smtClean="0"/>
              <a:t>Kombis (</a:t>
            </a:r>
            <a:r>
              <a:rPr lang="en-US" b="1" dirty="0" err="1" smtClean="0"/>
              <a:t>promosi</a:t>
            </a:r>
            <a:r>
              <a:rPr lang="en-US" b="1" dirty="0" smtClean="0"/>
              <a:t>)</a:t>
            </a:r>
            <a:endParaRPr lang="en-US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STRATEGI </a:t>
            </a:r>
            <a:r>
              <a:rPr lang="en-US" smtClean="0"/>
              <a:t>IKLAN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7772400" cy="58674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3. Target Audience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Identifikasi</a:t>
            </a:r>
            <a:r>
              <a:rPr lang="en-US" dirty="0" smtClean="0"/>
              <a:t> audience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segmen</a:t>
            </a:r>
            <a:r>
              <a:rPr lang="en-US" dirty="0" smtClean="0"/>
              <a:t> yang </a:t>
            </a:r>
            <a:r>
              <a:rPr lang="en-US" dirty="0" err="1" smtClean="0"/>
              <a:t>sempit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demografi</a:t>
            </a:r>
            <a:r>
              <a:rPr lang="en-US" dirty="0" smtClean="0"/>
              <a:t>, </a:t>
            </a:r>
            <a:r>
              <a:rPr lang="en-US" dirty="0" err="1" smtClean="0"/>
              <a:t>geografis</a:t>
            </a:r>
            <a:r>
              <a:rPr lang="en-US" dirty="0" smtClean="0"/>
              <a:t>, </a:t>
            </a:r>
            <a:r>
              <a:rPr lang="en-US" dirty="0" err="1" smtClean="0"/>
              <a:t>psikologis</a:t>
            </a:r>
            <a:r>
              <a:rPr lang="en-US" dirty="0" smtClean="0"/>
              <a:t>,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.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,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target Audience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lemah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4. </a:t>
            </a:r>
            <a:r>
              <a:rPr lang="en-US" b="1" dirty="0" err="1" smtClean="0"/>
              <a:t>Keuntungan</a:t>
            </a:r>
            <a:r>
              <a:rPr lang="en-US" b="1" dirty="0" smtClean="0"/>
              <a:t> </a:t>
            </a:r>
            <a:r>
              <a:rPr lang="en-US" b="1" dirty="0" err="1" smtClean="0"/>
              <a:t>kunci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ide</a:t>
            </a:r>
            <a:r>
              <a:rPr lang="en-US" b="1" dirty="0" smtClean="0"/>
              <a:t> </a:t>
            </a:r>
            <a:r>
              <a:rPr lang="en-US" b="1" dirty="0" err="1" smtClean="0"/>
              <a:t>pesan</a:t>
            </a:r>
            <a:r>
              <a:rPr lang="en-US" b="1" dirty="0" smtClean="0"/>
              <a:t> </a:t>
            </a:r>
            <a:r>
              <a:rPr lang="en-US" b="1" dirty="0" err="1" smtClean="0"/>
              <a:t>utama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diingat</a:t>
            </a:r>
            <a:r>
              <a:rPr lang="en-US" dirty="0" smtClean="0"/>
              <a:t> target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.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85800"/>
            <a:ext cx="7772400" cy="5334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5. </a:t>
            </a:r>
            <a:r>
              <a:rPr lang="en-US" b="1" dirty="0" err="1" smtClean="0"/>
              <a:t>Alasan</a:t>
            </a:r>
            <a:r>
              <a:rPr lang="en-US" b="1" dirty="0" smtClean="0"/>
              <a:t> </a:t>
            </a:r>
            <a:r>
              <a:rPr lang="en-US" b="1" dirty="0" err="1" smtClean="0"/>
              <a:t>konsumen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percaya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Benefit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kompetitor</a:t>
            </a:r>
            <a:r>
              <a:rPr lang="en-US" dirty="0" smtClean="0"/>
              <a:t>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kampanyenya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yang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6. Gaya / tone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.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7. </a:t>
            </a:r>
            <a:r>
              <a:rPr lang="en-US" b="1" dirty="0" err="1" smtClean="0"/>
              <a:t>Dampak</a:t>
            </a:r>
            <a:r>
              <a:rPr lang="en-US" b="1" dirty="0" smtClean="0"/>
              <a:t> yang </a:t>
            </a:r>
            <a:r>
              <a:rPr lang="en-US" b="1" dirty="0" err="1" smtClean="0"/>
              <a:t>diharapkan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Pengaruh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meyakinkan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Hal yang paling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sulit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adalah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justru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hal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 yang paling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sederhana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dari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proses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pembuatan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iklan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itu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sendiri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.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Yaitu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Pesan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!</a:t>
            </a:r>
            <a:endParaRPr lang="en-US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, </a:t>
            </a:r>
            <a:r>
              <a:rPr lang="en-US" dirty="0" err="1" smtClean="0"/>
              <a:t>kepenerimaan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              ( Effendi, 1981 ) </a:t>
            </a:r>
          </a:p>
          <a:p>
            <a:pPr algn="just"/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gagalnya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Hal </a:t>
            </a:r>
            <a:r>
              <a:rPr lang="en-US" dirty="0" err="1" smtClean="0"/>
              <a:t>pertama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/>
              <a:t>keuntungan</a:t>
            </a:r>
            <a:r>
              <a:rPr lang="en-US" b="1" dirty="0" smtClean="0"/>
              <a:t> </a:t>
            </a:r>
            <a:r>
              <a:rPr lang="en-US" b="1" dirty="0" err="1" smtClean="0"/>
              <a:t>kunci</a:t>
            </a:r>
            <a:r>
              <a:rPr lang="en-US" b="1" dirty="0" smtClean="0"/>
              <a:t> </a:t>
            </a:r>
            <a:r>
              <a:rPr lang="en-US" b="1" dirty="0" err="1" smtClean="0"/>
              <a:t>konsumen</a:t>
            </a:r>
            <a:r>
              <a:rPr lang="en-US" b="1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err="1" smtClean="0"/>
              <a:t>ide</a:t>
            </a:r>
            <a:r>
              <a:rPr lang="en-US" b="1" dirty="0" smtClean="0"/>
              <a:t> </a:t>
            </a:r>
            <a:r>
              <a:rPr lang="en-US" b="1" dirty="0" err="1" smtClean="0"/>
              <a:t>inti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jantung</a:t>
            </a:r>
            <a:r>
              <a:rPr lang="en-US" b="1" dirty="0" smtClean="0"/>
              <a:t> </a:t>
            </a:r>
            <a:r>
              <a:rPr lang="en-US" b="1" dirty="0" err="1" smtClean="0"/>
              <a:t>strategi</a:t>
            </a:r>
            <a:r>
              <a:rPr lang="en-US" b="1" dirty="0" smtClean="0"/>
              <a:t> </a:t>
            </a:r>
            <a:r>
              <a:rPr lang="en-US" b="1" dirty="0" err="1" smtClean="0"/>
              <a:t>pesan</a:t>
            </a:r>
            <a:r>
              <a:rPr lang="en-US" b="1" dirty="0" smtClean="0"/>
              <a:t> </a:t>
            </a:r>
            <a:r>
              <a:rPr lang="en-US" b="1" dirty="0" err="1" smtClean="0"/>
              <a:t>iklan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7772400" cy="47244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b="1" dirty="0" err="1" smtClean="0"/>
              <a:t>Kampanye</a:t>
            </a:r>
            <a:r>
              <a:rPr lang="en-US" b="1" dirty="0" smtClean="0"/>
              <a:t> </a:t>
            </a:r>
            <a:r>
              <a:rPr lang="en-US" b="1" dirty="0" err="1" smtClean="0"/>
              <a:t>iklan</a:t>
            </a:r>
            <a:r>
              <a:rPr lang="en-US" b="1" dirty="0" smtClean="0"/>
              <a:t> yang </a:t>
            </a:r>
            <a:r>
              <a:rPr lang="en-US" b="1" dirty="0" err="1" smtClean="0"/>
              <a:t>efektif</a:t>
            </a:r>
            <a:r>
              <a:rPr lang="en-US" b="1" dirty="0" smtClean="0"/>
              <a:t> </a:t>
            </a:r>
            <a:r>
              <a:rPr lang="en-US" b="1" dirty="0" err="1" smtClean="0"/>
              <a:t>sangat</a:t>
            </a:r>
            <a:r>
              <a:rPr lang="en-US" b="1" dirty="0" smtClean="0"/>
              <a:t> </a:t>
            </a:r>
            <a:r>
              <a:rPr lang="en-US" b="1" dirty="0" err="1" smtClean="0"/>
              <a:t>berperan</a:t>
            </a:r>
            <a:r>
              <a:rPr lang="en-US" b="1" dirty="0" smtClean="0"/>
              <a:t> </a:t>
            </a:r>
            <a:r>
              <a:rPr lang="en-US" b="1" dirty="0" err="1" smtClean="0"/>
              <a:t>besar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pencapaian</a:t>
            </a:r>
            <a:r>
              <a:rPr lang="en-US" b="1" dirty="0" smtClean="0"/>
              <a:t> </a:t>
            </a:r>
            <a:r>
              <a:rPr lang="en-US" b="1" dirty="0" err="1" smtClean="0"/>
              <a:t>pangsa</a:t>
            </a:r>
            <a:r>
              <a:rPr lang="en-US" b="1" dirty="0" smtClean="0"/>
              <a:t> </a:t>
            </a:r>
            <a:r>
              <a:rPr lang="en-US" b="1" dirty="0" err="1" smtClean="0"/>
              <a:t>pikiran</a:t>
            </a:r>
            <a:r>
              <a:rPr lang="en-US" b="1" dirty="0" smtClean="0"/>
              <a:t> (mind share)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pangsa</a:t>
            </a:r>
            <a:r>
              <a:rPr lang="en-US" b="1" dirty="0" smtClean="0"/>
              <a:t> </a:t>
            </a:r>
            <a:r>
              <a:rPr lang="en-US" b="1" dirty="0" err="1" smtClean="0"/>
              <a:t>pasar</a:t>
            </a:r>
            <a:r>
              <a:rPr lang="en-US" b="1" dirty="0" smtClean="0"/>
              <a:t> (market share). </a:t>
            </a:r>
            <a:r>
              <a:rPr lang="en-US" b="1" dirty="0" err="1" smtClean="0"/>
              <a:t>Kampanye</a:t>
            </a:r>
            <a:r>
              <a:rPr lang="en-US" b="1" dirty="0" smtClean="0"/>
              <a:t> </a:t>
            </a:r>
            <a:r>
              <a:rPr lang="en-US" b="1" dirty="0" err="1" smtClean="0"/>
              <a:t>iklan</a:t>
            </a:r>
            <a:r>
              <a:rPr lang="en-US" b="1" dirty="0" smtClean="0"/>
              <a:t> yang </a:t>
            </a:r>
            <a:r>
              <a:rPr lang="en-US" b="1" dirty="0" err="1" smtClean="0"/>
              <a:t>efektif</a:t>
            </a:r>
            <a:r>
              <a:rPr lang="en-US" b="1" dirty="0" smtClean="0"/>
              <a:t> </a:t>
            </a:r>
            <a:r>
              <a:rPr lang="en-US" b="1" dirty="0" err="1" smtClean="0"/>
              <a:t>merupakan</a:t>
            </a:r>
            <a:r>
              <a:rPr lang="en-US" b="1" dirty="0" smtClean="0"/>
              <a:t> </a:t>
            </a:r>
            <a:r>
              <a:rPr lang="en-US" b="1" dirty="0" err="1" smtClean="0"/>
              <a:t>kampanye</a:t>
            </a:r>
            <a:r>
              <a:rPr lang="en-US" b="1" dirty="0" smtClean="0"/>
              <a:t> </a:t>
            </a:r>
            <a:r>
              <a:rPr lang="en-US" b="1" dirty="0" err="1" smtClean="0"/>
              <a:t>periklanan</a:t>
            </a:r>
            <a:r>
              <a:rPr lang="en-US" b="1" dirty="0" smtClean="0"/>
              <a:t> yang </a:t>
            </a:r>
            <a:r>
              <a:rPr lang="en-US" b="1" dirty="0" err="1" smtClean="0"/>
              <a:t>didasarkan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tema</a:t>
            </a:r>
            <a:r>
              <a:rPr lang="en-US" b="1" dirty="0" smtClean="0"/>
              <a:t> </a:t>
            </a:r>
            <a:r>
              <a:rPr lang="en-US" b="1" dirty="0" err="1" smtClean="0"/>
              <a:t>besar</a:t>
            </a:r>
            <a:r>
              <a:rPr lang="en-US" b="1" dirty="0" smtClean="0"/>
              <a:t> </a:t>
            </a:r>
            <a:r>
              <a:rPr lang="en-US" b="1" dirty="0" err="1" smtClean="0"/>
              <a:t>saja</a:t>
            </a:r>
            <a:r>
              <a:rPr lang="en-US" b="1" dirty="0" smtClean="0"/>
              <a:t>. </a:t>
            </a:r>
            <a:r>
              <a:rPr lang="en-US" b="1" dirty="0" err="1" smtClean="0"/>
              <a:t>Tema</a:t>
            </a:r>
            <a:r>
              <a:rPr lang="en-US" b="1" dirty="0" smtClean="0"/>
              <a:t> </a:t>
            </a:r>
            <a:r>
              <a:rPr lang="en-US" b="1" dirty="0" err="1" smtClean="0"/>
              <a:t>besar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dikenal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what to say-</a:t>
            </a:r>
            <a:r>
              <a:rPr lang="en-US" b="1" dirty="0" err="1" smtClean="0"/>
              <a:t>nya</a:t>
            </a:r>
            <a:r>
              <a:rPr lang="en-US" b="1" dirty="0" smtClean="0"/>
              <a:t> </a:t>
            </a:r>
            <a:r>
              <a:rPr lang="en-US" b="1" dirty="0" err="1" smtClean="0"/>
              <a:t>sebuah</a:t>
            </a:r>
            <a:r>
              <a:rPr lang="en-US" b="1" dirty="0" smtClean="0"/>
              <a:t> </a:t>
            </a:r>
            <a:r>
              <a:rPr lang="en-US" b="1" dirty="0" err="1" smtClean="0"/>
              <a:t>iklan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inti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pesan</a:t>
            </a:r>
            <a:r>
              <a:rPr lang="en-US" b="1" dirty="0" smtClean="0"/>
              <a:t> yang </a:t>
            </a:r>
            <a:r>
              <a:rPr lang="en-US" b="1" dirty="0" err="1" smtClean="0"/>
              <a:t>ingin</a:t>
            </a:r>
            <a:r>
              <a:rPr lang="en-US" b="1" dirty="0" smtClean="0"/>
              <a:t> </a:t>
            </a:r>
            <a:r>
              <a:rPr lang="en-US" b="1" dirty="0" err="1" smtClean="0"/>
              <a:t>dikomunikasikan</a:t>
            </a:r>
            <a:r>
              <a:rPr lang="en-US" b="1" dirty="0" smtClean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</a:t>
            </a:r>
            <a:r>
              <a:rPr lang="en-US" b="1" dirty="0" err="1" smtClean="0"/>
              <a:t>audiens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105400"/>
          </a:xfrm>
        </p:spPr>
        <p:txBody>
          <a:bodyPr/>
          <a:lstStyle/>
          <a:p>
            <a:pPr algn="just"/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ingat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dibombardir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puluhan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ratusan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diingatnya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.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empiris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, </a:t>
            </a:r>
            <a:r>
              <a:rPr lang="en-US" dirty="0" err="1" smtClean="0"/>
              <a:t>semua</a:t>
            </a:r>
            <a:r>
              <a:rPr lang="en-US" dirty="0" smtClean="0"/>
              <a:t> advertising campaigns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membuktikan</a:t>
            </a:r>
            <a:r>
              <a:rPr lang="en-US" dirty="0" smtClean="0"/>
              <a:t> </a:t>
            </a:r>
            <a:r>
              <a:rPr lang="en-US" dirty="0" err="1" smtClean="0"/>
              <a:t>keberhasilannya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(</a:t>
            </a:r>
            <a:r>
              <a:rPr lang="en-US" dirty="0" err="1" smtClean="0"/>
              <a:t>Durianto</a:t>
            </a:r>
            <a:r>
              <a:rPr lang="en-US" dirty="0" smtClean="0"/>
              <a:t>, </a:t>
            </a:r>
            <a:r>
              <a:rPr lang="en-US" dirty="0" err="1" smtClean="0"/>
              <a:t>dkk</a:t>
            </a:r>
            <a:r>
              <a:rPr lang="en-US" dirty="0" smtClean="0"/>
              <a:t>, 2003).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33400"/>
            <a:ext cx="7772400" cy="66294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anggap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,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cermat</a:t>
            </a:r>
            <a:r>
              <a:rPr lang="en-US" dirty="0" smtClean="0"/>
              <a:t>, </a:t>
            </a:r>
            <a:r>
              <a:rPr lang="en-US" dirty="0" err="1" smtClean="0"/>
              <a:t>mendalam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konprehensif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harga</a:t>
            </a:r>
            <a:r>
              <a:rPr lang="en-US" dirty="0" smtClean="0"/>
              <a:t>,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,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,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demografis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(</a:t>
            </a:r>
            <a:r>
              <a:rPr lang="en-US" dirty="0" err="1" smtClean="0"/>
              <a:t>Wibowo</a:t>
            </a:r>
            <a:r>
              <a:rPr lang="en-US" dirty="0" smtClean="0"/>
              <a:t>, 2003).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(what to say)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yang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kompetitor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target market.</a:t>
            </a:r>
          </a:p>
          <a:p>
            <a:pPr algn="just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77336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+mn-lt"/>
              </a:rPr>
              <a:t/>
            </a:r>
            <a:br>
              <a:rPr lang="en-US" sz="2400" b="1" dirty="0" smtClean="0">
                <a:latin typeface="+mn-lt"/>
              </a:rPr>
            </a:b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Dalam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prakteknya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beberapa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aliran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besar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teori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strategi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kreatif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 yang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sering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digunakan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untuk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menentukan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pesan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atau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tema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utama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 yang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diangkat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dalam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sebuah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kampanye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  <a:latin typeface="+mn-lt"/>
              </a:rPr>
              <a:t>yaitu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 :</a:t>
            </a:r>
            <a:endParaRPr lang="en-US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276600"/>
            <a:ext cx="7772400" cy="2743200"/>
          </a:xfrm>
        </p:spPr>
        <p:txBody>
          <a:bodyPr/>
          <a:lstStyle/>
          <a:p>
            <a:r>
              <a:rPr lang="en-US" b="1" dirty="0" err="1" smtClean="0"/>
              <a:t>Produk</a:t>
            </a:r>
            <a:r>
              <a:rPr lang="en-US" b="1" dirty="0" smtClean="0"/>
              <a:t> benefit / feature oriented</a:t>
            </a:r>
          </a:p>
          <a:p>
            <a:r>
              <a:rPr lang="en-US" b="1" dirty="0" smtClean="0"/>
              <a:t>Brand image oriented</a:t>
            </a:r>
          </a:p>
          <a:p>
            <a:r>
              <a:rPr lang="en-US" b="1" dirty="0" smtClean="0"/>
              <a:t>Positioning oriented</a:t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>
                <a:solidFill>
                  <a:schemeClr val="tx1"/>
                </a:solidFill>
              </a:rPr>
              <a:t>Produk</a:t>
            </a:r>
            <a:r>
              <a:rPr lang="en-US" b="1" dirty="0" smtClean="0">
                <a:solidFill>
                  <a:schemeClr val="tx1"/>
                </a:solidFill>
              </a:rPr>
              <a:t> benefit / feature oriented</a:t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4191000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Kreatifitas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berfokus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penonjolan</a:t>
            </a:r>
            <a:r>
              <a:rPr lang="en-US" dirty="0" smtClean="0"/>
              <a:t> </a:t>
            </a:r>
            <a:r>
              <a:rPr lang="en-US" dirty="0" err="1" smtClean="0"/>
              <a:t>keistimewaan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(</a:t>
            </a:r>
            <a:r>
              <a:rPr lang="en-US" dirty="0" err="1" smtClean="0"/>
              <a:t>Widyatama</a:t>
            </a:r>
            <a:r>
              <a:rPr lang="en-US" dirty="0" smtClean="0"/>
              <a:t>, 2005) </a:t>
            </a:r>
            <a:r>
              <a:rPr lang="en-US" dirty="0" err="1" smtClean="0"/>
              <a:t>keistimewaan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kompetitor</a:t>
            </a:r>
            <a:r>
              <a:rPr lang="en-US" dirty="0" smtClean="0"/>
              <a:t> lain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dicari-cari</a:t>
            </a:r>
            <a:r>
              <a:rPr lang="en-US" dirty="0" smtClean="0"/>
              <a:t>,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mengguanakan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1828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Strategi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pesan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~benefit product</a:t>
            </a:r>
            <a:br>
              <a:rPr lang="en-US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(Rosser Reeves) “ Unique Selling Proposition ”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atau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USP .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Tiga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komponennya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yaitu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:</a:t>
            </a:r>
            <a:endParaRPr lang="en-US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895600"/>
            <a:ext cx="7772400" cy="3962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1. </a:t>
            </a:r>
            <a:r>
              <a:rPr lang="en-US" b="1" dirty="0" err="1" smtClean="0"/>
              <a:t>Iklan</a:t>
            </a:r>
            <a:r>
              <a:rPr lang="en-US" b="1" dirty="0" smtClean="0"/>
              <a:t>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membuat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</a:t>
            </a:r>
            <a:r>
              <a:rPr lang="en-US" b="1" dirty="0" err="1" smtClean="0"/>
              <a:t>dalil</a:t>
            </a:r>
            <a:r>
              <a:rPr lang="en-US" b="1" dirty="0" smtClean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</a:t>
            </a:r>
            <a:r>
              <a:rPr lang="en-US" b="1" dirty="0" err="1" smtClean="0"/>
              <a:t>konsumen</a:t>
            </a:r>
            <a:r>
              <a:rPr lang="en-US" b="1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berkata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b="1" dirty="0" smtClean="0"/>
              <a:t>2.Dalil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dimiliki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ditawarkan</a:t>
            </a:r>
            <a:r>
              <a:rPr lang="en-US" b="1" dirty="0" smtClean="0"/>
              <a:t> </a:t>
            </a:r>
            <a:r>
              <a:rPr lang="en-US" b="1" dirty="0" err="1" smtClean="0"/>
              <a:t>kompetitor</a:t>
            </a:r>
            <a:r>
              <a:rPr lang="en-US" b="1" dirty="0" smtClean="0"/>
              <a:t> </a:t>
            </a:r>
            <a:r>
              <a:rPr lang="en-US" b="1" dirty="0" err="1" smtClean="0"/>
              <a:t>manapun</a:t>
            </a:r>
            <a:endParaRPr lang="en-US" b="1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b="1" dirty="0" smtClean="0"/>
              <a:t>	</a:t>
            </a:r>
            <a:r>
              <a:rPr lang="en-US" dirty="0" err="1" smtClean="0"/>
              <a:t>Dalil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unik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keunikan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klaim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lain.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Dalil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“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produkmu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pesaingmu</a:t>
            </a:r>
            <a:r>
              <a:rPr lang="en-US" dirty="0" smtClean="0"/>
              <a:t> ?”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vital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.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,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agar </a:t>
            </a:r>
            <a:r>
              <a:rPr lang="en-US" dirty="0" err="1" smtClean="0"/>
              <a:t>periklanan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.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(Roman, Maas &amp; </a:t>
            </a:r>
            <a:r>
              <a:rPr lang="en-US" dirty="0" err="1" smtClean="0"/>
              <a:t>Nisenholtz</a:t>
            </a:r>
            <a:r>
              <a:rPr lang="en-US" dirty="0" smtClean="0"/>
              <a:t>, 2005).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3.Dalil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sangat</a:t>
            </a:r>
            <a:r>
              <a:rPr lang="en-US" b="1" dirty="0" smtClean="0"/>
              <a:t> </a:t>
            </a:r>
            <a:r>
              <a:rPr lang="en-US" b="1" dirty="0" err="1" smtClean="0"/>
              <a:t>kuat</a:t>
            </a:r>
            <a:r>
              <a:rPr lang="en-US" b="1" dirty="0" smtClean="0"/>
              <a:t> </a:t>
            </a:r>
            <a:r>
              <a:rPr lang="en-US" b="1" dirty="0" err="1" smtClean="0"/>
              <a:t>sehingga</a:t>
            </a:r>
            <a:r>
              <a:rPr lang="en-US" b="1" dirty="0" smtClean="0"/>
              <a:t> </a:t>
            </a:r>
            <a:r>
              <a:rPr lang="en-US" b="1" dirty="0" err="1" smtClean="0"/>
              <a:t>mampu</a:t>
            </a:r>
            <a:r>
              <a:rPr lang="en-US" b="1" dirty="0" smtClean="0"/>
              <a:t> </a:t>
            </a:r>
            <a:r>
              <a:rPr lang="en-US" b="1" dirty="0" err="1" smtClean="0"/>
              <a:t>menggerakkan</a:t>
            </a:r>
            <a:r>
              <a:rPr lang="en-US" b="1" dirty="0" smtClean="0"/>
              <a:t> </a:t>
            </a:r>
            <a:r>
              <a:rPr lang="en-US" b="1" dirty="0" err="1" smtClean="0"/>
              <a:t>konsumen</a:t>
            </a:r>
            <a:endParaRPr lang="en-US" b="1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b="1" dirty="0" smtClean="0"/>
              <a:t>	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USP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. Reeves </a:t>
            </a:r>
            <a:r>
              <a:rPr lang="en-US" dirty="0" err="1" smtClean="0"/>
              <a:t>menggabungkan</a:t>
            </a:r>
            <a:r>
              <a:rPr lang="en-US" dirty="0" smtClean="0"/>
              <a:t> USP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menggerakkan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6303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Dasar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untuk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memilih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strategi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USP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ini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adalah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(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Durianto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dkk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, 2003) :</a:t>
            </a:r>
            <a:endParaRPr lang="en-US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7772400" cy="4038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diiklankan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(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).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Benefit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terpakai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dikomunikasikan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kompetitor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Benefit yang </a:t>
            </a:r>
            <a:r>
              <a:rPr lang="en-US" dirty="0" err="1" smtClean="0"/>
              <a:t>ditonjolkan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substansial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perkembangannya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benefit product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ditinggalkan</a:t>
            </a:r>
            <a:r>
              <a:rPr lang="en-US" dirty="0" smtClean="0"/>
              <a:t>,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keunikan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keistimewaan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USP (</a:t>
            </a:r>
            <a:r>
              <a:rPr lang="en-US" dirty="0" err="1" smtClean="0"/>
              <a:t>Ries</a:t>
            </a:r>
            <a:r>
              <a:rPr lang="en-US" dirty="0" smtClean="0"/>
              <a:t> &amp; Jack Trout, 2002).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Brand image oriented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diproyeksikan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, </a:t>
            </a:r>
            <a:r>
              <a:rPr lang="en-US" dirty="0" err="1" smtClean="0"/>
              <a:t>pencitraan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(</a:t>
            </a:r>
            <a:r>
              <a:rPr lang="en-US" dirty="0" err="1" smtClean="0"/>
              <a:t>Widyatama</a:t>
            </a:r>
            <a:r>
              <a:rPr lang="en-US" dirty="0" smtClean="0"/>
              <a:t>, 2005).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utamanya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agar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menikmati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(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dipelopori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David Ogilvy </a:t>
            </a:r>
            <a:r>
              <a:rPr lang="en-US" dirty="0" err="1" smtClean="0"/>
              <a:t>dari</a:t>
            </a:r>
            <a:r>
              <a:rPr lang="en-US" dirty="0" smtClean="0"/>
              <a:t> Ogilvy &amp; Mather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dekade</a:t>
            </a:r>
            <a:r>
              <a:rPr lang="en-US" dirty="0" smtClean="0"/>
              <a:t> 1960-an.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lahirnya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unik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diciptakanlah</a:t>
            </a:r>
            <a:r>
              <a:rPr lang="en-US" dirty="0" smtClean="0"/>
              <a:t> image,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personality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membedakannya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image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kurun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lama (</a:t>
            </a:r>
            <a:r>
              <a:rPr lang="en-US" dirty="0" err="1" smtClean="0"/>
              <a:t>Durianto</a:t>
            </a:r>
            <a:r>
              <a:rPr lang="en-US" dirty="0" smtClean="0"/>
              <a:t>, </a:t>
            </a:r>
            <a:r>
              <a:rPr lang="en-US" dirty="0" err="1" smtClean="0"/>
              <a:t>dkk</a:t>
            </a:r>
            <a:r>
              <a:rPr lang="en-US" dirty="0" smtClean="0"/>
              <a:t>, 2003).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err="1" smtClean="0"/>
              <a:t>Acuan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strategi</a:t>
            </a:r>
            <a:r>
              <a:rPr lang="en-US" sz="2800" dirty="0" smtClean="0"/>
              <a:t> brand image oriented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paritas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sejenis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memenuhi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merek</a:t>
            </a:r>
            <a:r>
              <a:rPr lang="en-US" sz="2800" dirty="0" smtClean="0"/>
              <a:t>, </a:t>
            </a:r>
            <a:r>
              <a:rPr lang="en-US" sz="2800" dirty="0" err="1" smtClean="0"/>
              <a:t>sementara</a:t>
            </a:r>
            <a:r>
              <a:rPr lang="en-US" sz="2800" dirty="0" smtClean="0"/>
              <a:t> </a:t>
            </a:r>
            <a:r>
              <a:rPr lang="en-US" sz="2800" dirty="0" err="1" smtClean="0"/>
              <a:t>merek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substansial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kompetitor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err="1" smtClean="0"/>
              <a:t>Iklan-iklan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en-US" sz="2800" dirty="0" err="1" smtClean="0"/>
              <a:t>sekarang</a:t>
            </a:r>
            <a:r>
              <a:rPr lang="en-US" sz="2800" dirty="0" smtClean="0"/>
              <a:t> </a:t>
            </a:r>
            <a:r>
              <a:rPr lang="en-US" sz="2800" dirty="0" err="1" smtClean="0"/>
              <a:t>umumnya</a:t>
            </a:r>
            <a:r>
              <a:rPr lang="en-US" sz="2800" dirty="0" smtClean="0"/>
              <a:t> </a:t>
            </a:r>
            <a:r>
              <a:rPr lang="en-US" sz="2800" dirty="0" err="1" smtClean="0"/>
              <a:t>hadir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bentuk-bentuk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pencitraan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rangka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membangun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citra</a:t>
            </a:r>
            <a:r>
              <a:rPr lang="en-US" sz="2800" dirty="0" smtClean="0"/>
              <a:t> </a:t>
            </a:r>
            <a:r>
              <a:rPr lang="en-US" sz="2800" dirty="0" err="1" smtClean="0"/>
              <a:t>merek</a:t>
            </a:r>
            <a:r>
              <a:rPr lang="en-US" sz="2800" dirty="0" smtClean="0"/>
              <a:t> yang </a:t>
            </a:r>
            <a:r>
              <a:rPr lang="en-US" sz="2800" dirty="0" err="1" smtClean="0"/>
              <a:t>positif</a:t>
            </a:r>
            <a:r>
              <a:rPr lang="en-US" sz="2800" dirty="0" smtClean="0"/>
              <a:t> </a:t>
            </a:r>
            <a:r>
              <a:rPr lang="en-US" sz="2800" dirty="0" err="1" smtClean="0"/>
              <a:t>dimata</a:t>
            </a:r>
            <a:r>
              <a:rPr lang="en-US" sz="2800" dirty="0" smtClean="0"/>
              <a:t> </a:t>
            </a:r>
            <a:r>
              <a:rPr lang="en-US" sz="2800" dirty="0" err="1" smtClean="0"/>
              <a:t>konsumen</a:t>
            </a:r>
            <a:r>
              <a:rPr lang="en-US" sz="2800" dirty="0" smtClean="0"/>
              <a:t>. </a:t>
            </a:r>
            <a:r>
              <a:rPr lang="en-US" sz="2800" dirty="0" err="1" smtClean="0"/>
              <a:t>Bentuk-bentuk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pencitraan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langkah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strategi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, yang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strategi</a:t>
            </a:r>
            <a:r>
              <a:rPr lang="en-US" sz="2800" dirty="0" smtClean="0"/>
              <a:t> </a:t>
            </a:r>
            <a:r>
              <a:rPr lang="en-US" sz="2800" dirty="0" err="1" smtClean="0"/>
              <a:t>citra</a:t>
            </a:r>
            <a:r>
              <a:rPr lang="en-US" sz="2800" dirty="0" smtClean="0"/>
              <a:t> </a:t>
            </a:r>
            <a:r>
              <a:rPr lang="en-US" sz="2800" dirty="0" err="1" smtClean="0"/>
              <a:t>merek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brand image.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strategi</a:t>
            </a:r>
            <a:r>
              <a:rPr lang="en-US" sz="3200" dirty="0" smtClean="0"/>
              <a:t> </a:t>
            </a:r>
            <a:r>
              <a:rPr lang="en-US" sz="3200" dirty="0" err="1" smtClean="0"/>
              <a:t>citra</a:t>
            </a:r>
            <a:r>
              <a:rPr lang="en-US" sz="3200" dirty="0" smtClean="0"/>
              <a:t> </a:t>
            </a:r>
            <a:r>
              <a:rPr lang="en-US" sz="3200" dirty="0" err="1" smtClean="0"/>
              <a:t>merek</a:t>
            </a:r>
            <a:r>
              <a:rPr lang="en-US" sz="3200" dirty="0" smtClean="0"/>
              <a:t> </a:t>
            </a:r>
            <a:r>
              <a:rPr lang="en-US" sz="3200" dirty="0" err="1" smtClean="0"/>
              <a:t>terdapat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</a:t>
            </a:r>
            <a:r>
              <a:rPr lang="en-US" sz="3200" dirty="0" err="1" smtClean="0"/>
              <a:t>strategi</a:t>
            </a:r>
            <a:r>
              <a:rPr lang="en-US" sz="3200" dirty="0" smtClean="0"/>
              <a:t> </a:t>
            </a:r>
            <a:r>
              <a:rPr lang="en-US" sz="3200" dirty="0" err="1" smtClean="0"/>
              <a:t>yaitu</a:t>
            </a:r>
            <a:r>
              <a:rPr lang="en-US" sz="3200" dirty="0" smtClean="0"/>
              <a:t> </a:t>
            </a:r>
            <a:r>
              <a:rPr lang="en-US" sz="3200" dirty="0" err="1" smtClean="0"/>
              <a:t>strategi</a:t>
            </a:r>
            <a:r>
              <a:rPr lang="en-US" sz="3200" dirty="0" smtClean="0"/>
              <a:t> </a:t>
            </a:r>
            <a:r>
              <a:rPr lang="en-US" sz="3200" dirty="0" err="1" smtClean="0"/>
              <a:t>differensiasi</a:t>
            </a:r>
            <a:r>
              <a:rPr lang="en-US" sz="3200" dirty="0" smtClean="0"/>
              <a:t>. </a:t>
            </a:r>
            <a:r>
              <a:rPr lang="en-US" sz="3200" dirty="0" err="1" smtClean="0"/>
              <a:t>Maksudnya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sampai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mana</a:t>
            </a:r>
            <a:r>
              <a:rPr lang="en-US" sz="3200" dirty="0" smtClean="0"/>
              <a:t> </a:t>
            </a:r>
            <a:r>
              <a:rPr lang="en-US" sz="3200" dirty="0" err="1" smtClean="0"/>
              <a:t>produk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brand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mampu</a:t>
            </a:r>
            <a:r>
              <a:rPr lang="en-US" sz="3200" dirty="0" smtClean="0"/>
              <a:t> </a:t>
            </a:r>
            <a:r>
              <a:rPr lang="en-US" sz="3200" dirty="0" err="1" smtClean="0"/>
              <a:t>membangun</a:t>
            </a:r>
            <a:r>
              <a:rPr lang="en-US" sz="3200" dirty="0" smtClean="0"/>
              <a:t> image </a:t>
            </a:r>
            <a:r>
              <a:rPr lang="en-US" sz="3200" dirty="0" err="1" smtClean="0"/>
              <a:t>khusus</a:t>
            </a:r>
            <a:r>
              <a:rPr lang="en-US" sz="3200" dirty="0" smtClean="0"/>
              <a:t>, </a:t>
            </a:r>
            <a:r>
              <a:rPr lang="en-US" sz="3200" dirty="0" err="1" smtClean="0"/>
              <a:t>unik</a:t>
            </a:r>
            <a:r>
              <a:rPr lang="en-US" sz="3200" dirty="0" smtClean="0"/>
              <a:t>,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berbeda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masyarakat</a:t>
            </a:r>
            <a:r>
              <a:rPr lang="en-US" sz="3200" dirty="0" smtClean="0"/>
              <a:t> </a:t>
            </a:r>
            <a:r>
              <a:rPr lang="en-US" sz="3200" dirty="0" err="1" smtClean="0"/>
              <a:t>konsumen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Differensiasi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merek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memaksimalkan</a:t>
            </a:r>
            <a:r>
              <a:rPr lang="en-US" sz="2800" dirty="0" smtClean="0"/>
              <a:t> </a:t>
            </a:r>
            <a:r>
              <a:rPr lang="en-US" sz="2800" dirty="0" err="1" smtClean="0"/>
              <a:t>efektifitas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iklan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dibangun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gaya</a:t>
            </a:r>
            <a:r>
              <a:rPr lang="en-US" sz="2800" dirty="0" smtClean="0"/>
              <a:t> </a:t>
            </a:r>
            <a:r>
              <a:rPr lang="en-US" sz="2800" dirty="0" err="1" smtClean="0"/>
              <a:t>periklanan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konsisten</a:t>
            </a:r>
            <a:r>
              <a:rPr lang="en-US" sz="2800" dirty="0" smtClean="0"/>
              <a:t>.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David </a:t>
            </a:r>
            <a:r>
              <a:rPr lang="en-US" sz="2800" dirty="0" err="1" smtClean="0"/>
              <a:t>Aaker</a:t>
            </a:r>
            <a:r>
              <a:rPr lang="en-US" sz="2800" dirty="0" smtClean="0"/>
              <a:t> (</a:t>
            </a:r>
            <a:r>
              <a:rPr lang="en-US" sz="2800" dirty="0" err="1" smtClean="0"/>
              <a:t>Dalam</a:t>
            </a:r>
            <a:r>
              <a:rPr lang="en-US" sz="2800" dirty="0" smtClean="0"/>
              <a:t> : Sutherland &amp; Alice K, 2005),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strategi</a:t>
            </a:r>
            <a:r>
              <a:rPr lang="en-US" sz="2800" dirty="0" smtClean="0"/>
              <a:t> </a:t>
            </a:r>
            <a:r>
              <a:rPr lang="en-US" sz="2800" dirty="0" err="1" smtClean="0"/>
              <a:t>merek</a:t>
            </a:r>
            <a:r>
              <a:rPr lang="en-US" sz="2800" dirty="0" smtClean="0"/>
              <a:t> yang </a:t>
            </a:r>
            <a:r>
              <a:rPr lang="en-US" sz="2800" dirty="0" err="1" smtClean="0"/>
              <a:t>konsisten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ditopang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simbol</a:t>
            </a:r>
            <a:r>
              <a:rPr lang="en-US" sz="2800" dirty="0" smtClean="0"/>
              <a:t> yang </a:t>
            </a:r>
            <a:r>
              <a:rPr lang="en-US" sz="2800" dirty="0" err="1" smtClean="0"/>
              <a:t>kuat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menghasilkan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keuntungan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melaksanakan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komunikasi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Citra </a:t>
            </a:r>
            <a:r>
              <a:rPr lang="en-US" sz="2800" dirty="0" err="1" smtClean="0"/>
              <a:t>merek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strategi</a:t>
            </a:r>
            <a:r>
              <a:rPr lang="en-US" sz="2800" dirty="0" smtClean="0"/>
              <a:t> </a:t>
            </a:r>
            <a:r>
              <a:rPr lang="en-US" sz="2800" dirty="0" err="1" smtClean="0"/>
              <a:t>differensiasi</a:t>
            </a:r>
            <a:r>
              <a:rPr lang="en-US" sz="2800" dirty="0" smtClean="0"/>
              <a:t>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David Ogilvy (</a:t>
            </a:r>
            <a:r>
              <a:rPr lang="en-US" sz="2800" dirty="0" err="1" smtClean="0"/>
              <a:t>Dalam</a:t>
            </a:r>
            <a:r>
              <a:rPr lang="en-US" sz="2800" dirty="0" smtClean="0"/>
              <a:t> : </a:t>
            </a:r>
            <a:r>
              <a:rPr lang="en-US" sz="2800" dirty="0" err="1" smtClean="0"/>
              <a:t>Lwin</a:t>
            </a:r>
            <a:r>
              <a:rPr lang="en-US" sz="2800" dirty="0" smtClean="0"/>
              <a:t> &amp; </a:t>
            </a:r>
            <a:r>
              <a:rPr lang="en-US" sz="2800" dirty="0" err="1" smtClean="0"/>
              <a:t>Aitchison</a:t>
            </a:r>
            <a:r>
              <a:rPr lang="en-US" sz="2800" dirty="0" smtClean="0"/>
              <a:t>, 2005) </a:t>
            </a:r>
            <a:r>
              <a:rPr lang="en-US" sz="2800" dirty="0" err="1" smtClean="0"/>
              <a:t>adalah</a:t>
            </a:r>
            <a:r>
              <a:rPr lang="en-US" sz="2800" dirty="0" smtClean="0"/>
              <a:t>: </a:t>
            </a:r>
          </a:p>
          <a:p>
            <a:r>
              <a:rPr lang="en-US" sz="2800" dirty="0" err="1" smtClean="0"/>
              <a:t>Konsumen</a:t>
            </a:r>
            <a:r>
              <a:rPr lang="en-US" sz="2800" dirty="0" smtClean="0"/>
              <a:t> </a:t>
            </a:r>
            <a:r>
              <a:rPr lang="en-US" sz="2800" dirty="0" err="1" smtClean="0"/>
              <a:t>membeli</a:t>
            </a:r>
            <a:r>
              <a:rPr lang="en-US" sz="2800" dirty="0" smtClean="0"/>
              <a:t> </a:t>
            </a:r>
            <a:r>
              <a:rPr lang="en-US" sz="2800" dirty="0" err="1" smtClean="0"/>
              <a:t>manfaat</a:t>
            </a:r>
            <a:r>
              <a:rPr lang="en-US" sz="2800" dirty="0" smtClean="0"/>
              <a:t> </a:t>
            </a:r>
            <a:r>
              <a:rPr lang="en-US" sz="2800" dirty="0" err="1" smtClean="0"/>
              <a:t>fisik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psikologis</a:t>
            </a:r>
            <a:r>
              <a:rPr lang="en-US" sz="2800" dirty="0" smtClean="0"/>
              <a:t>, </a:t>
            </a:r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sekedar</a:t>
            </a:r>
            <a:r>
              <a:rPr lang="en-US" sz="2800" dirty="0" smtClean="0"/>
              <a:t> </a:t>
            </a:r>
            <a:r>
              <a:rPr lang="en-US" sz="2800" dirty="0" err="1" smtClean="0"/>
              <a:t>membeli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Periklanan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investasi</a:t>
            </a:r>
            <a:r>
              <a:rPr lang="en-US" sz="2800" dirty="0" smtClean="0"/>
              <a:t> </a:t>
            </a:r>
            <a:r>
              <a:rPr lang="en-US" sz="2800" dirty="0" err="1" smtClean="0"/>
              <a:t>jangka</a:t>
            </a:r>
            <a:r>
              <a:rPr lang="en-US" sz="2800" dirty="0" smtClean="0"/>
              <a:t>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mengembangkan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mempertahankan</a:t>
            </a:r>
            <a:r>
              <a:rPr lang="en-US" sz="2800" dirty="0" smtClean="0"/>
              <a:t> </a:t>
            </a:r>
            <a:r>
              <a:rPr lang="en-US" sz="2800" dirty="0" err="1" smtClean="0"/>
              <a:t>citra</a:t>
            </a:r>
            <a:r>
              <a:rPr lang="en-US" sz="2800" dirty="0" smtClean="0"/>
              <a:t> </a:t>
            </a:r>
            <a:r>
              <a:rPr lang="en-US" sz="2800" dirty="0" err="1" smtClean="0"/>
              <a:t>merek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477962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Strategi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iklan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harus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mampu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menjawab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pertanyaan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dasar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dari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rancangan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sebuah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sebuah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kampanye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periklanan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dirumuskan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5W + 1H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yaitu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: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7772400" cy="4953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What	: </a:t>
            </a:r>
            <a:r>
              <a:rPr lang="en-US" sz="2800" b="1" dirty="0" err="1" smtClean="0"/>
              <a:t>apa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tujuan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iklan</a:t>
            </a:r>
            <a:r>
              <a:rPr lang="en-US" sz="2800" b="1" dirty="0" smtClean="0"/>
              <a:t> ?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Who  	: </a:t>
            </a:r>
            <a:r>
              <a:rPr lang="en-US" sz="2800" b="1" dirty="0" err="1" smtClean="0"/>
              <a:t>siapa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khalayak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dijangkau</a:t>
            </a:r>
            <a:r>
              <a:rPr lang="en-US" sz="2800" b="1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When 	: </a:t>
            </a:r>
            <a:r>
              <a:rPr lang="en-US" sz="2800" b="1" dirty="0" err="1" smtClean="0"/>
              <a:t>kapan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iklan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dipasang</a:t>
            </a:r>
            <a:r>
              <a:rPr lang="en-US" sz="2800" b="1" dirty="0" smtClean="0"/>
              <a:t> ?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Where 	: </a:t>
            </a:r>
            <a:r>
              <a:rPr lang="en-US" sz="2800" b="1" dirty="0" err="1" smtClean="0"/>
              <a:t>di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iklan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dipasang</a:t>
            </a:r>
            <a:r>
              <a:rPr lang="en-US" sz="2800" b="1" dirty="0" smtClean="0"/>
              <a:t> ?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Why 	: </a:t>
            </a:r>
            <a:r>
              <a:rPr lang="en-US" sz="2800" b="1" dirty="0" err="1" smtClean="0"/>
              <a:t>mengapa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harus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demikian</a:t>
            </a:r>
            <a:r>
              <a:rPr lang="en-US" sz="2800" b="1" dirty="0" smtClean="0"/>
              <a:t> ?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How 	: </a:t>
            </a:r>
            <a:r>
              <a:rPr lang="en-US" sz="2800" b="1" dirty="0" err="1" smtClean="0"/>
              <a:t>bagaimana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bentuk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iklannya</a:t>
            </a:r>
            <a:r>
              <a:rPr lang="en-US" sz="2800" b="1" dirty="0" smtClean="0"/>
              <a:t> ?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838200"/>
            <a:ext cx="7772400" cy="5181600"/>
          </a:xfrm>
        </p:spPr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 </a:t>
            </a:r>
            <a:r>
              <a:rPr lang="en-US" dirty="0" err="1" smtClean="0"/>
              <a:t>kontemporer</a:t>
            </a:r>
            <a:r>
              <a:rPr lang="en-US" dirty="0" smtClean="0"/>
              <a:t>, </a:t>
            </a:r>
            <a:r>
              <a:rPr lang="en-US" dirty="0" err="1" smtClean="0"/>
              <a:t>realita</a:t>
            </a:r>
            <a:r>
              <a:rPr lang="en-US" dirty="0" smtClean="0"/>
              <a:t> </a:t>
            </a:r>
            <a:r>
              <a:rPr lang="en-US" dirty="0" err="1" smtClean="0"/>
              <a:t>merepresentasikan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,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memproyeksikan</a:t>
            </a:r>
            <a:r>
              <a:rPr lang="en-US" dirty="0" smtClean="0"/>
              <a:t> value </a:t>
            </a:r>
            <a:r>
              <a:rPr lang="en-US" dirty="0" err="1" smtClean="0"/>
              <a:t>dari</a:t>
            </a:r>
            <a:r>
              <a:rPr lang="en-US" dirty="0" smtClean="0"/>
              <a:t> brand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.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kaya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pencitraan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(Engel, 1994)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penyampai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pembentuk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. Image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segalanya</a:t>
            </a:r>
            <a:r>
              <a:rPr lang="en-US" dirty="0" smtClean="0"/>
              <a:t>,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citranya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personaliti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. Dan media </a:t>
            </a:r>
            <a:r>
              <a:rPr lang="en-US" dirty="0" err="1" smtClean="0"/>
              <a:t>pencitraan</a:t>
            </a:r>
            <a:r>
              <a:rPr lang="en-US" dirty="0" smtClean="0"/>
              <a:t> yang paling </a:t>
            </a:r>
            <a:r>
              <a:rPr lang="en-US" dirty="0" err="1" smtClean="0"/>
              <a:t>canggih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Positioning oriented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Positioning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tangga-tangga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(Al </a:t>
            </a:r>
            <a:r>
              <a:rPr lang="en-US" dirty="0" err="1" smtClean="0"/>
              <a:t>Ries</a:t>
            </a:r>
            <a:r>
              <a:rPr lang="en-US" dirty="0" smtClean="0"/>
              <a:t> &amp; Jack Trout, 2002).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kompetitor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market leader.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orientasi</a:t>
            </a:r>
            <a:r>
              <a:rPr lang="en-US" dirty="0" smtClean="0"/>
              <a:t> positioning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,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product class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kompetitor</a:t>
            </a:r>
            <a:r>
              <a:rPr lang="en-US" dirty="0" smtClean="0"/>
              <a:t> (</a:t>
            </a:r>
            <a:r>
              <a:rPr lang="en-US" dirty="0" err="1" smtClean="0"/>
              <a:t>Kartajaya</a:t>
            </a:r>
            <a:r>
              <a:rPr lang="en-US" dirty="0" smtClean="0"/>
              <a:t>, 2004).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Pelopor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Positioning </a:t>
            </a:r>
            <a:r>
              <a:rPr lang="en-US" dirty="0" err="1" smtClean="0"/>
              <a:t>adalah</a:t>
            </a:r>
            <a:r>
              <a:rPr lang="en-US" dirty="0" smtClean="0"/>
              <a:t> Jack trout </a:t>
            </a:r>
            <a:r>
              <a:rPr lang="en-US" dirty="0" err="1" smtClean="0"/>
              <a:t>dan</a:t>
            </a:r>
            <a:r>
              <a:rPr lang="en-US" dirty="0" smtClean="0"/>
              <a:t> Al </a:t>
            </a:r>
            <a:r>
              <a:rPr lang="en-US" dirty="0" err="1" smtClean="0"/>
              <a:t>Ries</a:t>
            </a:r>
            <a:r>
              <a:rPr lang="en-US" dirty="0" smtClean="0"/>
              <a:t>,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agar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diingat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“</a:t>
            </a:r>
            <a:r>
              <a:rPr lang="en-US" dirty="0" err="1" smtClean="0"/>
              <a:t>dikaitkan</a:t>
            </a:r>
            <a:r>
              <a:rPr lang="en-US" dirty="0" smtClean="0"/>
              <a:t>” </a:t>
            </a:r>
            <a:r>
              <a:rPr lang="en-US" dirty="0" err="1" smtClean="0"/>
              <a:t>dengan</a:t>
            </a:r>
            <a:r>
              <a:rPr lang="en-US" dirty="0" smtClean="0"/>
              <a:t> market leader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“head on attack” </a:t>
            </a:r>
            <a:r>
              <a:rPr lang="en-US" dirty="0" err="1" smtClean="0"/>
              <a:t>dengan</a:t>
            </a:r>
            <a:r>
              <a:rPr lang="en-US" dirty="0" smtClean="0"/>
              <a:t> market leader </a:t>
            </a:r>
            <a:r>
              <a:rPr lang="en-US" dirty="0" err="1" smtClean="0"/>
              <a:t>tersebut</a:t>
            </a:r>
            <a:r>
              <a:rPr lang="en-US" dirty="0" smtClean="0"/>
              <a:t> (</a:t>
            </a:r>
            <a:r>
              <a:rPr lang="en-US" dirty="0" err="1" smtClean="0"/>
              <a:t>Madjadikara</a:t>
            </a:r>
            <a:r>
              <a:rPr lang="en-US" dirty="0" smtClean="0"/>
              <a:t>, 2004).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, positioning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berorientasi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target market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dijangkau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positioning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dipersepsikan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beda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memisahkan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yang lain. Dan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disukai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ditunggu-tunggu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Positioning </a:t>
            </a:r>
            <a:r>
              <a:rPr lang="en-US" dirty="0" err="1" smtClean="0"/>
              <a:t>adalah</a:t>
            </a:r>
            <a:r>
              <a:rPr lang="en-US" dirty="0" smtClean="0"/>
              <a:t> core-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.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yang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valuable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benak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,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positioning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(</a:t>
            </a:r>
            <a:r>
              <a:rPr lang="en-US" dirty="0" err="1" smtClean="0"/>
              <a:t>Durianto</a:t>
            </a:r>
            <a:r>
              <a:rPr lang="en-US" dirty="0" smtClean="0"/>
              <a:t>, </a:t>
            </a:r>
            <a:r>
              <a:rPr lang="en-US" dirty="0" err="1" smtClean="0"/>
              <a:t>dkk</a:t>
            </a:r>
            <a:r>
              <a:rPr lang="en-US" dirty="0" smtClean="0"/>
              <a:t>, 2003) :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Strategi</a:t>
            </a:r>
            <a:r>
              <a:rPr lang="en-US" dirty="0" smtClean="0"/>
              <a:t> USP </a:t>
            </a:r>
            <a:r>
              <a:rPr lang="en-US" dirty="0" err="1" smtClean="0"/>
              <a:t>dan</a:t>
            </a:r>
            <a:r>
              <a:rPr lang="en-US" dirty="0" smtClean="0"/>
              <a:t> Brand Image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produknya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mengkaitkan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market leader.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head on attack </a:t>
            </a:r>
            <a:r>
              <a:rPr lang="en-US" dirty="0" err="1" smtClean="0"/>
              <a:t>dengan</a:t>
            </a:r>
            <a:r>
              <a:rPr lang="en-US" dirty="0" smtClean="0"/>
              <a:t> market leader.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7772400" cy="5410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positioning </a:t>
            </a:r>
            <a:r>
              <a:rPr lang="en-US" dirty="0" err="1" smtClean="0"/>
              <a:t>benak</a:t>
            </a:r>
            <a:r>
              <a:rPr lang="en-US" dirty="0" smtClean="0"/>
              <a:t> </a:t>
            </a:r>
            <a:r>
              <a:rPr lang="en-US" dirty="0" err="1" smtClean="0"/>
              <a:t>konsumenlah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medan</a:t>
            </a:r>
            <a:r>
              <a:rPr lang="en-US" dirty="0" smtClean="0"/>
              <a:t> </a:t>
            </a:r>
            <a:r>
              <a:rPr lang="en-US" dirty="0" err="1" smtClean="0"/>
              <a:t>perang</a:t>
            </a:r>
            <a:r>
              <a:rPr lang="en-US" dirty="0" smtClean="0"/>
              <a:t>. Positioning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benak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dituju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positioning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(</a:t>
            </a:r>
            <a:r>
              <a:rPr lang="en-US" dirty="0" err="1" smtClean="0"/>
              <a:t>Kartajaya</a:t>
            </a:r>
            <a:r>
              <a:rPr lang="en-US" dirty="0" smtClean="0"/>
              <a:t>, 2004 : 14)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dirty="0" smtClean="0"/>
              <a:t>- Positioning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dipersepsi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reason to buy.</a:t>
            </a:r>
            <a:br>
              <a:rPr lang="en-US" dirty="0" smtClean="0"/>
            </a:br>
            <a:r>
              <a:rPr lang="en-US" dirty="0" smtClean="0"/>
              <a:t>- Positioning </a:t>
            </a:r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kompetitif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Positioning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mendeferensiasikan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Berkelanjutan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SAY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Kreatifitas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how to say-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( What to say )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.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kreatifitas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kreatifitas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  <a:r>
              <a:rPr lang="en-US" dirty="0" err="1" smtClean="0"/>
              <a:t>Kreatifitas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, </a:t>
            </a:r>
            <a:r>
              <a:rPr lang="en-US" dirty="0" err="1" smtClean="0"/>
              <a:t>memilih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, </a:t>
            </a:r>
            <a:r>
              <a:rPr lang="en-US" dirty="0" err="1" smtClean="0"/>
              <a:t>menggabungkan</a:t>
            </a:r>
            <a:r>
              <a:rPr lang="en-US" dirty="0" smtClean="0"/>
              <a:t>,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,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lain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kreatifitas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penggabungan</a:t>
            </a:r>
            <a:r>
              <a:rPr lang="en-US" dirty="0" smtClean="0"/>
              <a:t> </a:t>
            </a:r>
            <a:r>
              <a:rPr lang="en-US" dirty="0" err="1" smtClean="0"/>
              <a:t>ide-ide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(Roman, Maas &amp; </a:t>
            </a:r>
            <a:r>
              <a:rPr lang="en-US" dirty="0" err="1" smtClean="0"/>
              <a:t>Nisenholtz</a:t>
            </a:r>
            <a:r>
              <a:rPr lang="en-US" dirty="0" smtClean="0"/>
              <a:t>, 2005).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yang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tidaklah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kolaborasi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pengarah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agen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. (Roman, Maas &amp; </a:t>
            </a:r>
            <a:r>
              <a:rPr lang="en-US" dirty="0" err="1" smtClean="0"/>
              <a:t>Nisenholtz</a:t>
            </a:r>
            <a:r>
              <a:rPr lang="en-US" dirty="0" smtClean="0"/>
              <a:t>, 2005).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brainstorming (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yang </a:t>
            </a:r>
            <a:r>
              <a:rPr lang="en-US" dirty="0" err="1" smtClean="0"/>
              <a:t>bebas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ditampung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brainstorming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.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melantur</a:t>
            </a:r>
            <a:r>
              <a:rPr lang="en-US" dirty="0" smtClean="0"/>
              <a:t>, </a:t>
            </a:r>
            <a:r>
              <a:rPr lang="en-US" dirty="0" err="1" smtClean="0"/>
              <a:t>lanturan</a:t>
            </a:r>
            <a:r>
              <a:rPr lang="en-US" dirty="0" smtClean="0"/>
              <a:t> </a:t>
            </a:r>
            <a:r>
              <a:rPr lang="en-US" dirty="0" err="1" smtClean="0"/>
              <a:t>disengaja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relevansinya</a:t>
            </a:r>
            <a:r>
              <a:rPr lang="en-US" dirty="0" smtClean="0"/>
              <a:t>, </a:t>
            </a:r>
            <a:r>
              <a:rPr lang="en-US" dirty="0" err="1" smtClean="0"/>
              <a:t>maksudnya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melantur</a:t>
            </a:r>
            <a:r>
              <a:rPr lang="en-US" dirty="0" smtClean="0"/>
              <a:t> </a:t>
            </a:r>
            <a:r>
              <a:rPr lang="en-US" dirty="0" err="1" smtClean="0"/>
              <a:t>sejauh-jauhnya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merelevansikan</a:t>
            </a:r>
            <a:r>
              <a:rPr lang="en-US" dirty="0" smtClean="0"/>
              <a:t> </a:t>
            </a:r>
            <a:r>
              <a:rPr lang="en-US" dirty="0" err="1" smtClean="0"/>
              <a:t>sedekat-dekatnya</a:t>
            </a:r>
            <a:r>
              <a:rPr lang="en-US" dirty="0" smtClean="0"/>
              <a:t> (Hakim, 2005).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914400" y="228600"/>
            <a:ext cx="77724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57200"/>
            <a:ext cx="7772400" cy="5562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lanturan</a:t>
            </a:r>
            <a:r>
              <a:rPr lang="en-US" dirty="0" smtClean="0"/>
              <a:t> </a:t>
            </a:r>
            <a:r>
              <a:rPr lang="en-US" dirty="0" err="1" smtClean="0"/>
              <a:t>lanturan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r>
              <a:rPr lang="en-US" dirty="0" smtClean="0"/>
              <a:t> (Hakim, 2005)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err="1" smtClean="0"/>
              <a:t>Plesetan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tertawa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mendengar</a:t>
            </a:r>
            <a:r>
              <a:rPr lang="en-US" dirty="0" smtClean="0"/>
              <a:t> </a:t>
            </a:r>
            <a:r>
              <a:rPr lang="en-US" dirty="0" err="1" smtClean="0"/>
              <a:t>plesetan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relevansinya</a:t>
            </a:r>
            <a:r>
              <a:rPr lang="en-US" dirty="0" smtClean="0"/>
              <a:t>. </a:t>
            </a:r>
            <a:r>
              <a:rPr lang="en-US" dirty="0" err="1" smtClean="0"/>
              <a:t>Relevansi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aslinya</a:t>
            </a:r>
            <a:r>
              <a:rPr lang="en-US" dirty="0" smtClean="0"/>
              <a:t>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diplesetkan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 Visual </a:t>
            </a:r>
            <a:r>
              <a:rPr lang="en-US" dirty="0" err="1" smtClean="0"/>
              <a:t>produk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penggantian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visual </a:t>
            </a:r>
            <a:r>
              <a:rPr lang="en-US" dirty="0" err="1" smtClean="0"/>
              <a:t>dengan</a:t>
            </a:r>
            <a:r>
              <a:rPr lang="en-US" dirty="0" smtClean="0"/>
              <a:t> visual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  <a:r>
              <a:rPr lang="en-US" dirty="0" err="1" smtClean="0"/>
              <a:t>Mengganti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, </a:t>
            </a:r>
            <a:r>
              <a:rPr lang="en-US" dirty="0" err="1" smtClean="0"/>
              <a:t>ukurannya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 Headline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tipografi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Visual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headline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tipografi</a:t>
            </a:r>
            <a:r>
              <a:rPr lang="en-US" dirty="0" smtClean="0"/>
              <a:t> yang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33400"/>
            <a:ext cx="7772400" cy="6324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Logo</a:t>
            </a:r>
            <a:br>
              <a:rPr lang="en-US" dirty="0" smtClean="0"/>
            </a:b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logo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yang </a:t>
            </a:r>
            <a:r>
              <a:rPr lang="en-US" dirty="0" err="1" smtClean="0"/>
              <a:t>dihadirkan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endoser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figur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 Sex</a:t>
            </a:r>
            <a:br>
              <a:rPr lang="en-US" dirty="0" smtClean="0"/>
            </a:b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fikiran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sensual.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dramatisasi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benefit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105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usaha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menciptakan</a:t>
            </a:r>
            <a:r>
              <a:rPr lang="en-US" sz="2800" dirty="0" smtClean="0"/>
              <a:t> </a:t>
            </a:r>
            <a:r>
              <a:rPr lang="en-US" sz="2800" dirty="0" err="1" smtClean="0"/>
              <a:t>iklan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efektif</a:t>
            </a:r>
            <a:r>
              <a:rPr lang="en-US" sz="2800" dirty="0" smtClean="0"/>
              <a:t>,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selain</a:t>
            </a:r>
            <a:r>
              <a:rPr lang="en-US" sz="2800" dirty="0" smtClean="0"/>
              <a:t> </a:t>
            </a:r>
            <a:r>
              <a:rPr lang="en-US" sz="2800" dirty="0" err="1" smtClean="0"/>
              <a:t>rumusan</a:t>
            </a:r>
            <a:r>
              <a:rPr lang="en-US" sz="2800" dirty="0" smtClean="0"/>
              <a:t> </a:t>
            </a:r>
            <a:r>
              <a:rPr lang="en-US" sz="2800" dirty="0" err="1" smtClean="0"/>
              <a:t>pertanyaan</a:t>
            </a:r>
            <a:r>
              <a:rPr lang="en-US" sz="2800" dirty="0" smtClean="0"/>
              <a:t> 5W + 1H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cukup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, </a:t>
            </a:r>
            <a:r>
              <a:rPr lang="en-US" sz="2800" dirty="0" err="1" smtClean="0"/>
              <a:t>persaingan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kompetitor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</a:t>
            </a:r>
            <a:r>
              <a:rPr lang="en-US" sz="2800" dirty="0" err="1" smtClean="0"/>
              <a:t>mendalam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konsumen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kunci</a:t>
            </a:r>
            <a:r>
              <a:rPr lang="en-US" sz="2800" dirty="0" smtClean="0"/>
              <a:t> </a:t>
            </a:r>
            <a:r>
              <a:rPr lang="en-US" sz="2800" dirty="0" err="1" smtClean="0"/>
              <a:t>pokok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diketahui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pemasar</a:t>
            </a:r>
            <a:r>
              <a:rPr lang="en-US" sz="2800" dirty="0" smtClean="0"/>
              <a:t> </a:t>
            </a:r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 smtClean="0"/>
              <a:t>merumuskan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Product Shoot</a:t>
            </a:r>
            <a:br>
              <a:rPr lang="en-US" dirty="0" smtClean="0"/>
            </a:b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berkonsentrasi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Humor</a:t>
            </a:r>
            <a:br>
              <a:rPr lang="en-US" dirty="0" smtClean="0"/>
            </a:br>
            <a:r>
              <a:rPr lang="en-US" dirty="0" err="1" smtClean="0"/>
              <a:t>Berhati-hatilah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humor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. </a:t>
            </a:r>
            <a:r>
              <a:rPr lang="en-US" dirty="0" err="1" smtClean="0"/>
              <a:t>menurut</a:t>
            </a:r>
            <a:r>
              <a:rPr lang="en-US" dirty="0" smtClean="0"/>
              <a:t> max </a:t>
            </a:r>
            <a:r>
              <a:rPr lang="en-US" dirty="0" err="1" smtClean="0"/>
              <a:t>sutherland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lucu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, </a:t>
            </a:r>
            <a:r>
              <a:rPr lang="en-US" dirty="0" err="1" smtClean="0"/>
              <a:t>Fokus</a:t>
            </a:r>
            <a:r>
              <a:rPr lang="en-US" dirty="0" smtClean="0"/>
              <a:t> audience </a:t>
            </a:r>
            <a:r>
              <a:rPr lang="en-US" dirty="0" err="1" smtClean="0"/>
              <a:t>justru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tertuju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“</a:t>
            </a:r>
            <a:r>
              <a:rPr lang="en-US" dirty="0" err="1" smtClean="0"/>
              <a:t>lucunya</a:t>
            </a:r>
            <a:r>
              <a:rPr lang="en-US" dirty="0" smtClean="0"/>
              <a:t>”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pesannya.Kata</a:t>
            </a:r>
            <a:r>
              <a:rPr lang="en-US" dirty="0" smtClean="0"/>
              <a:t> </a:t>
            </a:r>
            <a:r>
              <a:rPr lang="en-US" dirty="0" err="1" smtClean="0"/>
              <a:t>sutherland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,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lucu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orand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(Marketing, 02/IV/</a:t>
            </a:r>
            <a:r>
              <a:rPr lang="en-US" dirty="0" err="1" smtClean="0"/>
              <a:t>Februari</a:t>
            </a:r>
            <a:r>
              <a:rPr lang="en-US" dirty="0" smtClean="0"/>
              <a:t> 2004)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Emotional Selling Proposition</a:t>
            </a:r>
            <a:br>
              <a:rPr lang="en-US" dirty="0" smtClean="0"/>
            </a:br>
            <a:r>
              <a:rPr lang="en-US" dirty="0" smtClean="0"/>
              <a:t>Para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yang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“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” target,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tren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(</a:t>
            </a:r>
            <a:r>
              <a:rPr lang="en-US" dirty="0" err="1" smtClean="0"/>
              <a:t>Suyanto</a:t>
            </a:r>
            <a:r>
              <a:rPr lang="en-US" dirty="0" smtClean="0"/>
              <a:t>, 2004).</a:t>
            </a:r>
            <a:br>
              <a:rPr lang="en-US" dirty="0" smtClean="0"/>
            </a:br>
            <a:r>
              <a:rPr lang="en-US" dirty="0" smtClean="0"/>
              <a:t>John </a:t>
            </a:r>
            <a:r>
              <a:rPr lang="en-US" dirty="0" err="1" smtClean="0"/>
              <a:t>Hegarty</a:t>
            </a:r>
            <a:r>
              <a:rPr lang="en-US" dirty="0" smtClean="0"/>
              <a:t>,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biro </a:t>
            </a:r>
            <a:r>
              <a:rPr lang="en-US" dirty="0" err="1" smtClean="0"/>
              <a:t>iklan</a:t>
            </a:r>
            <a:r>
              <a:rPr lang="en-US" dirty="0" smtClean="0"/>
              <a:t> BBH </a:t>
            </a:r>
            <a:r>
              <a:rPr lang="en-US" dirty="0" err="1" smtClean="0"/>
              <a:t>Amerika</a:t>
            </a:r>
            <a:r>
              <a:rPr lang="en-US" dirty="0" smtClean="0"/>
              <a:t>(</a:t>
            </a:r>
            <a:r>
              <a:rPr lang="en-US" dirty="0" err="1" smtClean="0"/>
              <a:t>dalam</a:t>
            </a:r>
            <a:r>
              <a:rPr lang="en-US" dirty="0" smtClean="0"/>
              <a:t> : www.pertamina.com/indonesia/head_office)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globalisasi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produk-produk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yang </a:t>
            </a:r>
            <a:r>
              <a:rPr lang="en-US" dirty="0" err="1" smtClean="0"/>
              <a:t>serupa</a:t>
            </a:r>
            <a:r>
              <a:rPr lang="en-US" dirty="0" smtClean="0"/>
              <a:t>.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bersaing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menyentuh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gengsi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keunggulannya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sang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,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yakin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jatuh</a:t>
            </a:r>
            <a:r>
              <a:rPr lang="en-US" dirty="0" smtClean="0"/>
              <a:t> </a:t>
            </a:r>
            <a:r>
              <a:rPr lang="en-US" dirty="0" err="1" smtClean="0"/>
              <a:t>cinta</a:t>
            </a:r>
            <a:r>
              <a:rPr lang="en-US" dirty="0" smtClean="0"/>
              <a:t>.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tertarik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perbedaan-perbedaan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yang </a:t>
            </a: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(</a:t>
            </a:r>
            <a:r>
              <a:rPr lang="en-US" dirty="0" err="1" smtClean="0"/>
              <a:t>Batey</a:t>
            </a:r>
            <a:r>
              <a:rPr lang="en-US" dirty="0" smtClean="0"/>
              <a:t>, 2003)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Brand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respons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yang </a:t>
            </a:r>
            <a:r>
              <a:rPr lang="en-US" dirty="0" err="1" smtClean="0"/>
              <a:t>dibangkitkan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pesan-pesan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, </a:t>
            </a:r>
            <a:r>
              <a:rPr lang="en-US" dirty="0" err="1" smtClean="0"/>
              <a:t>respons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motif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(Engel, 1994).</a:t>
            </a:r>
            <a:br>
              <a:rPr lang="en-US" dirty="0" smtClean="0"/>
            </a:b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,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brand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,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pemotretan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visual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. </a:t>
            </a:r>
            <a:r>
              <a:rPr lang="en-US" dirty="0" err="1" smtClean="0"/>
              <a:t>Perbedaan-perbedaan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yang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-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( </a:t>
            </a:r>
            <a:r>
              <a:rPr lang="en-US" dirty="0" err="1" smtClean="0"/>
              <a:t>Lwin</a:t>
            </a:r>
            <a:r>
              <a:rPr lang="en-US" dirty="0" smtClean="0"/>
              <a:t> &amp; </a:t>
            </a:r>
            <a:r>
              <a:rPr lang="en-US" dirty="0" err="1" smtClean="0"/>
              <a:t>Aitchison</a:t>
            </a:r>
            <a:r>
              <a:rPr lang="en-US" dirty="0" smtClean="0"/>
              <a:t>, 2005).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90600" y="304801"/>
            <a:ext cx="76962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Emotional branding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utama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mendifferensiasi</a:t>
            </a:r>
            <a:r>
              <a:rPr lang="en-US" sz="2800" dirty="0" smtClean="0"/>
              <a:t> </a:t>
            </a:r>
            <a:r>
              <a:rPr lang="en-US" sz="2800" dirty="0" err="1" smtClean="0"/>
              <a:t>keidentikan</a:t>
            </a:r>
            <a:r>
              <a:rPr lang="en-US" sz="2800" dirty="0" smtClean="0"/>
              <a:t> </a:t>
            </a:r>
            <a:r>
              <a:rPr lang="en-US" sz="2800" dirty="0" err="1" smtClean="0"/>
              <a:t>iklan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sekarang</a:t>
            </a:r>
            <a:r>
              <a:rPr lang="en-US" sz="2800" dirty="0" smtClean="0"/>
              <a:t>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melimpah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(www.markplusnco.com/discussion_view). </a:t>
            </a:r>
            <a:r>
              <a:rPr lang="en-US" sz="2800" dirty="0" err="1" smtClean="0"/>
              <a:t>Itulah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dimaksud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strategi</a:t>
            </a:r>
            <a:r>
              <a:rPr lang="en-US" sz="2800" dirty="0" smtClean="0"/>
              <a:t> Emotional Selling Proposition. </a:t>
            </a:r>
            <a:r>
              <a:rPr lang="en-US" sz="2800" dirty="0" err="1" smtClean="0"/>
              <a:t>Yaitu</a:t>
            </a:r>
            <a:r>
              <a:rPr lang="en-US" sz="2800" dirty="0" smtClean="0"/>
              <a:t> Brand </a:t>
            </a:r>
            <a:r>
              <a:rPr lang="en-US" sz="2800" dirty="0" err="1" smtClean="0"/>
              <a:t>didefinisikan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ungkapan</a:t>
            </a:r>
            <a:r>
              <a:rPr lang="en-US" sz="2800" dirty="0" smtClean="0"/>
              <a:t> </a:t>
            </a:r>
            <a:r>
              <a:rPr lang="en-US" sz="2800" dirty="0" err="1" smtClean="0"/>
              <a:t>emosi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perasaan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timbul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, </a:t>
            </a:r>
            <a:r>
              <a:rPr lang="en-US" sz="2800" dirty="0" err="1" smtClean="0"/>
              <a:t>jasa</a:t>
            </a:r>
            <a:r>
              <a:rPr lang="en-US" sz="2800" dirty="0" smtClean="0"/>
              <a:t>,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kampanye</a:t>
            </a:r>
            <a:r>
              <a:rPr lang="en-US" sz="2800" dirty="0" smtClean="0"/>
              <a:t> </a:t>
            </a:r>
            <a:r>
              <a:rPr lang="en-US" sz="2800" dirty="0" err="1" smtClean="0"/>
              <a:t>periklanan</a:t>
            </a:r>
            <a:r>
              <a:rPr lang="en-US" sz="2800" dirty="0" smtClean="0"/>
              <a:t>. </a:t>
            </a:r>
            <a:r>
              <a:rPr lang="en-US" sz="2800" dirty="0" err="1" smtClean="0"/>
              <a:t>Intinya</a:t>
            </a:r>
            <a:r>
              <a:rPr lang="en-US" sz="2800" dirty="0" smtClean="0"/>
              <a:t>, brand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dirasakan</a:t>
            </a:r>
            <a:r>
              <a:rPr lang="en-US" sz="2800" dirty="0" smtClean="0"/>
              <a:t> </a:t>
            </a:r>
            <a:r>
              <a:rPr lang="en-US" sz="2800" dirty="0" err="1" smtClean="0"/>
              <a:t>efeknya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benak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konsumen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persepsi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r>
              <a:rPr lang="en-US" sz="2800" dirty="0" err="1" smtClean="0"/>
              <a:t>Menurut</a:t>
            </a:r>
            <a:r>
              <a:rPr lang="en-US" sz="2800" dirty="0" smtClean="0"/>
              <a:t> Al </a:t>
            </a:r>
            <a:r>
              <a:rPr lang="en-US" sz="2800" dirty="0" err="1" smtClean="0"/>
              <a:t>Ries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Jack Trout ( </a:t>
            </a:r>
            <a:r>
              <a:rPr lang="en-US" sz="2800" dirty="0" err="1" smtClean="0"/>
              <a:t>dalam</a:t>
            </a:r>
            <a:r>
              <a:rPr lang="en-US" sz="2800" dirty="0" smtClean="0"/>
              <a:t> : </a:t>
            </a:r>
            <a:r>
              <a:rPr lang="en-US" sz="2800" dirty="0" err="1" smtClean="0"/>
              <a:t>Wirya</a:t>
            </a:r>
            <a:r>
              <a:rPr lang="en-US" sz="2800" dirty="0" smtClean="0"/>
              <a:t>, 1999) </a:t>
            </a:r>
            <a:r>
              <a:rPr lang="en-US" sz="2800" dirty="0" err="1" smtClean="0"/>
              <a:t>pemasaran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pertarungan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persepsi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ingatan</a:t>
            </a:r>
            <a:r>
              <a:rPr lang="en-US" sz="2800" dirty="0" smtClean="0"/>
              <a:t> </a:t>
            </a:r>
            <a:r>
              <a:rPr lang="en-US" sz="2800" dirty="0" err="1" smtClean="0"/>
              <a:t>konsumen</a:t>
            </a:r>
            <a:r>
              <a:rPr lang="en-US" sz="2800" dirty="0" smtClean="0"/>
              <a:t>. </a:t>
            </a:r>
            <a:r>
              <a:rPr lang="en-US" sz="2800" dirty="0" err="1" smtClean="0"/>
              <a:t>Siapa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menanamkan</a:t>
            </a:r>
            <a:r>
              <a:rPr lang="en-US" sz="2800" dirty="0" smtClean="0"/>
              <a:t> </a:t>
            </a:r>
            <a:r>
              <a:rPr lang="en-US" sz="2800" dirty="0" err="1" smtClean="0"/>
              <a:t>persepsi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benak</a:t>
            </a:r>
            <a:r>
              <a:rPr lang="en-US" sz="2800" dirty="0" smtClean="0"/>
              <a:t> </a:t>
            </a:r>
            <a:r>
              <a:rPr lang="en-US" sz="2800" dirty="0" err="1" smtClean="0"/>
              <a:t>konsumen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dialah</a:t>
            </a:r>
            <a:r>
              <a:rPr lang="en-US" sz="2800" dirty="0" smtClean="0"/>
              <a:t> </a:t>
            </a:r>
            <a:r>
              <a:rPr lang="en-US" sz="2800" dirty="0" err="1" smtClean="0"/>
              <a:t>pemenangnya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Perumusan</a:t>
            </a:r>
            <a:r>
              <a:rPr lang="en-US" b="1" dirty="0" smtClean="0"/>
              <a:t> </a:t>
            </a:r>
            <a:r>
              <a:rPr lang="en-US" b="1" dirty="0" err="1" smtClean="0"/>
              <a:t>Strategi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, </a:t>
            </a:r>
            <a:r>
              <a:rPr lang="en-US" dirty="0" err="1" smtClean="0"/>
              <a:t>maksudnya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. Gaya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pemicu</a:t>
            </a:r>
            <a:r>
              <a:rPr lang="en-US" dirty="0" smtClean="0"/>
              <a:t> </a:t>
            </a:r>
            <a:r>
              <a:rPr lang="en-US" dirty="0" err="1" smtClean="0"/>
              <a:t>ingatan</a:t>
            </a:r>
            <a:r>
              <a:rPr lang="en-US" dirty="0" smtClean="0"/>
              <a:t>, </a:t>
            </a:r>
            <a:r>
              <a:rPr lang="en-US" dirty="0" err="1" smtClean="0"/>
              <a:t>pemancing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ingat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.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(Sutherland &amp; Alice K, 2005).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kreatifitas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(</a:t>
            </a:r>
            <a:r>
              <a:rPr lang="en-US" dirty="0" err="1" smtClean="0"/>
              <a:t>Durianto</a:t>
            </a:r>
            <a:r>
              <a:rPr lang="en-US" dirty="0" smtClean="0"/>
              <a:t>, </a:t>
            </a:r>
            <a:r>
              <a:rPr lang="en-US" dirty="0" err="1" smtClean="0"/>
              <a:t>dkk</a:t>
            </a:r>
            <a:r>
              <a:rPr lang="en-US" dirty="0" smtClean="0"/>
              <a:t>, 2003) :</a:t>
            </a:r>
            <a:br>
              <a:rPr lang="en-US" dirty="0" smtClean="0"/>
            </a:br>
            <a:r>
              <a:rPr lang="en-US" dirty="0" smtClean="0"/>
              <a:t>- Directed Creativity</a:t>
            </a:r>
            <a:br>
              <a:rPr lang="en-US" dirty="0" smtClean="0"/>
            </a:br>
            <a:r>
              <a:rPr lang="en-US" dirty="0" err="1" smtClean="0"/>
              <a:t>Kreatifitas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what to say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. what to say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, </a:t>
            </a:r>
            <a:r>
              <a:rPr lang="en-US" dirty="0" err="1" smtClean="0"/>
              <a:t>tertuang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Creative Brief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 Brand Name Exposure</a:t>
            </a:r>
            <a:br>
              <a:rPr lang="en-US" dirty="0" smtClean="0"/>
            </a:br>
            <a:r>
              <a:rPr lang="en-US" dirty="0" smtClean="0"/>
              <a:t>Brand Name Exposure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individual brand name </a:t>
            </a:r>
            <a:r>
              <a:rPr lang="en-US" dirty="0" err="1" smtClean="0"/>
              <a:t>dan</a:t>
            </a:r>
            <a:r>
              <a:rPr lang="en-US" dirty="0" smtClean="0"/>
              <a:t> company brand name. Brand Name Exposure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brand awareness.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- Positive Uniqueness</a:t>
            </a:r>
            <a:br>
              <a:rPr lang="en-US" dirty="0" smtClean="0"/>
            </a:br>
            <a:r>
              <a:rPr lang="en-US" dirty="0" err="1" smtClean="0"/>
              <a:t>Iklan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yang </a:t>
            </a:r>
            <a:r>
              <a:rPr lang="en-US" dirty="0" err="1" smtClean="0"/>
              <a:t>positif</a:t>
            </a:r>
            <a:r>
              <a:rPr lang="en-US" dirty="0" smtClean="0"/>
              <a:t>. </a:t>
            </a:r>
            <a:r>
              <a:rPr lang="en-US" dirty="0" err="1" smtClean="0"/>
              <a:t>Pertama</a:t>
            </a:r>
            <a:r>
              <a:rPr lang="en-US" dirty="0" smtClean="0"/>
              <a:t>-tama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.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sia-sia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yang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dibenak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diingat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indra</a:t>
            </a:r>
            <a:r>
              <a:rPr lang="en-US" dirty="0" smtClean="0"/>
              <a:t> (Visual),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(</a:t>
            </a:r>
            <a:r>
              <a:rPr lang="en-US" dirty="0" err="1" smtClean="0"/>
              <a:t>Cinta</a:t>
            </a:r>
            <a:r>
              <a:rPr lang="en-US" dirty="0" smtClean="0"/>
              <a:t>, </a:t>
            </a:r>
            <a:r>
              <a:rPr lang="en-US" dirty="0" err="1" smtClean="0"/>
              <a:t>kebahagiaan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), </a:t>
            </a:r>
            <a:r>
              <a:rPr lang="en-US" dirty="0" err="1" smtClean="0"/>
              <a:t>kualitas</a:t>
            </a:r>
            <a:r>
              <a:rPr lang="en-US" dirty="0" smtClean="0"/>
              <a:t> yang </a:t>
            </a:r>
            <a:r>
              <a:rPr lang="en-US" dirty="0" err="1" smtClean="0"/>
              <a:t>menonjol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asosiasi</a:t>
            </a:r>
            <a:r>
              <a:rPr lang="en-US" dirty="0" smtClean="0"/>
              <a:t> yang </a:t>
            </a:r>
            <a:r>
              <a:rPr lang="en-US" dirty="0" err="1" smtClean="0"/>
              <a:t>intens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keutamaan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(</a:t>
            </a:r>
            <a:r>
              <a:rPr lang="en-US" dirty="0" err="1" smtClean="0"/>
              <a:t>Suyanto</a:t>
            </a:r>
            <a:r>
              <a:rPr lang="en-US" dirty="0" smtClean="0"/>
              <a:t>, 2004).</a:t>
            </a:r>
            <a:br>
              <a:rPr lang="en-US" dirty="0" smtClean="0"/>
            </a:br>
            <a:r>
              <a:rPr lang="en-US" dirty="0" smtClean="0"/>
              <a:t>- Selectivity</a:t>
            </a:r>
            <a:br>
              <a:rPr lang="en-US" dirty="0" smtClean="0"/>
            </a:b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endoser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pembawa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(Hakim, 2005) :</a:t>
            </a:r>
            <a:br>
              <a:rPr lang="en-US" dirty="0" smtClean="0"/>
            </a:br>
            <a:r>
              <a:rPr lang="en-US" dirty="0" smtClean="0"/>
              <a:t>- Simple</a:t>
            </a:r>
            <a:br>
              <a:rPr lang="en-US" dirty="0" smtClean="0"/>
            </a:b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haruslah</a:t>
            </a:r>
            <a:r>
              <a:rPr lang="en-US" dirty="0" smtClean="0"/>
              <a:t> simple. </a:t>
            </a:r>
            <a:r>
              <a:rPr lang="en-US" dirty="0" err="1" smtClean="0"/>
              <a:t>Kata</a:t>
            </a:r>
            <a:r>
              <a:rPr lang="en-US" dirty="0" smtClean="0"/>
              <a:t> simple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dimengerti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lihat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komunikatif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 Unexpected</a:t>
            </a:r>
            <a:br>
              <a:rPr lang="en-US" dirty="0" smtClean="0"/>
            </a:br>
            <a:r>
              <a:rPr lang="en-US" dirty="0" err="1" smtClean="0"/>
              <a:t>Iklan</a:t>
            </a:r>
            <a:r>
              <a:rPr lang="en-US" dirty="0" smtClean="0"/>
              <a:t> yang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terprediksi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diingat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7772400" cy="5410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- Persuasive</a:t>
            </a:r>
            <a:br>
              <a:rPr lang="en-US" dirty="0" smtClean="0"/>
            </a:b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bujuk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menggerakkan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brand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tertarik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mencobanya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 Relevant</a:t>
            </a:r>
            <a:br>
              <a:rPr lang="en-US" dirty="0" smtClean="0"/>
            </a:b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rasionalitas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produknya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positioning </a:t>
            </a:r>
            <a:r>
              <a:rPr lang="en-US" dirty="0" err="1" smtClean="0"/>
              <a:t>dan</a:t>
            </a:r>
            <a:r>
              <a:rPr lang="en-US" dirty="0" smtClean="0"/>
              <a:t> personality brand.</a:t>
            </a:r>
            <a:br>
              <a:rPr lang="en-US" dirty="0" smtClean="0"/>
            </a:br>
            <a:r>
              <a:rPr lang="en-US" dirty="0" smtClean="0"/>
              <a:t>- Entertaining</a:t>
            </a:r>
            <a:br>
              <a:rPr lang="en-US" dirty="0" smtClean="0"/>
            </a:br>
            <a:r>
              <a:rPr lang="en-US" dirty="0" smtClean="0"/>
              <a:t>Entertaining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lucu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mempermainkan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mengangkat</a:t>
            </a:r>
            <a:r>
              <a:rPr lang="en-US" dirty="0" smtClean="0"/>
              <a:t> </a:t>
            </a:r>
            <a:r>
              <a:rPr lang="en-US" dirty="0" err="1" smtClean="0"/>
              <a:t>simpati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Acceptable</a:t>
            </a:r>
            <a:br>
              <a:rPr lang="en-US" dirty="0" smtClean="0"/>
            </a:br>
            <a:r>
              <a:rPr lang="en-US" dirty="0" smtClean="0"/>
              <a:t>Yang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,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MENEMUKAN IDE KREATIF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1. Convention</a:t>
            </a:r>
            <a:br>
              <a:rPr lang="en-US" dirty="0" smtClean="0"/>
            </a:br>
            <a:r>
              <a:rPr lang="en-US" dirty="0" err="1" smtClean="0"/>
              <a:t>Analisislah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  <a:r>
              <a:rPr lang="en-US" dirty="0" err="1" smtClean="0"/>
              <a:t>Ditahapan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inside the box.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outside the box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tau </a:t>
            </a:r>
            <a:r>
              <a:rPr lang="en-US" dirty="0" err="1" smtClean="0"/>
              <a:t>dulu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inside-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outside-</a:t>
            </a:r>
            <a:r>
              <a:rPr lang="en-US" dirty="0" err="1" smtClean="0"/>
              <a:t>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Marketing 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7772400" cy="58674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 smtClean="0"/>
              <a:t>Hal yang paling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.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diiklankan</a:t>
            </a:r>
            <a:r>
              <a:rPr lang="en-US" dirty="0" smtClean="0"/>
              <a:t>, </a:t>
            </a:r>
            <a:r>
              <a:rPr lang="en-US" dirty="0" err="1" smtClean="0"/>
              <a:t>termuat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marketing brief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(</a:t>
            </a:r>
            <a:r>
              <a:rPr lang="en-US" dirty="0" err="1" smtClean="0"/>
              <a:t>Madjadikara</a:t>
            </a:r>
            <a:r>
              <a:rPr lang="en-US" dirty="0" smtClean="0"/>
              <a:t>, 2004). </a:t>
            </a:r>
          </a:p>
          <a:p>
            <a:pPr>
              <a:lnSpc>
                <a:spcPct val="16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:</a:t>
            </a:r>
            <a:br>
              <a:rPr lang="en-US" dirty="0" smtClean="0"/>
            </a:br>
            <a:r>
              <a:rPr lang="en-US" b="1" dirty="0" smtClean="0"/>
              <a:t>- Brand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lama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b="1" dirty="0" smtClean="0"/>
              <a:t>Product knowledge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fitur</a:t>
            </a:r>
            <a:r>
              <a:rPr lang="en-US" dirty="0" smtClean="0"/>
              <a:t> yang </a:t>
            </a:r>
            <a:r>
              <a:rPr lang="en-US" dirty="0" err="1" smtClean="0"/>
              <a:t>terkandung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Disturbtion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Ditahapan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out side the box,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kebiasaan.Buat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sebanyak-banyaknya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Inkubasi</a:t>
            </a:r>
            <a:r>
              <a:rPr lang="en-US" dirty="0" smtClean="0"/>
              <a:t>: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’stress’, hang ! Tips-</a:t>
            </a:r>
            <a:r>
              <a:rPr lang="en-US" dirty="0" err="1" smtClean="0"/>
              <a:t>nya</a:t>
            </a:r>
            <a:r>
              <a:rPr lang="en-US" dirty="0" smtClean="0"/>
              <a:t>: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(refreshing)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lama. </a:t>
            </a:r>
            <a:r>
              <a:rPr lang="en-US" dirty="0" err="1" smtClean="0"/>
              <a:t>Diskusikan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rekan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teman</a:t>
            </a:r>
            <a:r>
              <a:rPr lang="en-US" dirty="0" smtClean="0"/>
              <a:t> ‘Brainstorming’.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dirty="0" err="1" smtClean="0"/>
              <a:t>Iluminasi</a:t>
            </a:r>
            <a:r>
              <a:rPr lang="en-US" dirty="0" smtClean="0"/>
              <a:t>: </a:t>
            </a:r>
            <a:r>
              <a:rPr lang="en-US" dirty="0" err="1" smtClean="0"/>
              <a:t>Tahap</a:t>
            </a:r>
            <a:r>
              <a:rPr lang="en-US" dirty="0" smtClean="0"/>
              <a:t> “AHA!” </a:t>
            </a:r>
            <a:r>
              <a:rPr lang="en-US" dirty="0" err="1" smtClean="0"/>
              <a:t>Atau</a:t>
            </a:r>
            <a:r>
              <a:rPr lang="en-US" dirty="0" smtClean="0"/>
              <a:t> “EUREKA!”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!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133600"/>
            <a:ext cx="7772400" cy="3886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	 3.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(Brief yang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Dari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yang </a:t>
            </a:r>
            <a:r>
              <a:rPr lang="en-US" dirty="0" err="1" smtClean="0"/>
              <a:t>ditemukan</a:t>
            </a:r>
            <a:r>
              <a:rPr lang="en-US" dirty="0" smtClean="0"/>
              <a:t>,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brief 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4876800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Diferensiasi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Keunggulan</a:t>
            </a:r>
            <a:r>
              <a:rPr lang="en-US" dirty="0" smtClean="0"/>
              <a:t> yang </a:t>
            </a:r>
            <a:r>
              <a:rPr lang="en-US" dirty="0" err="1" smtClean="0"/>
              <a:t>membedakannya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kompetitor</a:t>
            </a:r>
            <a:endParaRPr lang="en-US" dirty="0" smtClean="0"/>
          </a:p>
          <a:p>
            <a:r>
              <a:rPr lang="en-US" b="1" dirty="0" smtClean="0"/>
              <a:t>Target Audience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segmentasi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diiklankan</a:t>
            </a:r>
            <a:r>
              <a:rPr lang="en-US" dirty="0" smtClean="0"/>
              <a:t>.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target market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Ketahui</a:t>
            </a:r>
            <a:r>
              <a:rPr lang="en-US" dirty="0" smtClean="0"/>
              <a:t> TA, </a:t>
            </a:r>
            <a:r>
              <a:rPr lang="en-US" dirty="0" err="1" smtClean="0"/>
              <a:t>pahami</a:t>
            </a:r>
            <a:r>
              <a:rPr lang="en-US" dirty="0" smtClean="0"/>
              <a:t> </a:t>
            </a:r>
            <a:r>
              <a:rPr lang="en-US" dirty="0" err="1" smtClean="0"/>
              <a:t>betul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, </a:t>
            </a:r>
            <a:r>
              <a:rPr lang="en-US" dirty="0" err="1" smtClean="0"/>
              <a:t>bertindak</a:t>
            </a:r>
            <a:r>
              <a:rPr lang="en-US" dirty="0" smtClean="0"/>
              <a:t>, </a:t>
            </a:r>
            <a:r>
              <a:rPr lang="en-US" dirty="0" err="1" smtClean="0"/>
              <a:t>berperilaku</a:t>
            </a:r>
            <a:r>
              <a:rPr lang="en-US" dirty="0" smtClean="0"/>
              <a:t>. Amati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pergaulan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  <a:r>
              <a:rPr lang="en-US" dirty="0" err="1" smtClean="0"/>
              <a:t>Dengarkan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.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tertarik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mendengar</a:t>
            </a:r>
            <a:r>
              <a:rPr lang="en-US" dirty="0" smtClean="0"/>
              <a:t>. Benda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menolehkan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.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memenangkan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hitungan</a:t>
            </a:r>
            <a:r>
              <a:rPr lang="en-US" dirty="0" smtClean="0"/>
              <a:t> </a:t>
            </a:r>
            <a:r>
              <a:rPr lang="en-US" dirty="0" err="1" smtClean="0"/>
              <a:t>detik</a:t>
            </a:r>
            <a:r>
              <a:rPr lang="en-US" dirty="0" smtClean="0"/>
              <a:t>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838200"/>
            <a:ext cx="7772400" cy="56388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b="1" dirty="0" err="1" smtClean="0"/>
              <a:t>Analisis</a:t>
            </a:r>
            <a:r>
              <a:rPr lang="en-US" b="1" dirty="0" smtClean="0"/>
              <a:t> SWOT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b="1" dirty="0" smtClean="0"/>
              <a:t>	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SWOT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kecendrungan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b="1" dirty="0" err="1" smtClean="0"/>
              <a:t>Kompetitor</a:t>
            </a:r>
            <a:endParaRPr lang="en-US" b="1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kompetitor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diiklankan</a:t>
            </a:r>
            <a:r>
              <a:rPr lang="en-US" dirty="0" smtClean="0"/>
              <a:t>. Dari situ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diiklankan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kompetitornya</a:t>
            </a:r>
            <a:r>
              <a:rPr lang="en-US" dirty="0" smtClean="0"/>
              <a:t>.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kompetitor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en-US" dirty="0" smtClean="0"/>
              <a:t>Creative 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menstimulasi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yang </a:t>
            </a:r>
            <a:r>
              <a:rPr lang="en-US" dirty="0" err="1" smtClean="0"/>
              <a:t>tertuang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rangkuman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creative brief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agensi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. </a:t>
            </a:r>
            <a:r>
              <a:rPr lang="en-US" dirty="0" err="1" smtClean="0"/>
              <a:t>Rangkuman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jembatan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kreatifitas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, </a:t>
            </a:r>
            <a:r>
              <a:rPr lang="en-US" dirty="0" err="1" smtClean="0"/>
              <a:t>rangkuman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, </a:t>
            </a:r>
            <a:r>
              <a:rPr lang="en-US" dirty="0" err="1" smtClean="0"/>
              <a:t>kompetisi</a:t>
            </a:r>
            <a:r>
              <a:rPr lang="en-US" dirty="0" smtClean="0"/>
              <a:t>,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media. </a:t>
            </a:r>
            <a:r>
              <a:rPr lang="en-US" dirty="0" err="1" smtClean="0"/>
              <a:t>Rangkuman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,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Hal-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hal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yang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biasanya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terdapat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dalam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sebuah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rangkuman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kreatif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+mn-lt"/>
              </a:rPr>
              <a:t>atau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 creative brief</a:t>
            </a:r>
            <a:endParaRPr lang="en-US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267200"/>
          </a:xfrm>
        </p:spPr>
        <p:txBody>
          <a:bodyPr>
            <a:normAutofit/>
          </a:bodyPr>
          <a:lstStyle/>
          <a:p>
            <a:r>
              <a:rPr lang="en-US" b="1" dirty="0" smtClean="0"/>
              <a:t>1. </a:t>
            </a:r>
            <a:r>
              <a:rPr lang="en-US" b="1" dirty="0" err="1" smtClean="0"/>
              <a:t>Tujuan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yang paling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.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,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2. </a:t>
            </a:r>
            <a:r>
              <a:rPr lang="en-US" b="1" dirty="0" err="1" smtClean="0"/>
              <a:t>Nyatakan</a:t>
            </a:r>
            <a:r>
              <a:rPr lang="en-US" b="1" dirty="0" smtClean="0"/>
              <a:t> </a:t>
            </a:r>
            <a:r>
              <a:rPr lang="en-US" b="1" dirty="0" err="1" smtClean="0"/>
              <a:t>masalah</a:t>
            </a:r>
            <a:r>
              <a:rPr lang="en-US" b="1" dirty="0" smtClean="0"/>
              <a:t> </a:t>
            </a:r>
            <a:r>
              <a:rPr lang="en-US" b="1" dirty="0" err="1" smtClean="0"/>
              <a:t>pemasarannya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SWOT.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416</TotalTime>
  <Words>1594</Words>
  <Application>Microsoft Office PowerPoint</Application>
  <PresentationFormat>On-screen Show (4:3)</PresentationFormat>
  <Paragraphs>100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Equity</vt:lpstr>
      <vt:lpstr>STRATEGI IKLAN</vt:lpstr>
      <vt:lpstr>Strategi Iklan</vt:lpstr>
      <vt:lpstr>Strategi iklan harus mampu menjawab pertanyaan dasar dari rancangan sebuah sebuah kampanye periklanan yang dirumuskan dalam 5W + 1H yaitu:</vt:lpstr>
      <vt:lpstr>Slide 4</vt:lpstr>
      <vt:lpstr>Marketing Brief</vt:lpstr>
      <vt:lpstr>Slide 6</vt:lpstr>
      <vt:lpstr>Slide 7</vt:lpstr>
      <vt:lpstr>Creative Brief</vt:lpstr>
      <vt:lpstr>Hal-hal yang biasanya terdapat dalam sebuah rangkuman kreatif atau creative brief</vt:lpstr>
      <vt:lpstr>Slide 10</vt:lpstr>
      <vt:lpstr>Slide 11</vt:lpstr>
      <vt:lpstr>Hal yang paling sulit adalah justru hal yang paling sederhana dari proses pembuatan iklan itu sendiri. Yaitu, Pesan!</vt:lpstr>
      <vt:lpstr>Slide 13</vt:lpstr>
      <vt:lpstr>Slide 14</vt:lpstr>
      <vt:lpstr>Slide 15</vt:lpstr>
      <vt:lpstr> Dalam prakteknya, beberapa aliran besar teori strategi kreatif yang sering digunakan untuk menentukan pesan atau tema utama yang diangkat dalam sebuah kampanye, yaitu :</vt:lpstr>
      <vt:lpstr>          Produk benefit / feature oriented </vt:lpstr>
      <vt:lpstr>Strategi pesan ~benefit product  (Rosser Reeves) “ Unique Selling Proposition ” atau USP .Tiga komponennya yaitu :</vt:lpstr>
      <vt:lpstr>Slide 19</vt:lpstr>
      <vt:lpstr>Slide 20</vt:lpstr>
      <vt:lpstr>Dasar untuk memilih strategi USP ini adalah (Durianto, dkk, 2003) :</vt:lpstr>
      <vt:lpstr>Slide 22</vt:lpstr>
      <vt:lpstr>Brand image oriented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Positioning oriented</vt:lpstr>
      <vt:lpstr>Slide 32</vt:lpstr>
      <vt:lpstr>Slide 33</vt:lpstr>
      <vt:lpstr>Slide 34</vt:lpstr>
      <vt:lpstr>Slide 35</vt:lpstr>
      <vt:lpstr>HOW TO SAY ?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MENEMUKAN IDE KREATIF</vt:lpstr>
      <vt:lpstr>Slide 50</vt:lpstr>
      <vt:lpstr>Slide 51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IKLAN</dc:title>
  <dc:creator>Lisa</dc:creator>
  <cp:lastModifiedBy>noura</cp:lastModifiedBy>
  <cp:revision>22</cp:revision>
  <dcterms:created xsi:type="dcterms:W3CDTF">2009-11-10T06:05:14Z</dcterms:created>
  <dcterms:modified xsi:type="dcterms:W3CDTF">2016-01-04T02:27:26Z</dcterms:modified>
</cp:coreProperties>
</file>