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1"/>
  </p:notesMasterIdLst>
  <p:sldIdLst>
    <p:sldId id="256" r:id="rId2"/>
    <p:sldId id="257" r:id="rId3"/>
    <p:sldId id="266" r:id="rId4"/>
    <p:sldId id="267" r:id="rId5"/>
    <p:sldId id="258" r:id="rId6"/>
    <p:sldId id="259" r:id="rId7"/>
    <p:sldId id="268" r:id="rId8"/>
    <p:sldId id="269" r:id="rId9"/>
    <p:sldId id="260" r:id="rId10"/>
    <p:sldId id="265" r:id="rId11"/>
    <p:sldId id="270" r:id="rId12"/>
    <p:sldId id="261" r:id="rId13"/>
    <p:sldId id="262" r:id="rId14"/>
    <p:sldId id="263" r:id="rId15"/>
    <p:sldId id="264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28" autoAdjust="0"/>
  </p:normalViewPr>
  <p:slideViewPr>
    <p:cSldViewPr>
      <p:cViewPr varScale="1">
        <p:scale>
          <a:sx n="65" d="100"/>
          <a:sy n="65" d="100"/>
        </p:scale>
        <p:origin x="-12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9F26264-E5DE-463A-8B3D-CC6AA377D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F2E89-C078-4149-AD48-A781D9617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4F1E4-B2AC-424D-A0B9-B95DC884A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EEC43-2037-43EA-86A2-CAB340FC2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0DE21-08D2-452F-B9A7-A0FDAD7C9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4E32D-0CD6-4995-8875-2AEE583C0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C342C-0709-46A9-A5D8-CDB99BD5B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7E6DC-EB4E-4D65-825B-CD758F52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97056-7708-40AD-9DE6-9F840ADF6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01B43-BE6B-4597-9450-C933C3D62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57B8E-E17E-4A19-90CC-6C6F795FA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25FFB-401D-4547-870E-D9524CFC5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EFE62E-F003-490A-BED7-D2F4257DA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2F1C07-AC88-4742-8230-B3A7CAB282D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36650"/>
            <a:ext cx="7772400" cy="1065213"/>
          </a:xfrm>
        </p:spPr>
        <p:txBody>
          <a:bodyPr/>
          <a:lstStyle/>
          <a:p>
            <a:pPr eaLnBrk="1" hangingPunct="1"/>
            <a:r>
              <a:rPr lang="id-ID" smtClean="0"/>
              <a:t>KOMUNIKASI KEPEMIMPINAN</a:t>
            </a:r>
            <a:endParaRPr lang="en-GB" smtClean="0"/>
          </a:p>
        </p:txBody>
      </p:sp>
      <p:sp>
        <p:nvSpPr>
          <p:cNvPr id="3078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773AB8-BB78-4CB5-8F02-7540D931DBA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466725"/>
            <a:ext cx="7462837" cy="1054100"/>
          </a:xfrm>
        </p:spPr>
        <p:txBody>
          <a:bodyPr/>
          <a:lstStyle/>
          <a:p>
            <a:pPr eaLnBrk="1" hangingPunct="1"/>
            <a:r>
              <a:rPr lang="id-ID" sz="3000" smtClean="0">
                <a:latin typeface="Arial Black" pitchFamily="34" charset="0"/>
              </a:rPr>
              <a:t>Resep Mendengarkan </a:t>
            </a:r>
            <a:br>
              <a:rPr lang="id-ID" sz="3000" smtClean="0">
                <a:latin typeface="Arial Black" pitchFamily="34" charset="0"/>
              </a:rPr>
            </a:br>
            <a:r>
              <a:rPr lang="id-ID" sz="3000" smtClean="0">
                <a:latin typeface="Arial Black" pitchFamily="34" charset="0"/>
              </a:rPr>
              <a:t>Secara Empatik &amp; Obyektif</a:t>
            </a:r>
            <a:endParaRPr lang="en-GB" sz="3000" smtClean="0">
              <a:latin typeface="Arial Black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7225"/>
            <a:ext cx="7961313" cy="34067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id-ID" sz="2400" smtClean="0">
                <a:latin typeface="Arial" charset="0"/>
              </a:rPr>
              <a:t>Lakukan dialog, bukan monolog</a:t>
            </a:r>
          </a:p>
          <a:p>
            <a:pPr eaLnBrk="1" hangingPunct="1"/>
            <a:r>
              <a:rPr lang="id-ID" sz="2400" smtClean="0">
                <a:latin typeface="Arial" charset="0"/>
              </a:rPr>
              <a:t>Pahami sudut pandang pembicara</a:t>
            </a:r>
          </a:p>
          <a:p>
            <a:pPr eaLnBrk="1" hangingPunct="1"/>
            <a:r>
              <a:rPr lang="id-ID" sz="2400" smtClean="0">
                <a:latin typeface="Arial" charset="0"/>
              </a:rPr>
              <a:t>Anggap pembicara s</a:t>
            </a:r>
            <a:r>
              <a:rPr lang="en-US" sz="2400" smtClean="0">
                <a:latin typeface="Arial" charset="0"/>
              </a:rPr>
              <a:t>e</a:t>
            </a:r>
            <a:r>
              <a:rPr lang="id-ID" sz="2400" smtClean="0">
                <a:latin typeface="Arial" charset="0"/>
              </a:rPr>
              <a:t>b</a:t>
            </a:r>
            <a:r>
              <a:rPr lang="en-US" sz="2400" smtClean="0">
                <a:latin typeface="Arial" charset="0"/>
              </a:rPr>
              <a:t>a</a:t>
            </a:r>
            <a:r>
              <a:rPr lang="id-ID" sz="2400" smtClean="0">
                <a:latin typeface="Arial" charset="0"/>
              </a:rPr>
              <a:t>g</a:t>
            </a:r>
            <a:r>
              <a:rPr lang="en-US" sz="2400" smtClean="0">
                <a:latin typeface="Arial" charset="0"/>
              </a:rPr>
              <a:t>ai</a:t>
            </a:r>
            <a:r>
              <a:rPr lang="id-ID" sz="2400" smtClean="0">
                <a:latin typeface="Arial" charset="0"/>
              </a:rPr>
              <a:t> pihak y</a:t>
            </a:r>
            <a:r>
              <a:rPr lang="en-US" sz="2400" smtClean="0">
                <a:latin typeface="Arial" charset="0"/>
              </a:rPr>
              <a:t>an</a:t>
            </a:r>
            <a:r>
              <a:rPr lang="id-ID" sz="2400" smtClean="0">
                <a:latin typeface="Arial" charset="0"/>
              </a:rPr>
              <a:t>g setara status sosialnya</a:t>
            </a:r>
          </a:p>
          <a:p>
            <a:pPr eaLnBrk="1" hangingPunct="1"/>
            <a:r>
              <a:rPr lang="id-ID" sz="2400" smtClean="0">
                <a:latin typeface="Arial" charset="0"/>
              </a:rPr>
              <a:t>Berusaha fahami pemikiran &amp; perasaan lawan bicara</a:t>
            </a:r>
          </a:p>
          <a:p>
            <a:pPr eaLnBrk="1" hangingPunct="1"/>
            <a:r>
              <a:rPr lang="id-ID" sz="2400" smtClean="0">
                <a:latin typeface="Arial" charset="0"/>
              </a:rPr>
              <a:t>Jangan bersikap mendengarkan u</a:t>
            </a:r>
            <a:r>
              <a:rPr lang="en-US" sz="2400" smtClean="0">
                <a:latin typeface="Arial" charset="0"/>
              </a:rPr>
              <a:t>n</a:t>
            </a:r>
            <a:r>
              <a:rPr lang="id-ID" sz="2400" smtClean="0">
                <a:latin typeface="Arial" charset="0"/>
              </a:rPr>
              <a:t>t</a:t>
            </a:r>
            <a:r>
              <a:rPr lang="en-US" sz="2400" smtClean="0">
                <a:latin typeface="Arial" charset="0"/>
              </a:rPr>
              <a:t>u</a:t>
            </a:r>
            <a:r>
              <a:rPr lang="id-ID" sz="2400" smtClean="0">
                <a:latin typeface="Arial" charset="0"/>
              </a:rPr>
              <a:t>k bertahan dan menyerang..</a:t>
            </a:r>
            <a:endParaRPr lang="en-GB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FAB9F5-F738-43E2-BC58-DA13692E4CD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/>
              <a:t>HAMBATAN-HAMBATAN MENDENGARKAN YANG EFEKTIF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133600"/>
            <a:ext cx="8001000" cy="2743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Sibuk dengan diri sendiri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Sibuk dengan masalah eksternal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Menggunakan perhatian selektif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Asimilasi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Menerapkan faktor kawan atau lawan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0B100-9F2B-419E-964C-CC73812CFCD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924800" cy="762000"/>
          </a:xfrm>
        </p:spPr>
        <p:txBody>
          <a:bodyPr/>
          <a:lstStyle/>
          <a:p>
            <a:pPr eaLnBrk="1" hangingPunct="1"/>
            <a:r>
              <a:rPr lang="id-ID" smtClean="0">
                <a:latin typeface="Arial Black" pitchFamily="34" charset="0"/>
              </a:rPr>
              <a:t>UMPAN BALIK</a:t>
            </a:r>
            <a:endParaRPr lang="en-GB" smtClean="0">
              <a:latin typeface="Arial Black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4191000"/>
          </a:xfrm>
        </p:spPr>
        <p:txBody>
          <a:bodyPr/>
          <a:lstStyle/>
          <a:p>
            <a:pPr eaLnBrk="1" hangingPunct="1"/>
            <a:r>
              <a:rPr lang="id-ID" sz="2100" smtClean="0">
                <a:latin typeface="Arial" charset="0"/>
              </a:rPr>
              <a:t>Penting sebagai evaluasi dan untuk mengarahkan dan mendorong bawahan belajar mengembangkan diri.</a:t>
            </a:r>
          </a:p>
          <a:p>
            <a:pPr eaLnBrk="1" hangingPunct="1"/>
            <a:r>
              <a:rPr lang="id-ID" sz="2100" smtClean="0">
                <a:latin typeface="Arial" charset="0"/>
              </a:rPr>
              <a:t>Syarat umpan y</a:t>
            </a:r>
            <a:r>
              <a:rPr lang="en-US" sz="2100" smtClean="0">
                <a:latin typeface="Arial" charset="0"/>
              </a:rPr>
              <a:t>an</a:t>
            </a:r>
            <a:r>
              <a:rPr lang="id-ID" sz="2100" smtClean="0">
                <a:latin typeface="Arial" charset="0"/>
              </a:rPr>
              <a:t>g efektif :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100" smtClean="0">
                <a:latin typeface="Arial" charset="0"/>
              </a:rPr>
              <a:t>		</a:t>
            </a:r>
            <a:r>
              <a:rPr lang="id-ID" sz="2100" b="1" smtClean="0">
                <a:latin typeface="Arial" charset="0"/>
              </a:rPr>
              <a:t>- kesegeraan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100" b="1" smtClean="0">
                <a:latin typeface="Arial" charset="0"/>
              </a:rPr>
              <a:t>		- kejujuran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100" b="1" smtClean="0">
                <a:latin typeface="Arial" charset="0"/>
              </a:rPr>
              <a:t>		- Kepatutan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100" b="1" smtClean="0">
                <a:latin typeface="Arial" charset="0"/>
              </a:rPr>
              <a:t>		- Kejelasan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100" b="1" smtClean="0">
                <a:latin typeface="Arial" charset="0"/>
              </a:rPr>
              <a:t>		- Kepekaan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100" b="1" smtClean="0">
                <a:latin typeface="Arial" charset="0"/>
              </a:rPr>
              <a:t>		- Dukungan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100" b="1" smtClean="0">
                <a:latin typeface="Arial" charset="0"/>
              </a:rPr>
              <a:t>		- Keterbukaan fikiran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z="2100" b="1" smtClean="0">
                <a:latin typeface="Arial" charset="0"/>
              </a:rPr>
              <a:t>		- Kespesifikan</a:t>
            </a:r>
            <a:endParaRPr lang="en-GB" sz="21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534EDD-3A18-41E6-B057-7D2D2EB7030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924800" cy="990600"/>
          </a:xfrm>
        </p:spPr>
        <p:txBody>
          <a:bodyPr/>
          <a:lstStyle/>
          <a:p>
            <a:pPr eaLnBrk="1" hangingPunct="1"/>
            <a:r>
              <a:rPr lang="id-ID" sz="3000" smtClean="0">
                <a:latin typeface="Arial Black" pitchFamily="34" charset="0"/>
              </a:rPr>
              <a:t>KOMUNIKASI FORMAL, INFORMAL</a:t>
            </a:r>
            <a:r>
              <a:rPr lang="en-US" sz="3000" smtClean="0">
                <a:latin typeface="Arial Black" pitchFamily="34" charset="0"/>
              </a:rPr>
              <a:t/>
            </a:r>
            <a:br>
              <a:rPr lang="en-US" sz="3000" smtClean="0">
                <a:latin typeface="Arial Black" pitchFamily="34" charset="0"/>
              </a:rPr>
            </a:br>
            <a:r>
              <a:rPr lang="id-ID" sz="3000" smtClean="0">
                <a:latin typeface="Arial Black" pitchFamily="34" charset="0"/>
              </a:rPr>
              <a:t>&amp; NON-VERBAL</a:t>
            </a:r>
            <a:endParaRPr lang="en-GB" sz="3000" smtClean="0">
              <a:latin typeface="Arial Black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8163" y="1938338"/>
            <a:ext cx="8070850" cy="4081462"/>
          </a:xfrm>
        </p:spPr>
        <p:txBody>
          <a:bodyPr/>
          <a:lstStyle/>
          <a:p>
            <a:pPr eaLnBrk="1" hangingPunct="1"/>
            <a:r>
              <a:rPr lang="id-ID" sz="2400" smtClean="0">
                <a:latin typeface="Arial" charset="0"/>
              </a:rPr>
              <a:t>KOMUNIKASI FORMAL “Komunikasi y</a:t>
            </a:r>
            <a:r>
              <a:rPr lang="en-US" sz="2400" smtClean="0">
                <a:latin typeface="Arial" charset="0"/>
              </a:rPr>
              <a:t>an</a:t>
            </a:r>
            <a:r>
              <a:rPr lang="id-ID" sz="2400" smtClean="0">
                <a:latin typeface="Arial" charset="0"/>
              </a:rPr>
              <a:t>g disetujui oleh organisasi  itu sendiri dan sifatnya berorientasi p</a:t>
            </a:r>
            <a:r>
              <a:rPr lang="en-US" sz="2400" smtClean="0">
                <a:latin typeface="Arial" charset="0"/>
              </a:rPr>
              <a:t>a</a:t>
            </a:r>
            <a:r>
              <a:rPr lang="id-ID" sz="2400" smtClean="0">
                <a:latin typeface="Arial" charset="0"/>
              </a:rPr>
              <a:t>d</a:t>
            </a:r>
            <a:r>
              <a:rPr lang="en-US" sz="2400" smtClean="0">
                <a:latin typeface="Arial" charset="0"/>
              </a:rPr>
              <a:t>a</a:t>
            </a:r>
            <a:r>
              <a:rPr lang="id-ID" sz="2400" smtClean="0">
                <a:latin typeface="Arial" charset="0"/>
              </a:rPr>
              <a:t> organisasi”</a:t>
            </a:r>
          </a:p>
          <a:p>
            <a:pPr eaLnBrk="1" hangingPunct="1"/>
            <a:r>
              <a:rPr lang="id-ID" sz="2400" smtClean="0">
                <a:latin typeface="Arial" charset="0"/>
              </a:rPr>
              <a:t>KOMUNIKASI INFORMAL “Komunikasi y</a:t>
            </a:r>
            <a:r>
              <a:rPr lang="en-US" sz="2400" smtClean="0">
                <a:latin typeface="Arial" charset="0"/>
              </a:rPr>
              <a:t>an</a:t>
            </a:r>
            <a:r>
              <a:rPr lang="id-ID" sz="2400" smtClean="0">
                <a:latin typeface="Arial" charset="0"/>
              </a:rPr>
              <a:t>g disetujui secara sosial, y</a:t>
            </a:r>
            <a:r>
              <a:rPr lang="en-US" sz="2400" smtClean="0">
                <a:latin typeface="Arial" charset="0"/>
              </a:rPr>
              <a:t>an</a:t>
            </a:r>
            <a:r>
              <a:rPr lang="id-ID" sz="2400" smtClean="0">
                <a:latin typeface="Arial" charset="0"/>
              </a:rPr>
              <a:t>g tidak berorientasi p</a:t>
            </a:r>
            <a:r>
              <a:rPr lang="en-US" sz="2400" smtClean="0">
                <a:latin typeface="Arial" charset="0"/>
              </a:rPr>
              <a:t>a</a:t>
            </a:r>
            <a:r>
              <a:rPr lang="id-ID" sz="2400" smtClean="0">
                <a:latin typeface="Arial" charset="0"/>
              </a:rPr>
              <a:t>d</a:t>
            </a:r>
            <a:r>
              <a:rPr lang="en-US" sz="2400" smtClean="0">
                <a:latin typeface="Arial" charset="0"/>
              </a:rPr>
              <a:t>a</a:t>
            </a:r>
            <a:r>
              <a:rPr lang="id-ID" sz="2400" smtClean="0">
                <a:latin typeface="Arial" charset="0"/>
              </a:rPr>
              <a:t> organisasi tetapi p</a:t>
            </a:r>
            <a:r>
              <a:rPr lang="en-US" sz="2400" smtClean="0">
                <a:latin typeface="Arial" charset="0"/>
              </a:rPr>
              <a:t>a</a:t>
            </a:r>
            <a:r>
              <a:rPr lang="id-ID" sz="2400" smtClean="0">
                <a:latin typeface="Arial" charset="0"/>
              </a:rPr>
              <a:t>d</a:t>
            </a:r>
            <a:r>
              <a:rPr lang="en-US" sz="2400" smtClean="0">
                <a:latin typeface="Arial" charset="0"/>
              </a:rPr>
              <a:t>a</a:t>
            </a:r>
            <a:r>
              <a:rPr lang="id-ID" sz="2400" smtClean="0">
                <a:latin typeface="Arial" charset="0"/>
              </a:rPr>
              <a:t> para anggotanya”</a:t>
            </a:r>
          </a:p>
          <a:p>
            <a:pPr eaLnBrk="1" hangingPunct="1"/>
            <a:r>
              <a:rPr lang="id-ID" sz="2400" smtClean="0">
                <a:latin typeface="Arial" charset="0"/>
              </a:rPr>
              <a:t>KOMUNIKASI NON-VERBAL “Komunikasi y</a:t>
            </a:r>
            <a:r>
              <a:rPr lang="en-US" sz="2400" smtClean="0">
                <a:latin typeface="Arial" charset="0"/>
              </a:rPr>
              <a:t>an</a:t>
            </a:r>
            <a:r>
              <a:rPr lang="id-ID" sz="2400" smtClean="0">
                <a:latin typeface="Arial" charset="0"/>
              </a:rPr>
              <a:t>g disampaikan melalui pesan-pesan selain kata-kata (ekspresi wajah, intonasi suara, kontak mata, gerakan tubuh, kecepatan bicara)”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0C93A6-1083-46CB-8FBC-28ED05A6E56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/>
            <a:r>
              <a:rPr lang="id-ID" sz="2400" smtClean="0">
                <a:latin typeface="Arial Black" pitchFamily="34" charset="0"/>
              </a:rPr>
              <a:t>MENGAPA KEMAMPUAN PEMIMPIN MEMBANGUN KOMUNIKASI INFORMAL DAN NON-VERBAL SANGAT PENTING??</a:t>
            </a:r>
            <a:endParaRPr lang="en-GB" sz="2400" smtClean="0">
              <a:latin typeface="Arial Black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30400"/>
            <a:ext cx="7958138" cy="4013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id-ID" sz="2100" smtClean="0"/>
              <a:t>Pemimpin selalu dijadikan panutan dan teladan, perilaku-sikap-penampilan-dan tindakan-nya, menjadi perhatian dan menciptakan image dan makna bagi para pengikutmya.</a:t>
            </a:r>
          </a:p>
          <a:p>
            <a:pPr eaLnBrk="1" hangingPunct="1"/>
            <a:r>
              <a:rPr lang="id-ID" sz="2100" smtClean="0"/>
              <a:t>Komunikasi informal dapat meningkatkan semangat kerja, komitmen, dan partisipasi bawahan secara lebih baik.</a:t>
            </a:r>
          </a:p>
          <a:p>
            <a:pPr eaLnBrk="1" hangingPunct="1"/>
            <a:r>
              <a:rPr lang="id-ID" sz="2100" smtClean="0"/>
              <a:t>Komunikasi informal dapat meningkatkan kewibawaan dan kharisma pemimpin.</a:t>
            </a:r>
          </a:p>
          <a:p>
            <a:pPr eaLnBrk="1" hangingPunct="1"/>
            <a:r>
              <a:rPr lang="id-ID" sz="2100" smtClean="0"/>
              <a:t>Komunikasi non-verbal menegaskan kesungguhan pemimpin dimata bawahannya. </a:t>
            </a:r>
            <a:endParaRPr lang="en-GB" sz="21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B73A35-0EB9-46DB-856E-74D90E1B38A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30250" y="457200"/>
            <a:ext cx="7691438" cy="685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id-ID" sz="3600" smtClean="0">
                <a:latin typeface="Arial Black" pitchFamily="34" charset="0"/>
              </a:rPr>
              <a:t>BEDA DIALOG &amp; DISKUSI</a:t>
            </a:r>
            <a:endParaRPr lang="en-GB" sz="3600" smtClean="0">
              <a:latin typeface="Arial Black" pitchFamily="34" charset="0"/>
            </a:endParaRP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1125" cy="4267200"/>
          </a:xfrm>
          <a:ln>
            <a:solidFill>
              <a:schemeClr val="tx1"/>
            </a:solidFill>
          </a:ln>
        </p:spPr>
        <p:txBody>
          <a:bodyPr/>
          <a:lstStyle/>
          <a:p>
            <a:pPr marL="347663" indent="-347663" eaLnBrk="1" hangingPunct="1">
              <a:lnSpc>
                <a:spcPct val="90000"/>
              </a:lnSpc>
            </a:pPr>
            <a:r>
              <a:rPr lang="id-ID" sz="2000" smtClean="0">
                <a:latin typeface="Arial" charset="0"/>
              </a:rPr>
              <a:t>Menyatakan perasaan, menggali asumsi, menahan kecurigaan, membangun kecurigaan, membangun kesamaan perspektif</a:t>
            </a:r>
          </a:p>
          <a:p>
            <a:pPr marL="347663" indent="-347663" eaLnBrk="1" hangingPunct="1">
              <a:lnSpc>
                <a:spcPct val="90000"/>
              </a:lnSpc>
            </a:pPr>
            <a:endParaRPr lang="id-ID" sz="2000" smtClean="0">
              <a:latin typeface="Arial" charset="0"/>
            </a:endParaRPr>
          </a:p>
          <a:p>
            <a:pPr marL="347663" indent="-347663" eaLnBrk="1" hangingPunct="1">
              <a:lnSpc>
                <a:spcPct val="90000"/>
              </a:lnSpc>
            </a:pPr>
            <a:r>
              <a:rPr lang="id-ID" sz="2000" smtClean="0">
                <a:latin typeface="Arial" charset="0"/>
              </a:rPr>
              <a:t>Hasil :</a:t>
            </a:r>
          </a:p>
          <a:p>
            <a:pPr marL="347663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smtClean="0">
                <a:latin typeface="Arial" charset="0"/>
              </a:rPr>
              <a:t>	-Pemecahan jangka panjang</a:t>
            </a:r>
          </a:p>
          <a:p>
            <a:pPr marL="347663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smtClean="0">
                <a:latin typeface="Arial" charset="0"/>
              </a:rPr>
              <a:t>	-Pemecahan inovatif</a:t>
            </a:r>
          </a:p>
          <a:p>
            <a:pPr marL="347663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smtClean="0">
                <a:latin typeface="Arial" charset="0"/>
              </a:rPr>
              <a:t>	-Kesatuan kelompok</a:t>
            </a:r>
          </a:p>
          <a:p>
            <a:pPr marL="347663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smtClean="0">
                <a:latin typeface="Arial" charset="0"/>
              </a:rPr>
              <a:t>	-Makna yg dimiliki bersama</a:t>
            </a:r>
          </a:p>
          <a:p>
            <a:pPr marL="347663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000" smtClean="0">
                <a:latin typeface="Arial" charset="0"/>
              </a:rPr>
              <a:t>	-Merubah kerangka pikiran</a:t>
            </a:r>
          </a:p>
        </p:txBody>
      </p:sp>
      <p:sp>
        <p:nvSpPr>
          <p:cNvPr id="174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752600"/>
            <a:ext cx="3921125" cy="4267200"/>
          </a:xfrm>
          <a:ln>
            <a:solidFill>
              <a:schemeClr val="tx1"/>
            </a:solidFill>
          </a:ln>
        </p:spPr>
        <p:txBody>
          <a:bodyPr/>
          <a:lstStyle/>
          <a:p>
            <a:pPr marL="347663" indent="-347663" eaLnBrk="1" hangingPunct="1"/>
            <a:r>
              <a:rPr lang="id-ID" sz="2000" smtClean="0">
                <a:latin typeface="Arial" charset="0"/>
              </a:rPr>
              <a:t>Mempertahankan posisi, membela keyakinan, meyakinkan orang lain, membangun oposisi.</a:t>
            </a:r>
          </a:p>
          <a:p>
            <a:pPr marL="347663" indent="-347663" eaLnBrk="1" hangingPunct="1">
              <a:buFont typeface="Wingdings" pitchFamily="2" charset="2"/>
              <a:buNone/>
            </a:pPr>
            <a:endParaRPr lang="en-US" sz="2000" smtClean="0">
              <a:latin typeface="Arial" charset="0"/>
            </a:endParaRPr>
          </a:p>
          <a:p>
            <a:pPr marL="347663" indent="-347663" eaLnBrk="1" hangingPunct="1"/>
            <a:r>
              <a:rPr lang="id-ID" sz="2000" smtClean="0">
                <a:latin typeface="Arial" charset="0"/>
              </a:rPr>
              <a:t>Hasil :</a:t>
            </a:r>
          </a:p>
          <a:p>
            <a:pPr marL="347663" indent="-347663" eaLnBrk="1" hangingPunct="1">
              <a:buFont typeface="Wingdings" pitchFamily="2" charset="2"/>
              <a:buNone/>
            </a:pPr>
            <a:r>
              <a:rPr lang="id-ID" sz="2000" smtClean="0">
                <a:latin typeface="Arial" charset="0"/>
              </a:rPr>
              <a:t>	-Pemecahan jangka pendek</a:t>
            </a:r>
          </a:p>
          <a:p>
            <a:pPr marL="347663" indent="-347663" eaLnBrk="1" hangingPunct="1">
              <a:buFont typeface="Wingdings" pitchFamily="2" charset="2"/>
              <a:buNone/>
            </a:pPr>
            <a:r>
              <a:rPr lang="id-ID" sz="2000" smtClean="0">
                <a:latin typeface="Arial" charset="0"/>
              </a:rPr>
              <a:t>	-Persetujuan logis</a:t>
            </a:r>
          </a:p>
          <a:p>
            <a:pPr marL="347663" indent="-347663" eaLnBrk="1" hangingPunct="1">
              <a:buFont typeface="Wingdings" pitchFamily="2" charset="2"/>
              <a:buNone/>
            </a:pPr>
            <a:r>
              <a:rPr lang="id-ID" sz="2000" smtClean="0">
                <a:latin typeface="Arial" charset="0"/>
              </a:rPr>
              <a:t>	-Oposisi dikalahkan</a:t>
            </a:r>
          </a:p>
          <a:p>
            <a:pPr marL="347663" indent="-347663" eaLnBrk="1" hangingPunct="1">
              <a:buFont typeface="Wingdings" pitchFamily="2" charset="2"/>
              <a:buNone/>
            </a:pPr>
            <a:r>
              <a:rPr lang="id-ID" sz="2000" smtClean="0">
                <a:latin typeface="Arial" charset="0"/>
              </a:rPr>
              <a:t>	-Mempertahankan kerangka</a:t>
            </a:r>
            <a:r>
              <a:rPr lang="en-US" sz="2000" smtClean="0">
                <a:latin typeface="Arial" charset="0"/>
              </a:rPr>
              <a:t> </a:t>
            </a:r>
            <a:r>
              <a:rPr lang="id-ID" sz="2000" smtClean="0">
                <a:latin typeface="Arial" charset="0"/>
              </a:rPr>
              <a:t>pikiran</a:t>
            </a:r>
            <a:endParaRPr lang="en-GB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9FAFF1-0916-4B43-8D87-212D055B802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400" b="1" smtClean="0"/>
              <a:t>Fungsi Komunikasi dalam Organisasi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id-ID" sz="2800" smtClean="0"/>
              <a:t>Fungsi informatif</a:t>
            </a:r>
          </a:p>
          <a:p>
            <a:pPr marL="571500" indent="-57150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id-ID" sz="2800" smtClean="0"/>
              <a:t>Organisasi dipandang sebagai suatu sistem proses informasi. Maksudnya,seluruh anggota dalam suatu organisasi berharap dapat memperoleh informasi yang lebih banyak, lebih baik,dan lebih tepat.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19163D-6187-4311-8C01-E7E4BA68EE9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id-ID" sz="2400" smtClean="0"/>
              <a:t>Fungsi regulatif 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id-ID" sz="2400" smtClean="0"/>
              <a:t>Fungsi regulatif ini berkaitan dengan peraturan-peraturan yang berlaku dalam suatu organisasi.</a:t>
            </a:r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id-ID" sz="2400" smtClean="0"/>
              <a:t>Ada dua hal yang berpengaru terhadap fungsi regulatif</a:t>
            </a:r>
            <a:endParaRPr lang="id-ID" sz="2400" i="1" smtClean="0"/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id-ID" sz="2400" i="1" smtClean="0"/>
              <a:t>Pertama</a:t>
            </a:r>
            <a:r>
              <a:rPr lang="id-ID" sz="2400" smtClean="0"/>
              <a:t>, atasan atau orang yang berada dalam tataran managemen, yaitu mereka memiliki kewenangan untuk mengendalikan semua informasi yang disampaikan.</a:t>
            </a:r>
            <a:endParaRPr lang="id-ID" sz="2400" i="1" smtClean="0"/>
          </a:p>
          <a:p>
            <a:pPr marL="966788" lvl="1" indent="-495300" eaLnBrk="1" hangingPunct="1">
              <a:lnSpc>
                <a:spcPct val="80000"/>
              </a:lnSpc>
              <a:buFont typeface="Wingdings" pitchFamily="2" charset="2"/>
              <a:buAutoNum type="alphaLcPeriod"/>
            </a:pPr>
            <a:r>
              <a:rPr lang="id-ID" sz="2400" i="1" smtClean="0"/>
              <a:t>Kedua, </a:t>
            </a:r>
            <a:r>
              <a:rPr lang="id-ID" sz="2400" smtClean="0"/>
              <a:t>berkaitan dengan pesan atau </a:t>
            </a:r>
            <a:r>
              <a:rPr lang="id-ID" sz="2400" i="1" smtClean="0"/>
              <a:t>message,</a:t>
            </a:r>
            <a:r>
              <a:rPr lang="id-ID" sz="2400" smtClean="0"/>
              <a:t>pesan-pesan regulatif pada dasarnya berorientasi pada kerja.</a:t>
            </a:r>
          </a:p>
          <a:p>
            <a:pPr marL="571500" indent="-571500" eaLnBrk="1" hangingPunct="1">
              <a:lnSpc>
                <a:spcPct val="80000"/>
              </a:lnSpc>
            </a:pPr>
            <a:endParaRPr lang="id-ID" sz="1500" smtClean="0"/>
          </a:p>
        </p:txBody>
      </p:sp>
      <p:sp>
        <p:nvSpPr>
          <p:cNvPr id="1946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sz="3400" b="1" smtClean="0"/>
              <a:t>Fungsi Komunikasi dalam Organisasi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F463A-87C8-4A96-B945-BF43ABE77DD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en-US" sz="2800" smtClean="0"/>
              <a:t>F</a:t>
            </a:r>
            <a:r>
              <a:rPr lang="id-ID" sz="2800" smtClean="0"/>
              <a:t>ungsi persuasif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id-ID" sz="2800" smtClean="0"/>
              <a:t>Dalam mengatur suatu organisasi, kekuasaan dan kewenangan tidak akan selalu membawa hasil sesuai dengan yang diharapkan. Adanya kenyataan ini, maka banyak pimpinan lebih suka memersuasi bawahanya dari pada memberi perintah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800" smtClean="0"/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sz="3400" b="1" smtClean="0"/>
              <a:t>Fungsi Komunikasi dalam Organisasi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AEE25C-452A-4480-9747-F9157E51D1B4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 startAt="4"/>
            </a:pPr>
            <a:r>
              <a:rPr lang="id-ID" sz="3700" smtClean="0"/>
              <a:t>Fungsi integratif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3700" smtClean="0"/>
              <a:t>	</a:t>
            </a:r>
            <a:r>
              <a:rPr lang="id-ID" sz="3700" smtClean="0"/>
              <a:t>Setiap organisasi berusaha menyediakan saluran yang memungkinkan karyawan dapat melaksanakan tugas atau pekerjaan dengan baik.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id-ID" sz="3700" smtClean="0"/>
          </a:p>
        </p:txBody>
      </p:sp>
      <p:sp>
        <p:nvSpPr>
          <p:cNvPr id="2151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d-ID" sz="3400" b="1" smtClean="0"/>
              <a:t>Fungsi Komunikasi dalam Organisasi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F33E9E-6692-4A76-A16A-9390CB6805D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63000" cy="762000"/>
          </a:xfrm>
        </p:spPr>
        <p:txBody>
          <a:bodyPr/>
          <a:lstStyle/>
          <a:p>
            <a:pPr eaLnBrk="1" hangingPunct="1"/>
            <a:r>
              <a:rPr lang="id-ID" sz="3400" b="1" smtClean="0">
                <a:latin typeface="Arial Black" pitchFamily="34" charset="0"/>
              </a:rPr>
              <a:t>MENGAPA KOMUNIKASI PENTING?</a:t>
            </a:r>
            <a:endParaRPr lang="en-GB" sz="3400" b="1" smtClean="0"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038600"/>
          </a:xfrm>
        </p:spPr>
        <p:txBody>
          <a:bodyPr/>
          <a:lstStyle/>
          <a:p>
            <a:pPr eaLnBrk="1" hangingPunct="1"/>
            <a:r>
              <a:rPr lang="id-ID" sz="2400" b="1" smtClean="0">
                <a:latin typeface="Arial" charset="0"/>
              </a:rPr>
              <a:t>BAGI KEHIDUPAN MANUSIA</a:t>
            </a:r>
            <a:r>
              <a:rPr lang="id-ID" sz="2400" smtClean="0">
                <a:latin typeface="Arial" charset="0"/>
              </a:rPr>
              <a:t> </a:t>
            </a:r>
            <a:r>
              <a:rPr lang="id-ID" sz="2400" b="1" smtClean="0">
                <a:latin typeface="Arial" charset="0"/>
              </a:rPr>
              <a:t>“mendorong kemajuan peradaban manusia”</a:t>
            </a:r>
            <a:r>
              <a:rPr lang="en-US" sz="2400" smtClean="0">
                <a:latin typeface="Arial" charset="0"/>
              </a:rPr>
              <a:t> dan tanpa komunikasi, peradaban manusia tidak akan berkembang dengan pesat.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charset="0"/>
              </a:rPr>
              <a:t>	Melalui kemampuan berkomunikasi menjadikan kehidupan manusia berbeda secara signifikan dengan makhluk ciptaan Tuhan lainnya.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Arial" charset="0"/>
              </a:rPr>
              <a:t>	Tidak diragukan lagi komunikasi merupakan keterampilan yang harus dimiliki oleh setiap orang yang menginginkan kesuksesan di dalam hidupnya.</a:t>
            </a:r>
            <a:endParaRPr lang="id-ID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09835-3A2B-45B2-98CF-5957629C8EF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763000" cy="762000"/>
          </a:xfrm>
        </p:spPr>
        <p:txBody>
          <a:bodyPr/>
          <a:lstStyle/>
          <a:p>
            <a:pPr eaLnBrk="1" hangingPunct="1"/>
            <a:r>
              <a:rPr lang="id-ID" sz="3400" b="1" smtClean="0">
                <a:latin typeface="Arial Black" pitchFamily="34" charset="0"/>
              </a:rPr>
              <a:t>MENGAPA KOMUNIKASI PENTING?</a:t>
            </a:r>
            <a:endParaRPr lang="en-GB" sz="3400" b="1" smtClean="0">
              <a:latin typeface="Arial Black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3657600"/>
          </a:xfrm>
        </p:spPr>
        <p:txBody>
          <a:bodyPr/>
          <a:lstStyle/>
          <a:p>
            <a:pPr eaLnBrk="1" hangingPunct="1"/>
            <a:r>
              <a:rPr lang="id-ID" sz="2400" b="1" smtClean="0">
                <a:latin typeface="Arial" charset="0"/>
              </a:rPr>
              <a:t>BAGI ORGANISASI</a:t>
            </a:r>
            <a:r>
              <a:rPr lang="id-ID" sz="2400" smtClean="0">
                <a:latin typeface="Arial" charset="0"/>
              </a:rPr>
              <a:t> </a:t>
            </a:r>
            <a:r>
              <a:rPr lang="id-ID" sz="2400" b="1" smtClean="0">
                <a:latin typeface="Arial" charset="0"/>
              </a:rPr>
              <a:t>“sebagai sarana mengarahkan &amp; mengendalikan kegiatan, memahami tujuan organisasi, dan mempengaruhi orang-orang</a:t>
            </a:r>
            <a:r>
              <a:rPr lang="en-US" sz="2400" b="1" smtClean="0">
                <a:latin typeface="Arial" charset="0"/>
              </a:rPr>
              <a:t> untuk meyakini bahwa tujuan organisasi di masa depan merupakan hal yang berharga untuk diperjuangan</a:t>
            </a:r>
            <a:r>
              <a:rPr lang="id-ID" sz="2400" b="1" smtClean="0">
                <a:latin typeface="Arial" charset="0"/>
              </a:rPr>
              <a:t>”</a:t>
            </a:r>
            <a:endParaRPr lang="en-US" sz="2400" b="1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latin typeface="Arial" charset="0"/>
              </a:rPr>
              <a:t>	</a:t>
            </a:r>
            <a:r>
              <a:rPr lang="en-US" sz="2400" smtClean="0">
                <a:latin typeface="Arial" charset="0"/>
              </a:rPr>
              <a:t>Melalui komunikasi yang efektif, setiap orang di dalam organisasi akan memiliki pemahaman dan perspektif yang sama dalam memahami visi dan misi organisasi di masa depan.</a:t>
            </a:r>
            <a:endParaRPr lang="id-ID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626667-5B0F-44AD-8CFA-E1B4DC24761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382000" cy="762000"/>
          </a:xfrm>
        </p:spPr>
        <p:txBody>
          <a:bodyPr/>
          <a:lstStyle/>
          <a:p>
            <a:pPr eaLnBrk="1" hangingPunct="1"/>
            <a:r>
              <a:rPr lang="id-ID" sz="3200" smtClean="0">
                <a:latin typeface="Arial Black" pitchFamily="34" charset="0"/>
              </a:rPr>
              <a:t>MENGAPA KOMUNIKASI PENTING?</a:t>
            </a:r>
            <a:endParaRPr lang="en-GB" sz="3200" smtClean="0">
              <a:latin typeface="Arial Black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82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b="1" smtClean="0">
                <a:latin typeface="Arial" charset="0"/>
              </a:rPr>
              <a:t>BAGI PEMIMPIN “</a:t>
            </a:r>
            <a:r>
              <a:rPr lang="en-GB" sz="2400" smtClean="0">
                <a:latin typeface="Arial" charset="0"/>
              </a:rPr>
              <a:t> sebagai sarana untuk mengkomunikasikan visinya kepada orang lain, meyakinkan dan menumbuhkan kepercayaan kepada bawahan akan visinya”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7BA32-A3EB-4320-AFA0-B7134734824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728663" y="498475"/>
            <a:ext cx="5230812" cy="568325"/>
          </a:xfrm>
        </p:spPr>
        <p:txBody>
          <a:bodyPr/>
          <a:lstStyle/>
          <a:p>
            <a:pPr eaLnBrk="1" hangingPunct="1"/>
            <a:r>
              <a:rPr lang="id-ID" smtClean="0">
                <a:latin typeface="Arial Black" pitchFamily="34" charset="0"/>
              </a:rPr>
              <a:t>KOMUNIKASI ?</a:t>
            </a:r>
            <a:endParaRPr lang="en-GB" smtClean="0">
              <a:latin typeface="Arial Black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10000"/>
          </a:xfrm>
        </p:spPr>
        <p:txBody>
          <a:bodyPr/>
          <a:lstStyle/>
          <a:p>
            <a:pPr eaLnBrk="1" hangingPunct="1"/>
            <a:r>
              <a:rPr lang="id-ID" sz="2400" b="1" smtClean="0">
                <a:latin typeface="Arial" charset="0"/>
              </a:rPr>
              <a:t>ASAL KATA</a:t>
            </a:r>
            <a:r>
              <a:rPr lang="id-ID" sz="2400" smtClean="0">
                <a:latin typeface="Arial" charset="0"/>
              </a:rPr>
              <a:t> : Bahasa Latin - Communis (sama) atau Communicatio (pertukaran fikiran) ; Bhs Inggris – Communication.</a:t>
            </a:r>
          </a:p>
          <a:p>
            <a:pPr eaLnBrk="1" hangingPunct="1">
              <a:buFont typeface="Wingdings" pitchFamily="2" charset="2"/>
              <a:buNone/>
            </a:pPr>
            <a:endParaRPr lang="id-ID" sz="2400" smtClean="0">
              <a:latin typeface="Arial" charset="0"/>
            </a:endParaRPr>
          </a:p>
          <a:p>
            <a:pPr eaLnBrk="1" hangingPunct="1"/>
            <a:r>
              <a:rPr lang="id-ID" sz="2400" b="1" smtClean="0">
                <a:latin typeface="Arial" charset="0"/>
              </a:rPr>
              <a:t>DEFINISI</a:t>
            </a:r>
            <a:r>
              <a:rPr lang="id-ID" sz="2400" smtClean="0">
                <a:latin typeface="Arial" charset="0"/>
              </a:rPr>
              <a:t> : “Proses penyampaian informasi, pengertian dan pemahaman antara pengirim dan penerima”</a:t>
            </a:r>
          </a:p>
          <a:p>
            <a:pPr eaLnBrk="1" hangingPunct="1"/>
            <a:endParaRPr lang="id-ID" sz="2400" smtClean="0">
              <a:latin typeface="Arial" charset="0"/>
            </a:endParaRPr>
          </a:p>
          <a:p>
            <a:pPr eaLnBrk="1" hangingPunct="1"/>
            <a:r>
              <a:rPr lang="id-ID" sz="2400" b="1" smtClean="0">
                <a:latin typeface="Arial" charset="0"/>
              </a:rPr>
              <a:t>UNSUR-UNSUR </a:t>
            </a:r>
            <a:r>
              <a:rPr lang="id-ID" sz="2400" smtClean="0">
                <a:latin typeface="Arial" charset="0"/>
              </a:rPr>
              <a:t>: Komunikator (sender), Komunikan (receiver), Informasi/pesan, Media, dan Umpan balik</a:t>
            </a:r>
            <a:r>
              <a:rPr lang="en-US" sz="2400" smtClean="0">
                <a:latin typeface="Arial" charset="0"/>
              </a:rPr>
              <a:t>.</a:t>
            </a:r>
            <a:endParaRPr lang="en-GB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819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CBAE0-044D-476E-A56B-725CEC8045F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924800" cy="1066800"/>
          </a:xfrm>
        </p:spPr>
        <p:txBody>
          <a:bodyPr/>
          <a:lstStyle/>
          <a:p>
            <a:pPr eaLnBrk="1" hangingPunct="1"/>
            <a:r>
              <a:rPr lang="id-ID" sz="3000" b="1" smtClean="0"/>
              <a:t>PERAN MANAJER DAN PEMIMPIN DALAM PROSES KOMUNIKASI</a:t>
            </a:r>
            <a:r>
              <a:rPr lang="en-US" sz="3000" b="1" smtClean="0"/>
              <a:t> </a:t>
            </a:r>
            <a:r>
              <a:rPr lang="id-ID" sz="3000" b="1" smtClean="0"/>
              <a:t>?</a:t>
            </a:r>
            <a:endParaRPr lang="en-GB" sz="30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968500"/>
            <a:ext cx="3921125" cy="35544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id-ID" sz="2200" b="1" i="1" smtClean="0">
                <a:latin typeface="Arial" charset="0"/>
              </a:rPr>
              <a:t>Manajer</a:t>
            </a:r>
          </a:p>
          <a:p>
            <a:pPr eaLnBrk="1" hangingPunct="1">
              <a:lnSpc>
                <a:spcPct val="90000"/>
              </a:lnSpc>
            </a:pPr>
            <a:r>
              <a:rPr lang="id-ID" sz="2200" smtClean="0">
                <a:latin typeface="Arial" charset="0"/>
              </a:rPr>
              <a:t>Sebagai </a:t>
            </a:r>
            <a:r>
              <a:rPr lang="id-ID" sz="2200" i="1" smtClean="0">
                <a:latin typeface="Arial" charset="0"/>
              </a:rPr>
              <a:t>Information Processor</a:t>
            </a:r>
            <a:r>
              <a:rPr lang="id-ID" sz="2200" smtClean="0">
                <a:latin typeface="Arial" charset="0"/>
              </a:rPr>
              <a:t> ; y</a:t>
            </a:r>
            <a:r>
              <a:rPr lang="en-US" sz="2200" smtClean="0">
                <a:latin typeface="Arial" charset="0"/>
              </a:rPr>
              <a:t>an</a:t>
            </a:r>
            <a:r>
              <a:rPr lang="id-ID" sz="2200" smtClean="0">
                <a:latin typeface="Arial" charset="0"/>
              </a:rPr>
              <a:t>g memfokuskan p</a:t>
            </a:r>
            <a:r>
              <a:rPr lang="en-US" sz="2200" smtClean="0">
                <a:latin typeface="Arial" charset="0"/>
              </a:rPr>
              <a:t>a</a:t>
            </a:r>
            <a:r>
              <a:rPr lang="id-ID" sz="2200" smtClean="0">
                <a:latin typeface="Arial" charset="0"/>
              </a:rPr>
              <a:t>d</a:t>
            </a:r>
            <a:r>
              <a:rPr lang="en-US" sz="2200" smtClean="0">
                <a:latin typeface="Arial" charset="0"/>
              </a:rPr>
              <a:t>a</a:t>
            </a:r>
            <a:r>
              <a:rPr lang="id-ID" sz="2200" smtClean="0">
                <a:latin typeface="Arial" charset="0"/>
              </a:rPr>
              <a:t> pengkomunikasian data2, fakta, statistik, dan keputusan</a:t>
            </a:r>
          </a:p>
          <a:p>
            <a:pPr eaLnBrk="1" hangingPunct="1">
              <a:lnSpc>
                <a:spcPct val="90000"/>
              </a:lnSpc>
            </a:pPr>
            <a:r>
              <a:rPr lang="id-ID" sz="2200" smtClean="0">
                <a:latin typeface="Arial" charset="0"/>
              </a:rPr>
              <a:t>Bertanggungjawab d</a:t>
            </a:r>
            <a:r>
              <a:rPr lang="en-US" sz="2200" smtClean="0">
                <a:latin typeface="Arial" charset="0"/>
              </a:rPr>
              <a:t>a</a:t>
            </a:r>
            <a:r>
              <a:rPr lang="id-ID" sz="2200" smtClean="0">
                <a:latin typeface="Arial" charset="0"/>
              </a:rPr>
              <a:t>l</a:t>
            </a:r>
            <a:r>
              <a:rPr lang="en-US" sz="2200" smtClean="0">
                <a:latin typeface="Arial" charset="0"/>
              </a:rPr>
              <a:t>a</a:t>
            </a:r>
            <a:r>
              <a:rPr lang="id-ID" sz="2200" smtClean="0">
                <a:latin typeface="Arial" charset="0"/>
              </a:rPr>
              <a:t>m mengarahkan dan kontrol melalui informasi y</a:t>
            </a:r>
            <a:r>
              <a:rPr lang="en-US" sz="2200" smtClean="0">
                <a:latin typeface="Arial" charset="0"/>
              </a:rPr>
              <a:t>an</a:t>
            </a:r>
            <a:r>
              <a:rPr lang="id-ID" sz="2200" smtClean="0">
                <a:latin typeface="Arial" charset="0"/>
              </a:rPr>
              <a:t>g disebarkannya</a:t>
            </a:r>
            <a:endParaRPr lang="en-GB" sz="2200" smtClean="0">
              <a:latin typeface="Arial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2006600"/>
            <a:ext cx="3921125" cy="36925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id-ID" sz="2500" b="1" i="1" smtClean="0">
                <a:latin typeface="Arial" charset="0"/>
              </a:rPr>
              <a:t>Pemimpin </a:t>
            </a:r>
          </a:p>
          <a:p>
            <a:pPr eaLnBrk="1" hangingPunct="1">
              <a:lnSpc>
                <a:spcPct val="90000"/>
              </a:lnSpc>
            </a:pPr>
            <a:r>
              <a:rPr lang="id-ID" sz="2200" smtClean="0">
                <a:latin typeface="Arial" charset="0"/>
              </a:rPr>
              <a:t>Sebagai </a:t>
            </a:r>
            <a:r>
              <a:rPr lang="id-ID" sz="2200" i="1" smtClean="0">
                <a:latin typeface="Arial" charset="0"/>
              </a:rPr>
              <a:t>Communication Champion</a:t>
            </a:r>
            <a:r>
              <a:rPr lang="id-ID" sz="2200" smtClean="0">
                <a:latin typeface="Arial" charset="0"/>
              </a:rPr>
              <a:t> ; y</a:t>
            </a:r>
            <a:r>
              <a:rPr lang="en-US" sz="2200" smtClean="0">
                <a:latin typeface="Arial" charset="0"/>
              </a:rPr>
              <a:t>an</a:t>
            </a:r>
            <a:r>
              <a:rPr lang="id-ID" sz="2200" smtClean="0">
                <a:latin typeface="Arial" charset="0"/>
              </a:rPr>
              <a:t>g mengkomunikasikan visi.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2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d-ID" sz="2200" smtClean="0">
                <a:latin typeface="Arial" charset="0"/>
              </a:rPr>
              <a:t>Dituntut membangun visi bersama, menyebarkan keyakinan-komitmen-dan semangat bawahan</a:t>
            </a:r>
            <a:endParaRPr lang="en-GB" sz="22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1BB87A-AC18-40F0-B012-903E3314802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057400"/>
            <a:ext cx="8001000" cy="3733800"/>
          </a:xfrm>
        </p:spPr>
        <p:txBody>
          <a:bodyPr/>
          <a:lstStyle/>
          <a:p>
            <a:pPr eaLnBrk="1" hangingPunct="1"/>
            <a:r>
              <a:rPr lang="en-US" sz="2600" smtClean="0">
                <a:latin typeface="Arial" charset="0"/>
              </a:rPr>
              <a:t>Pemimpin tidak saja dituntut untuk mampu berbicara secara efektif, tetapi juga harus mampu menjadi pendengar yang efektif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>
              <a:latin typeface="Arial" charset="0"/>
            </a:endParaRPr>
          </a:p>
          <a:p>
            <a:pPr eaLnBrk="1" hangingPunct="1"/>
            <a:r>
              <a:rPr lang="en-US" sz="2600" smtClean="0">
                <a:latin typeface="Arial" charset="0"/>
              </a:rPr>
              <a:t>Pemimpin tidak saja menyebarkan informasi melalui kata-tata dan tindakannya, tetapi pemimpin juga menyebarkan keyakinan, komitmen dan semangat pada bawahannya.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5FD9E9-C99A-4E3E-AB16-F419DA5E703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33400"/>
            <a:ext cx="8001000" cy="609600"/>
          </a:xfrm>
        </p:spPr>
        <p:txBody>
          <a:bodyPr/>
          <a:lstStyle/>
          <a:p>
            <a:pPr algn="ctr" eaLnBrk="1" hangingPunct="1"/>
            <a:r>
              <a:rPr lang="en-US" sz="3400" b="1" smtClean="0">
                <a:latin typeface="Arial" charset="0"/>
              </a:rPr>
              <a:t>TUJUAN KEGIATAN MENDENGAR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209800"/>
            <a:ext cx="8001000" cy="3276600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Arial" charset="0"/>
              </a:rPr>
              <a:t>Untuk kesenangan,</a:t>
            </a:r>
            <a:r>
              <a:rPr lang="en-US" sz="2400" smtClean="0">
                <a:latin typeface="Arial" charset="0"/>
              </a:rPr>
              <a:t> dilakukan ketika mendengar musik, sebuah lagu, siaran radio</a:t>
            </a:r>
          </a:p>
          <a:p>
            <a:pPr eaLnBrk="1" hangingPunct="1"/>
            <a:r>
              <a:rPr lang="en-US" sz="2400" b="1" smtClean="0">
                <a:latin typeface="Arial" charset="0"/>
              </a:rPr>
              <a:t>Untuk informasi</a:t>
            </a:r>
            <a:r>
              <a:rPr lang="en-US" sz="2400" smtClean="0">
                <a:latin typeface="Arial" charset="0"/>
              </a:rPr>
              <a:t>, dilakukan ketika kita ingin mendapatkan pengetahuan baru atau memahami data-data baru.</a:t>
            </a:r>
          </a:p>
          <a:p>
            <a:pPr eaLnBrk="1" hangingPunct="1"/>
            <a:r>
              <a:rPr lang="en-US" sz="2400" b="1" smtClean="0">
                <a:latin typeface="Arial" charset="0"/>
              </a:rPr>
              <a:t>Untuk membantu</a:t>
            </a:r>
            <a:r>
              <a:rPr lang="en-US" sz="2400" smtClean="0">
                <a:latin typeface="Arial" charset="0"/>
              </a:rPr>
              <a:t>, akan dihadapi ketika pemimpin berperan sebagai seorang pelatih, fasilitator atau motivator.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KEPEMIMPINAN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 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E90820-A2CD-4402-9437-1808A41D73D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52463" y="547688"/>
            <a:ext cx="7881937" cy="973137"/>
          </a:xfrm>
        </p:spPr>
        <p:txBody>
          <a:bodyPr/>
          <a:lstStyle/>
          <a:p>
            <a:pPr eaLnBrk="1" hangingPunct="1"/>
            <a:r>
              <a:rPr lang="id-ID" sz="2800" b="1" smtClean="0"/>
              <a:t>KETERAMPILAN MENDENGAR BAGI PEMIMPIN</a:t>
            </a:r>
            <a:endParaRPr lang="en-GB" sz="28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3733800"/>
          </a:xfrm>
        </p:spPr>
        <p:txBody>
          <a:bodyPr/>
          <a:lstStyle/>
          <a:p>
            <a:pPr eaLnBrk="1" hangingPunct="1">
              <a:tabLst>
                <a:tab pos="719138" algn="l"/>
                <a:tab pos="1066800" algn="l"/>
              </a:tabLst>
            </a:pPr>
            <a:r>
              <a:rPr lang="id-ID" sz="2400" smtClean="0">
                <a:latin typeface="Arial" charset="0"/>
              </a:rPr>
              <a:t>Pemimpin harus memiliki keterampilan mendengarkan bawahan secara efektif ! Diyakini bahwa informasi penting mengalir secara </a:t>
            </a:r>
            <a:r>
              <a:rPr lang="id-ID" sz="2400" b="1" i="1" smtClean="0">
                <a:latin typeface="Arial" charset="0"/>
              </a:rPr>
              <a:t>Bottom-up</a:t>
            </a:r>
            <a:r>
              <a:rPr lang="id-ID" sz="2400" smtClean="0">
                <a:latin typeface="Arial" charset="0"/>
              </a:rPr>
              <a:t>, ketimbang </a:t>
            </a:r>
            <a:r>
              <a:rPr lang="id-ID" sz="2400" b="1" i="1" smtClean="0">
                <a:latin typeface="Arial" charset="0"/>
              </a:rPr>
              <a:t>Top-down</a:t>
            </a:r>
          </a:p>
          <a:p>
            <a:pPr eaLnBrk="1" hangingPunct="1">
              <a:tabLst>
                <a:tab pos="719138" algn="l"/>
                <a:tab pos="1066800" algn="l"/>
              </a:tabLst>
            </a:pPr>
            <a:r>
              <a:rPr lang="id-ID" sz="2400" smtClean="0">
                <a:latin typeface="Arial" charset="0"/>
              </a:rPr>
              <a:t>Mendengar secara efektif ?</a:t>
            </a:r>
          </a:p>
          <a:p>
            <a:pPr eaLnBrk="1" hangingPunct="1">
              <a:buFont typeface="Wingdings" pitchFamily="2" charset="2"/>
              <a:buNone/>
              <a:tabLst>
                <a:tab pos="719138" algn="l"/>
                <a:tab pos="1066800" algn="l"/>
              </a:tabLst>
            </a:pPr>
            <a:r>
              <a:rPr lang="id-ID" sz="2400" smtClean="0">
                <a:latin typeface="Arial" charset="0"/>
              </a:rPr>
              <a:t>		-</a:t>
            </a:r>
            <a:r>
              <a:rPr lang="en-US" sz="2400" smtClean="0">
                <a:latin typeface="Arial" charset="0"/>
              </a:rPr>
              <a:t>	</a:t>
            </a:r>
            <a:r>
              <a:rPr lang="id-ID" sz="2400" smtClean="0">
                <a:latin typeface="Arial" charset="0"/>
              </a:rPr>
              <a:t>Mendengarkan secara partisipatif dan pasif</a:t>
            </a:r>
          </a:p>
          <a:p>
            <a:pPr eaLnBrk="1" hangingPunct="1">
              <a:buFont typeface="Wingdings" pitchFamily="2" charset="2"/>
              <a:buNone/>
              <a:tabLst>
                <a:tab pos="719138" algn="l"/>
                <a:tab pos="1066800" algn="l"/>
              </a:tabLst>
            </a:pPr>
            <a:r>
              <a:rPr lang="id-ID" sz="2400" smtClean="0">
                <a:latin typeface="Arial" charset="0"/>
              </a:rPr>
              <a:t>		-</a:t>
            </a:r>
            <a:r>
              <a:rPr lang="en-US" sz="2400" smtClean="0">
                <a:latin typeface="Arial" charset="0"/>
              </a:rPr>
              <a:t>	</a:t>
            </a:r>
            <a:r>
              <a:rPr lang="id-ID" sz="2400" smtClean="0">
                <a:latin typeface="Arial" charset="0"/>
              </a:rPr>
              <a:t>Mendengarkan secara empatik &amp; obyektif</a:t>
            </a:r>
            <a:endParaRPr lang="en-US" sz="240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tabLst>
                <a:tab pos="719138" algn="l"/>
                <a:tab pos="1066800" algn="l"/>
              </a:tabLst>
            </a:pPr>
            <a:r>
              <a:rPr lang="en-US" sz="2400" smtClean="0">
                <a:latin typeface="Arial" charset="0"/>
              </a:rPr>
              <a:t>		-	mendengarkan tanpa menilai dan secara kritis</a:t>
            </a:r>
          </a:p>
          <a:p>
            <a:pPr eaLnBrk="1" hangingPunct="1">
              <a:buFont typeface="Wingdings" pitchFamily="2" charset="2"/>
              <a:buNone/>
              <a:tabLst>
                <a:tab pos="719138" algn="l"/>
                <a:tab pos="1066800" algn="l"/>
              </a:tabLst>
            </a:pPr>
            <a:r>
              <a:rPr lang="en-US" sz="2400" smtClean="0">
                <a:latin typeface="Arial" charset="0"/>
              </a:rPr>
              <a:t>		-	mendengarkan secara aktif</a:t>
            </a:r>
            <a:endParaRPr lang="en-GB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553</TotalTime>
  <Words>677</Words>
  <Application>Microsoft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Verdana</vt:lpstr>
      <vt:lpstr>Arial</vt:lpstr>
      <vt:lpstr>Wingdings</vt:lpstr>
      <vt:lpstr>Times New Roman</vt:lpstr>
      <vt:lpstr>Arial Black</vt:lpstr>
      <vt:lpstr>Profile</vt:lpstr>
      <vt:lpstr>KOMUNIKASI KEPEMIMPINAN</vt:lpstr>
      <vt:lpstr>MENGAPA KOMUNIKASI PENTING?</vt:lpstr>
      <vt:lpstr>MENGAPA KOMUNIKASI PENTING?</vt:lpstr>
      <vt:lpstr>MENGAPA KOMUNIKASI PENTING?</vt:lpstr>
      <vt:lpstr>KOMUNIKASI ?</vt:lpstr>
      <vt:lpstr>PERAN MANAJER DAN PEMIMPIN DALAM PROSES KOMUNIKASI ?</vt:lpstr>
      <vt:lpstr>Slide 7</vt:lpstr>
      <vt:lpstr>TUJUAN KEGIATAN MENDENGAR</vt:lpstr>
      <vt:lpstr>KETERAMPILAN MENDENGAR BAGI PEMIMPIN</vt:lpstr>
      <vt:lpstr>Resep Mendengarkan  Secara Empatik &amp; Obyektif</vt:lpstr>
      <vt:lpstr>HAMBATAN-HAMBATAN MENDENGARKAN YANG EFEKTIF</vt:lpstr>
      <vt:lpstr>UMPAN BALIK</vt:lpstr>
      <vt:lpstr>KOMUNIKASI FORMAL, INFORMAL &amp; NON-VERBAL</vt:lpstr>
      <vt:lpstr>MENGAPA KEMAMPUAN PEMIMPIN MEMBANGUN KOMUNIKASI INFORMAL DAN NON-VERBAL SANGAT PENTING??</vt:lpstr>
      <vt:lpstr>BEDA DIALOG &amp; DISKUSI</vt:lpstr>
      <vt:lpstr>Fungsi Komunikasi dalam Organisasi</vt:lpstr>
      <vt:lpstr>Fungsi Komunikasi dalam Organisasi</vt:lpstr>
      <vt:lpstr>Fungsi Komunikasi dalam Organisasi</vt:lpstr>
      <vt:lpstr>Fungsi Komunikasi dalam Organisasi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KEPEMIMPINAN</dc:title>
  <dc:creator>user</dc:creator>
  <cp:lastModifiedBy>user</cp:lastModifiedBy>
  <cp:revision>18</cp:revision>
  <dcterms:created xsi:type="dcterms:W3CDTF">2005-12-19T18:22:56Z</dcterms:created>
  <dcterms:modified xsi:type="dcterms:W3CDTF">2016-10-26T07:18:48Z</dcterms:modified>
</cp:coreProperties>
</file>