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62" r:id="rId4"/>
    <p:sldId id="257" r:id="rId5"/>
    <p:sldId id="258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9F8F-4E47-4629-B01F-68B50C650DE4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5872ED9-1821-422A-A427-55CB2A5C7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1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9F8F-4E47-4629-B01F-68B50C650DE4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2ED9-1821-422A-A427-55CB2A5C7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7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9F8F-4E47-4629-B01F-68B50C650DE4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2ED9-1821-422A-A427-55CB2A5C7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9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9F8F-4E47-4629-B01F-68B50C650DE4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2ED9-1821-422A-A427-55CB2A5C7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4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0E89F8F-4E47-4629-B01F-68B50C650DE4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5872ED9-1821-422A-A427-55CB2A5C7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7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9F8F-4E47-4629-B01F-68B50C650DE4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2ED9-1821-422A-A427-55CB2A5C7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3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9F8F-4E47-4629-B01F-68B50C650DE4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2ED9-1821-422A-A427-55CB2A5C7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6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9F8F-4E47-4629-B01F-68B50C650DE4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2ED9-1821-422A-A427-55CB2A5C7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5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9F8F-4E47-4629-B01F-68B50C650DE4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2ED9-1821-422A-A427-55CB2A5C7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4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9F8F-4E47-4629-B01F-68B50C650DE4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2ED9-1821-422A-A427-55CB2A5C7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79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9F8F-4E47-4629-B01F-68B50C650DE4}" type="datetimeFigureOut">
              <a:rPr lang="en-US" smtClean="0"/>
              <a:t>6/3/2014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2ED9-1821-422A-A427-55CB2A5C7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0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0E89F8F-4E47-4629-B01F-68B50C650DE4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5872ED9-1821-422A-A427-55CB2A5C7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1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E-Marketing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Ika </a:t>
            </a:r>
            <a:r>
              <a:rPr lang="en-US" dirty="0" err="1" smtClean="0"/>
              <a:t>Novita</a:t>
            </a:r>
            <a:r>
              <a:rPr lang="en-US" dirty="0" smtClean="0"/>
              <a:t> </a:t>
            </a:r>
            <a:r>
              <a:rPr lang="en-US" dirty="0" smtClean="0"/>
              <a:t>Dewi, MCS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551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06399" y="342638"/>
            <a:ext cx="533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Stages in target marketing strategy development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398" y="711970"/>
            <a:ext cx="7052691" cy="582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06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984" y="614434"/>
            <a:ext cx="8180832" cy="46469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57984" y="5330158"/>
            <a:ext cx="8180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The extent to which different types of segmentation variables tend to be predictive of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871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Characteristics of new-media marketing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Interactivity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547" y="2691574"/>
            <a:ext cx="4162425" cy="17430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94972" y="3193779"/>
            <a:ext cx="48803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communication models for traditional media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7702" y="4635482"/>
            <a:ext cx="4514850" cy="17335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413759" y="493409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38405" y="5433535"/>
            <a:ext cx="4235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communication models for new media</a:t>
            </a:r>
          </a:p>
        </p:txBody>
      </p:sp>
    </p:spTree>
    <p:extLst>
      <p:ext uri="{BB962C8B-B14F-4D97-AF65-F5344CB8AC3E}">
        <p14:creationId xmlns:p14="http://schemas.microsoft.com/office/powerpoint/2010/main" val="3245588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804672"/>
            <a:ext cx="10058400" cy="5367528"/>
          </a:xfrm>
        </p:spPr>
        <p:txBody>
          <a:bodyPr/>
          <a:lstStyle/>
          <a:p>
            <a:r>
              <a:rPr lang="en-US" dirty="0"/>
              <a:t>Intelligence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1437" y="1284351"/>
            <a:ext cx="4400550" cy="2533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0203" y="3949636"/>
            <a:ext cx="4619625" cy="25431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9048" y="1730823"/>
            <a:ext cx="5337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Summary of degree of individualization for traditional media (same message)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1375" y="4533435"/>
            <a:ext cx="58588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Summary of degree of individualization for new media (unique messages and more information exchange between customers)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25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E-marketing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Marketing</a:t>
            </a:r>
            <a:r>
              <a:rPr lang="en-US" dirty="0"/>
              <a:t> is the management process responsible for identifying, anticipating and satisfying customer requirements </a:t>
            </a:r>
            <a:r>
              <a:rPr lang="en-US" dirty="0" smtClean="0"/>
              <a:t>profitably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Electronic </a:t>
            </a:r>
            <a:r>
              <a:rPr lang="en-US" dirty="0">
                <a:solidFill>
                  <a:srgbClr val="0070C0"/>
                </a:solidFill>
              </a:rPr>
              <a:t>marketing </a:t>
            </a:r>
            <a:r>
              <a:rPr lang="en-US" dirty="0"/>
              <a:t>has been described simply as ‘</a:t>
            </a:r>
            <a:r>
              <a:rPr lang="en-US" dirty="0">
                <a:solidFill>
                  <a:srgbClr val="0070C0"/>
                </a:solidFill>
              </a:rPr>
              <a:t>achieving marketing objectives </a:t>
            </a:r>
            <a:r>
              <a:rPr lang="en-US" dirty="0" smtClean="0">
                <a:solidFill>
                  <a:srgbClr val="0070C0"/>
                </a:solidFill>
              </a:rPr>
              <a:t>through applying </a:t>
            </a:r>
            <a:r>
              <a:rPr lang="en-US" dirty="0">
                <a:solidFill>
                  <a:srgbClr val="0070C0"/>
                </a:solidFill>
              </a:rPr>
              <a:t>digital technologies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Identifying</a:t>
            </a:r>
            <a:r>
              <a:rPr lang="en-US" dirty="0" smtClean="0"/>
              <a:t> – </a:t>
            </a:r>
            <a:r>
              <a:rPr lang="en-US" dirty="0"/>
              <a:t>how can the Internet be used for marketing research to find out </a:t>
            </a:r>
            <a:r>
              <a:rPr lang="en-US" dirty="0" smtClean="0"/>
              <a:t>customers’ needs </a:t>
            </a:r>
            <a:r>
              <a:rPr lang="en-US" dirty="0"/>
              <a:t>and wants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Anticipating</a:t>
            </a:r>
            <a:r>
              <a:rPr lang="en-US" dirty="0" smtClean="0"/>
              <a:t> – the </a:t>
            </a:r>
            <a:r>
              <a:rPr lang="en-US" dirty="0"/>
              <a:t>online revenue </a:t>
            </a:r>
            <a:r>
              <a:rPr lang="en-US" dirty="0" smtClean="0"/>
              <a:t>contribution </a:t>
            </a:r>
            <a:r>
              <a:rPr lang="en-US" dirty="0"/>
              <a:t>is key to governing the resource allocation to </a:t>
            </a:r>
            <a:r>
              <a:rPr lang="en-US" dirty="0" smtClean="0"/>
              <a:t>e-business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Satisfying</a:t>
            </a:r>
            <a:r>
              <a:rPr lang="en-US" dirty="0"/>
              <a:t> – a key issue for e-marketing is how to achieve customer satisfaction through </a:t>
            </a:r>
            <a:r>
              <a:rPr lang="en-US" dirty="0" smtClean="0"/>
              <a:t>the electronic </a:t>
            </a:r>
            <a:r>
              <a:rPr lang="en-US" dirty="0"/>
              <a:t>channel</a:t>
            </a:r>
          </a:p>
        </p:txBody>
      </p:sp>
    </p:spTree>
    <p:extLst>
      <p:ext uri="{BB962C8B-B14F-4D97-AF65-F5344CB8AC3E}">
        <p14:creationId xmlns:p14="http://schemas.microsoft.com/office/powerpoint/2010/main" val="1646823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e-marketing, e-business and</a:t>
            </a:r>
            <a:br>
              <a:rPr lang="en-US" dirty="0"/>
            </a:br>
            <a:r>
              <a:rPr lang="en-US" dirty="0"/>
              <a:t>e-commerce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e-commerce is best considered </a:t>
            </a:r>
            <a:r>
              <a:rPr lang="en-US" dirty="0" smtClean="0"/>
              <a:t>as a </a:t>
            </a:r>
            <a:r>
              <a:rPr lang="en-US" dirty="0"/>
              <a:t>subset of e-business and e-marketing is also a subset of e-business, is the </a:t>
            </a:r>
            <a:r>
              <a:rPr lang="en-US" dirty="0" smtClean="0"/>
              <a:t>relationship between </a:t>
            </a:r>
            <a:r>
              <a:rPr lang="en-US" dirty="0"/>
              <a:t>e-commerce and </a:t>
            </a:r>
            <a:r>
              <a:rPr lang="en-US" dirty="0" smtClean="0"/>
              <a:t>e-marketing?</a:t>
            </a:r>
          </a:p>
          <a:p>
            <a:r>
              <a:rPr lang="en-US" dirty="0" smtClean="0"/>
              <a:t>The </a:t>
            </a:r>
            <a:r>
              <a:rPr lang="en-US" dirty="0"/>
              <a:t>implication is that they are similar, but e-commerce is perhaps broader than e-marketing since it involves both </a:t>
            </a:r>
            <a:r>
              <a:rPr lang="en-US" dirty="0">
                <a:solidFill>
                  <a:srgbClr val="0070C0"/>
                </a:solidFill>
              </a:rPr>
              <a:t>buy-side and </a:t>
            </a:r>
            <a:r>
              <a:rPr lang="en-US" dirty="0" smtClean="0">
                <a:solidFill>
                  <a:srgbClr val="0070C0"/>
                </a:solidFill>
              </a:rPr>
              <a:t>sell-side transactions</a:t>
            </a:r>
            <a:r>
              <a:rPr lang="en-US" dirty="0"/>
              <a:t>, whereas e-marketing concentrates on </a:t>
            </a:r>
            <a:r>
              <a:rPr lang="en-US" dirty="0">
                <a:solidFill>
                  <a:srgbClr val="0070C0"/>
                </a:solidFill>
              </a:rPr>
              <a:t>sell-side transactions and communications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1764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E-marketing operational </a:t>
            </a:r>
            <a:r>
              <a:rPr lang="en-US" dirty="0"/>
              <a:t>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E-marketing</a:t>
            </a:r>
            <a:r>
              <a:rPr lang="en-US" dirty="0"/>
              <a:t> is focused </a:t>
            </a:r>
            <a:r>
              <a:rPr lang="en-US" dirty="0" smtClean="0"/>
              <a:t>on how </a:t>
            </a:r>
            <a:r>
              <a:rPr lang="en-US" dirty="0"/>
              <a:t>a company and its brands use the web and other digital media such as e-mail </a:t>
            </a:r>
            <a:r>
              <a:rPr lang="en-US" dirty="0" smtClean="0"/>
              <a:t>and mobile </a:t>
            </a:r>
            <a:r>
              <a:rPr lang="en-US" dirty="0"/>
              <a:t>media</a:t>
            </a:r>
            <a:r>
              <a:rPr lang="en-US" dirty="0">
                <a:solidFill>
                  <a:srgbClr val="0070C0"/>
                </a:solidFill>
              </a:rPr>
              <a:t> to interact with its audiences in order to meet its marketing </a:t>
            </a:r>
            <a:r>
              <a:rPr lang="en-US" dirty="0" smtClean="0">
                <a:solidFill>
                  <a:srgbClr val="0070C0"/>
                </a:solidFill>
              </a:rPr>
              <a:t>goals</a:t>
            </a:r>
          </a:p>
          <a:p>
            <a:r>
              <a:rPr lang="en-US" dirty="0"/>
              <a:t>three main operational processes involved in </a:t>
            </a:r>
            <a:r>
              <a:rPr lang="en-US" dirty="0" smtClean="0"/>
              <a:t>e-marketing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Customer </a:t>
            </a:r>
            <a:r>
              <a:rPr lang="en-US" dirty="0" smtClean="0">
                <a:solidFill>
                  <a:srgbClr val="0070C0"/>
                </a:solidFill>
              </a:rPr>
              <a:t>acquisition</a:t>
            </a:r>
          </a:p>
          <a:p>
            <a:pPr lvl="2"/>
            <a:r>
              <a:rPr lang="en-US" dirty="0" smtClean="0"/>
              <a:t>Attracting </a:t>
            </a:r>
            <a:r>
              <a:rPr lang="en-US" dirty="0"/>
              <a:t>visitors to a web site or promoting a brand </a:t>
            </a:r>
            <a:r>
              <a:rPr lang="en-US" dirty="0" smtClean="0"/>
              <a:t>through reaching </a:t>
            </a:r>
            <a:r>
              <a:rPr lang="en-US" dirty="0"/>
              <a:t>them via search engines or advertising on other </a:t>
            </a:r>
            <a:r>
              <a:rPr lang="en-US" dirty="0" smtClean="0"/>
              <a:t>sites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Customer conversion</a:t>
            </a:r>
          </a:p>
          <a:p>
            <a:pPr lvl="2"/>
            <a:r>
              <a:rPr lang="en-US" dirty="0" smtClean="0"/>
              <a:t>Engaging </a:t>
            </a:r>
            <a:r>
              <a:rPr lang="en-US" dirty="0"/>
              <a:t>site visitors to achieve the outcomes the site owner seeks </a:t>
            </a:r>
            <a:r>
              <a:rPr lang="en-US" dirty="0" smtClean="0"/>
              <a:t>such as </a:t>
            </a:r>
            <a:r>
              <a:rPr lang="en-US" dirty="0"/>
              <a:t>leads, sales or browsing of other content. Developing a satisfactory customer experience </a:t>
            </a:r>
            <a:r>
              <a:rPr lang="en-US" dirty="0" smtClean="0"/>
              <a:t>is vital </a:t>
            </a:r>
            <a:r>
              <a:rPr lang="en-US" dirty="0"/>
              <a:t>to this.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Customer retention and growth</a:t>
            </a:r>
          </a:p>
          <a:p>
            <a:pPr lvl="2"/>
            <a:r>
              <a:rPr lang="en-US" dirty="0" smtClean="0"/>
              <a:t>Encouraging </a:t>
            </a:r>
            <a:r>
              <a:rPr lang="en-US" dirty="0"/>
              <a:t>repeat usage of digital channels and </a:t>
            </a:r>
            <a:r>
              <a:rPr lang="en-US" dirty="0" smtClean="0"/>
              <a:t>for transactional </a:t>
            </a:r>
            <a:r>
              <a:rPr lang="en-US" dirty="0"/>
              <a:t>sites, repeat sales.</a:t>
            </a:r>
          </a:p>
        </p:txBody>
      </p:sp>
    </p:spTree>
    <p:extLst>
      <p:ext uri="{BB962C8B-B14F-4D97-AF65-F5344CB8AC3E}">
        <p14:creationId xmlns:p14="http://schemas.microsoft.com/office/powerpoint/2010/main" val="3729798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E-marketing strategic </a:t>
            </a:r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Cost reduction and value chain </a:t>
            </a:r>
            <a:r>
              <a:rPr lang="en-US" dirty="0" smtClean="0"/>
              <a:t>efficiencies</a:t>
            </a:r>
          </a:p>
          <a:p>
            <a:r>
              <a:rPr lang="en-US" dirty="0"/>
              <a:t>Revenue </a:t>
            </a:r>
            <a:r>
              <a:rPr lang="en-US" dirty="0" smtClean="0"/>
              <a:t>generation</a:t>
            </a:r>
          </a:p>
          <a:p>
            <a:r>
              <a:rPr lang="en-US" dirty="0"/>
              <a:t>Channel </a:t>
            </a:r>
            <a:r>
              <a:rPr lang="en-US" dirty="0" smtClean="0"/>
              <a:t>partnership</a:t>
            </a:r>
          </a:p>
          <a:p>
            <a:r>
              <a:rPr lang="en-US" dirty="0"/>
              <a:t>Communications and branding</a:t>
            </a:r>
          </a:p>
        </p:txBody>
      </p:sp>
    </p:spTree>
    <p:extLst>
      <p:ext uri="{BB962C8B-B14F-4D97-AF65-F5344CB8AC3E}">
        <p14:creationId xmlns:p14="http://schemas.microsoft.com/office/powerpoint/2010/main" val="2773247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E-marketing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plan to achieve </a:t>
            </a:r>
            <a:r>
              <a:rPr lang="en-US" dirty="0" smtClean="0"/>
              <a:t>the marketing </a:t>
            </a:r>
            <a:r>
              <a:rPr lang="en-US" dirty="0"/>
              <a:t>objectives </a:t>
            </a:r>
            <a:r>
              <a:rPr lang="en-US" dirty="0" smtClean="0"/>
              <a:t>of the </a:t>
            </a:r>
            <a:r>
              <a:rPr lang="en-US" dirty="0"/>
              <a:t>e-business </a:t>
            </a:r>
            <a:r>
              <a:rPr lang="en-US" dirty="0" smtClean="0"/>
              <a:t>strategy</a:t>
            </a:r>
          </a:p>
          <a:p>
            <a:r>
              <a:rPr lang="en-US" dirty="0"/>
              <a:t>The stages involved can </a:t>
            </a:r>
            <a:r>
              <a:rPr lang="en-US" dirty="0" smtClean="0"/>
              <a:t>be summarized </a:t>
            </a:r>
            <a:r>
              <a:rPr lang="en-US" dirty="0"/>
              <a:t>as:</a:t>
            </a:r>
          </a:p>
          <a:p>
            <a:pPr lvl="1"/>
            <a:r>
              <a:rPr lang="en-US" dirty="0" smtClean="0"/>
              <a:t>Situation </a:t>
            </a:r>
            <a:r>
              <a:rPr lang="en-US" dirty="0"/>
              <a:t>– where are we now?</a:t>
            </a:r>
          </a:p>
          <a:p>
            <a:pPr lvl="1"/>
            <a:r>
              <a:rPr lang="en-US" dirty="0" smtClean="0"/>
              <a:t>Objectives </a:t>
            </a:r>
            <a:r>
              <a:rPr lang="en-US" dirty="0"/>
              <a:t>– where do we want to be?</a:t>
            </a:r>
          </a:p>
          <a:p>
            <a:pPr lvl="1"/>
            <a:r>
              <a:rPr lang="en-US" dirty="0" smtClean="0"/>
              <a:t>Strategy </a:t>
            </a:r>
            <a:r>
              <a:rPr lang="en-US" dirty="0"/>
              <a:t>– how do we get there?</a:t>
            </a:r>
          </a:p>
          <a:p>
            <a:pPr lvl="1"/>
            <a:r>
              <a:rPr lang="en-US" dirty="0" smtClean="0"/>
              <a:t>Tactics </a:t>
            </a:r>
            <a:r>
              <a:rPr lang="en-US" dirty="0"/>
              <a:t>– how exactly do we get there?</a:t>
            </a:r>
          </a:p>
          <a:p>
            <a:pPr lvl="1"/>
            <a:r>
              <a:rPr lang="en-US" dirty="0" smtClean="0"/>
              <a:t>Action </a:t>
            </a:r>
            <a:r>
              <a:rPr lang="en-US" dirty="0"/>
              <a:t>– what is our plan?</a:t>
            </a:r>
          </a:p>
          <a:p>
            <a:pPr lvl="1"/>
            <a:r>
              <a:rPr lang="en-US" dirty="0" smtClean="0"/>
              <a:t>Control </a:t>
            </a:r>
            <a:r>
              <a:rPr lang="en-US" dirty="0"/>
              <a:t>– did we get there?</a:t>
            </a:r>
          </a:p>
        </p:txBody>
      </p:sp>
    </p:spTree>
    <p:extLst>
      <p:ext uri="{BB962C8B-B14F-4D97-AF65-F5344CB8AC3E}">
        <p14:creationId xmlns:p14="http://schemas.microsoft.com/office/powerpoint/2010/main" val="3610287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168" y="0"/>
            <a:ext cx="93024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7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3296" y="121920"/>
            <a:ext cx="295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E-marketplace SWOT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47091"/>
              </p:ext>
            </p:extLst>
          </p:nvPr>
        </p:nvGraphicFramePr>
        <p:xfrm>
          <a:off x="463296" y="491252"/>
          <a:ext cx="10911840" cy="603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2907"/>
                <a:gridCol w="3438853"/>
                <a:gridCol w="4450080"/>
              </a:tblGrid>
              <a:tr h="1929908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Strengths – S</a:t>
                      </a:r>
                    </a:p>
                    <a:p>
                      <a:r>
                        <a:rPr lang="en-US" dirty="0" smtClean="0"/>
                        <a:t>1 Existing brand</a:t>
                      </a:r>
                    </a:p>
                    <a:p>
                      <a:r>
                        <a:rPr lang="en-US" dirty="0" smtClean="0"/>
                        <a:t>2 Existing customer base</a:t>
                      </a:r>
                    </a:p>
                    <a:p>
                      <a:r>
                        <a:rPr lang="en-US" dirty="0" smtClean="0"/>
                        <a:t>3 Existing distribution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Weaknesses – W</a:t>
                      </a:r>
                    </a:p>
                    <a:p>
                      <a:r>
                        <a:rPr lang="en-US" dirty="0" smtClean="0"/>
                        <a:t>1 Brand perception</a:t>
                      </a:r>
                    </a:p>
                    <a:p>
                      <a:r>
                        <a:rPr lang="en-US" dirty="0" smtClean="0"/>
                        <a:t>2 Intermediary use</a:t>
                      </a:r>
                    </a:p>
                    <a:p>
                      <a:r>
                        <a:rPr lang="en-US" dirty="0" smtClean="0"/>
                        <a:t>3 Technology/skills (poor web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experience)</a:t>
                      </a:r>
                    </a:p>
                    <a:p>
                      <a:r>
                        <a:rPr lang="en-US" dirty="0" smtClean="0"/>
                        <a:t>4 Cross-channel support</a:t>
                      </a:r>
                    </a:p>
                    <a:p>
                      <a:r>
                        <a:rPr lang="en-US" dirty="0" smtClean="0"/>
                        <a:t>5 Churn 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Opportunities – O</a:t>
                      </a:r>
                    </a:p>
                    <a:p>
                      <a:r>
                        <a:rPr lang="en-US" dirty="0" smtClean="0"/>
                        <a:t>1 Cross-selling</a:t>
                      </a:r>
                    </a:p>
                    <a:p>
                      <a:r>
                        <a:rPr lang="en-US" dirty="0" smtClean="0"/>
                        <a:t>2 New markets</a:t>
                      </a:r>
                    </a:p>
                    <a:p>
                      <a:r>
                        <a:rPr lang="en-US" dirty="0" smtClean="0"/>
                        <a:t>3 New services</a:t>
                      </a:r>
                    </a:p>
                    <a:p>
                      <a:r>
                        <a:rPr lang="en-US" dirty="0" smtClean="0"/>
                        <a:t>4 Alliances/co-branding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SO strategies</a:t>
                      </a:r>
                    </a:p>
                    <a:p>
                      <a:r>
                        <a:rPr lang="en-US" b="0" dirty="0" smtClean="0"/>
                        <a:t>Leverage strengths to</a:t>
                      </a:r>
                    </a:p>
                    <a:p>
                      <a:r>
                        <a:rPr lang="en-US" b="0" dirty="0" smtClean="0"/>
                        <a:t>maximize opportunities =</a:t>
                      </a:r>
                    </a:p>
                    <a:p>
                      <a:r>
                        <a:rPr lang="en-US" b="0" dirty="0" smtClean="0"/>
                        <a:t>attacking strategy</a:t>
                      </a:r>
                    </a:p>
                    <a:p>
                      <a:r>
                        <a:rPr lang="en-US" b="0" dirty="0" smtClean="0"/>
                        <a:t>Examples:</a:t>
                      </a:r>
                    </a:p>
                    <a:p>
                      <a:r>
                        <a:rPr lang="en-US" b="0" dirty="0" smtClean="0"/>
                        <a:t>1 Migrate customers to web</a:t>
                      </a:r>
                    </a:p>
                    <a:p>
                      <a:r>
                        <a:rPr lang="en-US" b="0" dirty="0" smtClean="0"/>
                        <a:t>strategy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WO strategies</a:t>
                      </a:r>
                    </a:p>
                    <a:p>
                      <a:r>
                        <a:rPr lang="en-US" dirty="0" smtClean="0"/>
                        <a:t>Counter weaknesses through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exploiting opportunities = build</a:t>
                      </a:r>
                    </a:p>
                    <a:p>
                      <a:r>
                        <a:rPr lang="en-US" dirty="0" smtClean="0"/>
                        <a:t>strengths for attacking strategy</a:t>
                      </a:r>
                    </a:p>
                    <a:p>
                      <a:r>
                        <a:rPr lang="en-US" dirty="0" smtClean="0"/>
                        <a:t>Examples:</a:t>
                      </a:r>
                    </a:p>
                    <a:p>
                      <a:r>
                        <a:rPr lang="en-US" dirty="0" smtClean="0"/>
                        <a:t>1 Counter mediation strategy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(create or acquire)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Threats – T</a:t>
                      </a:r>
                    </a:p>
                    <a:p>
                      <a:r>
                        <a:rPr lang="en-US" b="0" dirty="0" smtClean="0"/>
                        <a:t>1 Customer choice (price)</a:t>
                      </a:r>
                    </a:p>
                    <a:p>
                      <a:r>
                        <a:rPr lang="en-US" b="0" dirty="0" smtClean="0"/>
                        <a:t>2 New entrants</a:t>
                      </a:r>
                    </a:p>
                    <a:p>
                      <a:r>
                        <a:rPr lang="en-US" b="0" dirty="0" smtClean="0"/>
                        <a:t>3 New competitive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products</a:t>
                      </a:r>
                    </a:p>
                    <a:p>
                      <a:r>
                        <a:rPr lang="en-US" b="0" dirty="0" smtClean="0"/>
                        <a:t>4 Channel conflicts</a:t>
                      </a:r>
                    </a:p>
                    <a:p>
                      <a:r>
                        <a:rPr lang="en-US" b="0" dirty="0" smtClean="0"/>
                        <a:t>5 Social network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ST strategies</a:t>
                      </a:r>
                    </a:p>
                    <a:p>
                      <a:r>
                        <a:rPr lang="en-US" dirty="0" smtClean="0"/>
                        <a:t>Leverage strengths to</a:t>
                      </a:r>
                    </a:p>
                    <a:p>
                      <a:r>
                        <a:rPr lang="en-US" dirty="0" smtClean="0"/>
                        <a:t>minimize threat = defensive</a:t>
                      </a:r>
                    </a:p>
                    <a:p>
                      <a:r>
                        <a:rPr lang="en-US" dirty="0" smtClean="0"/>
                        <a:t>strategy</a:t>
                      </a:r>
                    </a:p>
                    <a:p>
                      <a:r>
                        <a:rPr lang="en-US" dirty="0" smtClean="0"/>
                        <a:t>Examples:</a:t>
                      </a:r>
                    </a:p>
                    <a:p>
                      <a:r>
                        <a:rPr lang="en-US" dirty="0" smtClean="0"/>
                        <a:t>1 Introduce new</a:t>
                      </a:r>
                    </a:p>
                    <a:p>
                      <a:r>
                        <a:rPr lang="en-US" dirty="0" smtClean="0"/>
                        <a:t>Internet-only products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WT strategies</a:t>
                      </a:r>
                    </a:p>
                    <a:p>
                      <a:r>
                        <a:rPr lang="en-US" dirty="0" smtClean="0"/>
                        <a:t>Counter weaknesses and threats</a:t>
                      </a:r>
                    </a:p>
                    <a:p>
                      <a:r>
                        <a:rPr lang="en-US" dirty="0" smtClean="0"/>
                        <a:t>= build strengths for defensive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strategy</a:t>
                      </a:r>
                    </a:p>
                    <a:p>
                      <a:r>
                        <a:rPr lang="en-US" dirty="0" smtClean="0"/>
                        <a:t>Examples:</a:t>
                      </a:r>
                    </a:p>
                    <a:p>
                      <a:r>
                        <a:rPr lang="en-US" dirty="0" smtClean="0"/>
                        <a:t>1 Differential online pricing</a:t>
                      </a:r>
                    </a:p>
                    <a:p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445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market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Evaluation and </a:t>
            </a:r>
            <a:r>
              <a:rPr lang="en-US" dirty="0" smtClean="0"/>
              <a:t>selection of </a:t>
            </a:r>
            <a:r>
              <a:rPr lang="en-US" dirty="0"/>
              <a:t>appropriate </a:t>
            </a:r>
            <a:r>
              <a:rPr lang="en-US" dirty="0" smtClean="0"/>
              <a:t>segments and </a:t>
            </a:r>
            <a:r>
              <a:rPr lang="en-US" dirty="0"/>
              <a:t>the development </a:t>
            </a:r>
            <a:r>
              <a:rPr lang="en-US" dirty="0" smtClean="0"/>
              <a:t>of appropriate offers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95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57</TotalTime>
  <Words>596</Words>
  <Application>Microsoft Office PowerPoint</Application>
  <PresentationFormat>Widescreen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Rockwell</vt:lpstr>
      <vt:lpstr>Rockwell Condensed</vt:lpstr>
      <vt:lpstr>Wingdings</vt:lpstr>
      <vt:lpstr>Wood Type</vt:lpstr>
      <vt:lpstr>E-Marketing</vt:lpstr>
      <vt:lpstr>E-marketing</vt:lpstr>
      <vt:lpstr>e-marketing, e-business and e-commerce</vt:lpstr>
      <vt:lpstr>E-marketing operational processes</vt:lpstr>
      <vt:lpstr>E-marketing strategic objectives</vt:lpstr>
      <vt:lpstr>E-marketing plan</vt:lpstr>
      <vt:lpstr>PowerPoint Presentation</vt:lpstr>
      <vt:lpstr>PowerPoint Presentation</vt:lpstr>
      <vt:lpstr>Target market strategies</vt:lpstr>
      <vt:lpstr>PowerPoint Presentation</vt:lpstr>
      <vt:lpstr>PowerPoint Presentation</vt:lpstr>
      <vt:lpstr>Characteristics of new-media marketing communications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E-Marketing</dc:title>
  <dc:creator>Ika Dewi -</dc:creator>
  <cp:lastModifiedBy>Ika Dewi -</cp:lastModifiedBy>
  <cp:revision>33</cp:revision>
  <dcterms:created xsi:type="dcterms:W3CDTF">2014-06-02T18:38:26Z</dcterms:created>
  <dcterms:modified xsi:type="dcterms:W3CDTF">2014-06-03T02:57:00Z</dcterms:modified>
</cp:coreProperties>
</file>