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78" r:id="rId8"/>
    <p:sldId id="279" r:id="rId9"/>
    <p:sldId id="280" r:id="rId10"/>
    <p:sldId id="281" r:id="rId11"/>
    <p:sldId id="263" r:id="rId12"/>
    <p:sldId id="264" r:id="rId13"/>
    <p:sldId id="275" r:id="rId14"/>
    <p:sldId id="265" r:id="rId15"/>
    <p:sldId id="285" r:id="rId16"/>
    <p:sldId id="286" r:id="rId17"/>
    <p:sldId id="268" r:id="rId18"/>
    <p:sldId id="269" r:id="rId19"/>
    <p:sldId id="270" r:id="rId20"/>
    <p:sldId id="271" r:id="rId21"/>
    <p:sldId id="272" r:id="rId22"/>
    <p:sldId id="273" r:id="rId23"/>
    <p:sldId id="274" r:id="rId24"/>
    <p:sldId id="277" r:id="rId25"/>
    <p:sldId id="283" r:id="rId26"/>
    <p:sldId id="284" r:id="rId2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4" d="100"/>
          <a:sy n="44" d="100"/>
        </p:scale>
        <p:origin x="-35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08506799-49FA-4BDB-A14D-FC18C8DE8354}" type="datetimeFigureOut">
              <a:rPr lang="id-ID" smtClean="0"/>
              <a:pPr/>
              <a:t>19/03/2018</a:t>
            </a:fld>
            <a:endParaRPr lang="id-ID"/>
          </a:p>
        </p:txBody>
      </p:sp>
      <p:sp>
        <p:nvSpPr>
          <p:cNvPr id="17" name="Footer Placeholder 16"/>
          <p:cNvSpPr>
            <a:spLocks noGrp="1"/>
          </p:cNvSpPr>
          <p:nvPr>
            <p:ph type="ftr" sz="quarter" idx="11"/>
          </p:nvPr>
        </p:nvSpPr>
        <p:spPr>
          <a:xfrm>
            <a:off x="2898648" y="6355080"/>
            <a:ext cx="3474720" cy="365760"/>
          </a:xfrm>
        </p:spPr>
        <p:txBody>
          <a:bodyPr/>
          <a:lstStyle/>
          <a:p>
            <a:endParaRPr lang="id-ID"/>
          </a:p>
        </p:txBody>
      </p:sp>
      <p:sp>
        <p:nvSpPr>
          <p:cNvPr id="29" name="Slide Number Placeholder 28"/>
          <p:cNvSpPr>
            <a:spLocks noGrp="1"/>
          </p:cNvSpPr>
          <p:nvPr>
            <p:ph type="sldNum" sz="quarter" idx="12"/>
          </p:nvPr>
        </p:nvSpPr>
        <p:spPr>
          <a:xfrm>
            <a:off x="1216152" y="6355080"/>
            <a:ext cx="1219200" cy="365760"/>
          </a:xfrm>
        </p:spPr>
        <p:txBody>
          <a:bodyPr/>
          <a:lstStyle/>
          <a:p>
            <a:fld id="{E0DC6881-1815-43D6-88D6-66867B5E72AD}" type="slidenum">
              <a:rPr lang="id-ID" smtClean="0"/>
              <a:pPr/>
              <a:t>‹#›</a:t>
            </a:fld>
            <a:endParaRPr lang="id-ID"/>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506799-49FA-4BDB-A14D-FC18C8DE8354}" type="datetimeFigureOut">
              <a:rPr lang="id-ID" smtClean="0"/>
              <a:pPr/>
              <a:t>19/03/2018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0DC6881-1815-43D6-88D6-66867B5E72AD}"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506799-49FA-4BDB-A14D-FC18C8DE8354}" type="datetimeFigureOut">
              <a:rPr lang="id-ID" smtClean="0"/>
              <a:pPr/>
              <a:t>19/03/2018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0DC6881-1815-43D6-88D6-66867B5E72AD}" type="slidenum">
              <a:rPr lang="id-ID" smtClean="0"/>
              <a:pPr/>
              <a:t>‹#›</a:t>
            </a:fld>
            <a:endParaRPr lang="id-ID"/>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8506799-49FA-4BDB-A14D-FC18C8DE8354}" type="datetimeFigureOut">
              <a:rPr lang="id-ID" smtClean="0"/>
              <a:pPr/>
              <a:t>19/03/2018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0DC6881-1815-43D6-88D6-66867B5E72AD}" type="slidenum">
              <a:rPr lang="id-ID" smtClean="0"/>
              <a:pPr/>
              <a:t>‹#›</a:t>
            </a:fld>
            <a:endParaRPr lang="id-ID"/>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08506799-49FA-4BDB-A14D-FC18C8DE8354}" type="datetimeFigureOut">
              <a:rPr lang="id-ID" smtClean="0"/>
              <a:pPr/>
              <a:t>19/03/2018</a:t>
            </a:fld>
            <a:endParaRPr lang="id-ID"/>
          </a:p>
        </p:txBody>
      </p:sp>
      <p:sp>
        <p:nvSpPr>
          <p:cNvPr id="5" name="Footer Placeholder 4"/>
          <p:cNvSpPr>
            <a:spLocks noGrp="1"/>
          </p:cNvSpPr>
          <p:nvPr>
            <p:ph type="ftr" sz="quarter" idx="11"/>
          </p:nvPr>
        </p:nvSpPr>
        <p:spPr>
          <a:xfrm>
            <a:off x="2898648" y="6355080"/>
            <a:ext cx="3474720" cy="365760"/>
          </a:xfrm>
        </p:spPr>
        <p:txBody>
          <a:bodyPr/>
          <a:lstStyle/>
          <a:p>
            <a:endParaRPr lang="id-ID"/>
          </a:p>
        </p:txBody>
      </p:sp>
      <p:sp>
        <p:nvSpPr>
          <p:cNvPr id="6" name="Slide Number Placeholder 5"/>
          <p:cNvSpPr>
            <a:spLocks noGrp="1"/>
          </p:cNvSpPr>
          <p:nvPr>
            <p:ph type="sldNum" sz="quarter" idx="12"/>
          </p:nvPr>
        </p:nvSpPr>
        <p:spPr>
          <a:xfrm>
            <a:off x="1069848" y="6355080"/>
            <a:ext cx="1520952" cy="365760"/>
          </a:xfrm>
        </p:spPr>
        <p:txBody>
          <a:bodyPr/>
          <a:lstStyle/>
          <a:p>
            <a:fld id="{E0DC6881-1815-43D6-88D6-66867B5E72AD}" type="slidenum">
              <a:rPr lang="id-ID" smtClean="0"/>
              <a:pPr/>
              <a:t>‹#›</a:t>
            </a:fld>
            <a:endParaRPr lang="id-ID"/>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8506799-49FA-4BDB-A14D-FC18C8DE8354}" type="datetimeFigureOut">
              <a:rPr lang="id-ID" smtClean="0"/>
              <a:pPr/>
              <a:t>19/03/2018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0DC6881-1815-43D6-88D6-66867B5E72AD}" type="slidenum">
              <a:rPr lang="id-ID" smtClean="0"/>
              <a:pPr/>
              <a:t>‹#›</a:t>
            </a:fld>
            <a:endParaRPr lang="id-ID"/>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8506799-49FA-4BDB-A14D-FC18C8DE8354}" type="datetimeFigureOut">
              <a:rPr lang="id-ID" smtClean="0"/>
              <a:pPr/>
              <a:t>19/03/2018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0DC6881-1815-43D6-88D6-66867B5E72AD}" type="slidenum">
              <a:rPr lang="id-ID" smtClean="0"/>
              <a:pPr/>
              <a:t>‹#›</a:t>
            </a:fld>
            <a:endParaRPr lang="id-ID"/>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506799-49FA-4BDB-A14D-FC18C8DE8354}" type="datetimeFigureOut">
              <a:rPr lang="id-ID" smtClean="0"/>
              <a:pPr/>
              <a:t>19/03/2018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0DC6881-1815-43D6-88D6-66867B5E72AD}" type="slidenum">
              <a:rPr lang="id-ID" smtClean="0"/>
              <a:pPr/>
              <a:t>‹#›</a:t>
            </a:fld>
            <a:endParaRPr lang="id-ID"/>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506799-49FA-4BDB-A14D-FC18C8DE8354}" type="datetimeFigureOut">
              <a:rPr lang="id-ID" smtClean="0"/>
              <a:pPr/>
              <a:t>19/03/2018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0DC6881-1815-43D6-88D6-66867B5E72AD}" type="slidenum">
              <a:rPr lang="id-ID" smtClean="0"/>
              <a:pPr/>
              <a:t>‹#›</a:t>
            </a:fld>
            <a:endParaRPr lang="id-ID"/>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506799-49FA-4BDB-A14D-FC18C8DE8354}" type="datetimeFigureOut">
              <a:rPr lang="id-ID" smtClean="0"/>
              <a:pPr/>
              <a:t>19/03/2018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0DC6881-1815-43D6-88D6-66867B5E72AD}" type="slidenum">
              <a:rPr lang="id-ID" smtClean="0"/>
              <a:pPr/>
              <a:t>‹#›</a:t>
            </a:fld>
            <a:endParaRPr lang="id-ID"/>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506799-49FA-4BDB-A14D-FC18C8DE8354}" type="datetimeFigureOut">
              <a:rPr lang="id-ID" smtClean="0"/>
              <a:pPr/>
              <a:t>19/03/2018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0DC6881-1815-43D6-88D6-66867B5E72AD}" type="slidenum">
              <a:rPr lang="id-ID" smtClean="0"/>
              <a:pPr/>
              <a:t>‹#›</a:t>
            </a:fld>
            <a:endParaRPr lang="id-ID"/>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8506799-49FA-4BDB-A14D-FC18C8DE8354}" type="datetimeFigureOut">
              <a:rPr lang="id-ID" smtClean="0"/>
              <a:pPr/>
              <a:t>19/03/2018</a:t>
            </a:fld>
            <a:endParaRPr lang="id-ID"/>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E0DC6881-1815-43D6-88D6-66867B5E72AD}" type="slidenum">
              <a:rPr lang="id-ID" smtClean="0"/>
              <a:pPr/>
              <a:t>‹#›</a:t>
            </a:fld>
            <a:endParaRPr lang="id-ID"/>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071546"/>
            <a:ext cx="7786742" cy="1857388"/>
          </a:xfrm>
        </p:spPr>
        <p:txBody>
          <a:bodyPr>
            <a:normAutofit/>
          </a:bodyPr>
          <a:lstStyle/>
          <a:p>
            <a:pPr algn="ctr"/>
            <a:r>
              <a:rPr lang="id-ID" sz="4400" b="1" dirty="0" smtClean="0">
                <a:latin typeface="Arial" pitchFamily="34" charset="0"/>
                <a:cs typeface="Arial" pitchFamily="34" charset="0"/>
              </a:rPr>
              <a:t>MANAJEMEN DATA KLINIS</a:t>
            </a:r>
            <a:endParaRPr lang="id-ID" sz="4400" b="1" dirty="0">
              <a:latin typeface="Arial" pitchFamily="34" charset="0"/>
              <a:cs typeface="Arial" pitchFamily="34" charset="0"/>
            </a:endParaRPr>
          </a:p>
        </p:txBody>
      </p:sp>
      <p:sp>
        <p:nvSpPr>
          <p:cNvPr id="3" name="Subtitle 2"/>
          <p:cNvSpPr>
            <a:spLocks noGrp="1"/>
          </p:cNvSpPr>
          <p:nvPr>
            <p:ph type="subTitle" idx="1"/>
          </p:nvPr>
        </p:nvSpPr>
        <p:spPr>
          <a:xfrm>
            <a:off x="1214414" y="3786190"/>
            <a:ext cx="6858000" cy="1928826"/>
          </a:xfrm>
        </p:spPr>
        <p:txBody>
          <a:bodyPr>
            <a:normAutofit/>
          </a:bodyPr>
          <a:lstStyle/>
          <a:p>
            <a:pPr algn="ctr"/>
            <a:r>
              <a:rPr lang="id-ID" sz="3600" b="1" dirty="0" smtClean="0">
                <a:solidFill>
                  <a:srgbClr val="000099"/>
                </a:solidFill>
                <a:latin typeface="Arial" pitchFamily="34" charset="0"/>
                <a:cs typeface="Arial" pitchFamily="34" charset="0"/>
              </a:rPr>
              <a:t>Materi 3</a:t>
            </a:r>
          </a:p>
          <a:p>
            <a:pPr algn="ctr"/>
            <a:r>
              <a:rPr lang="id-ID" sz="3600" b="1" dirty="0" smtClean="0">
                <a:solidFill>
                  <a:srgbClr val="000099"/>
                </a:solidFill>
                <a:latin typeface="Arial" pitchFamily="34" charset="0"/>
                <a:cs typeface="Arial" pitchFamily="34" charset="0"/>
              </a:rPr>
              <a:t>MK Mandatkes</a:t>
            </a:r>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785834"/>
          </a:xfrm>
        </p:spPr>
        <p:txBody>
          <a:bodyPr/>
          <a:lstStyle/>
          <a:p>
            <a:pPr algn="ctr"/>
            <a:r>
              <a:rPr lang="id-ID" b="1" dirty="0" smtClean="0">
                <a:solidFill>
                  <a:schemeClr val="tx1"/>
                </a:solidFill>
                <a:latin typeface="Arial" pitchFamily="34" charset="0"/>
                <a:cs typeface="Arial" pitchFamily="34" charset="0"/>
              </a:rPr>
              <a:t>PELEPASAN INFORMASI </a:t>
            </a:r>
            <a:endParaRPr lang="id-ID" b="1"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357158" y="1357298"/>
            <a:ext cx="8429684" cy="5072098"/>
          </a:xfrm>
        </p:spPr>
        <p:txBody>
          <a:bodyPr>
            <a:normAutofit fontScale="92500" lnSpcReduction="10000"/>
          </a:bodyPr>
          <a:lstStyle/>
          <a:p>
            <a:pPr>
              <a:buNone/>
            </a:pPr>
            <a:r>
              <a:rPr lang="id-ID" sz="3200" u="sng" dirty="0" smtClean="0">
                <a:latin typeface="Arial" pitchFamily="34" charset="0"/>
                <a:cs typeface="Arial" pitchFamily="34" charset="0"/>
              </a:rPr>
              <a:t>Informasi RM seorang pasien dapat dibuka</a:t>
            </a:r>
            <a:r>
              <a:rPr lang="id-ID" sz="3200" dirty="0" smtClean="0">
                <a:latin typeface="Arial" pitchFamily="34" charset="0"/>
                <a:cs typeface="Arial" pitchFamily="34" charset="0"/>
              </a:rPr>
              <a:t> =</a:t>
            </a:r>
          </a:p>
          <a:p>
            <a:pPr>
              <a:buFontTx/>
              <a:buChar char="-"/>
            </a:pPr>
            <a:r>
              <a:rPr lang="id-ID" sz="3200" dirty="0" smtClean="0">
                <a:latin typeface="Arial" pitchFamily="34" charset="0"/>
                <a:cs typeface="Arial" pitchFamily="34" charset="0"/>
              </a:rPr>
              <a:t>Kepentingan kesehatan pasien</a:t>
            </a:r>
          </a:p>
          <a:p>
            <a:pPr>
              <a:buFontTx/>
              <a:buChar char="-"/>
            </a:pPr>
            <a:r>
              <a:rPr lang="id-ID" sz="3200" dirty="0" smtClean="0">
                <a:latin typeface="Arial" pitchFamily="34" charset="0"/>
                <a:cs typeface="Arial" pitchFamily="34" charset="0"/>
              </a:rPr>
              <a:t>Memenuhi permintaan aparatur hukum dalam rangka penegakan hukum atas perintah pengadilan</a:t>
            </a:r>
          </a:p>
          <a:p>
            <a:pPr>
              <a:buFontTx/>
              <a:buChar char="-"/>
            </a:pPr>
            <a:r>
              <a:rPr lang="id-ID" sz="3200" dirty="0" smtClean="0">
                <a:latin typeface="Arial" pitchFamily="34" charset="0"/>
                <a:cs typeface="Arial" pitchFamily="34" charset="0"/>
              </a:rPr>
              <a:t>Permintaan dan/atau persetujuan pasien sendiri </a:t>
            </a:r>
          </a:p>
          <a:p>
            <a:pPr>
              <a:buFontTx/>
              <a:buChar char="-"/>
            </a:pPr>
            <a:r>
              <a:rPr lang="id-ID" sz="3200" dirty="0" smtClean="0">
                <a:latin typeface="Arial" pitchFamily="34" charset="0"/>
                <a:cs typeface="Arial" pitchFamily="34" charset="0"/>
              </a:rPr>
              <a:t>Permintaan institusi/lembaga berdasarkan ketentuan perundang-undangan</a:t>
            </a:r>
          </a:p>
          <a:p>
            <a:pPr>
              <a:buFontTx/>
              <a:buChar char="-"/>
            </a:pPr>
            <a:r>
              <a:rPr lang="id-ID" sz="3200" dirty="0" smtClean="0">
                <a:latin typeface="Arial" pitchFamily="34" charset="0"/>
                <a:cs typeface="Arial" pitchFamily="34" charset="0"/>
              </a:rPr>
              <a:t>Kepentingan penelitian, pendidikan, dan audit medis, tanpa menyebutkan identitas pasien</a:t>
            </a:r>
            <a:endParaRPr lang="id-ID" sz="32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704832"/>
          </a:xfrm>
        </p:spPr>
        <p:txBody>
          <a:bodyPr/>
          <a:lstStyle/>
          <a:p>
            <a:r>
              <a:rPr lang="en-US" b="1" dirty="0" err="1" smtClean="0">
                <a:solidFill>
                  <a:schemeClr val="tx1"/>
                </a:solidFill>
                <a:latin typeface="Arial" pitchFamily="34" charset="0"/>
                <a:cs typeface="Arial" pitchFamily="34" charset="0"/>
              </a:rPr>
              <a:t>Sistem</a:t>
            </a:r>
            <a:r>
              <a:rPr lang="en-US" b="1" dirty="0" smtClean="0">
                <a:solidFill>
                  <a:schemeClr val="tx1"/>
                </a:solidFill>
                <a:latin typeface="Arial" pitchFamily="34" charset="0"/>
                <a:cs typeface="Arial" pitchFamily="34" charset="0"/>
              </a:rPr>
              <a:t> Data </a:t>
            </a:r>
            <a:r>
              <a:rPr lang="en-US" b="1" dirty="0" err="1" smtClean="0">
                <a:solidFill>
                  <a:schemeClr val="tx1"/>
                </a:solidFill>
                <a:latin typeface="Arial" pitchFamily="34" charset="0"/>
                <a:cs typeface="Arial" pitchFamily="34" charset="0"/>
              </a:rPr>
              <a:t>Klinis</a:t>
            </a:r>
            <a:endParaRPr lang="id-ID" dirty="0">
              <a:latin typeface="Arial" pitchFamily="34" charset="0"/>
              <a:cs typeface="Arial" pitchFamily="34" charset="0"/>
            </a:endParaRPr>
          </a:p>
        </p:txBody>
      </p:sp>
      <p:sp>
        <p:nvSpPr>
          <p:cNvPr id="3" name="Content Placeholder 2"/>
          <p:cNvSpPr>
            <a:spLocks noGrp="1"/>
          </p:cNvSpPr>
          <p:nvPr>
            <p:ph sz="quarter" idx="1"/>
          </p:nvPr>
        </p:nvSpPr>
        <p:spPr>
          <a:xfrm>
            <a:off x="357158" y="1428736"/>
            <a:ext cx="8501122" cy="5000660"/>
          </a:xfrm>
        </p:spPr>
        <p:txBody>
          <a:bodyPr>
            <a:normAutofit/>
          </a:bodyPr>
          <a:lstStyle/>
          <a:p>
            <a:pPr>
              <a:buNone/>
            </a:pPr>
            <a:r>
              <a:rPr lang="id-ID" sz="3200" dirty="0" smtClean="0">
                <a:latin typeface="Arial" pitchFamily="34" charset="0"/>
                <a:cs typeface="Arial" pitchFamily="34" charset="0"/>
              </a:rPr>
              <a:t>2. </a:t>
            </a:r>
            <a:r>
              <a:rPr lang="id-ID" sz="3200" b="1" dirty="0" smtClean="0">
                <a:latin typeface="Arial" pitchFamily="34" charset="0"/>
                <a:cs typeface="Arial" pitchFamily="34" charset="0"/>
              </a:rPr>
              <a:t>Rangkuman Data Klinis </a:t>
            </a:r>
            <a:r>
              <a:rPr lang="id-ID" sz="3200" dirty="0" smtClean="0">
                <a:latin typeface="Arial" pitchFamily="34" charset="0"/>
                <a:cs typeface="Arial" pitchFamily="34" charset="0"/>
              </a:rPr>
              <a:t>= </a:t>
            </a:r>
            <a:r>
              <a:rPr lang="id-ID" sz="3200" i="1" dirty="0" smtClean="0">
                <a:latin typeface="Arial" pitchFamily="34" charset="0"/>
                <a:cs typeface="Arial" pitchFamily="34" charset="0"/>
              </a:rPr>
              <a:t>user</a:t>
            </a:r>
            <a:r>
              <a:rPr lang="id-ID" sz="3200" dirty="0" smtClean="0">
                <a:latin typeface="Arial" pitchFamily="34" charset="0"/>
                <a:cs typeface="Arial" pitchFamily="34" charset="0"/>
              </a:rPr>
              <a:t> manajer RS, pihak asuransi (</a:t>
            </a:r>
            <a:r>
              <a:rPr lang="id-ID" sz="3200" i="1" dirty="0" smtClean="0">
                <a:latin typeface="Arial" pitchFamily="34" charset="0"/>
                <a:cs typeface="Arial" pitchFamily="34" charset="0"/>
              </a:rPr>
              <a:t>data claim</a:t>
            </a:r>
            <a:r>
              <a:rPr lang="id-ID" sz="3200" dirty="0" smtClean="0">
                <a:latin typeface="Arial" pitchFamily="34" charset="0"/>
                <a:cs typeface="Arial" pitchFamily="34" charset="0"/>
              </a:rPr>
              <a:t>), kepala unit klinis, institusi terkait sebagai pelaporan (jumlah pasien rawat inap menurut ciri-ciri demografis, cara membayar, diagnosis, prosedur operatif)</a:t>
            </a:r>
          </a:p>
          <a:p>
            <a:pPr>
              <a:buNone/>
            </a:pPr>
            <a:endParaRPr lang="id-ID" sz="3200" dirty="0" smtClean="0">
              <a:latin typeface="Arial" pitchFamily="34" charset="0"/>
              <a:cs typeface="Arial" pitchFamily="34" charset="0"/>
            </a:endParaRPr>
          </a:p>
          <a:p>
            <a:pPr>
              <a:buNone/>
            </a:pPr>
            <a:endParaRPr lang="id-ID"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704832"/>
          </a:xfrm>
        </p:spPr>
        <p:txBody>
          <a:bodyPr/>
          <a:lstStyle/>
          <a:p>
            <a:r>
              <a:rPr lang="en-US" b="1" dirty="0" err="1" smtClean="0">
                <a:solidFill>
                  <a:schemeClr val="tx1"/>
                </a:solidFill>
                <a:latin typeface="Arial" pitchFamily="34" charset="0"/>
                <a:cs typeface="Arial" pitchFamily="34" charset="0"/>
              </a:rPr>
              <a:t>Sistem</a:t>
            </a:r>
            <a:r>
              <a:rPr lang="en-US" b="1" dirty="0" smtClean="0">
                <a:solidFill>
                  <a:schemeClr val="tx1"/>
                </a:solidFill>
                <a:latin typeface="Arial" pitchFamily="34" charset="0"/>
                <a:cs typeface="Arial" pitchFamily="34" charset="0"/>
              </a:rPr>
              <a:t> Data </a:t>
            </a:r>
            <a:r>
              <a:rPr lang="en-US" b="1" dirty="0" err="1" smtClean="0">
                <a:solidFill>
                  <a:schemeClr val="tx1"/>
                </a:solidFill>
                <a:latin typeface="Arial" pitchFamily="34" charset="0"/>
                <a:cs typeface="Arial" pitchFamily="34" charset="0"/>
              </a:rPr>
              <a:t>Klinis</a:t>
            </a:r>
            <a:endParaRPr lang="id-ID" dirty="0"/>
          </a:p>
        </p:txBody>
      </p:sp>
      <p:sp>
        <p:nvSpPr>
          <p:cNvPr id="3" name="Content Placeholder 2"/>
          <p:cNvSpPr>
            <a:spLocks noGrp="1"/>
          </p:cNvSpPr>
          <p:nvPr>
            <p:ph sz="quarter" idx="1"/>
          </p:nvPr>
        </p:nvSpPr>
        <p:spPr>
          <a:xfrm>
            <a:off x="357158" y="1357298"/>
            <a:ext cx="8429684" cy="5214974"/>
          </a:xfrm>
        </p:spPr>
        <p:txBody>
          <a:bodyPr>
            <a:normAutofit/>
          </a:bodyPr>
          <a:lstStyle/>
          <a:p>
            <a:pPr>
              <a:buNone/>
            </a:pPr>
            <a:r>
              <a:rPr lang="id-ID" sz="3200" b="1" dirty="0" smtClean="0">
                <a:latin typeface="Arial" pitchFamily="34" charset="0"/>
                <a:cs typeface="Arial" pitchFamily="34" charset="0"/>
              </a:rPr>
              <a:t>3. Registrasi penyakit : </a:t>
            </a:r>
            <a:r>
              <a:rPr lang="id-ID" sz="3200" dirty="0" smtClean="0">
                <a:latin typeface="Arial" pitchFamily="34" charset="0"/>
                <a:cs typeface="Arial" pitchFamily="34" charset="0"/>
              </a:rPr>
              <a:t>kanker merupakan sistem informasi yang berbasis suatu komunitas atau wilayah administratif mencakup semua kejadian kanker diantara penduduk yang hidup di wilayah bersangkutan </a:t>
            </a:r>
            <a:endParaRPr lang="id-ID"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429684" cy="857256"/>
          </a:xfrm>
        </p:spPr>
        <p:txBody>
          <a:bodyPr>
            <a:noAutofit/>
          </a:bodyPr>
          <a:lstStyle/>
          <a:p>
            <a:pPr algn="ctr"/>
            <a:r>
              <a:rPr lang="id-ID" sz="2800" b="1" dirty="0" smtClean="0">
                <a:solidFill>
                  <a:schemeClr val="tx1"/>
                </a:solidFill>
                <a:latin typeface="Arial" pitchFamily="34" charset="0"/>
                <a:cs typeface="Arial" pitchFamily="34" charset="0"/>
              </a:rPr>
              <a:t>TRANSAKSI PELAYANAN KLINIS PASIEN RUMAH SAKIT</a:t>
            </a:r>
            <a:endParaRPr lang="id-ID" sz="2800" b="1" dirty="0">
              <a:solidFill>
                <a:schemeClr val="tx1"/>
              </a:solidFill>
              <a:latin typeface="Arial" pitchFamily="34" charset="0"/>
              <a:cs typeface="Arial" pitchFamily="34" charset="0"/>
            </a:endParaRPr>
          </a:p>
        </p:txBody>
      </p:sp>
      <p:graphicFrame>
        <p:nvGraphicFramePr>
          <p:cNvPr id="4" name="Content Placeholder 3"/>
          <p:cNvGraphicFramePr>
            <a:graphicFrameLocks noGrp="1" noChangeAspect="1"/>
          </p:cNvGraphicFramePr>
          <p:nvPr>
            <p:ph sz="quarter" idx="1"/>
          </p:nvPr>
        </p:nvGraphicFramePr>
        <p:xfrm>
          <a:off x="285720" y="1285860"/>
          <a:ext cx="785818" cy="1143007"/>
        </p:xfrm>
        <a:graphic>
          <a:graphicData uri="http://schemas.openxmlformats.org/presentationml/2006/ole">
            <mc:AlternateContent xmlns:mc="http://schemas.openxmlformats.org/markup-compatibility/2006">
              <mc:Choice xmlns:v="urn:schemas-microsoft-com:vml" Requires="v">
                <p:oleObj spid="_x0000_s1042" name="Bitmap Image" r:id="rId3" imgW="9809524" imgH="7621064" progId="PBrush">
                  <p:embed/>
                </p:oleObj>
              </mc:Choice>
              <mc:Fallback>
                <p:oleObj name="Bitmap Image" r:id="rId3" imgW="9809524" imgH="7621064" progId="PBrush">
                  <p:embed/>
                  <p:pic>
                    <p:nvPicPr>
                      <p:cNvPr id="0" name="Picture 16"/>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20" y="1285860"/>
                        <a:ext cx="785818" cy="114300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Flowchart: Multidocument 4"/>
          <p:cNvSpPr/>
          <p:nvPr/>
        </p:nvSpPr>
        <p:spPr>
          <a:xfrm>
            <a:off x="1571604" y="1500174"/>
            <a:ext cx="1071570" cy="714380"/>
          </a:xfrm>
          <a:prstGeom prst="flowChartMultidocumen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latin typeface="Arial" pitchFamily="34" charset="0"/>
                <a:cs typeface="Arial" pitchFamily="34" charset="0"/>
              </a:rPr>
              <a:t>Daftar</a:t>
            </a:r>
            <a:endParaRPr lang="id-ID" b="1" dirty="0">
              <a:solidFill>
                <a:schemeClr val="tx1"/>
              </a:solidFill>
              <a:latin typeface="Arial" pitchFamily="34" charset="0"/>
              <a:cs typeface="Arial" pitchFamily="34" charset="0"/>
            </a:endParaRPr>
          </a:p>
        </p:txBody>
      </p:sp>
      <p:sp>
        <p:nvSpPr>
          <p:cNvPr id="6" name="TextBox 5"/>
          <p:cNvSpPr txBox="1"/>
          <p:nvPr/>
        </p:nvSpPr>
        <p:spPr>
          <a:xfrm>
            <a:off x="1500166" y="1142984"/>
            <a:ext cx="1071570" cy="369332"/>
          </a:xfrm>
          <a:prstGeom prst="rect">
            <a:avLst/>
          </a:prstGeom>
          <a:noFill/>
        </p:spPr>
        <p:txBody>
          <a:bodyPr wrap="square" rtlCol="0">
            <a:spAutoFit/>
          </a:bodyPr>
          <a:lstStyle/>
          <a:p>
            <a:pPr algn="ctr"/>
            <a:r>
              <a:rPr lang="id-ID" b="1" dirty="0" smtClean="0">
                <a:latin typeface="Arial" pitchFamily="34" charset="0"/>
                <a:cs typeface="Arial" pitchFamily="34" charset="0"/>
              </a:rPr>
              <a:t>tpprj</a:t>
            </a:r>
            <a:endParaRPr lang="id-ID" b="1" dirty="0">
              <a:latin typeface="Arial" pitchFamily="34" charset="0"/>
              <a:cs typeface="Arial" pitchFamily="34" charset="0"/>
            </a:endParaRPr>
          </a:p>
        </p:txBody>
      </p:sp>
      <p:sp>
        <p:nvSpPr>
          <p:cNvPr id="7" name="Right Arrow 6"/>
          <p:cNvSpPr/>
          <p:nvPr/>
        </p:nvSpPr>
        <p:spPr>
          <a:xfrm>
            <a:off x="928662" y="1571612"/>
            <a:ext cx="500066" cy="285752"/>
          </a:xfrm>
          <a:prstGeom prst="rightArrow">
            <a:avLst>
              <a:gd name="adj1" fmla="val 50000"/>
              <a:gd name="adj2" fmla="val 6181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TextBox 7"/>
          <p:cNvSpPr txBox="1"/>
          <p:nvPr/>
        </p:nvSpPr>
        <p:spPr>
          <a:xfrm>
            <a:off x="1214414" y="2285992"/>
            <a:ext cx="1643074" cy="830997"/>
          </a:xfrm>
          <a:prstGeom prst="rect">
            <a:avLst/>
          </a:prstGeom>
          <a:noFill/>
        </p:spPr>
        <p:txBody>
          <a:bodyPr wrap="square" rtlCol="0">
            <a:spAutoFit/>
          </a:bodyPr>
          <a:lstStyle/>
          <a:p>
            <a:r>
              <a:rPr lang="id-ID" sz="1600" b="1" dirty="0" smtClean="0">
                <a:latin typeface="Arial" pitchFamily="34" charset="0"/>
                <a:cs typeface="Arial" pitchFamily="34" charset="0"/>
              </a:rPr>
              <a:t>-Dt_id_pasien</a:t>
            </a:r>
          </a:p>
          <a:p>
            <a:r>
              <a:rPr lang="id-ID" sz="1600" b="1" dirty="0" smtClean="0">
                <a:latin typeface="Arial" pitchFamily="34" charset="0"/>
                <a:cs typeface="Arial" pitchFamily="34" charset="0"/>
              </a:rPr>
              <a:t>-Dt_bayar</a:t>
            </a:r>
          </a:p>
          <a:p>
            <a:r>
              <a:rPr lang="id-ID" sz="1600" b="1" dirty="0" smtClean="0">
                <a:latin typeface="Arial" pitchFamily="34" charset="0"/>
                <a:cs typeface="Arial" pitchFamily="34" charset="0"/>
              </a:rPr>
              <a:t>-Dt_keluhan</a:t>
            </a:r>
            <a:endParaRPr lang="id-ID" sz="1600" b="1" dirty="0">
              <a:latin typeface="Arial" pitchFamily="34" charset="0"/>
              <a:cs typeface="Arial" pitchFamily="34" charset="0"/>
            </a:endParaRPr>
          </a:p>
        </p:txBody>
      </p:sp>
      <p:sp>
        <p:nvSpPr>
          <p:cNvPr id="9" name="Flowchart: Multidocument 8"/>
          <p:cNvSpPr/>
          <p:nvPr/>
        </p:nvSpPr>
        <p:spPr>
          <a:xfrm>
            <a:off x="1071538" y="3714752"/>
            <a:ext cx="1071570" cy="714380"/>
          </a:xfrm>
          <a:prstGeom prst="flowChartMultidocumen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latin typeface="Arial" pitchFamily="34" charset="0"/>
                <a:cs typeface="Arial" pitchFamily="34" charset="0"/>
              </a:rPr>
              <a:t>bayar</a:t>
            </a:r>
            <a:endParaRPr lang="id-ID" b="1" dirty="0">
              <a:solidFill>
                <a:schemeClr val="tx1"/>
              </a:solidFill>
              <a:latin typeface="Arial" pitchFamily="34" charset="0"/>
              <a:cs typeface="Arial" pitchFamily="34" charset="0"/>
            </a:endParaRPr>
          </a:p>
        </p:txBody>
      </p:sp>
      <p:sp>
        <p:nvSpPr>
          <p:cNvPr id="10" name="Curved Right Arrow 9"/>
          <p:cNvSpPr/>
          <p:nvPr/>
        </p:nvSpPr>
        <p:spPr>
          <a:xfrm>
            <a:off x="357158" y="2071678"/>
            <a:ext cx="571504" cy="2071702"/>
          </a:xfrm>
          <a:prstGeom prst="curv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1" name="TextBox 10"/>
          <p:cNvSpPr txBox="1"/>
          <p:nvPr/>
        </p:nvSpPr>
        <p:spPr>
          <a:xfrm>
            <a:off x="642910" y="4429132"/>
            <a:ext cx="1571636" cy="1815882"/>
          </a:xfrm>
          <a:prstGeom prst="rect">
            <a:avLst/>
          </a:prstGeom>
          <a:noFill/>
        </p:spPr>
        <p:txBody>
          <a:bodyPr wrap="square" rtlCol="0">
            <a:spAutoFit/>
          </a:bodyPr>
          <a:lstStyle/>
          <a:p>
            <a:r>
              <a:rPr lang="id-ID" sz="1600" b="1" dirty="0" smtClean="0">
                <a:latin typeface="Arial" pitchFamily="34" charset="0"/>
                <a:cs typeface="Arial" pitchFamily="34" charset="0"/>
              </a:rPr>
              <a:t>-Dt_id_pasien</a:t>
            </a:r>
          </a:p>
          <a:p>
            <a:r>
              <a:rPr lang="id-ID" sz="1600" b="1" dirty="0" smtClean="0">
                <a:latin typeface="Arial" pitchFamily="34" charset="0"/>
                <a:cs typeface="Arial" pitchFamily="34" charset="0"/>
              </a:rPr>
              <a:t>-Dt_bayar</a:t>
            </a:r>
          </a:p>
          <a:p>
            <a:r>
              <a:rPr lang="id-ID" sz="1600" b="1" dirty="0" smtClean="0">
                <a:latin typeface="Arial" pitchFamily="34" charset="0"/>
                <a:cs typeface="Arial" pitchFamily="34" charset="0"/>
              </a:rPr>
              <a:t>-Dt_obat</a:t>
            </a:r>
          </a:p>
          <a:p>
            <a:r>
              <a:rPr lang="id-ID" sz="1600" b="1" dirty="0" smtClean="0">
                <a:latin typeface="Arial" pitchFamily="34" charset="0"/>
                <a:cs typeface="Arial" pitchFamily="34" charset="0"/>
              </a:rPr>
              <a:t>-Dt_tindakan</a:t>
            </a:r>
          </a:p>
          <a:p>
            <a:r>
              <a:rPr lang="id-ID" sz="1600" b="1" dirty="0" smtClean="0">
                <a:latin typeface="Arial" pitchFamily="34" charset="0"/>
                <a:cs typeface="Arial" pitchFamily="34" charset="0"/>
              </a:rPr>
              <a:t>-Dt_dokter</a:t>
            </a:r>
          </a:p>
          <a:p>
            <a:r>
              <a:rPr lang="id-ID" sz="1600" b="1" dirty="0" smtClean="0">
                <a:latin typeface="Arial" pitchFamily="34" charset="0"/>
                <a:cs typeface="Arial" pitchFamily="34" charset="0"/>
              </a:rPr>
              <a:t>-Dt_perawat</a:t>
            </a:r>
          </a:p>
          <a:p>
            <a:r>
              <a:rPr lang="id-ID" sz="1600" b="1" dirty="0" smtClean="0">
                <a:latin typeface="Arial" pitchFamily="34" charset="0"/>
                <a:cs typeface="Arial" pitchFamily="34" charset="0"/>
              </a:rPr>
              <a:t>-Dt_pem_jang</a:t>
            </a:r>
            <a:endParaRPr lang="id-ID" sz="1600" b="1" dirty="0">
              <a:latin typeface="Arial" pitchFamily="34" charset="0"/>
              <a:cs typeface="Arial" pitchFamily="34" charset="0"/>
            </a:endParaRPr>
          </a:p>
        </p:txBody>
      </p:sp>
      <p:pic>
        <p:nvPicPr>
          <p:cNvPr id="1028" name="Picture 4"/>
          <p:cNvPicPr>
            <a:picLocks noChangeAspect="1" noChangeArrowheads="1"/>
          </p:cNvPicPr>
          <p:nvPr/>
        </p:nvPicPr>
        <p:blipFill>
          <a:blip r:embed="rId5" cstate="print"/>
          <a:srcRect/>
          <a:stretch>
            <a:fillRect/>
          </a:stretch>
        </p:blipFill>
        <p:spPr bwMode="auto">
          <a:xfrm>
            <a:off x="2571736" y="1214422"/>
            <a:ext cx="857256" cy="1000132"/>
          </a:xfrm>
          <a:prstGeom prst="rect">
            <a:avLst/>
          </a:prstGeom>
          <a:noFill/>
        </p:spPr>
      </p:pic>
      <p:sp>
        <p:nvSpPr>
          <p:cNvPr id="14" name="TextBox 13"/>
          <p:cNvSpPr txBox="1"/>
          <p:nvPr/>
        </p:nvSpPr>
        <p:spPr>
          <a:xfrm>
            <a:off x="1142976" y="3214686"/>
            <a:ext cx="1000132" cy="369332"/>
          </a:xfrm>
          <a:prstGeom prst="rect">
            <a:avLst/>
          </a:prstGeom>
          <a:noFill/>
        </p:spPr>
        <p:txBody>
          <a:bodyPr wrap="square" rtlCol="0">
            <a:spAutoFit/>
          </a:bodyPr>
          <a:lstStyle/>
          <a:p>
            <a:r>
              <a:rPr lang="id-ID" b="1" dirty="0" smtClean="0">
                <a:latin typeface="Arial" pitchFamily="34" charset="0"/>
                <a:cs typeface="Arial" pitchFamily="34" charset="0"/>
              </a:rPr>
              <a:t>kasir</a:t>
            </a:r>
            <a:endParaRPr lang="id-ID" b="1" dirty="0">
              <a:latin typeface="Arial" pitchFamily="34" charset="0"/>
              <a:cs typeface="Arial" pitchFamily="34" charset="0"/>
            </a:endParaRPr>
          </a:p>
        </p:txBody>
      </p:sp>
      <p:cxnSp>
        <p:nvCxnSpPr>
          <p:cNvPr id="28" name="Curved Connector 27"/>
          <p:cNvCxnSpPr/>
          <p:nvPr/>
        </p:nvCxnSpPr>
        <p:spPr>
          <a:xfrm rot="5400000">
            <a:off x="1643042" y="2571744"/>
            <a:ext cx="2000264" cy="857256"/>
          </a:xfrm>
          <a:prstGeom prst="curvedConnector3">
            <a:avLst>
              <a:gd name="adj1" fmla="val 98527"/>
            </a:avLst>
          </a:prstGeom>
          <a:ln w="762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41" name="Curved Right Arrow 40"/>
          <p:cNvSpPr/>
          <p:nvPr/>
        </p:nvSpPr>
        <p:spPr>
          <a:xfrm>
            <a:off x="2571736" y="2143116"/>
            <a:ext cx="500066" cy="2000264"/>
          </a:xfrm>
          <a:prstGeom prst="curv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43" name="Flowchart: Multidocument 42"/>
          <p:cNvSpPr/>
          <p:nvPr/>
        </p:nvSpPr>
        <p:spPr>
          <a:xfrm>
            <a:off x="3714744" y="1500174"/>
            <a:ext cx="1071570" cy="785818"/>
          </a:xfrm>
          <a:prstGeom prst="flowChartMultidocumen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latin typeface="Arial" pitchFamily="34" charset="0"/>
                <a:cs typeface="Arial" pitchFamily="34" charset="0"/>
              </a:rPr>
              <a:t>Yan klinis</a:t>
            </a:r>
            <a:endParaRPr lang="id-ID" b="1" dirty="0">
              <a:solidFill>
                <a:schemeClr val="tx1"/>
              </a:solidFill>
              <a:latin typeface="Arial" pitchFamily="34" charset="0"/>
              <a:cs typeface="Arial" pitchFamily="34" charset="0"/>
            </a:endParaRPr>
          </a:p>
        </p:txBody>
      </p:sp>
      <p:sp>
        <p:nvSpPr>
          <p:cNvPr id="44" name="TextBox 43"/>
          <p:cNvSpPr txBox="1"/>
          <p:nvPr/>
        </p:nvSpPr>
        <p:spPr>
          <a:xfrm>
            <a:off x="3643306" y="1142984"/>
            <a:ext cx="1357322" cy="369332"/>
          </a:xfrm>
          <a:prstGeom prst="rect">
            <a:avLst/>
          </a:prstGeom>
          <a:noFill/>
        </p:spPr>
        <p:txBody>
          <a:bodyPr wrap="square" rtlCol="0">
            <a:spAutoFit/>
          </a:bodyPr>
          <a:lstStyle/>
          <a:p>
            <a:pPr algn="ctr"/>
            <a:r>
              <a:rPr lang="id-ID" b="1" dirty="0" smtClean="0">
                <a:latin typeface="Arial" pitchFamily="34" charset="0"/>
                <a:cs typeface="Arial" pitchFamily="34" charset="0"/>
              </a:rPr>
              <a:t>poliklinik</a:t>
            </a:r>
            <a:endParaRPr lang="id-ID" b="1" dirty="0">
              <a:latin typeface="Arial" pitchFamily="34" charset="0"/>
              <a:cs typeface="Arial" pitchFamily="34" charset="0"/>
            </a:endParaRPr>
          </a:p>
        </p:txBody>
      </p:sp>
      <p:sp>
        <p:nvSpPr>
          <p:cNvPr id="45" name="Right Arrow 44"/>
          <p:cNvSpPr/>
          <p:nvPr/>
        </p:nvSpPr>
        <p:spPr>
          <a:xfrm>
            <a:off x="3143240" y="1643050"/>
            <a:ext cx="500066" cy="285752"/>
          </a:xfrm>
          <a:prstGeom prst="rightArrow">
            <a:avLst>
              <a:gd name="adj1" fmla="val 50000"/>
              <a:gd name="adj2" fmla="val 6181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6" name="TextBox 45"/>
          <p:cNvSpPr txBox="1"/>
          <p:nvPr/>
        </p:nvSpPr>
        <p:spPr>
          <a:xfrm>
            <a:off x="3071802" y="2357430"/>
            <a:ext cx="1571636" cy="1384995"/>
          </a:xfrm>
          <a:prstGeom prst="rect">
            <a:avLst/>
          </a:prstGeom>
          <a:noFill/>
        </p:spPr>
        <p:txBody>
          <a:bodyPr wrap="square" rtlCol="0">
            <a:spAutoFit/>
          </a:bodyPr>
          <a:lstStyle/>
          <a:p>
            <a:r>
              <a:rPr lang="id-ID" sz="1400" b="1" dirty="0" smtClean="0">
                <a:latin typeface="Arial" pitchFamily="34" charset="0"/>
                <a:cs typeface="Arial" pitchFamily="34" charset="0"/>
              </a:rPr>
              <a:t>-Dt_id_pasien</a:t>
            </a:r>
          </a:p>
          <a:p>
            <a:r>
              <a:rPr lang="id-ID" sz="1400" b="1" dirty="0" smtClean="0">
                <a:latin typeface="Arial" pitchFamily="34" charset="0"/>
                <a:cs typeface="Arial" pitchFamily="34" charset="0"/>
              </a:rPr>
              <a:t>-Dt_klinis</a:t>
            </a:r>
          </a:p>
          <a:p>
            <a:r>
              <a:rPr lang="id-ID" sz="1400" b="1" dirty="0" smtClean="0">
                <a:latin typeface="Arial" pitchFamily="34" charset="0"/>
                <a:cs typeface="Arial" pitchFamily="34" charset="0"/>
              </a:rPr>
              <a:t>-Dt_obat</a:t>
            </a:r>
          </a:p>
          <a:p>
            <a:r>
              <a:rPr lang="id-ID" sz="1400" b="1" dirty="0" smtClean="0">
                <a:latin typeface="Arial" pitchFamily="34" charset="0"/>
                <a:cs typeface="Arial" pitchFamily="34" charset="0"/>
              </a:rPr>
              <a:t>-Dt_tindakan</a:t>
            </a:r>
          </a:p>
          <a:p>
            <a:r>
              <a:rPr lang="id-ID" sz="1400" b="1" dirty="0" smtClean="0">
                <a:latin typeface="Arial" pitchFamily="34" charset="0"/>
                <a:cs typeface="Arial" pitchFamily="34" charset="0"/>
              </a:rPr>
              <a:t>-Dt_dokter</a:t>
            </a:r>
          </a:p>
          <a:p>
            <a:r>
              <a:rPr lang="id-ID" sz="1400" b="1" dirty="0" smtClean="0">
                <a:latin typeface="Arial" pitchFamily="34" charset="0"/>
                <a:cs typeface="Arial" pitchFamily="34" charset="0"/>
              </a:rPr>
              <a:t>-Dt_perawat</a:t>
            </a:r>
          </a:p>
        </p:txBody>
      </p:sp>
      <p:sp>
        <p:nvSpPr>
          <p:cNvPr id="65" name="Flowchart: Multidocument 64"/>
          <p:cNvSpPr/>
          <p:nvPr/>
        </p:nvSpPr>
        <p:spPr>
          <a:xfrm>
            <a:off x="3071802" y="4214818"/>
            <a:ext cx="1071570" cy="500066"/>
          </a:xfrm>
          <a:prstGeom prst="flowChartMultidocumen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b="1" dirty="0" smtClean="0">
                <a:solidFill>
                  <a:schemeClr val="tx1"/>
                </a:solidFill>
                <a:latin typeface="Arial" pitchFamily="34" charset="0"/>
                <a:cs typeface="Arial" pitchFamily="34" charset="0"/>
              </a:rPr>
              <a:t>obat</a:t>
            </a:r>
            <a:endParaRPr lang="id-ID" sz="1600" b="1" dirty="0">
              <a:solidFill>
                <a:schemeClr val="tx1"/>
              </a:solidFill>
              <a:latin typeface="Arial" pitchFamily="34" charset="0"/>
              <a:cs typeface="Arial" pitchFamily="34" charset="0"/>
            </a:endParaRPr>
          </a:p>
        </p:txBody>
      </p:sp>
      <p:sp>
        <p:nvSpPr>
          <p:cNvPr id="66" name="TextBox 65"/>
          <p:cNvSpPr txBox="1"/>
          <p:nvPr/>
        </p:nvSpPr>
        <p:spPr>
          <a:xfrm>
            <a:off x="3214678" y="3857628"/>
            <a:ext cx="1071570" cy="369332"/>
          </a:xfrm>
          <a:prstGeom prst="rect">
            <a:avLst/>
          </a:prstGeom>
          <a:noFill/>
        </p:spPr>
        <p:txBody>
          <a:bodyPr wrap="square" rtlCol="0">
            <a:spAutoFit/>
          </a:bodyPr>
          <a:lstStyle/>
          <a:p>
            <a:r>
              <a:rPr lang="id-ID" b="1" dirty="0" smtClean="0">
                <a:latin typeface="Arial" pitchFamily="34" charset="0"/>
                <a:cs typeface="Arial" pitchFamily="34" charset="0"/>
              </a:rPr>
              <a:t>apotik</a:t>
            </a:r>
            <a:endParaRPr lang="id-ID" b="1" dirty="0">
              <a:latin typeface="Arial" pitchFamily="34" charset="0"/>
              <a:cs typeface="Arial" pitchFamily="34" charset="0"/>
            </a:endParaRPr>
          </a:p>
        </p:txBody>
      </p:sp>
      <p:sp>
        <p:nvSpPr>
          <p:cNvPr id="77" name="Curved Right Arrow 76"/>
          <p:cNvSpPr/>
          <p:nvPr/>
        </p:nvSpPr>
        <p:spPr>
          <a:xfrm>
            <a:off x="2428860" y="2143116"/>
            <a:ext cx="571504" cy="3786214"/>
          </a:xfrm>
          <a:prstGeom prst="curv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78" name="TextBox 77"/>
          <p:cNvSpPr txBox="1"/>
          <p:nvPr/>
        </p:nvSpPr>
        <p:spPr>
          <a:xfrm>
            <a:off x="2928926" y="4857760"/>
            <a:ext cx="1357322" cy="523220"/>
          </a:xfrm>
          <a:prstGeom prst="rect">
            <a:avLst/>
          </a:prstGeom>
          <a:noFill/>
        </p:spPr>
        <p:txBody>
          <a:bodyPr wrap="square" rtlCol="0">
            <a:spAutoFit/>
          </a:bodyPr>
          <a:lstStyle/>
          <a:p>
            <a:r>
              <a:rPr lang="id-ID" sz="1400" b="1" dirty="0" smtClean="0">
                <a:latin typeface="Arial" pitchFamily="34" charset="0"/>
                <a:cs typeface="Arial" pitchFamily="34" charset="0"/>
              </a:rPr>
              <a:t>-Dt_id_pasien</a:t>
            </a:r>
          </a:p>
          <a:p>
            <a:r>
              <a:rPr lang="id-ID" sz="1400" b="1" dirty="0" smtClean="0">
                <a:latin typeface="Arial" pitchFamily="34" charset="0"/>
                <a:cs typeface="Arial" pitchFamily="34" charset="0"/>
              </a:rPr>
              <a:t>-Dt_obat</a:t>
            </a:r>
          </a:p>
        </p:txBody>
      </p:sp>
      <p:sp>
        <p:nvSpPr>
          <p:cNvPr id="79" name="Flowchart: Multidocument 78"/>
          <p:cNvSpPr/>
          <p:nvPr/>
        </p:nvSpPr>
        <p:spPr>
          <a:xfrm>
            <a:off x="3071802" y="5715016"/>
            <a:ext cx="1428760" cy="428628"/>
          </a:xfrm>
          <a:prstGeom prst="flowChartMultidocumen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latin typeface="Arial" pitchFamily="34" charset="0"/>
                <a:cs typeface="Arial" pitchFamily="34" charset="0"/>
              </a:rPr>
              <a:t>periksa</a:t>
            </a:r>
            <a:endParaRPr lang="id-ID" b="1" dirty="0">
              <a:solidFill>
                <a:schemeClr val="tx1"/>
              </a:solidFill>
              <a:latin typeface="Arial" pitchFamily="34" charset="0"/>
              <a:cs typeface="Arial" pitchFamily="34" charset="0"/>
            </a:endParaRPr>
          </a:p>
        </p:txBody>
      </p:sp>
      <p:sp>
        <p:nvSpPr>
          <p:cNvPr id="80" name="TextBox 79"/>
          <p:cNvSpPr txBox="1"/>
          <p:nvPr/>
        </p:nvSpPr>
        <p:spPr>
          <a:xfrm>
            <a:off x="3000364" y="5357826"/>
            <a:ext cx="1285884" cy="338554"/>
          </a:xfrm>
          <a:prstGeom prst="rect">
            <a:avLst/>
          </a:prstGeom>
          <a:noFill/>
        </p:spPr>
        <p:txBody>
          <a:bodyPr wrap="square" rtlCol="0">
            <a:spAutoFit/>
          </a:bodyPr>
          <a:lstStyle/>
          <a:p>
            <a:r>
              <a:rPr lang="id-ID" sz="1600" b="1" dirty="0" smtClean="0">
                <a:latin typeface="Arial" pitchFamily="34" charset="0"/>
                <a:cs typeface="Arial" pitchFamily="34" charset="0"/>
              </a:rPr>
              <a:t>Pem_jang</a:t>
            </a:r>
            <a:endParaRPr lang="id-ID" sz="1600" b="1" dirty="0">
              <a:latin typeface="Arial" pitchFamily="34" charset="0"/>
              <a:cs typeface="Arial" pitchFamily="34" charset="0"/>
            </a:endParaRPr>
          </a:p>
        </p:txBody>
      </p:sp>
      <p:sp>
        <p:nvSpPr>
          <p:cNvPr id="81" name="TextBox 80"/>
          <p:cNvSpPr txBox="1"/>
          <p:nvPr/>
        </p:nvSpPr>
        <p:spPr>
          <a:xfrm>
            <a:off x="3143240" y="6215082"/>
            <a:ext cx="1571636" cy="523220"/>
          </a:xfrm>
          <a:prstGeom prst="rect">
            <a:avLst/>
          </a:prstGeom>
          <a:noFill/>
        </p:spPr>
        <p:txBody>
          <a:bodyPr wrap="square" rtlCol="0">
            <a:spAutoFit/>
          </a:bodyPr>
          <a:lstStyle/>
          <a:p>
            <a:r>
              <a:rPr lang="id-ID" sz="1400" b="1" dirty="0" smtClean="0">
                <a:latin typeface="Arial" pitchFamily="34" charset="0"/>
                <a:cs typeface="Arial" pitchFamily="34" charset="0"/>
              </a:rPr>
              <a:t>-Dt_id_pasien</a:t>
            </a:r>
          </a:p>
          <a:p>
            <a:r>
              <a:rPr lang="id-ID" sz="1400" b="1" dirty="0" smtClean="0">
                <a:latin typeface="Arial" pitchFamily="34" charset="0"/>
                <a:cs typeface="Arial" pitchFamily="34" charset="0"/>
              </a:rPr>
              <a:t>-Dt_pem_jang</a:t>
            </a:r>
            <a:endParaRPr lang="id-ID" sz="1400" b="1" dirty="0">
              <a:latin typeface="Arial" pitchFamily="34" charset="0"/>
              <a:cs typeface="Arial" pitchFamily="34" charset="0"/>
            </a:endParaRPr>
          </a:p>
        </p:txBody>
      </p:sp>
      <p:pic>
        <p:nvPicPr>
          <p:cNvPr id="82" name="Picture 4"/>
          <p:cNvPicPr>
            <a:picLocks noChangeAspect="1" noChangeArrowheads="1"/>
          </p:cNvPicPr>
          <p:nvPr/>
        </p:nvPicPr>
        <p:blipFill>
          <a:blip r:embed="rId5" cstate="print"/>
          <a:srcRect/>
          <a:stretch>
            <a:fillRect/>
          </a:stretch>
        </p:blipFill>
        <p:spPr bwMode="auto">
          <a:xfrm>
            <a:off x="4786314" y="1357298"/>
            <a:ext cx="714380" cy="1000132"/>
          </a:xfrm>
          <a:prstGeom prst="rect">
            <a:avLst/>
          </a:prstGeom>
          <a:noFill/>
        </p:spPr>
      </p:pic>
      <p:pic>
        <p:nvPicPr>
          <p:cNvPr id="83" name="Picture 4"/>
          <p:cNvPicPr>
            <a:picLocks noChangeAspect="1" noChangeArrowheads="1"/>
          </p:cNvPicPr>
          <p:nvPr/>
        </p:nvPicPr>
        <p:blipFill>
          <a:blip r:embed="rId5" cstate="print"/>
          <a:srcRect/>
          <a:stretch>
            <a:fillRect/>
          </a:stretch>
        </p:blipFill>
        <p:spPr bwMode="auto">
          <a:xfrm>
            <a:off x="6858016" y="1357298"/>
            <a:ext cx="857256" cy="928694"/>
          </a:xfrm>
          <a:prstGeom prst="rect">
            <a:avLst/>
          </a:prstGeom>
          <a:noFill/>
        </p:spPr>
      </p:pic>
      <p:sp>
        <p:nvSpPr>
          <p:cNvPr id="84" name="Flowchart: Multidocument 83"/>
          <p:cNvSpPr/>
          <p:nvPr/>
        </p:nvSpPr>
        <p:spPr>
          <a:xfrm>
            <a:off x="5786446" y="1500174"/>
            <a:ext cx="1071570" cy="642942"/>
          </a:xfrm>
          <a:prstGeom prst="flowChartMultidocumen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latin typeface="Arial" pitchFamily="34" charset="0"/>
                <a:cs typeface="Arial" pitchFamily="34" charset="0"/>
              </a:rPr>
              <a:t>Yan klinis</a:t>
            </a:r>
            <a:endParaRPr lang="id-ID" b="1" dirty="0">
              <a:solidFill>
                <a:schemeClr val="tx1"/>
              </a:solidFill>
              <a:latin typeface="Arial" pitchFamily="34" charset="0"/>
              <a:cs typeface="Arial" pitchFamily="34" charset="0"/>
            </a:endParaRPr>
          </a:p>
        </p:txBody>
      </p:sp>
      <p:sp>
        <p:nvSpPr>
          <p:cNvPr id="85" name="Flowchart: Multidocument 84"/>
          <p:cNvSpPr/>
          <p:nvPr/>
        </p:nvSpPr>
        <p:spPr>
          <a:xfrm>
            <a:off x="7858148" y="1428736"/>
            <a:ext cx="1000132" cy="785818"/>
          </a:xfrm>
          <a:prstGeom prst="flowChartMultidocumen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latin typeface="Arial" pitchFamily="34" charset="0"/>
                <a:cs typeface="Arial" pitchFamily="34" charset="0"/>
              </a:rPr>
              <a:t>Ket</a:t>
            </a:r>
          </a:p>
          <a:p>
            <a:pPr algn="ctr"/>
            <a:r>
              <a:rPr lang="id-ID" b="1" dirty="0" smtClean="0">
                <a:solidFill>
                  <a:schemeClr val="tx1"/>
                </a:solidFill>
                <a:latin typeface="Arial" pitchFamily="34" charset="0"/>
                <a:cs typeface="Arial" pitchFamily="34" charset="0"/>
              </a:rPr>
              <a:t>klinis</a:t>
            </a:r>
            <a:endParaRPr lang="id-ID" b="1" dirty="0">
              <a:solidFill>
                <a:schemeClr val="tx1"/>
              </a:solidFill>
              <a:latin typeface="Arial" pitchFamily="34" charset="0"/>
              <a:cs typeface="Arial" pitchFamily="34" charset="0"/>
            </a:endParaRPr>
          </a:p>
        </p:txBody>
      </p:sp>
      <p:sp>
        <p:nvSpPr>
          <p:cNvPr id="86" name="TextBox 85"/>
          <p:cNvSpPr txBox="1"/>
          <p:nvPr/>
        </p:nvSpPr>
        <p:spPr>
          <a:xfrm>
            <a:off x="5572132" y="1142984"/>
            <a:ext cx="1500198" cy="338554"/>
          </a:xfrm>
          <a:prstGeom prst="rect">
            <a:avLst/>
          </a:prstGeom>
          <a:noFill/>
        </p:spPr>
        <p:txBody>
          <a:bodyPr wrap="square" rtlCol="0">
            <a:spAutoFit/>
          </a:bodyPr>
          <a:lstStyle/>
          <a:p>
            <a:r>
              <a:rPr lang="id-ID" sz="1600" b="1" dirty="0" smtClean="0">
                <a:latin typeface="Arial" pitchFamily="34" charset="0"/>
                <a:cs typeface="Arial" pitchFamily="34" charset="0"/>
              </a:rPr>
              <a:t>Rawat inap</a:t>
            </a:r>
            <a:endParaRPr lang="id-ID" sz="1600" b="1" dirty="0">
              <a:latin typeface="Arial" pitchFamily="34" charset="0"/>
              <a:cs typeface="Arial" pitchFamily="34" charset="0"/>
            </a:endParaRPr>
          </a:p>
        </p:txBody>
      </p:sp>
      <p:sp>
        <p:nvSpPr>
          <p:cNvPr id="87" name="Right Arrow 86"/>
          <p:cNvSpPr/>
          <p:nvPr/>
        </p:nvSpPr>
        <p:spPr>
          <a:xfrm>
            <a:off x="5357818" y="1643050"/>
            <a:ext cx="428628" cy="285752"/>
          </a:xfrm>
          <a:prstGeom prst="rightArrow">
            <a:avLst>
              <a:gd name="adj1" fmla="val 50000"/>
              <a:gd name="adj2" fmla="val 6181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8" name="Curved Right Arrow 87"/>
          <p:cNvSpPr/>
          <p:nvPr/>
        </p:nvSpPr>
        <p:spPr>
          <a:xfrm>
            <a:off x="4786314" y="2143116"/>
            <a:ext cx="428628" cy="2214578"/>
          </a:xfrm>
          <a:prstGeom prst="curvedRightArrow">
            <a:avLst>
              <a:gd name="adj1" fmla="val 11660"/>
              <a:gd name="adj2" fmla="val 50000"/>
              <a:gd name="adj3" fmla="val 2500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89" name="TextBox 88"/>
          <p:cNvSpPr txBox="1"/>
          <p:nvPr/>
        </p:nvSpPr>
        <p:spPr>
          <a:xfrm>
            <a:off x="5286380" y="4143380"/>
            <a:ext cx="1000132" cy="369332"/>
          </a:xfrm>
          <a:prstGeom prst="rect">
            <a:avLst/>
          </a:prstGeom>
          <a:noFill/>
        </p:spPr>
        <p:txBody>
          <a:bodyPr wrap="square" rtlCol="0">
            <a:spAutoFit/>
          </a:bodyPr>
          <a:lstStyle/>
          <a:p>
            <a:r>
              <a:rPr lang="id-ID" b="1" dirty="0" smtClean="0">
                <a:latin typeface="Arial" pitchFamily="34" charset="0"/>
                <a:cs typeface="Arial" pitchFamily="34" charset="0"/>
              </a:rPr>
              <a:t>apotik</a:t>
            </a:r>
            <a:endParaRPr lang="id-ID" b="1" dirty="0">
              <a:latin typeface="Arial" pitchFamily="34" charset="0"/>
              <a:cs typeface="Arial" pitchFamily="34" charset="0"/>
            </a:endParaRPr>
          </a:p>
        </p:txBody>
      </p:sp>
      <p:sp>
        <p:nvSpPr>
          <p:cNvPr id="90" name="Flowchart: Multidocument 89"/>
          <p:cNvSpPr/>
          <p:nvPr/>
        </p:nvSpPr>
        <p:spPr>
          <a:xfrm>
            <a:off x="5072066" y="4500570"/>
            <a:ext cx="1071570" cy="500066"/>
          </a:xfrm>
          <a:prstGeom prst="flowChartMultidocumen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b="1" dirty="0" smtClean="0">
                <a:solidFill>
                  <a:schemeClr val="tx1"/>
                </a:solidFill>
                <a:latin typeface="Arial" pitchFamily="34" charset="0"/>
                <a:cs typeface="Arial" pitchFamily="34" charset="0"/>
              </a:rPr>
              <a:t>obat</a:t>
            </a:r>
            <a:endParaRPr lang="id-ID" sz="1600" b="1" dirty="0">
              <a:solidFill>
                <a:schemeClr val="tx1"/>
              </a:solidFill>
              <a:latin typeface="Arial" pitchFamily="34" charset="0"/>
              <a:cs typeface="Arial" pitchFamily="34" charset="0"/>
            </a:endParaRPr>
          </a:p>
        </p:txBody>
      </p:sp>
      <p:sp>
        <p:nvSpPr>
          <p:cNvPr id="91" name="TextBox 90"/>
          <p:cNvSpPr txBox="1"/>
          <p:nvPr/>
        </p:nvSpPr>
        <p:spPr>
          <a:xfrm>
            <a:off x="5643570" y="4857760"/>
            <a:ext cx="1357322" cy="523220"/>
          </a:xfrm>
          <a:prstGeom prst="rect">
            <a:avLst/>
          </a:prstGeom>
          <a:noFill/>
        </p:spPr>
        <p:txBody>
          <a:bodyPr wrap="square" rtlCol="0">
            <a:spAutoFit/>
          </a:bodyPr>
          <a:lstStyle/>
          <a:p>
            <a:r>
              <a:rPr lang="id-ID" sz="1400" b="1" dirty="0" smtClean="0">
                <a:latin typeface="Arial" pitchFamily="34" charset="0"/>
                <a:cs typeface="Arial" pitchFamily="34" charset="0"/>
              </a:rPr>
              <a:t>-Dt_id_pasien</a:t>
            </a:r>
          </a:p>
          <a:p>
            <a:r>
              <a:rPr lang="id-ID" sz="1400" b="1" dirty="0" smtClean="0">
                <a:latin typeface="Arial" pitchFamily="34" charset="0"/>
                <a:cs typeface="Arial" pitchFamily="34" charset="0"/>
              </a:rPr>
              <a:t>-Dt_obat</a:t>
            </a:r>
          </a:p>
        </p:txBody>
      </p:sp>
      <p:sp>
        <p:nvSpPr>
          <p:cNvPr id="92" name="Curved Right Arrow 91"/>
          <p:cNvSpPr/>
          <p:nvPr/>
        </p:nvSpPr>
        <p:spPr>
          <a:xfrm>
            <a:off x="4714876" y="2071678"/>
            <a:ext cx="500066" cy="3571900"/>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93" name="TextBox 92"/>
          <p:cNvSpPr txBox="1"/>
          <p:nvPr/>
        </p:nvSpPr>
        <p:spPr>
          <a:xfrm>
            <a:off x="5286380" y="5286388"/>
            <a:ext cx="1428760" cy="338554"/>
          </a:xfrm>
          <a:prstGeom prst="rect">
            <a:avLst/>
          </a:prstGeom>
          <a:noFill/>
        </p:spPr>
        <p:txBody>
          <a:bodyPr wrap="square" rtlCol="0">
            <a:spAutoFit/>
          </a:bodyPr>
          <a:lstStyle/>
          <a:p>
            <a:r>
              <a:rPr lang="id-ID" sz="1600" b="1" dirty="0" smtClean="0">
                <a:latin typeface="Arial" pitchFamily="34" charset="0"/>
                <a:cs typeface="Arial" pitchFamily="34" charset="0"/>
              </a:rPr>
              <a:t>Pem_jang</a:t>
            </a:r>
            <a:endParaRPr lang="id-ID" sz="1600" b="1" dirty="0">
              <a:latin typeface="Arial" pitchFamily="34" charset="0"/>
              <a:cs typeface="Arial" pitchFamily="34" charset="0"/>
            </a:endParaRPr>
          </a:p>
        </p:txBody>
      </p:sp>
      <p:sp>
        <p:nvSpPr>
          <p:cNvPr id="94" name="Flowchart: Multidocument 93"/>
          <p:cNvSpPr/>
          <p:nvPr/>
        </p:nvSpPr>
        <p:spPr>
          <a:xfrm>
            <a:off x="5143504" y="5643578"/>
            <a:ext cx="1214446" cy="428628"/>
          </a:xfrm>
          <a:prstGeom prst="flowChartMultidocumen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latin typeface="Arial" pitchFamily="34" charset="0"/>
                <a:cs typeface="Arial" pitchFamily="34" charset="0"/>
              </a:rPr>
              <a:t>periksa</a:t>
            </a:r>
            <a:endParaRPr lang="id-ID" b="1" dirty="0">
              <a:solidFill>
                <a:schemeClr val="tx1"/>
              </a:solidFill>
              <a:latin typeface="Arial" pitchFamily="34" charset="0"/>
              <a:cs typeface="Arial" pitchFamily="34" charset="0"/>
            </a:endParaRPr>
          </a:p>
        </p:txBody>
      </p:sp>
      <p:sp>
        <p:nvSpPr>
          <p:cNvPr id="95" name="TextBox 94"/>
          <p:cNvSpPr txBox="1"/>
          <p:nvPr/>
        </p:nvSpPr>
        <p:spPr>
          <a:xfrm>
            <a:off x="4857752" y="6072206"/>
            <a:ext cx="1643074" cy="523220"/>
          </a:xfrm>
          <a:prstGeom prst="rect">
            <a:avLst/>
          </a:prstGeom>
          <a:noFill/>
        </p:spPr>
        <p:txBody>
          <a:bodyPr wrap="square" rtlCol="0">
            <a:spAutoFit/>
          </a:bodyPr>
          <a:lstStyle/>
          <a:p>
            <a:r>
              <a:rPr lang="id-ID" sz="1400" b="1" dirty="0" smtClean="0">
                <a:latin typeface="Arial" pitchFamily="34" charset="0"/>
                <a:cs typeface="Arial" pitchFamily="34" charset="0"/>
              </a:rPr>
              <a:t>-Dt_id_pasien</a:t>
            </a:r>
          </a:p>
          <a:p>
            <a:r>
              <a:rPr lang="id-ID" sz="1400" b="1" dirty="0" smtClean="0">
                <a:latin typeface="Arial" pitchFamily="34" charset="0"/>
                <a:cs typeface="Arial" pitchFamily="34" charset="0"/>
              </a:rPr>
              <a:t>-Dt_pem_jang</a:t>
            </a:r>
            <a:endParaRPr lang="id-ID" sz="1400" b="1" dirty="0">
              <a:latin typeface="Arial" pitchFamily="34" charset="0"/>
              <a:cs typeface="Arial" pitchFamily="34" charset="0"/>
            </a:endParaRPr>
          </a:p>
        </p:txBody>
      </p:sp>
      <p:sp>
        <p:nvSpPr>
          <p:cNvPr id="97" name="Curved Right Arrow 96"/>
          <p:cNvSpPr/>
          <p:nvPr/>
        </p:nvSpPr>
        <p:spPr>
          <a:xfrm>
            <a:off x="7000892" y="2143116"/>
            <a:ext cx="357190" cy="1143008"/>
          </a:xfrm>
          <a:prstGeom prst="curved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98" name="Right Arrow 97"/>
          <p:cNvSpPr/>
          <p:nvPr/>
        </p:nvSpPr>
        <p:spPr>
          <a:xfrm>
            <a:off x="7429520" y="1571612"/>
            <a:ext cx="428628" cy="285752"/>
          </a:xfrm>
          <a:prstGeom prst="rightArrow">
            <a:avLst>
              <a:gd name="adj1" fmla="val 50000"/>
              <a:gd name="adj2" fmla="val 6181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9" name="TextBox 98"/>
          <p:cNvSpPr txBox="1"/>
          <p:nvPr/>
        </p:nvSpPr>
        <p:spPr>
          <a:xfrm>
            <a:off x="7786710" y="1071546"/>
            <a:ext cx="1000132" cy="369332"/>
          </a:xfrm>
          <a:prstGeom prst="rect">
            <a:avLst/>
          </a:prstGeom>
          <a:noFill/>
        </p:spPr>
        <p:txBody>
          <a:bodyPr wrap="square" rtlCol="0">
            <a:spAutoFit/>
          </a:bodyPr>
          <a:lstStyle/>
          <a:p>
            <a:r>
              <a:rPr lang="id-ID" b="1" dirty="0" smtClean="0">
                <a:latin typeface="Arial" pitchFamily="34" charset="0"/>
                <a:cs typeface="Arial" pitchFamily="34" charset="0"/>
              </a:rPr>
              <a:t>keluar</a:t>
            </a:r>
            <a:endParaRPr lang="id-ID" b="1" dirty="0">
              <a:latin typeface="Arial" pitchFamily="34" charset="0"/>
              <a:cs typeface="Arial" pitchFamily="34" charset="0"/>
            </a:endParaRPr>
          </a:p>
        </p:txBody>
      </p:sp>
      <p:sp>
        <p:nvSpPr>
          <p:cNvPr id="100" name="Flowchart: Multidocument 99"/>
          <p:cNvSpPr/>
          <p:nvPr/>
        </p:nvSpPr>
        <p:spPr>
          <a:xfrm>
            <a:off x="7643834" y="3357562"/>
            <a:ext cx="1071570" cy="714380"/>
          </a:xfrm>
          <a:prstGeom prst="flowChartMultidocumen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latin typeface="Arial" pitchFamily="34" charset="0"/>
                <a:cs typeface="Arial" pitchFamily="34" charset="0"/>
              </a:rPr>
              <a:t>bayar</a:t>
            </a:r>
            <a:endParaRPr lang="id-ID" b="1" dirty="0">
              <a:solidFill>
                <a:schemeClr val="tx1"/>
              </a:solidFill>
              <a:latin typeface="Arial" pitchFamily="34" charset="0"/>
              <a:cs typeface="Arial" pitchFamily="34" charset="0"/>
            </a:endParaRPr>
          </a:p>
        </p:txBody>
      </p:sp>
      <p:sp>
        <p:nvSpPr>
          <p:cNvPr id="101" name="TextBox 100"/>
          <p:cNvSpPr txBox="1"/>
          <p:nvPr/>
        </p:nvSpPr>
        <p:spPr>
          <a:xfrm>
            <a:off x="7715272" y="2857496"/>
            <a:ext cx="1000132" cy="369332"/>
          </a:xfrm>
          <a:prstGeom prst="rect">
            <a:avLst/>
          </a:prstGeom>
          <a:noFill/>
        </p:spPr>
        <p:txBody>
          <a:bodyPr wrap="square" rtlCol="0">
            <a:spAutoFit/>
          </a:bodyPr>
          <a:lstStyle/>
          <a:p>
            <a:r>
              <a:rPr lang="id-ID" b="1" dirty="0" smtClean="0">
                <a:latin typeface="Arial" pitchFamily="34" charset="0"/>
                <a:cs typeface="Arial" pitchFamily="34" charset="0"/>
              </a:rPr>
              <a:t>kasir</a:t>
            </a:r>
            <a:endParaRPr lang="id-ID" b="1" dirty="0">
              <a:latin typeface="Arial" pitchFamily="34" charset="0"/>
              <a:cs typeface="Arial" pitchFamily="34" charset="0"/>
            </a:endParaRPr>
          </a:p>
        </p:txBody>
      </p:sp>
      <p:sp>
        <p:nvSpPr>
          <p:cNvPr id="103" name="TextBox 102"/>
          <p:cNvSpPr txBox="1"/>
          <p:nvPr/>
        </p:nvSpPr>
        <p:spPr>
          <a:xfrm>
            <a:off x="7215206" y="4143380"/>
            <a:ext cx="1571636" cy="1815882"/>
          </a:xfrm>
          <a:prstGeom prst="rect">
            <a:avLst/>
          </a:prstGeom>
          <a:noFill/>
        </p:spPr>
        <p:txBody>
          <a:bodyPr wrap="square" rtlCol="0">
            <a:spAutoFit/>
          </a:bodyPr>
          <a:lstStyle/>
          <a:p>
            <a:r>
              <a:rPr lang="id-ID" sz="1600" b="1" dirty="0" smtClean="0">
                <a:latin typeface="Arial" pitchFamily="34" charset="0"/>
                <a:cs typeface="Arial" pitchFamily="34" charset="0"/>
              </a:rPr>
              <a:t>-Dt_id_pasien</a:t>
            </a:r>
          </a:p>
          <a:p>
            <a:r>
              <a:rPr lang="id-ID" sz="1600" b="1" dirty="0" smtClean="0">
                <a:latin typeface="Arial" pitchFamily="34" charset="0"/>
                <a:cs typeface="Arial" pitchFamily="34" charset="0"/>
              </a:rPr>
              <a:t>-Dt_bayar</a:t>
            </a:r>
          </a:p>
          <a:p>
            <a:r>
              <a:rPr lang="id-ID" sz="1600" b="1" dirty="0" smtClean="0">
                <a:latin typeface="Arial" pitchFamily="34" charset="0"/>
                <a:cs typeface="Arial" pitchFamily="34" charset="0"/>
              </a:rPr>
              <a:t>-Dt_obat</a:t>
            </a:r>
          </a:p>
          <a:p>
            <a:r>
              <a:rPr lang="id-ID" sz="1600" b="1" dirty="0" smtClean="0">
                <a:latin typeface="Arial" pitchFamily="34" charset="0"/>
                <a:cs typeface="Arial" pitchFamily="34" charset="0"/>
              </a:rPr>
              <a:t>-Dt_tindakan</a:t>
            </a:r>
          </a:p>
          <a:p>
            <a:r>
              <a:rPr lang="id-ID" sz="1600" b="1" dirty="0" smtClean="0">
                <a:latin typeface="Arial" pitchFamily="34" charset="0"/>
                <a:cs typeface="Arial" pitchFamily="34" charset="0"/>
              </a:rPr>
              <a:t>-Dt_dokter</a:t>
            </a:r>
          </a:p>
          <a:p>
            <a:r>
              <a:rPr lang="id-ID" sz="1600" b="1" dirty="0" smtClean="0">
                <a:latin typeface="Arial" pitchFamily="34" charset="0"/>
                <a:cs typeface="Arial" pitchFamily="34" charset="0"/>
              </a:rPr>
              <a:t>-Dt_perawat</a:t>
            </a:r>
          </a:p>
          <a:p>
            <a:r>
              <a:rPr lang="id-ID" sz="1600" b="1" dirty="0" smtClean="0">
                <a:latin typeface="Arial" pitchFamily="34" charset="0"/>
                <a:cs typeface="Arial" pitchFamily="34" charset="0"/>
              </a:rPr>
              <a:t>-Dt_pem_jang</a:t>
            </a:r>
            <a:endParaRPr lang="id-ID" sz="1600" b="1" dirty="0">
              <a:latin typeface="Arial" pitchFamily="34" charset="0"/>
              <a:cs typeface="Arial" pitchFamily="34" charset="0"/>
            </a:endParaRPr>
          </a:p>
        </p:txBody>
      </p:sp>
      <p:sp>
        <p:nvSpPr>
          <p:cNvPr id="105" name="TextBox 104"/>
          <p:cNvSpPr txBox="1"/>
          <p:nvPr/>
        </p:nvSpPr>
        <p:spPr>
          <a:xfrm>
            <a:off x="5357818" y="2143116"/>
            <a:ext cx="1714512" cy="2062103"/>
          </a:xfrm>
          <a:prstGeom prst="rect">
            <a:avLst/>
          </a:prstGeom>
          <a:noFill/>
        </p:spPr>
        <p:txBody>
          <a:bodyPr wrap="square" rtlCol="0">
            <a:spAutoFit/>
          </a:bodyPr>
          <a:lstStyle/>
          <a:p>
            <a:r>
              <a:rPr lang="id-ID" sz="1600" b="1" dirty="0" smtClean="0">
                <a:latin typeface="Arial" pitchFamily="34" charset="0"/>
                <a:cs typeface="Arial" pitchFamily="34" charset="0"/>
              </a:rPr>
              <a:t>-Dt_id_pasien</a:t>
            </a:r>
          </a:p>
          <a:p>
            <a:r>
              <a:rPr lang="id-ID" sz="1600" b="1" dirty="0" smtClean="0">
                <a:latin typeface="Arial" pitchFamily="34" charset="0"/>
                <a:cs typeface="Arial" pitchFamily="34" charset="0"/>
              </a:rPr>
              <a:t>-Dt_klinis</a:t>
            </a:r>
          </a:p>
          <a:p>
            <a:r>
              <a:rPr lang="id-ID" sz="1600" b="1" dirty="0" smtClean="0">
                <a:latin typeface="Arial" pitchFamily="34" charset="0"/>
                <a:cs typeface="Arial" pitchFamily="34" charset="0"/>
              </a:rPr>
              <a:t>-Dt_obat</a:t>
            </a:r>
          </a:p>
          <a:p>
            <a:r>
              <a:rPr lang="id-ID" sz="1600" b="1" dirty="0" smtClean="0">
                <a:latin typeface="Arial" pitchFamily="34" charset="0"/>
                <a:cs typeface="Arial" pitchFamily="34" charset="0"/>
              </a:rPr>
              <a:t>-Dt_tindakan</a:t>
            </a:r>
          </a:p>
          <a:p>
            <a:r>
              <a:rPr lang="id-ID" sz="1600" b="1" dirty="0" smtClean="0">
                <a:latin typeface="Arial" pitchFamily="34" charset="0"/>
                <a:cs typeface="Arial" pitchFamily="34" charset="0"/>
              </a:rPr>
              <a:t>-Dt_dokter</a:t>
            </a:r>
          </a:p>
          <a:p>
            <a:r>
              <a:rPr lang="id-ID" sz="1600" b="1" dirty="0" smtClean="0">
                <a:latin typeface="Arial" pitchFamily="34" charset="0"/>
                <a:cs typeface="Arial" pitchFamily="34" charset="0"/>
              </a:rPr>
              <a:t>-Dt_perawat</a:t>
            </a:r>
          </a:p>
          <a:p>
            <a:r>
              <a:rPr lang="id-ID" sz="1600" b="1" dirty="0" smtClean="0">
                <a:latin typeface="Arial" pitchFamily="34" charset="0"/>
                <a:cs typeface="Arial" pitchFamily="34" charset="0"/>
              </a:rPr>
              <a:t>-Dt_ruang</a:t>
            </a:r>
          </a:p>
          <a:p>
            <a:r>
              <a:rPr lang="id-ID" sz="1600" b="1" dirty="0" smtClean="0">
                <a:latin typeface="Arial" pitchFamily="34" charset="0"/>
                <a:cs typeface="Arial" pitchFamily="34" charset="0"/>
              </a:rPr>
              <a:t> -Dt_klsperawtn</a:t>
            </a:r>
            <a:endParaRPr lang="id-ID" sz="1600" b="1" dirty="0">
              <a:latin typeface="Arial" pitchFamily="34" charset="0"/>
              <a:cs typeface="Arial" pitchFamily="34" charset="0"/>
            </a:endParaRPr>
          </a:p>
        </p:txBody>
      </p:sp>
    </p:spTree>
  </p:cSld>
  <p:clrMapOvr>
    <a:masterClrMapping/>
  </p:clrMapOvr>
  <p:transition>
    <p:checke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47708"/>
          </a:xfrm>
        </p:spPr>
        <p:txBody>
          <a:bodyPr>
            <a:normAutofit/>
          </a:bodyPr>
          <a:lstStyle/>
          <a:p>
            <a:pPr algn="ctr"/>
            <a:r>
              <a:rPr lang="id-ID" sz="3600" b="1" dirty="0" smtClean="0">
                <a:latin typeface="Arial" pitchFamily="34" charset="0"/>
                <a:cs typeface="Arial" pitchFamily="34" charset="0"/>
              </a:rPr>
              <a:t>MANAJEMEN DATA KLINIS RS</a:t>
            </a:r>
            <a:endParaRPr lang="id-ID" sz="3600" b="1" dirty="0">
              <a:latin typeface="Arial" pitchFamily="34" charset="0"/>
              <a:cs typeface="Arial" pitchFamily="34" charset="0"/>
            </a:endParaRPr>
          </a:p>
        </p:txBody>
      </p:sp>
      <p:sp>
        <p:nvSpPr>
          <p:cNvPr id="3" name="Content Placeholder 2"/>
          <p:cNvSpPr>
            <a:spLocks noGrp="1"/>
          </p:cNvSpPr>
          <p:nvPr>
            <p:ph sz="quarter" idx="1"/>
          </p:nvPr>
        </p:nvSpPr>
        <p:spPr>
          <a:xfrm>
            <a:off x="285720" y="1500174"/>
            <a:ext cx="8572560" cy="5000660"/>
          </a:xfrm>
        </p:spPr>
        <p:txBody>
          <a:bodyPr>
            <a:normAutofit/>
          </a:bodyPr>
          <a:lstStyle/>
          <a:p>
            <a:pPr marL="514350" indent="-514350">
              <a:buAutoNum type="arabicPeriod"/>
            </a:pPr>
            <a:r>
              <a:rPr lang="id-ID" sz="3200" u="sng" dirty="0" smtClean="0">
                <a:latin typeface="Arial" pitchFamily="34" charset="0"/>
                <a:cs typeface="Arial" pitchFamily="34" charset="0"/>
              </a:rPr>
              <a:t>Pengumpulan data pasien </a:t>
            </a:r>
            <a:r>
              <a:rPr lang="id-ID" sz="3200" dirty="0" smtClean="0">
                <a:latin typeface="Arial" pitchFamily="34" charset="0"/>
                <a:cs typeface="Arial" pitchFamily="34" charset="0"/>
              </a:rPr>
              <a:t>: pasien rawat inap dan rawat jalan </a:t>
            </a:r>
            <a:r>
              <a:rPr lang="id-ID" sz="3200" dirty="0" smtClean="0">
                <a:latin typeface="Arial" pitchFamily="34" charset="0"/>
                <a:cs typeface="Arial" pitchFamily="34" charset="0"/>
                <a:sym typeface="Wingdings"/>
              </a:rPr>
              <a:t> formulir standar RL</a:t>
            </a:r>
          </a:p>
          <a:p>
            <a:pPr marL="514350" indent="-514350">
              <a:buAutoNum type="arabicPeriod"/>
            </a:pPr>
            <a:r>
              <a:rPr lang="id-ID" sz="3200" u="sng" dirty="0" smtClean="0">
                <a:latin typeface="Arial" pitchFamily="34" charset="0"/>
                <a:cs typeface="Arial" pitchFamily="34" charset="0"/>
                <a:sym typeface="Wingdings"/>
              </a:rPr>
              <a:t>Pengolahan data</a:t>
            </a:r>
          </a:p>
          <a:p>
            <a:pPr marL="514350" indent="-514350">
              <a:buAutoNum type="arabicPeriod"/>
            </a:pPr>
            <a:r>
              <a:rPr lang="id-ID" sz="3200" u="sng" dirty="0" smtClean="0">
                <a:latin typeface="Arial" pitchFamily="34" charset="0"/>
                <a:cs typeface="Arial" pitchFamily="34" charset="0"/>
                <a:sym typeface="Wingdings"/>
              </a:rPr>
              <a:t>Penyajian informasi : laporan RL</a:t>
            </a:r>
          </a:p>
          <a:p>
            <a:pPr marL="514350" indent="-514350">
              <a:buAutoNum type="arabicPeriod"/>
            </a:pPr>
            <a:r>
              <a:rPr lang="id-ID" sz="3200" u="sng" dirty="0" smtClean="0">
                <a:latin typeface="Arial" pitchFamily="34" charset="0"/>
                <a:cs typeface="Arial" pitchFamily="34" charset="0"/>
                <a:sym typeface="Wingdings"/>
              </a:rPr>
              <a:t>Analisis data</a:t>
            </a:r>
          </a:p>
          <a:p>
            <a:pPr marL="514350" indent="-514350">
              <a:buNone/>
            </a:pPr>
            <a:r>
              <a:rPr lang="id-ID" sz="3200" u="sng" dirty="0" smtClean="0">
                <a:latin typeface="Arial" pitchFamily="34" charset="0"/>
                <a:cs typeface="Arial" pitchFamily="34" charset="0"/>
                <a:sym typeface="Wingdings"/>
              </a:rPr>
              <a:t> </a:t>
            </a:r>
            <a:endParaRPr lang="id-ID" sz="3200" u="sng" dirty="0" smtClean="0">
              <a:latin typeface="Arial" pitchFamily="34" charset="0"/>
              <a:cs typeface="Arial" pitchFamily="34" charset="0"/>
            </a:endParaRPr>
          </a:p>
          <a:p>
            <a:pPr marL="514350" indent="-514350">
              <a:buNone/>
            </a:pPr>
            <a:endParaRPr lang="id-ID"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FORMULIR DATA RS</a:t>
            </a:r>
            <a:endParaRPr lang="id-ID" dirty="0"/>
          </a:p>
        </p:txBody>
      </p:sp>
      <p:sp>
        <p:nvSpPr>
          <p:cNvPr id="3" name="Content Placeholder 2"/>
          <p:cNvSpPr>
            <a:spLocks noGrp="1"/>
          </p:cNvSpPr>
          <p:nvPr>
            <p:ph sz="quarter" idx="1"/>
          </p:nvPr>
        </p:nvSpPr>
        <p:spPr/>
        <p:txBody>
          <a:bodyPr>
            <a:normAutofit fontScale="92500"/>
          </a:bodyPr>
          <a:lstStyle/>
          <a:p>
            <a:r>
              <a:rPr lang="id-ID" dirty="0" smtClean="0"/>
              <a:t>FORMULIR 1</a:t>
            </a:r>
          </a:p>
          <a:p>
            <a:pPr lvl="1"/>
            <a:r>
              <a:rPr lang="id-ID" dirty="0" smtClean="0"/>
              <a:t>1.1 DATA DASAR RUMAH SAKIT</a:t>
            </a:r>
          </a:p>
          <a:p>
            <a:pPr lvl="1"/>
            <a:r>
              <a:rPr lang="id-ID" dirty="0" smtClean="0"/>
              <a:t>1.2 DATA INDIKATOR PELAYANAN RUMAH SAKIT</a:t>
            </a:r>
          </a:p>
          <a:p>
            <a:pPr lvl="1"/>
            <a:r>
              <a:rPr lang="id-ID" dirty="0" smtClean="0"/>
              <a:t>1.3 FASILITAS TEMPAT TIDUR </a:t>
            </a:r>
          </a:p>
          <a:p>
            <a:r>
              <a:rPr lang="id-ID" dirty="0" smtClean="0"/>
              <a:t>FORMULIR 2</a:t>
            </a:r>
          </a:p>
          <a:p>
            <a:pPr lvl="1"/>
            <a:r>
              <a:rPr lang="id-ID" dirty="0" smtClean="0"/>
              <a:t>DATA KETENAGAAN </a:t>
            </a:r>
          </a:p>
          <a:p>
            <a:r>
              <a:rPr lang="id-ID" dirty="0" smtClean="0"/>
              <a:t>FOMULIR 3</a:t>
            </a:r>
          </a:p>
          <a:p>
            <a:pPr lvl="1"/>
            <a:r>
              <a:rPr lang="id-ID" dirty="0" smtClean="0"/>
              <a:t>DATA KEGIATAN PELAYANAN RUMAH SAKIT</a:t>
            </a:r>
          </a:p>
          <a:p>
            <a:pPr lvl="2"/>
            <a:r>
              <a:rPr lang="id-ID" dirty="0" smtClean="0"/>
              <a:t>RAWAT INAP, RAWAT DARURAT, KESEHATAN GIGI DAN MULUT</a:t>
            </a:r>
          </a:p>
          <a:p>
            <a:pPr lvl="2"/>
            <a:r>
              <a:rPr lang="id-ID" dirty="0" smtClean="0"/>
              <a:t>KEBIDANAN, PERINATOLOGI,PEMBEDAHAN, RADIOLOGI,  LABORATORIUM, REHABILIASI MEDIK, PELAYANAN KHUSUS,  PELAYANAN JIWA, KELUARGA BERENCANA,  PENGADAAN OBAT, PENULISAN RESEP DAN PELAYANAN RESEP, KEGIATAN RUJUKAN</a:t>
            </a:r>
          </a:p>
          <a:p>
            <a:pPr lvl="1"/>
            <a:endParaRPr lang="id-ID" dirty="0"/>
          </a:p>
        </p:txBody>
      </p:sp>
    </p:spTree>
    <p:extLst>
      <p:ext uri="{BB962C8B-B14F-4D97-AF65-F5344CB8AC3E}">
        <p14:creationId xmlns:p14="http://schemas.microsoft.com/office/powerpoint/2010/main" val="33041602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dirty="0" smtClean="0"/>
              <a:t>CARA BAYAR, </a:t>
            </a:r>
          </a:p>
          <a:p>
            <a:r>
              <a:rPr lang="id-ID" dirty="0" smtClean="0"/>
              <a:t>FORMULIR 4</a:t>
            </a:r>
          </a:p>
          <a:p>
            <a:pPr lvl="1"/>
            <a:r>
              <a:rPr lang="id-ID" dirty="0" smtClean="0"/>
              <a:t>DATA MORBIDITAS PASIEN RAWAT INAP</a:t>
            </a:r>
          </a:p>
          <a:p>
            <a:pPr lvl="1"/>
            <a:r>
              <a:rPr lang="id-ID" dirty="0" smtClean="0"/>
              <a:t>DATA MORBIDITAS PASIEN RAWAT JALAN</a:t>
            </a:r>
          </a:p>
          <a:p>
            <a:r>
              <a:rPr lang="id-ID" dirty="0" smtClean="0"/>
              <a:t>FORMULIR 5</a:t>
            </a:r>
          </a:p>
          <a:p>
            <a:pPr lvl="1"/>
            <a:r>
              <a:rPr lang="id-ID" dirty="0" smtClean="0"/>
              <a:t>Data Bulanan </a:t>
            </a:r>
          </a:p>
          <a:p>
            <a:pPr lvl="2"/>
            <a:r>
              <a:rPr lang="id-ID" dirty="0" smtClean="0"/>
              <a:t>Penunjang RS</a:t>
            </a:r>
          </a:p>
          <a:p>
            <a:pPr lvl="2"/>
            <a:r>
              <a:rPr lang="id-ID" dirty="0" smtClean="0"/>
              <a:t>Kunjungan rawat jalan</a:t>
            </a:r>
          </a:p>
          <a:p>
            <a:pPr lvl="2"/>
            <a:r>
              <a:rPr lang="id-ID" dirty="0" smtClean="0"/>
              <a:t>10 besar penyakit rawat jalan</a:t>
            </a:r>
          </a:p>
          <a:p>
            <a:pPr lvl="2"/>
            <a:r>
              <a:rPr lang="id-ID" dirty="0" smtClean="0"/>
              <a:t>10 besar penyakit rawat inap</a:t>
            </a:r>
          </a:p>
          <a:p>
            <a:r>
              <a:rPr lang="id-ID" dirty="0" smtClean="0"/>
              <a:t>Permenkes no 1171 tahun 2011 Tentang SIRS</a:t>
            </a:r>
          </a:p>
          <a:p>
            <a:pPr lvl="2"/>
            <a:endParaRPr lang="id-ID" dirty="0"/>
          </a:p>
        </p:txBody>
      </p:sp>
    </p:spTree>
    <p:extLst>
      <p:ext uri="{BB962C8B-B14F-4D97-AF65-F5344CB8AC3E}">
        <p14:creationId xmlns:p14="http://schemas.microsoft.com/office/powerpoint/2010/main" val="11382512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76270"/>
          </a:xfrm>
        </p:spPr>
        <p:txBody>
          <a:bodyPr>
            <a:normAutofit/>
          </a:bodyPr>
          <a:lstStyle/>
          <a:p>
            <a:pPr algn="ctr"/>
            <a:r>
              <a:rPr lang="id-ID" sz="3600" b="1" dirty="0" smtClean="0">
                <a:latin typeface="Arial" pitchFamily="34" charset="0"/>
                <a:cs typeface="Arial" pitchFamily="34" charset="0"/>
              </a:rPr>
              <a:t>CONTOH  </a:t>
            </a:r>
            <a:endParaRPr lang="id-ID" sz="3600" b="1" dirty="0">
              <a:latin typeface="Arial" pitchFamily="34" charset="0"/>
              <a:cs typeface="Arial" pitchFamily="34" charset="0"/>
            </a:endParaRPr>
          </a:p>
        </p:txBody>
      </p:sp>
      <p:sp>
        <p:nvSpPr>
          <p:cNvPr id="3" name="Content Placeholder 2"/>
          <p:cNvSpPr>
            <a:spLocks noGrp="1"/>
          </p:cNvSpPr>
          <p:nvPr>
            <p:ph sz="quarter" idx="1"/>
          </p:nvPr>
        </p:nvSpPr>
        <p:spPr>
          <a:xfrm>
            <a:off x="357158" y="1219200"/>
            <a:ext cx="8501122" cy="5281634"/>
          </a:xfrm>
        </p:spPr>
        <p:txBody>
          <a:bodyPr>
            <a:normAutofit lnSpcReduction="10000"/>
          </a:bodyPr>
          <a:lstStyle/>
          <a:p>
            <a:pPr>
              <a:buNone/>
            </a:pPr>
            <a:r>
              <a:rPr lang="id-ID" sz="3200" dirty="0" smtClean="0">
                <a:latin typeface="Arial" pitchFamily="34" charset="0"/>
                <a:cs typeface="Arial" pitchFamily="34" charset="0"/>
              </a:rPr>
              <a:t>Publikasi informasi morbiditas/mortalitas di rumah sakit tahun </a:t>
            </a:r>
            <a:r>
              <a:rPr lang="id-ID" sz="3200" dirty="0" smtClean="0">
                <a:latin typeface="Arial" pitchFamily="34" charset="0"/>
                <a:cs typeface="Arial" pitchFamily="34" charset="0"/>
              </a:rPr>
              <a:t>2017, </a:t>
            </a:r>
            <a:r>
              <a:rPr lang="id-ID" sz="3200" dirty="0" smtClean="0">
                <a:latin typeface="Arial" pitchFamily="34" charset="0"/>
                <a:cs typeface="Arial" pitchFamily="34" charset="0"/>
              </a:rPr>
              <a:t>disajikan :</a:t>
            </a:r>
          </a:p>
          <a:p>
            <a:pPr>
              <a:buNone/>
            </a:pPr>
            <a:r>
              <a:rPr lang="id-ID" sz="3200" dirty="0" smtClean="0">
                <a:latin typeface="Arial" pitchFamily="34" charset="0"/>
                <a:cs typeface="Arial" pitchFamily="34" charset="0"/>
              </a:rPr>
              <a:t>	1. Pola penyebab kematian</a:t>
            </a:r>
          </a:p>
          <a:p>
            <a:pPr>
              <a:buNone/>
            </a:pPr>
            <a:r>
              <a:rPr lang="id-ID" sz="3200" dirty="0" smtClean="0">
                <a:latin typeface="Arial" pitchFamily="34" charset="0"/>
                <a:cs typeface="Arial" pitchFamily="34" charset="0"/>
              </a:rPr>
              <a:t>	2. Derajat kesehatan : kematian bayi, kematian maternal, kematian kasar di RS</a:t>
            </a:r>
          </a:p>
          <a:p>
            <a:pPr>
              <a:buNone/>
            </a:pPr>
            <a:r>
              <a:rPr lang="id-ID" sz="3200" dirty="0" smtClean="0">
                <a:latin typeface="Arial" pitchFamily="34" charset="0"/>
                <a:cs typeface="Arial" pitchFamily="34" charset="0"/>
              </a:rPr>
              <a:t>	3. Pola penyebab sakit menurut Bab ICD-X tahun </a:t>
            </a:r>
            <a:r>
              <a:rPr lang="id-ID" sz="3200" dirty="0" smtClean="0">
                <a:latin typeface="Arial" pitchFamily="34" charset="0"/>
                <a:cs typeface="Arial" pitchFamily="34" charset="0"/>
              </a:rPr>
              <a:t>2016</a:t>
            </a:r>
            <a:endParaRPr lang="id-ID" sz="3200" dirty="0" smtClean="0">
              <a:latin typeface="Arial" pitchFamily="34" charset="0"/>
              <a:cs typeface="Arial" pitchFamily="34" charset="0"/>
            </a:endParaRPr>
          </a:p>
          <a:p>
            <a:pPr>
              <a:buNone/>
            </a:pPr>
            <a:r>
              <a:rPr lang="id-ID" sz="3200" dirty="0" smtClean="0">
                <a:latin typeface="Arial" pitchFamily="34" charset="0"/>
                <a:cs typeface="Arial" pitchFamily="34" charset="0"/>
              </a:rPr>
              <a:t>	4. Pengelompokan golongan penyakit menurut Bab ICD-X</a:t>
            </a:r>
          </a:p>
          <a:p>
            <a:pPr>
              <a:buNone/>
            </a:pPr>
            <a:r>
              <a:rPr lang="id-ID" sz="3200" dirty="0" smtClean="0">
                <a:latin typeface="Arial" pitchFamily="34" charset="0"/>
                <a:cs typeface="Arial" pitchFamily="34" charset="0"/>
              </a:rPr>
              <a:t>	5. Pola infeksi nosokomial</a:t>
            </a:r>
            <a:endParaRPr lang="id-ID"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76270"/>
          </a:xfrm>
        </p:spPr>
        <p:txBody>
          <a:bodyPr>
            <a:normAutofit/>
          </a:bodyPr>
          <a:lstStyle/>
          <a:p>
            <a:pPr algn="ctr"/>
            <a:r>
              <a:rPr lang="id-ID" sz="3600" b="1" dirty="0" smtClean="0">
                <a:latin typeface="Arial" pitchFamily="34" charset="0"/>
                <a:cs typeface="Arial" pitchFamily="34" charset="0"/>
              </a:rPr>
              <a:t>BAHAN DAN CARA</a:t>
            </a:r>
            <a:endParaRPr lang="id-ID" sz="3600" b="1" dirty="0">
              <a:latin typeface="Arial" pitchFamily="34" charset="0"/>
              <a:cs typeface="Arial" pitchFamily="34" charset="0"/>
            </a:endParaRPr>
          </a:p>
        </p:txBody>
      </p:sp>
      <p:sp>
        <p:nvSpPr>
          <p:cNvPr id="3" name="Content Placeholder 2"/>
          <p:cNvSpPr>
            <a:spLocks noGrp="1"/>
          </p:cNvSpPr>
          <p:nvPr>
            <p:ph sz="quarter" idx="1"/>
          </p:nvPr>
        </p:nvSpPr>
        <p:spPr>
          <a:xfrm>
            <a:off x="285720" y="1219200"/>
            <a:ext cx="8572560" cy="5281634"/>
          </a:xfrm>
        </p:spPr>
        <p:txBody>
          <a:bodyPr>
            <a:normAutofit lnSpcReduction="10000"/>
          </a:bodyPr>
          <a:lstStyle/>
          <a:p>
            <a:pPr marL="514350" indent="-514350">
              <a:buAutoNum type="arabicPeriod"/>
            </a:pPr>
            <a:r>
              <a:rPr lang="id-ID" sz="3200" dirty="0" smtClean="0">
                <a:latin typeface="Arial" pitchFamily="34" charset="0"/>
                <a:cs typeface="Arial" pitchFamily="34" charset="0"/>
              </a:rPr>
              <a:t>Data pasien rawat jalan dan rawat inap dikumpulkan dengan formulit RL2a dan RL2b</a:t>
            </a:r>
          </a:p>
          <a:p>
            <a:pPr marL="514350" indent="-514350">
              <a:buAutoNum type="arabicPeriod"/>
            </a:pPr>
            <a:r>
              <a:rPr lang="id-ID" sz="3200" dirty="0" smtClean="0">
                <a:latin typeface="Arial" pitchFamily="34" charset="0"/>
                <a:cs typeface="Arial" pitchFamily="34" charset="0"/>
              </a:rPr>
              <a:t>Data dikumpulkan dalam waktu 1 tahun : Januari – Desember </a:t>
            </a:r>
            <a:r>
              <a:rPr lang="id-ID" sz="3200" dirty="0" smtClean="0">
                <a:latin typeface="Arial" pitchFamily="34" charset="0"/>
                <a:cs typeface="Arial" pitchFamily="34" charset="0"/>
              </a:rPr>
              <a:t> 2016, </a:t>
            </a:r>
            <a:r>
              <a:rPr lang="id-ID" sz="3200" dirty="0" smtClean="0">
                <a:latin typeface="Arial" pitchFamily="34" charset="0"/>
                <a:cs typeface="Arial" pitchFamily="34" charset="0"/>
              </a:rPr>
              <a:t>setiap data penyakit dikode sesuai KIP/10-ICD/X dan dikelompokan menurut Daftar Tabulasi Dasar (DTD)</a:t>
            </a:r>
          </a:p>
          <a:p>
            <a:pPr marL="514350" indent="-514350">
              <a:buAutoNum type="arabicPeriod"/>
            </a:pPr>
            <a:r>
              <a:rPr lang="id-ID" sz="3200" dirty="0" smtClean="0">
                <a:latin typeface="Arial" pitchFamily="34" charset="0"/>
                <a:cs typeface="Arial" pitchFamily="34" charset="0"/>
              </a:rPr>
              <a:t>Penyajian menurut pengelompokan Bab dan DTD pada ICD-X : 21 Bab dan 468 DTD (DTD 001-DTD 306.9)</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04832"/>
          </a:xfrm>
        </p:spPr>
        <p:txBody>
          <a:bodyPr/>
          <a:lstStyle/>
          <a:p>
            <a:r>
              <a:rPr lang="id-ID" b="1" dirty="0" smtClean="0">
                <a:latin typeface="Arial" pitchFamily="34" charset="0"/>
                <a:cs typeface="Arial" pitchFamily="34" charset="0"/>
              </a:rPr>
              <a:t>BAHAN DAN CARA</a:t>
            </a:r>
            <a:endParaRPr lang="id-ID" dirty="0"/>
          </a:p>
        </p:txBody>
      </p:sp>
      <p:sp>
        <p:nvSpPr>
          <p:cNvPr id="3" name="Content Placeholder 2"/>
          <p:cNvSpPr>
            <a:spLocks noGrp="1"/>
          </p:cNvSpPr>
          <p:nvPr>
            <p:ph sz="quarter" idx="1"/>
          </p:nvPr>
        </p:nvSpPr>
        <p:spPr>
          <a:xfrm>
            <a:off x="285720" y="1000108"/>
            <a:ext cx="8572560" cy="5500726"/>
          </a:xfrm>
        </p:spPr>
        <p:txBody>
          <a:bodyPr>
            <a:normAutofit/>
          </a:bodyPr>
          <a:lstStyle/>
          <a:p>
            <a:pPr>
              <a:buNone/>
            </a:pPr>
            <a:r>
              <a:rPr lang="id-ID" sz="3200" dirty="0" smtClean="0">
                <a:latin typeface="Arial" pitchFamily="34" charset="0"/>
                <a:cs typeface="Arial" pitchFamily="34" charset="0"/>
              </a:rPr>
              <a:t>Pengelompokan DTD termasuk :</a:t>
            </a:r>
          </a:p>
          <a:p>
            <a:pPr>
              <a:buNone/>
            </a:pPr>
            <a:r>
              <a:rPr lang="id-ID" sz="3200" dirty="0" smtClean="0">
                <a:latin typeface="Arial" pitchFamily="34" charset="0"/>
                <a:cs typeface="Arial" pitchFamily="34" charset="0"/>
              </a:rPr>
              <a:t>							KIP/10</a:t>
            </a:r>
          </a:p>
          <a:p>
            <a:pPr>
              <a:buFontTx/>
              <a:buChar char="-"/>
            </a:pPr>
            <a:r>
              <a:rPr lang="id-ID" sz="3200" dirty="0" smtClean="0">
                <a:latin typeface="Arial" pitchFamily="34" charset="0"/>
                <a:cs typeface="Arial" pitchFamily="34" charset="0"/>
              </a:rPr>
              <a:t>Persalinan normal 			- DTD 243</a:t>
            </a:r>
          </a:p>
          <a:p>
            <a:pPr>
              <a:buFontTx/>
              <a:buChar char="-"/>
            </a:pPr>
            <a:r>
              <a:rPr lang="id-ID" sz="3200" dirty="0" smtClean="0">
                <a:latin typeface="Arial" pitchFamily="34" charset="0"/>
                <a:cs typeface="Arial" pitchFamily="34" charset="0"/>
              </a:rPr>
              <a:t>Kelahiran mati			- DTD 253.0</a:t>
            </a:r>
          </a:p>
          <a:p>
            <a:pPr>
              <a:buFontTx/>
              <a:buChar char="-"/>
            </a:pPr>
            <a:r>
              <a:rPr lang="id-ID" sz="3200" dirty="0" smtClean="0">
                <a:latin typeface="Arial" pitchFamily="34" charset="0"/>
                <a:cs typeface="Arial" pitchFamily="34" charset="0"/>
              </a:rPr>
              <a:t>Bayi lahir hidup			- DTD 295</a:t>
            </a:r>
          </a:p>
          <a:p>
            <a:pPr>
              <a:buFontTx/>
              <a:buChar char="-"/>
            </a:pPr>
            <a:r>
              <a:rPr lang="id-ID" sz="3200" dirty="0" smtClean="0">
                <a:latin typeface="Arial" pitchFamily="34" charset="0"/>
                <a:cs typeface="Arial" pitchFamily="34" charset="0"/>
              </a:rPr>
              <a:t>Kontak dengan pelayanan </a:t>
            </a:r>
          </a:p>
          <a:p>
            <a:pPr>
              <a:buNone/>
            </a:pPr>
            <a:r>
              <a:rPr lang="id-ID" sz="3200" dirty="0" smtClean="0">
                <a:latin typeface="Arial" pitchFamily="34" charset="0"/>
                <a:cs typeface="Arial" pitchFamily="34" charset="0"/>
              </a:rPr>
              <a:t>	kesehatan 				- DTD 290.0-</a:t>
            </a:r>
          </a:p>
          <a:p>
            <a:pPr>
              <a:buNone/>
            </a:pPr>
            <a:r>
              <a:rPr lang="id-ID" sz="3200" dirty="0" smtClean="0">
                <a:latin typeface="Arial" pitchFamily="34" charset="0"/>
                <a:cs typeface="Arial" pitchFamily="34" charset="0"/>
              </a:rPr>
              <a:t>							   298 (selain </a:t>
            </a:r>
          </a:p>
          <a:p>
            <a:pPr>
              <a:buNone/>
            </a:pPr>
            <a:r>
              <a:rPr lang="id-ID" sz="3200" dirty="0" smtClean="0">
                <a:latin typeface="Arial" pitchFamily="34" charset="0"/>
                <a:cs typeface="Arial" pitchFamily="34" charset="0"/>
              </a:rPr>
              <a:t>							   DTD 295)</a:t>
            </a:r>
            <a:endParaRPr lang="id-ID"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pPr algn="ctr"/>
            <a:r>
              <a:rPr lang="id-ID" sz="3600" b="1" dirty="0" smtClean="0">
                <a:solidFill>
                  <a:schemeClr val="tx1"/>
                </a:solidFill>
                <a:latin typeface="Arial" pitchFamily="34" charset="0"/>
                <a:cs typeface="Arial" pitchFamily="34" charset="0"/>
              </a:rPr>
              <a:t>DATA KLINIS</a:t>
            </a:r>
            <a:endParaRPr lang="id-ID" sz="3600" b="1"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357158" y="1285860"/>
            <a:ext cx="8429684" cy="5143536"/>
          </a:xfrm>
        </p:spPr>
        <p:txBody>
          <a:bodyPr/>
          <a:lstStyle/>
          <a:p>
            <a:pPr>
              <a:buNone/>
            </a:pPr>
            <a:r>
              <a:rPr lang="id-ID" dirty="0" smtClean="0">
                <a:latin typeface="Arial" pitchFamily="34" charset="0"/>
                <a:cs typeface="Arial" pitchFamily="34" charset="0"/>
                <a:sym typeface="Wingdings"/>
              </a:rPr>
              <a:t> </a:t>
            </a:r>
            <a:r>
              <a:rPr lang="id-ID" sz="3200" u="sng" dirty="0" smtClean="0">
                <a:latin typeface="Arial" pitchFamily="34" charset="0"/>
                <a:cs typeface="Arial" pitchFamily="34" charset="0"/>
                <a:sym typeface="Wingdings"/>
              </a:rPr>
              <a:t>Pengertian</a:t>
            </a:r>
            <a:r>
              <a:rPr lang="id-ID" sz="3200" dirty="0" smtClean="0">
                <a:latin typeface="Arial" pitchFamily="34" charset="0"/>
                <a:cs typeface="Arial" pitchFamily="34" charset="0"/>
                <a:sym typeface="Wingdings"/>
              </a:rPr>
              <a:t> : data yang berkaitan dengan kegiatan pelayanan langsung pada pasien dalam hal medis : </a:t>
            </a:r>
          </a:p>
          <a:p>
            <a:pPr>
              <a:buNone/>
            </a:pPr>
            <a:r>
              <a:rPr lang="id-ID" sz="3200" dirty="0" smtClean="0">
                <a:latin typeface="Arial" pitchFamily="34" charset="0"/>
                <a:cs typeface="Arial" pitchFamily="34" charset="0"/>
              </a:rPr>
              <a:t>	- data diagnosa penyakit</a:t>
            </a:r>
          </a:p>
          <a:p>
            <a:pPr>
              <a:buNone/>
            </a:pPr>
            <a:r>
              <a:rPr lang="id-ID" sz="3200" dirty="0">
                <a:latin typeface="Arial" pitchFamily="34" charset="0"/>
                <a:cs typeface="Arial" pitchFamily="34" charset="0"/>
              </a:rPr>
              <a:t>	</a:t>
            </a:r>
            <a:r>
              <a:rPr lang="id-ID" sz="3200" dirty="0" smtClean="0">
                <a:latin typeface="Arial" pitchFamily="34" charset="0"/>
                <a:cs typeface="Arial" pitchFamily="34" charset="0"/>
              </a:rPr>
              <a:t>- monitoring pengembangan pasien</a:t>
            </a:r>
          </a:p>
          <a:p>
            <a:pPr>
              <a:buNone/>
            </a:pPr>
            <a:r>
              <a:rPr lang="id-ID" sz="3200" dirty="0">
                <a:latin typeface="Arial" pitchFamily="34" charset="0"/>
                <a:cs typeface="Arial" pitchFamily="34" charset="0"/>
              </a:rPr>
              <a:t>	</a:t>
            </a:r>
            <a:r>
              <a:rPr lang="id-ID" sz="3200" dirty="0" smtClean="0">
                <a:latin typeface="Arial" pitchFamily="34" charset="0"/>
                <a:cs typeface="Arial" pitchFamily="34" charset="0"/>
              </a:rPr>
              <a:t>- kesesuaian terapi atau pengobatan</a:t>
            </a:r>
          </a:p>
          <a:p>
            <a:pPr>
              <a:buNone/>
            </a:pPr>
            <a:r>
              <a:rPr lang="id-ID" sz="3200" dirty="0" smtClean="0">
                <a:latin typeface="Arial" pitchFamily="34" charset="0"/>
                <a:cs typeface="Arial" pitchFamily="34" charset="0"/>
              </a:rPr>
              <a:t>	yang dilakukan di sarana pelayanan kesehatan (RS)</a:t>
            </a:r>
          </a:p>
          <a:p>
            <a:pPr>
              <a:buNone/>
            </a:pPr>
            <a:r>
              <a:rPr lang="id-ID" sz="3200" dirty="0" smtClean="0">
                <a:latin typeface="Arial" pitchFamily="34" charset="0"/>
                <a:cs typeface="Arial" pitchFamily="34" charset="0"/>
                <a:sym typeface="Wingdings"/>
              </a:rPr>
              <a:t> </a:t>
            </a:r>
            <a:r>
              <a:rPr lang="id-ID" sz="3200" u="sng" dirty="0" smtClean="0">
                <a:latin typeface="Arial" pitchFamily="34" charset="0"/>
                <a:cs typeface="Arial" pitchFamily="34" charset="0"/>
                <a:sym typeface="Wingdings"/>
              </a:rPr>
              <a:t>Manajemen Data klinis RS berkaitan SIRS</a:t>
            </a:r>
            <a:endParaRPr lang="id-ID" sz="3200" u="sng" dirty="0" smtClean="0">
              <a:latin typeface="Arial" pitchFamily="34" charset="0"/>
              <a:cs typeface="Arial" pitchFamily="34" charset="0"/>
            </a:endParaRPr>
          </a:p>
          <a:p>
            <a:pPr>
              <a:buNone/>
            </a:pPr>
            <a:endParaRPr lang="id-ID" sz="3200" dirty="0">
              <a:latin typeface="Arial" pitchFamily="34" charset="0"/>
              <a:cs typeface="Arial"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3394"/>
          </a:xfrm>
        </p:spPr>
        <p:txBody>
          <a:bodyPr>
            <a:normAutofit/>
          </a:bodyPr>
          <a:lstStyle/>
          <a:p>
            <a:r>
              <a:rPr lang="id-ID" b="1" dirty="0" smtClean="0">
                <a:latin typeface="Arial" pitchFamily="34" charset="0"/>
                <a:cs typeface="Arial" pitchFamily="34" charset="0"/>
              </a:rPr>
              <a:t>BAHAN DAN CARA</a:t>
            </a:r>
            <a:endParaRPr lang="id-ID" dirty="0"/>
          </a:p>
        </p:txBody>
      </p:sp>
      <p:sp>
        <p:nvSpPr>
          <p:cNvPr id="3" name="Content Placeholder 2"/>
          <p:cNvSpPr>
            <a:spLocks noGrp="1"/>
          </p:cNvSpPr>
          <p:nvPr>
            <p:ph sz="quarter" idx="1"/>
          </p:nvPr>
        </p:nvSpPr>
        <p:spPr>
          <a:xfrm>
            <a:off x="285720" y="1000108"/>
            <a:ext cx="8572560" cy="5572164"/>
          </a:xfrm>
        </p:spPr>
        <p:txBody>
          <a:bodyPr>
            <a:normAutofit/>
          </a:bodyPr>
          <a:lstStyle/>
          <a:p>
            <a:pPr>
              <a:buNone/>
            </a:pPr>
            <a:r>
              <a:rPr lang="id-ID" sz="3200" dirty="0" smtClean="0">
                <a:latin typeface="Arial" pitchFamily="34" charset="0"/>
                <a:cs typeface="Arial" pitchFamily="34" charset="0"/>
              </a:rPr>
              <a:t>Selama </a:t>
            </a:r>
            <a:r>
              <a:rPr lang="id-ID" sz="3200" dirty="0" smtClean="0">
                <a:latin typeface="Arial" pitchFamily="34" charset="0"/>
                <a:cs typeface="Arial" pitchFamily="34" charset="0"/>
              </a:rPr>
              <a:t>kurun waktu 2016 </a:t>
            </a:r>
            <a:r>
              <a:rPr lang="id-ID" sz="3200" dirty="0" smtClean="0">
                <a:latin typeface="Arial" pitchFamily="34" charset="0"/>
                <a:cs typeface="Arial" pitchFamily="34" charset="0"/>
              </a:rPr>
              <a:t>telah diolah keadaan morbiditas pasien rawat inap = 2.561.106 kasus :</a:t>
            </a:r>
          </a:p>
          <a:p>
            <a:pPr>
              <a:buNone/>
            </a:pPr>
            <a:r>
              <a:rPr lang="id-ID" sz="3200" dirty="0" smtClean="0">
                <a:latin typeface="Arial" pitchFamily="34" charset="0"/>
                <a:cs typeface="Arial" pitchFamily="34" charset="0"/>
              </a:rPr>
              <a:t>								</a:t>
            </a:r>
            <a:r>
              <a:rPr lang="id-ID" sz="3200" u="sng" dirty="0" smtClean="0">
                <a:solidFill>
                  <a:srgbClr val="000099"/>
                </a:solidFill>
                <a:latin typeface="Arial" pitchFamily="34" charset="0"/>
                <a:cs typeface="Arial" pitchFamily="34" charset="0"/>
              </a:rPr>
              <a:t>kasus (%)</a:t>
            </a:r>
          </a:p>
          <a:p>
            <a:pPr>
              <a:buFontTx/>
              <a:buChar char="-"/>
            </a:pPr>
            <a:r>
              <a:rPr lang="id-ID" sz="3200" dirty="0" smtClean="0">
                <a:solidFill>
                  <a:srgbClr val="000099"/>
                </a:solidFill>
                <a:latin typeface="Arial" pitchFamily="34" charset="0"/>
                <a:cs typeface="Arial" pitchFamily="34" charset="0"/>
              </a:rPr>
              <a:t>kasus penyakit        : 2.267.164  	     88,52 </a:t>
            </a:r>
          </a:p>
          <a:p>
            <a:pPr>
              <a:buFontTx/>
              <a:buChar char="-"/>
            </a:pPr>
            <a:r>
              <a:rPr lang="id-ID" sz="3200" dirty="0" smtClean="0">
                <a:solidFill>
                  <a:srgbClr val="000099"/>
                </a:solidFill>
                <a:latin typeface="Arial" pitchFamily="34" charset="0"/>
                <a:cs typeface="Arial" pitchFamily="34" charset="0"/>
              </a:rPr>
              <a:t>Persalinan normal   :    115.389	       4,5</a:t>
            </a:r>
          </a:p>
          <a:p>
            <a:pPr>
              <a:buFontTx/>
              <a:buChar char="-"/>
            </a:pPr>
            <a:r>
              <a:rPr lang="id-ID" sz="3200" dirty="0" smtClean="0">
                <a:solidFill>
                  <a:srgbClr val="000099"/>
                </a:solidFill>
                <a:latin typeface="Arial" pitchFamily="34" charset="0"/>
                <a:cs typeface="Arial" pitchFamily="34" charset="0"/>
              </a:rPr>
              <a:t>Bayi lahir mati	  :         3.250	       0,1</a:t>
            </a:r>
          </a:p>
          <a:p>
            <a:pPr>
              <a:buFontTx/>
              <a:buChar char="-"/>
            </a:pPr>
            <a:r>
              <a:rPr lang="id-ID" sz="3200" dirty="0" smtClean="0">
                <a:solidFill>
                  <a:srgbClr val="000099"/>
                </a:solidFill>
                <a:latin typeface="Arial" pitchFamily="34" charset="0"/>
                <a:cs typeface="Arial" pitchFamily="34" charset="0"/>
              </a:rPr>
              <a:t>Bayi lahir hidup   	  :     132.745	       5,1</a:t>
            </a:r>
          </a:p>
          <a:p>
            <a:pPr>
              <a:buFontTx/>
              <a:buChar char="-"/>
            </a:pPr>
            <a:r>
              <a:rPr lang="id-ID" sz="3200" dirty="0" smtClean="0">
                <a:solidFill>
                  <a:srgbClr val="000099"/>
                </a:solidFill>
                <a:latin typeface="Arial" pitchFamily="34" charset="0"/>
                <a:cs typeface="Arial" pitchFamily="34" charset="0"/>
              </a:rPr>
              <a:t>Kontak dengan pelayanan</a:t>
            </a:r>
          </a:p>
          <a:p>
            <a:pPr>
              <a:buNone/>
            </a:pPr>
            <a:r>
              <a:rPr lang="id-ID" sz="3200" dirty="0" smtClean="0">
                <a:solidFill>
                  <a:srgbClr val="000099"/>
                </a:solidFill>
                <a:latin typeface="Arial" pitchFamily="34" charset="0"/>
                <a:cs typeface="Arial" pitchFamily="34" charset="0"/>
              </a:rPr>
              <a:t>	kesehatan		  :        42.558          1,6</a:t>
            </a:r>
            <a:endParaRPr lang="id-ID" sz="3200" dirty="0">
              <a:solidFill>
                <a:srgbClr val="000099"/>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76270"/>
          </a:xfrm>
        </p:spPr>
        <p:txBody>
          <a:bodyPr>
            <a:normAutofit/>
          </a:bodyPr>
          <a:lstStyle/>
          <a:p>
            <a:pPr algn="ctr"/>
            <a:r>
              <a:rPr lang="id-ID" sz="3600" b="1" dirty="0" smtClean="0">
                <a:solidFill>
                  <a:schemeClr val="tx1"/>
                </a:solidFill>
                <a:latin typeface="Arial" pitchFamily="34" charset="0"/>
                <a:cs typeface="Arial" pitchFamily="34" charset="0"/>
              </a:rPr>
              <a:t>SISTEMATIKA PENYAJIAN</a:t>
            </a:r>
            <a:endParaRPr lang="id-ID" sz="3600" b="1"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357158" y="1219200"/>
            <a:ext cx="8429684" cy="5353072"/>
          </a:xfrm>
        </p:spPr>
        <p:txBody>
          <a:bodyPr>
            <a:normAutofit lnSpcReduction="10000"/>
          </a:bodyPr>
          <a:lstStyle/>
          <a:p>
            <a:pPr marL="514350" indent="-514350">
              <a:buAutoNum type="arabicPeriod"/>
            </a:pPr>
            <a:r>
              <a:rPr lang="id-ID" sz="3200" dirty="0" smtClean="0">
                <a:latin typeface="Arial" pitchFamily="34" charset="0"/>
                <a:cs typeface="Arial" pitchFamily="34" charset="0"/>
              </a:rPr>
              <a:t>Penyajian </a:t>
            </a:r>
            <a:r>
              <a:rPr lang="id-ID" sz="3200" dirty="0" smtClean="0">
                <a:latin typeface="Arial" pitchFamily="34" charset="0"/>
                <a:cs typeface="Arial" pitchFamily="34" charset="0"/>
              </a:rPr>
              <a:t> </a:t>
            </a:r>
            <a:r>
              <a:rPr lang="id-ID" sz="3200" dirty="0" smtClean="0">
                <a:latin typeface="Arial" pitchFamily="34" charset="0"/>
                <a:cs typeface="Arial" pitchFamily="34" charset="0"/>
              </a:rPr>
              <a:t>menggunakan ICD-X, pengelompokan : 21 Bab</a:t>
            </a:r>
          </a:p>
          <a:p>
            <a:pPr marL="514350" indent="-514350">
              <a:buAutoNum type="arabicPeriod"/>
            </a:pPr>
            <a:r>
              <a:rPr lang="id-ID" sz="3200" dirty="0" smtClean="0">
                <a:latin typeface="Arial" pitchFamily="34" charset="0"/>
                <a:cs typeface="Arial" pitchFamily="34" charset="0"/>
              </a:rPr>
              <a:t>Penyajian derajat kesehatan : 2 kelompok = tingkat kematian dan pola penyakit</a:t>
            </a:r>
          </a:p>
          <a:p>
            <a:pPr marL="514350" indent="-514350">
              <a:buAutoNum type="arabicPeriod"/>
            </a:pPr>
            <a:r>
              <a:rPr lang="id-ID" sz="3200" dirty="0" smtClean="0">
                <a:latin typeface="Arial" pitchFamily="34" charset="0"/>
                <a:cs typeface="Arial" pitchFamily="34" charset="0"/>
              </a:rPr>
              <a:t>Penyajian kematian ada 2 kelompok :</a:t>
            </a:r>
          </a:p>
          <a:p>
            <a:pPr marL="514350" indent="-514350">
              <a:buNone/>
            </a:pPr>
            <a:r>
              <a:rPr lang="id-ID" sz="3200" dirty="0" smtClean="0">
                <a:latin typeface="Arial" pitchFamily="34" charset="0"/>
                <a:cs typeface="Arial" pitchFamily="34" charset="0"/>
              </a:rPr>
              <a:t>	a. Kematian penyakit seperti kematian maternal dan kematian kasar</a:t>
            </a:r>
          </a:p>
          <a:p>
            <a:pPr marL="514350" indent="-514350">
              <a:buNone/>
            </a:pPr>
            <a:r>
              <a:rPr lang="id-ID" sz="3200" dirty="0" smtClean="0">
                <a:latin typeface="Arial" pitchFamily="34" charset="0"/>
                <a:cs typeface="Arial" pitchFamily="34" charset="0"/>
              </a:rPr>
              <a:t>	b. Penyakit penyebab kematian (Underlying Causes) diambil berdasarkan sebab kematian dan dikelompokkan menurut Bab</a:t>
            </a:r>
          </a:p>
          <a:p>
            <a:pPr marL="514350" indent="-514350">
              <a:buAutoNum type="arabicPeriod"/>
            </a:pPr>
            <a:endParaRPr lang="id-ID"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76270"/>
          </a:xfrm>
        </p:spPr>
        <p:txBody>
          <a:bodyPr>
            <a:normAutofit/>
          </a:bodyPr>
          <a:lstStyle/>
          <a:p>
            <a:pPr algn="ctr"/>
            <a:r>
              <a:rPr lang="id-ID" b="1" dirty="0" smtClean="0">
                <a:solidFill>
                  <a:schemeClr val="tx1"/>
                </a:solidFill>
                <a:latin typeface="Arial" pitchFamily="34" charset="0"/>
                <a:cs typeface="Arial" pitchFamily="34" charset="0"/>
              </a:rPr>
              <a:t>SISTEMATIKA PENYAJIAN</a:t>
            </a:r>
            <a:endParaRPr lang="id-ID" dirty="0"/>
          </a:p>
        </p:txBody>
      </p:sp>
      <p:sp>
        <p:nvSpPr>
          <p:cNvPr id="3" name="Content Placeholder 2"/>
          <p:cNvSpPr>
            <a:spLocks noGrp="1"/>
          </p:cNvSpPr>
          <p:nvPr>
            <p:ph sz="quarter" idx="1"/>
          </p:nvPr>
        </p:nvSpPr>
        <p:spPr>
          <a:xfrm>
            <a:off x="285720" y="1000108"/>
            <a:ext cx="8572560" cy="5643602"/>
          </a:xfrm>
        </p:spPr>
        <p:txBody>
          <a:bodyPr>
            <a:normAutofit fontScale="85000" lnSpcReduction="20000"/>
          </a:bodyPr>
          <a:lstStyle/>
          <a:p>
            <a:pPr>
              <a:buNone/>
            </a:pPr>
            <a:r>
              <a:rPr lang="id-ID" sz="3200" dirty="0" smtClean="0">
                <a:latin typeface="Arial" pitchFamily="34" charset="0"/>
                <a:cs typeface="Arial" pitchFamily="34" charset="0"/>
              </a:rPr>
              <a:t>4. Penyajian pola penyakit terdiri dari 8 kelompok :</a:t>
            </a:r>
          </a:p>
          <a:p>
            <a:pPr>
              <a:buNone/>
            </a:pPr>
            <a:r>
              <a:rPr lang="id-ID" sz="3200" dirty="0" smtClean="0">
                <a:latin typeface="Arial" pitchFamily="34" charset="0"/>
                <a:cs typeface="Arial" pitchFamily="34" charset="0"/>
              </a:rPr>
              <a:t>	a. Pola penyakit menurut golongan umur</a:t>
            </a:r>
          </a:p>
          <a:p>
            <a:pPr>
              <a:buNone/>
            </a:pPr>
            <a:r>
              <a:rPr lang="id-ID" sz="3200" dirty="0" smtClean="0">
                <a:latin typeface="Arial" pitchFamily="34" charset="0"/>
                <a:cs typeface="Arial" pitchFamily="34" charset="0"/>
              </a:rPr>
              <a:t>	b. Pola penyakit menurut jenis kelamin</a:t>
            </a:r>
          </a:p>
          <a:p>
            <a:pPr>
              <a:buNone/>
            </a:pPr>
            <a:r>
              <a:rPr lang="id-ID" sz="3200" dirty="0" smtClean="0">
                <a:latin typeface="Arial" pitchFamily="34" charset="0"/>
                <a:cs typeface="Arial" pitchFamily="34" charset="0"/>
              </a:rPr>
              <a:t>	c. Pola penyakit 50 terbesar di Indonesia</a:t>
            </a:r>
          </a:p>
          <a:p>
            <a:pPr>
              <a:buNone/>
            </a:pPr>
            <a:r>
              <a:rPr lang="id-ID" sz="3200" dirty="0" smtClean="0">
                <a:latin typeface="Arial" pitchFamily="34" charset="0"/>
                <a:cs typeface="Arial" pitchFamily="34" charset="0"/>
              </a:rPr>
              <a:t>	d. Data kesakitan menurut pengelompokkan penyakit per Bab</a:t>
            </a:r>
          </a:p>
          <a:p>
            <a:pPr>
              <a:buNone/>
            </a:pPr>
            <a:r>
              <a:rPr lang="id-ID" sz="3200" dirty="0" smtClean="0">
                <a:latin typeface="Arial" pitchFamily="34" charset="0"/>
                <a:cs typeface="Arial" pitchFamily="34" charset="0"/>
              </a:rPr>
              <a:t>	e. Rincian penyakit menurut golongan penyakit per Bab</a:t>
            </a:r>
          </a:p>
          <a:p>
            <a:pPr>
              <a:buNone/>
            </a:pPr>
            <a:r>
              <a:rPr lang="id-ID" sz="3200" dirty="0" smtClean="0">
                <a:latin typeface="Arial" pitchFamily="34" charset="0"/>
                <a:cs typeface="Arial" pitchFamily="34" charset="0"/>
              </a:rPr>
              <a:t>	f. Golongan kesakitan menurut kelompok umur dan provinsi, masing-masing Bab</a:t>
            </a:r>
          </a:p>
          <a:p>
            <a:pPr>
              <a:buNone/>
            </a:pPr>
            <a:r>
              <a:rPr lang="id-ID" sz="3200" dirty="0" smtClean="0">
                <a:latin typeface="Arial" pitchFamily="34" charset="0"/>
                <a:cs typeface="Arial" pitchFamily="34" charset="0"/>
              </a:rPr>
              <a:t>	g. Distribusi pasien keluar menurut golongan sebab sakit untuk setiap Bab</a:t>
            </a:r>
          </a:p>
          <a:p>
            <a:pPr>
              <a:buNone/>
            </a:pPr>
            <a:r>
              <a:rPr lang="id-ID" sz="3200" dirty="0" smtClean="0">
                <a:latin typeface="Arial" pitchFamily="34" charset="0"/>
                <a:cs typeface="Arial" pitchFamily="34" charset="0"/>
              </a:rPr>
              <a:t>	h. Grafik pasien keluar menurut golongan umur dan seks untuk setiap Bab</a:t>
            </a:r>
            <a:endParaRPr lang="id-ID"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9146"/>
          </a:xfrm>
        </p:spPr>
        <p:txBody>
          <a:bodyPr>
            <a:normAutofit/>
          </a:bodyPr>
          <a:lstStyle/>
          <a:p>
            <a:pPr algn="ctr"/>
            <a:r>
              <a:rPr lang="id-ID" sz="3600" b="1" dirty="0" smtClean="0">
                <a:solidFill>
                  <a:schemeClr val="tx1"/>
                </a:solidFill>
                <a:latin typeface="Arial" pitchFamily="34" charset="0"/>
                <a:cs typeface="Arial" pitchFamily="34" charset="0"/>
              </a:rPr>
              <a:t>LATIHAN</a:t>
            </a:r>
            <a:endParaRPr lang="id-ID" sz="3600" b="1"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285720" y="1219200"/>
            <a:ext cx="8501122" cy="5424510"/>
          </a:xfrm>
        </p:spPr>
        <p:txBody>
          <a:bodyPr>
            <a:normAutofit/>
          </a:bodyPr>
          <a:lstStyle/>
          <a:p>
            <a:pPr algn="ctr">
              <a:buNone/>
            </a:pPr>
            <a:r>
              <a:rPr lang="id-ID" sz="3200" b="1" dirty="0" smtClean="0">
                <a:latin typeface="Arial" pitchFamily="34" charset="0"/>
                <a:cs typeface="Arial" pitchFamily="34" charset="0"/>
              </a:rPr>
              <a:t>Distribusi Pasien Obstetrik menurut Umur di Rumah Sakit Indonesia tahun </a:t>
            </a:r>
            <a:r>
              <a:rPr lang="id-ID" sz="3200" b="1" dirty="0" smtClean="0">
                <a:latin typeface="Arial" pitchFamily="34" charset="0"/>
                <a:cs typeface="Arial" pitchFamily="34" charset="0"/>
              </a:rPr>
              <a:t>2017</a:t>
            </a:r>
            <a:endParaRPr lang="id-ID" sz="3200" b="1" dirty="0" smtClean="0">
              <a:latin typeface="Arial" pitchFamily="34" charset="0"/>
              <a:cs typeface="Arial" pitchFamily="34" charset="0"/>
            </a:endParaRPr>
          </a:p>
          <a:p>
            <a:pPr algn="ctr">
              <a:buNone/>
            </a:pPr>
            <a:endParaRPr lang="id-ID" sz="3200" dirty="0">
              <a:latin typeface="Arial" pitchFamily="34" charset="0"/>
              <a:cs typeface="Arial" pitchFamily="34" charset="0"/>
            </a:endParaRPr>
          </a:p>
        </p:txBody>
      </p:sp>
      <p:graphicFrame>
        <p:nvGraphicFramePr>
          <p:cNvPr id="4" name="Table 3"/>
          <p:cNvGraphicFramePr>
            <a:graphicFrameLocks noGrp="1"/>
          </p:cNvGraphicFramePr>
          <p:nvPr/>
        </p:nvGraphicFramePr>
        <p:xfrm>
          <a:off x="428596" y="2428868"/>
          <a:ext cx="8286808" cy="4241780"/>
        </p:xfrm>
        <a:graphic>
          <a:graphicData uri="http://schemas.openxmlformats.org/drawingml/2006/table">
            <a:tbl>
              <a:tblPr firstRow="1" bandRow="1">
                <a:tableStyleId>{5C22544A-7EE6-4342-B048-85BDC9FD1C3A}</a:tableStyleId>
              </a:tblPr>
              <a:tblGrid>
                <a:gridCol w="785818"/>
                <a:gridCol w="3071834"/>
                <a:gridCol w="2357454"/>
                <a:gridCol w="2071702"/>
              </a:tblGrid>
              <a:tr h="714380">
                <a:tc>
                  <a:txBody>
                    <a:bodyPr/>
                    <a:lstStyle/>
                    <a:p>
                      <a:pPr algn="ctr"/>
                      <a:r>
                        <a:rPr lang="id-ID" sz="2400" b="1" dirty="0" smtClean="0">
                          <a:latin typeface="Arial" pitchFamily="34" charset="0"/>
                          <a:cs typeface="Arial" pitchFamily="34" charset="0"/>
                        </a:rPr>
                        <a:t>NO</a:t>
                      </a:r>
                      <a:endParaRPr lang="id-ID" sz="2400" b="1" dirty="0">
                        <a:latin typeface="Arial" pitchFamily="34" charset="0"/>
                        <a:cs typeface="Arial" pitchFamily="34" charset="0"/>
                      </a:endParaRPr>
                    </a:p>
                  </a:txBody>
                  <a:tcPr/>
                </a:tc>
                <a:tc>
                  <a:txBody>
                    <a:bodyPr/>
                    <a:lstStyle/>
                    <a:p>
                      <a:pPr algn="ctr"/>
                      <a:r>
                        <a:rPr lang="id-ID" sz="2400" b="1" dirty="0" smtClean="0">
                          <a:latin typeface="Arial" pitchFamily="34" charset="0"/>
                          <a:cs typeface="Arial" pitchFamily="34" charset="0"/>
                        </a:rPr>
                        <a:t>UMUR</a:t>
                      </a:r>
                      <a:endParaRPr lang="id-ID" sz="2400" b="1" dirty="0">
                        <a:latin typeface="Arial" pitchFamily="34" charset="0"/>
                        <a:cs typeface="Arial" pitchFamily="34" charset="0"/>
                      </a:endParaRPr>
                    </a:p>
                  </a:txBody>
                  <a:tcPr/>
                </a:tc>
                <a:tc gridSpan="2">
                  <a:txBody>
                    <a:bodyPr/>
                    <a:lstStyle/>
                    <a:p>
                      <a:pPr algn="ctr"/>
                      <a:r>
                        <a:rPr lang="id-ID" sz="2400" b="1" dirty="0" smtClean="0">
                          <a:latin typeface="Arial" pitchFamily="34" charset="0"/>
                          <a:cs typeface="Arial" pitchFamily="34" charset="0"/>
                        </a:rPr>
                        <a:t>RAWAT INAP</a:t>
                      </a:r>
                      <a:endParaRPr lang="id-ID" sz="2400" b="1" dirty="0">
                        <a:latin typeface="Arial" pitchFamily="34" charset="0"/>
                        <a:cs typeface="Arial" pitchFamily="34" charset="0"/>
                      </a:endParaRPr>
                    </a:p>
                  </a:txBody>
                  <a:tcPr/>
                </a:tc>
                <a:tc hMerge="1">
                  <a:txBody>
                    <a:bodyPr/>
                    <a:lstStyle/>
                    <a:p>
                      <a:pPr algn="ctr"/>
                      <a:endParaRPr lang="id-ID" sz="2400" b="1" dirty="0">
                        <a:latin typeface="Arial" pitchFamily="34" charset="0"/>
                        <a:cs typeface="Arial" pitchFamily="34" charset="0"/>
                      </a:endParaRPr>
                    </a:p>
                  </a:txBody>
                  <a:tcPr/>
                </a:tc>
              </a:tr>
              <a:tr h="540888">
                <a:tc>
                  <a:txBody>
                    <a:bodyPr/>
                    <a:lstStyle/>
                    <a:p>
                      <a:endParaRPr lang="id-ID" sz="2400" b="1" dirty="0">
                        <a:latin typeface="Arial" pitchFamily="34" charset="0"/>
                        <a:cs typeface="Arial" pitchFamily="34" charset="0"/>
                      </a:endParaRPr>
                    </a:p>
                  </a:txBody>
                  <a:tcPr/>
                </a:tc>
                <a:tc>
                  <a:txBody>
                    <a:bodyPr/>
                    <a:lstStyle/>
                    <a:p>
                      <a:endParaRPr lang="id-ID" sz="2400" b="1" dirty="0">
                        <a:latin typeface="Arial" pitchFamily="34" charset="0"/>
                        <a:cs typeface="Arial" pitchFamily="34" charset="0"/>
                      </a:endParaRPr>
                    </a:p>
                  </a:txBody>
                  <a:tcPr/>
                </a:tc>
                <a:tc>
                  <a:txBody>
                    <a:bodyPr/>
                    <a:lstStyle/>
                    <a:p>
                      <a:pPr algn="ctr"/>
                      <a:r>
                        <a:rPr lang="id-ID" sz="2400" b="1" dirty="0" smtClean="0">
                          <a:latin typeface="Arial" pitchFamily="34" charset="0"/>
                          <a:cs typeface="Arial" pitchFamily="34" charset="0"/>
                        </a:rPr>
                        <a:t>JUMLAH KASUS</a:t>
                      </a:r>
                      <a:endParaRPr lang="id-ID" sz="2400" b="1" dirty="0">
                        <a:latin typeface="Arial" pitchFamily="34" charset="0"/>
                        <a:cs typeface="Arial" pitchFamily="34" charset="0"/>
                      </a:endParaRPr>
                    </a:p>
                  </a:txBody>
                  <a:tcPr/>
                </a:tc>
                <a:tc>
                  <a:txBody>
                    <a:bodyPr/>
                    <a:lstStyle/>
                    <a:p>
                      <a:pPr algn="ctr"/>
                      <a:r>
                        <a:rPr lang="id-ID" sz="2400" b="1" dirty="0" smtClean="0">
                          <a:latin typeface="Arial" pitchFamily="34" charset="0"/>
                          <a:cs typeface="Arial" pitchFamily="34" charset="0"/>
                        </a:rPr>
                        <a:t>%</a:t>
                      </a:r>
                      <a:endParaRPr lang="id-ID" sz="2400" b="1" dirty="0">
                        <a:latin typeface="Arial" pitchFamily="34" charset="0"/>
                        <a:cs typeface="Arial" pitchFamily="34" charset="0"/>
                      </a:endParaRPr>
                    </a:p>
                  </a:txBody>
                  <a:tcPr/>
                </a:tc>
              </a:tr>
              <a:tr h="540888">
                <a:tc>
                  <a:txBody>
                    <a:bodyPr/>
                    <a:lstStyle/>
                    <a:p>
                      <a:r>
                        <a:rPr lang="id-ID" sz="2400" b="1" dirty="0" smtClean="0">
                          <a:latin typeface="Arial" pitchFamily="34" charset="0"/>
                          <a:cs typeface="Arial" pitchFamily="34" charset="0"/>
                        </a:rPr>
                        <a:t>1</a:t>
                      </a:r>
                      <a:endParaRPr lang="id-ID" sz="2400" b="1" dirty="0">
                        <a:latin typeface="Arial" pitchFamily="34" charset="0"/>
                        <a:cs typeface="Arial" pitchFamily="34" charset="0"/>
                      </a:endParaRPr>
                    </a:p>
                  </a:txBody>
                  <a:tcPr/>
                </a:tc>
                <a:tc>
                  <a:txBody>
                    <a:bodyPr/>
                    <a:lstStyle/>
                    <a:p>
                      <a:r>
                        <a:rPr lang="id-ID" sz="2400" b="1" dirty="0" smtClean="0">
                          <a:latin typeface="Arial" pitchFamily="34" charset="0"/>
                          <a:cs typeface="Arial" pitchFamily="34" charset="0"/>
                        </a:rPr>
                        <a:t>Kurang</a:t>
                      </a:r>
                      <a:r>
                        <a:rPr lang="id-ID" sz="2400" b="1" baseline="0" dirty="0" smtClean="0">
                          <a:latin typeface="Arial" pitchFamily="34" charset="0"/>
                          <a:cs typeface="Arial" pitchFamily="34" charset="0"/>
                        </a:rPr>
                        <a:t> 14 tahun</a:t>
                      </a:r>
                      <a:endParaRPr lang="id-ID" sz="2400" b="1" dirty="0">
                        <a:latin typeface="Arial" pitchFamily="34" charset="0"/>
                        <a:cs typeface="Arial" pitchFamily="34" charset="0"/>
                      </a:endParaRPr>
                    </a:p>
                  </a:txBody>
                  <a:tcPr/>
                </a:tc>
                <a:tc>
                  <a:txBody>
                    <a:bodyPr/>
                    <a:lstStyle/>
                    <a:p>
                      <a:pPr algn="r"/>
                      <a:r>
                        <a:rPr lang="id-ID" sz="2400" b="1" dirty="0" smtClean="0">
                          <a:latin typeface="Arial" pitchFamily="34" charset="0"/>
                          <a:cs typeface="Arial" pitchFamily="34" charset="0"/>
                        </a:rPr>
                        <a:t>2.386</a:t>
                      </a:r>
                      <a:endParaRPr lang="id-ID" sz="2400" b="1" dirty="0">
                        <a:latin typeface="Arial" pitchFamily="34" charset="0"/>
                        <a:cs typeface="Arial" pitchFamily="34" charset="0"/>
                      </a:endParaRPr>
                    </a:p>
                  </a:txBody>
                  <a:tcPr/>
                </a:tc>
                <a:tc>
                  <a:txBody>
                    <a:bodyPr/>
                    <a:lstStyle/>
                    <a:p>
                      <a:pPr algn="r"/>
                      <a:r>
                        <a:rPr lang="id-ID" sz="2400" b="1" dirty="0" smtClean="0">
                          <a:latin typeface="Arial" pitchFamily="34" charset="0"/>
                          <a:cs typeface="Arial" pitchFamily="34" charset="0"/>
                        </a:rPr>
                        <a:t>...............</a:t>
                      </a:r>
                      <a:endParaRPr lang="id-ID" sz="2400" b="1" dirty="0">
                        <a:latin typeface="Arial" pitchFamily="34" charset="0"/>
                        <a:cs typeface="Arial" pitchFamily="34" charset="0"/>
                      </a:endParaRPr>
                    </a:p>
                  </a:txBody>
                  <a:tcPr/>
                </a:tc>
              </a:tr>
              <a:tr h="540888">
                <a:tc>
                  <a:txBody>
                    <a:bodyPr/>
                    <a:lstStyle/>
                    <a:p>
                      <a:r>
                        <a:rPr lang="id-ID" sz="2400" b="1" dirty="0" smtClean="0">
                          <a:latin typeface="Arial" pitchFamily="34" charset="0"/>
                          <a:cs typeface="Arial" pitchFamily="34" charset="0"/>
                        </a:rPr>
                        <a:t>2</a:t>
                      </a:r>
                      <a:endParaRPr lang="id-ID" sz="2400" b="1" dirty="0">
                        <a:latin typeface="Arial" pitchFamily="34" charset="0"/>
                        <a:cs typeface="Arial" pitchFamily="34" charset="0"/>
                      </a:endParaRPr>
                    </a:p>
                  </a:txBody>
                  <a:tcPr/>
                </a:tc>
                <a:tc>
                  <a:txBody>
                    <a:bodyPr/>
                    <a:lstStyle/>
                    <a:p>
                      <a:r>
                        <a:rPr lang="id-ID" sz="2400" b="1" dirty="0" smtClean="0">
                          <a:latin typeface="Arial" pitchFamily="34" charset="0"/>
                          <a:cs typeface="Arial" pitchFamily="34" charset="0"/>
                        </a:rPr>
                        <a:t>Umur 15 - 24 tahun</a:t>
                      </a:r>
                      <a:endParaRPr lang="id-ID" sz="2400" b="1" dirty="0">
                        <a:latin typeface="Arial" pitchFamily="34" charset="0"/>
                        <a:cs typeface="Arial" pitchFamily="34" charset="0"/>
                      </a:endParaRPr>
                    </a:p>
                  </a:txBody>
                  <a:tcPr/>
                </a:tc>
                <a:tc>
                  <a:txBody>
                    <a:bodyPr/>
                    <a:lstStyle/>
                    <a:p>
                      <a:pPr algn="r"/>
                      <a:r>
                        <a:rPr lang="id-ID" sz="2400" b="1" dirty="0" smtClean="0">
                          <a:latin typeface="Arial" pitchFamily="34" charset="0"/>
                          <a:cs typeface="Arial" pitchFamily="34" charset="0"/>
                        </a:rPr>
                        <a:t>80.414</a:t>
                      </a:r>
                      <a:endParaRPr lang="id-ID" sz="2400" b="1" dirty="0">
                        <a:latin typeface="Arial" pitchFamily="34" charset="0"/>
                        <a:cs typeface="Arial" pitchFamily="34" charset="0"/>
                      </a:endParaRPr>
                    </a:p>
                  </a:txBody>
                  <a:tcPr/>
                </a:tc>
                <a:tc>
                  <a:txBody>
                    <a:bodyPr/>
                    <a:lstStyle/>
                    <a:p>
                      <a:pPr algn="r"/>
                      <a:r>
                        <a:rPr lang="id-ID" sz="2400" b="1" dirty="0" smtClean="0">
                          <a:latin typeface="Arial" pitchFamily="34" charset="0"/>
                          <a:cs typeface="Arial" pitchFamily="34" charset="0"/>
                        </a:rPr>
                        <a:t>...............</a:t>
                      </a:r>
                      <a:endParaRPr lang="id-ID" sz="2400" b="1" dirty="0">
                        <a:latin typeface="Arial" pitchFamily="34" charset="0"/>
                        <a:cs typeface="Arial" pitchFamily="34" charset="0"/>
                      </a:endParaRPr>
                    </a:p>
                  </a:txBody>
                  <a:tcPr/>
                </a:tc>
              </a:tr>
              <a:tr h="540888">
                <a:tc>
                  <a:txBody>
                    <a:bodyPr/>
                    <a:lstStyle/>
                    <a:p>
                      <a:r>
                        <a:rPr lang="id-ID" sz="2400" b="1" dirty="0" smtClean="0">
                          <a:latin typeface="Arial" pitchFamily="34" charset="0"/>
                          <a:cs typeface="Arial" pitchFamily="34" charset="0"/>
                        </a:rPr>
                        <a:t>3</a:t>
                      </a:r>
                      <a:endParaRPr lang="id-ID" sz="2400" b="1" dirty="0">
                        <a:latin typeface="Arial" pitchFamily="34" charset="0"/>
                        <a:cs typeface="Arial" pitchFamily="34" charset="0"/>
                      </a:endParaRPr>
                    </a:p>
                  </a:txBody>
                  <a:tcPr/>
                </a:tc>
                <a:tc>
                  <a:txBody>
                    <a:bodyPr/>
                    <a:lstStyle/>
                    <a:p>
                      <a:r>
                        <a:rPr lang="id-ID" sz="2400" b="1" dirty="0" smtClean="0">
                          <a:latin typeface="Arial" pitchFamily="34" charset="0"/>
                          <a:cs typeface="Arial" pitchFamily="34" charset="0"/>
                        </a:rPr>
                        <a:t>Umur 25 – 44 tahun</a:t>
                      </a:r>
                      <a:endParaRPr lang="id-ID" sz="2400" b="1" dirty="0">
                        <a:latin typeface="Arial" pitchFamily="34" charset="0"/>
                        <a:cs typeface="Arial" pitchFamily="34" charset="0"/>
                      </a:endParaRPr>
                    </a:p>
                  </a:txBody>
                  <a:tcPr/>
                </a:tc>
                <a:tc>
                  <a:txBody>
                    <a:bodyPr/>
                    <a:lstStyle/>
                    <a:p>
                      <a:pPr algn="r"/>
                      <a:r>
                        <a:rPr lang="id-ID" sz="2400" b="1" dirty="0" smtClean="0">
                          <a:latin typeface="Arial" pitchFamily="34" charset="0"/>
                          <a:cs typeface="Arial" pitchFamily="34" charset="0"/>
                        </a:rPr>
                        <a:t>229.907</a:t>
                      </a:r>
                      <a:endParaRPr lang="id-ID" sz="2400" b="1" dirty="0">
                        <a:latin typeface="Arial" pitchFamily="34" charset="0"/>
                        <a:cs typeface="Arial" pitchFamily="34" charset="0"/>
                      </a:endParaRPr>
                    </a:p>
                  </a:txBody>
                  <a:tcPr/>
                </a:tc>
                <a:tc>
                  <a:txBody>
                    <a:bodyPr/>
                    <a:lstStyle/>
                    <a:p>
                      <a:pPr algn="r"/>
                      <a:r>
                        <a:rPr lang="id-ID" sz="2400" b="1" dirty="0" smtClean="0">
                          <a:latin typeface="Arial" pitchFamily="34" charset="0"/>
                          <a:cs typeface="Arial" pitchFamily="34" charset="0"/>
                        </a:rPr>
                        <a:t>...............</a:t>
                      </a:r>
                      <a:endParaRPr lang="id-ID" sz="2400" b="1" dirty="0">
                        <a:latin typeface="Arial" pitchFamily="34" charset="0"/>
                        <a:cs typeface="Arial" pitchFamily="34" charset="0"/>
                      </a:endParaRPr>
                    </a:p>
                  </a:txBody>
                  <a:tcPr/>
                </a:tc>
              </a:tr>
              <a:tr h="540888">
                <a:tc>
                  <a:txBody>
                    <a:bodyPr/>
                    <a:lstStyle/>
                    <a:p>
                      <a:r>
                        <a:rPr lang="id-ID" sz="2400" b="1" dirty="0" smtClean="0">
                          <a:latin typeface="Arial" pitchFamily="34" charset="0"/>
                          <a:cs typeface="Arial" pitchFamily="34" charset="0"/>
                        </a:rPr>
                        <a:t>4</a:t>
                      </a:r>
                      <a:endParaRPr lang="id-ID" sz="2400" b="1" dirty="0">
                        <a:latin typeface="Arial" pitchFamily="34" charset="0"/>
                        <a:cs typeface="Arial" pitchFamily="34" charset="0"/>
                      </a:endParaRPr>
                    </a:p>
                  </a:txBody>
                  <a:tcPr/>
                </a:tc>
                <a:tc>
                  <a:txBody>
                    <a:bodyPr/>
                    <a:lstStyle/>
                    <a:p>
                      <a:r>
                        <a:rPr lang="id-ID" sz="2400" b="1" dirty="0" smtClean="0">
                          <a:latin typeface="Arial" pitchFamily="34" charset="0"/>
                          <a:cs typeface="Arial" pitchFamily="34" charset="0"/>
                        </a:rPr>
                        <a:t>Lebih 45 tahun</a:t>
                      </a:r>
                      <a:endParaRPr lang="id-ID" sz="2400" b="1" dirty="0">
                        <a:latin typeface="Arial" pitchFamily="34" charset="0"/>
                        <a:cs typeface="Arial" pitchFamily="34" charset="0"/>
                      </a:endParaRPr>
                    </a:p>
                  </a:txBody>
                  <a:tcPr/>
                </a:tc>
                <a:tc>
                  <a:txBody>
                    <a:bodyPr/>
                    <a:lstStyle/>
                    <a:p>
                      <a:pPr algn="r"/>
                      <a:r>
                        <a:rPr lang="id-ID" sz="2400" b="1" dirty="0" smtClean="0">
                          <a:latin typeface="Arial" pitchFamily="34" charset="0"/>
                          <a:cs typeface="Arial" pitchFamily="34" charset="0"/>
                        </a:rPr>
                        <a:t>6.593</a:t>
                      </a:r>
                      <a:endParaRPr lang="id-ID" sz="2400" b="1" dirty="0">
                        <a:latin typeface="Arial" pitchFamily="34" charset="0"/>
                        <a:cs typeface="Arial" pitchFamily="34" charset="0"/>
                      </a:endParaRPr>
                    </a:p>
                  </a:txBody>
                  <a:tcPr/>
                </a:tc>
                <a:tc>
                  <a:txBody>
                    <a:bodyPr/>
                    <a:lstStyle/>
                    <a:p>
                      <a:pPr algn="r"/>
                      <a:r>
                        <a:rPr lang="id-ID" sz="2400" b="1" dirty="0" smtClean="0">
                          <a:latin typeface="Arial" pitchFamily="34" charset="0"/>
                          <a:cs typeface="Arial" pitchFamily="34" charset="0"/>
                        </a:rPr>
                        <a:t>...............</a:t>
                      </a:r>
                      <a:endParaRPr lang="id-ID" sz="2400" b="1" dirty="0">
                        <a:latin typeface="Arial" pitchFamily="34" charset="0"/>
                        <a:cs typeface="Arial" pitchFamily="34" charset="0"/>
                      </a:endParaRPr>
                    </a:p>
                  </a:txBody>
                  <a:tcPr/>
                </a:tc>
              </a:tr>
              <a:tr h="540888">
                <a:tc>
                  <a:txBody>
                    <a:bodyPr/>
                    <a:lstStyle/>
                    <a:p>
                      <a:endParaRPr lang="id-ID" sz="2400" b="1">
                        <a:latin typeface="Arial" pitchFamily="34" charset="0"/>
                        <a:cs typeface="Arial" pitchFamily="34" charset="0"/>
                      </a:endParaRPr>
                    </a:p>
                  </a:txBody>
                  <a:tcPr/>
                </a:tc>
                <a:tc>
                  <a:txBody>
                    <a:bodyPr/>
                    <a:lstStyle/>
                    <a:p>
                      <a:r>
                        <a:rPr lang="id-ID" sz="2400" b="1" dirty="0" smtClean="0">
                          <a:latin typeface="Arial" pitchFamily="34" charset="0"/>
                          <a:cs typeface="Arial" pitchFamily="34" charset="0"/>
                        </a:rPr>
                        <a:t>Total </a:t>
                      </a:r>
                      <a:endParaRPr lang="id-ID" sz="2400" b="1" dirty="0">
                        <a:latin typeface="Arial" pitchFamily="34" charset="0"/>
                        <a:cs typeface="Arial" pitchFamily="34" charset="0"/>
                      </a:endParaRPr>
                    </a:p>
                  </a:txBody>
                  <a:tcPr/>
                </a:tc>
                <a:tc>
                  <a:txBody>
                    <a:bodyPr/>
                    <a:lstStyle/>
                    <a:p>
                      <a:pPr algn="r"/>
                      <a:r>
                        <a:rPr lang="id-ID" sz="2400" b="1" dirty="0" smtClean="0">
                          <a:latin typeface="Arial" pitchFamily="34" charset="0"/>
                          <a:cs typeface="Arial" pitchFamily="34" charset="0"/>
                        </a:rPr>
                        <a:t>.........</a:t>
                      </a:r>
                      <a:endParaRPr lang="id-ID" sz="2400" b="1" dirty="0">
                        <a:latin typeface="Arial" pitchFamily="34" charset="0"/>
                        <a:cs typeface="Arial" pitchFamily="34" charset="0"/>
                      </a:endParaRPr>
                    </a:p>
                  </a:txBody>
                  <a:tcPr/>
                </a:tc>
                <a:tc>
                  <a:txBody>
                    <a:bodyPr/>
                    <a:lstStyle/>
                    <a:p>
                      <a:pPr algn="r"/>
                      <a:r>
                        <a:rPr lang="id-ID" sz="2400" b="1" dirty="0" smtClean="0">
                          <a:latin typeface="Arial" pitchFamily="34" charset="0"/>
                          <a:cs typeface="Arial" pitchFamily="34" charset="0"/>
                        </a:rPr>
                        <a:t>...............</a:t>
                      </a:r>
                      <a:endParaRPr lang="id-ID" sz="2400" b="1" dirty="0">
                        <a:latin typeface="Arial" pitchFamily="34" charset="0"/>
                        <a:cs typeface="Arial" pitchFamily="34" charset="0"/>
                      </a:endParaRPr>
                    </a:p>
                  </a:txBody>
                  <a:tcPr/>
                </a:tc>
              </a:tr>
            </a:tbl>
          </a:graphicData>
        </a:graphic>
      </p:graphicFrame>
    </p:spTree>
  </p:cSld>
  <p:clrMapOvr>
    <a:masterClrMapping/>
  </p:clrMapOvr>
  <p:transition>
    <p:plus/>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642942"/>
          </a:xfrm>
        </p:spPr>
        <p:txBody>
          <a:bodyPr/>
          <a:lstStyle/>
          <a:p>
            <a:pPr algn="ctr"/>
            <a:r>
              <a:rPr lang="id-ID" b="1" dirty="0" smtClean="0">
                <a:solidFill>
                  <a:schemeClr val="tx1"/>
                </a:solidFill>
                <a:latin typeface="Arial" pitchFamily="34" charset="0"/>
                <a:cs typeface="Arial" pitchFamily="34" charset="0"/>
              </a:rPr>
              <a:t>LATIHAN ENTRY DATA </a:t>
            </a:r>
            <a:endParaRPr lang="id-ID" b="1"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214282" y="1219200"/>
            <a:ext cx="8643998" cy="5353072"/>
          </a:xfrm>
        </p:spPr>
        <p:txBody>
          <a:bodyPr>
            <a:normAutofit/>
          </a:bodyPr>
          <a:lstStyle/>
          <a:p>
            <a:pPr>
              <a:buNone/>
            </a:pPr>
            <a:r>
              <a:rPr lang="id-ID" sz="2800" dirty="0" smtClean="0">
                <a:latin typeface="Arial" pitchFamily="34" charset="0"/>
                <a:cs typeface="Arial" pitchFamily="34" charset="0"/>
              </a:rPr>
              <a:t>DATA PASIEN RAWAT INAP (RL1) DAN PENDERITA DHF (RL2)</a:t>
            </a:r>
          </a:p>
          <a:p>
            <a:pPr>
              <a:buNone/>
            </a:pPr>
            <a:r>
              <a:rPr lang="id-ID" sz="2800" dirty="0" smtClean="0">
                <a:latin typeface="Arial" pitchFamily="34" charset="0"/>
                <a:cs typeface="Arial" pitchFamily="34" charset="0"/>
              </a:rPr>
              <a:t>A. </a:t>
            </a:r>
            <a:r>
              <a:rPr lang="id-ID" sz="2800" b="1" dirty="0" smtClean="0">
                <a:latin typeface="Arial" pitchFamily="34" charset="0"/>
                <a:cs typeface="Arial" pitchFamily="34" charset="0"/>
              </a:rPr>
              <a:t>Tahun </a:t>
            </a:r>
            <a:r>
              <a:rPr lang="id-ID" sz="2800" b="1" dirty="0" smtClean="0">
                <a:latin typeface="Arial" pitchFamily="34" charset="0"/>
                <a:cs typeface="Arial" pitchFamily="34" charset="0"/>
              </a:rPr>
              <a:t>2017 </a:t>
            </a:r>
            <a:r>
              <a:rPr lang="id-ID" sz="2800" dirty="0" smtClean="0">
                <a:latin typeface="Arial" pitchFamily="34" charset="0"/>
                <a:cs typeface="Arial" pitchFamily="34" charset="0"/>
              </a:rPr>
              <a:t>=</a:t>
            </a:r>
          </a:p>
          <a:p>
            <a:pPr>
              <a:buNone/>
            </a:pPr>
            <a:r>
              <a:rPr lang="id-ID" sz="2800" dirty="0" smtClean="0">
                <a:latin typeface="Arial" pitchFamily="34" charset="0"/>
                <a:cs typeface="Arial" pitchFamily="34" charset="0"/>
              </a:rPr>
              <a:t>	</a:t>
            </a:r>
            <a:r>
              <a:rPr lang="id-ID" sz="2400" dirty="0" smtClean="0">
                <a:latin typeface="Arial" pitchFamily="34" charset="0"/>
                <a:cs typeface="Arial" pitchFamily="34" charset="0"/>
              </a:rPr>
              <a:t>              </a:t>
            </a:r>
            <a:r>
              <a:rPr lang="id-ID" sz="2400" u="sng" dirty="0" smtClean="0">
                <a:latin typeface="Arial" pitchFamily="34" charset="0"/>
                <a:cs typeface="Arial" pitchFamily="34" charset="0"/>
              </a:rPr>
              <a:t>Triwulan I</a:t>
            </a:r>
            <a:r>
              <a:rPr lang="id-ID" sz="2400" dirty="0" smtClean="0">
                <a:latin typeface="Arial" pitchFamily="34" charset="0"/>
                <a:cs typeface="Arial" pitchFamily="34" charset="0"/>
              </a:rPr>
              <a:t>    </a:t>
            </a:r>
            <a:r>
              <a:rPr lang="id-ID" sz="2400" u="sng" dirty="0" smtClean="0">
                <a:latin typeface="Arial" pitchFamily="34" charset="0"/>
                <a:cs typeface="Arial" pitchFamily="34" charset="0"/>
              </a:rPr>
              <a:t>Triwulan II</a:t>
            </a:r>
            <a:r>
              <a:rPr lang="id-ID" sz="2400" dirty="0" smtClean="0">
                <a:latin typeface="Arial" pitchFamily="34" charset="0"/>
                <a:cs typeface="Arial" pitchFamily="34" charset="0"/>
              </a:rPr>
              <a:t>	   </a:t>
            </a:r>
            <a:r>
              <a:rPr lang="id-ID" sz="2400" u="sng" dirty="0" smtClean="0">
                <a:latin typeface="Arial" pitchFamily="34" charset="0"/>
                <a:cs typeface="Arial" pitchFamily="34" charset="0"/>
              </a:rPr>
              <a:t>Triwulan III</a:t>
            </a:r>
            <a:r>
              <a:rPr lang="id-ID" sz="2400" dirty="0" smtClean="0">
                <a:latin typeface="Arial" pitchFamily="34" charset="0"/>
                <a:cs typeface="Arial" pitchFamily="34" charset="0"/>
              </a:rPr>
              <a:t>      </a:t>
            </a:r>
            <a:r>
              <a:rPr lang="id-ID" sz="2400" u="sng" dirty="0" smtClean="0">
                <a:latin typeface="Arial" pitchFamily="34" charset="0"/>
                <a:cs typeface="Arial" pitchFamily="34" charset="0"/>
              </a:rPr>
              <a:t>Triwulan IV</a:t>
            </a:r>
          </a:p>
          <a:p>
            <a:pPr>
              <a:buFontTx/>
              <a:buChar char="-"/>
            </a:pPr>
            <a:r>
              <a:rPr lang="id-ID" sz="2400" dirty="0" smtClean="0">
                <a:latin typeface="Arial" pitchFamily="34" charset="0"/>
                <a:cs typeface="Arial" pitchFamily="34" charset="0"/>
              </a:rPr>
              <a:t>Pasien </a:t>
            </a:r>
          </a:p>
          <a:p>
            <a:pPr>
              <a:buNone/>
            </a:pPr>
            <a:r>
              <a:rPr lang="id-ID" sz="2400" dirty="0" smtClean="0">
                <a:latin typeface="Arial" pitchFamily="34" charset="0"/>
                <a:cs typeface="Arial" pitchFamily="34" charset="0"/>
              </a:rPr>
              <a:t>	</a:t>
            </a:r>
            <a:r>
              <a:rPr lang="id-ID" sz="2400" u="sng" dirty="0" smtClean="0">
                <a:latin typeface="Arial" pitchFamily="34" charset="0"/>
                <a:cs typeface="Arial" pitchFamily="34" charset="0"/>
              </a:rPr>
              <a:t>masuk :       1.235	           2.122            1.753               1.648</a:t>
            </a:r>
          </a:p>
          <a:p>
            <a:pPr>
              <a:buFontTx/>
              <a:buChar char="-"/>
            </a:pPr>
            <a:r>
              <a:rPr lang="id-ID" sz="2400" dirty="0" smtClean="0">
                <a:latin typeface="Arial" pitchFamily="34" charset="0"/>
                <a:cs typeface="Arial" pitchFamily="34" charset="0"/>
              </a:rPr>
              <a:t>Penderita</a:t>
            </a:r>
          </a:p>
          <a:p>
            <a:pPr>
              <a:buNone/>
            </a:pPr>
            <a:r>
              <a:rPr lang="id-ID" sz="2400" dirty="0" smtClean="0">
                <a:latin typeface="Arial" pitchFamily="34" charset="0"/>
                <a:cs typeface="Arial" pitchFamily="34" charset="0"/>
              </a:rPr>
              <a:t>    </a:t>
            </a:r>
            <a:r>
              <a:rPr lang="id-ID" sz="2400" u="sng" dirty="0" smtClean="0">
                <a:latin typeface="Arial" pitchFamily="34" charset="0"/>
                <a:cs typeface="Arial" pitchFamily="34" charset="0"/>
              </a:rPr>
              <a:t>DHF    :            38                175                 50                   21</a:t>
            </a:r>
          </a:p>
          <a:p>
            <a:pPr>
              <a:buFontTx/>
              <a:buChar char="-"/>
            </a:pPr>
            <a:endParaRPr lang="id-ID" sz="2400" dirty="0" smtClean="0">
              <a:latin typeface="Arial" pitchFamily="34" charset="0"/>
              <a:cs typeface="Arial" pitchFamily="34" charset="0"/>
            </a:endParaRPr>
          </a:p>
          <a:p>
            <a:pPr>
              <a:buNone/>
            </a:pPr>
            <a:r>
              <a:rPr lang="id-ID" sz="2800" dirty="0" smtClean="0">
                <a:latin typeface="Arial" pitchFamily="34" charset="0"/>
                <a:cs typeface="Arial" pitchFamily="34" charset="0"/>
              </a:rPr>
              <a:t>Soal : buat tabel data tsb, hitung total dan hitung prosentase dari masing-masing triwulan</a:t>
            </a:r>
            <a:endParaRPr lang="id-ID"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27650" name="Picture 2"/>
          <p:cNvPicPr>
            <a:picLocks noGrp="1" noChangeAspect="1" noChangeArrowheads="1"/>
          </p:cNvPicPr>
          <p:nvPr>
            <p:ph sz="quarter" idx="1"/>
          </p:nvPr>
        </p:nvPicPr>
        <p:blipFill>
          <a:blip r:embed="rId2"/>
          <a:srcRect l="46528" t="21248" r="520" b="37065"/>
          <a:stretch>
            <a:fillRect/>
          </a:stretch>
        </p:blipFill>
        <p:spPr bwMode="auto">
          <a:xfrm>
            <a:off x="1142975" y="2071678"/>
            <a:ext cx="7585657" cy="33575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sz="quarter" idx="1"/>
          </p:nvPr>
        </p:nvSpPr>
        <p:spPr/>
        <p:txBody>
          <a:bodyPr/>
          <a:lstStyle/>
          <a:p>
            <a:r>
              <a:rPr lang="id-ID" dirty="0" smtClean="0"/>
              <a:t>1. APA YANG DIMAKSUD DENGAN DATA KLINIS?</a:t>
            </a:r>
          </a:p>
          <a:p>
            <a:r>
              <a:rPr lang="id-ID" dirty="0" smtClean="0"/>
              <a:t>2. BAGAIMANA HUBUNGAN ANTARA DATA KLINIS DENGAN SIM RS</a:t>
            </a:r>
          </a:p>
          <a:p>
            <a:r>
              <a:rPr lang="id-ID" dirty="0" smtClean="0"/>
              <a:t>3.SEBUTKAN SUMBER DATA YANG DAPAT DIMANFAATKAN SEBAGAI DATA KLINIS</a:t>
            </a:r>
          </a:p>
          <a:p>
            <a:r>
              <a:rPr lang="id-ID" dirty="0" smtClean="0"/>
              <a:t>4. SEBUTKAN MANFAAT DATA KLINIS DALAM SISTEM PELAPORAN RUMAHSAKIT </a:t>
            </a:r>
          </a:p>
          <a:p>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071570"/>
          </a:xfrm>
        </p:spPr>
        <p:txBody>
          <a:bodyPr>
            <a:noAutofit/>
          </a:bodyPr>
          <a:lstStyle/>
          <a:p>
            <a:pPr algn="ctr"/>
            <a:r>
              <a:rPr lang="id-ID" sz="3600" b="1" dirty="0" smtClean="0">
                <a:solidFill>
                  <a:schemeClr val="tx1"/>
                </a:solidFill>
                <a:latin typeface="Arial" pitchFamily="34" charset="0"/>
                <a:cs typeface="Arial" pitchFamily="34" charset="0"/>
              </a:rPr>
              <a:t>SISTEM INFORMASI RUMAH SAKIT (SIRS)</a:t>
            </a:r>
            <a:endParaRPr lang="id-ID" sz="3600" b="1"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285720" y="1500174"/>
            <a:ext cx="8572560" cy="5072098"/>
          </a:xfrm>
        </p:spPr>
        <p:txBody>
          <a:bodyPr>
            <a:normAutofit lnSpcReduction="10000"/>
          </a:bodyPr>
          <a:lstStyle/>
          <a:p>
            <a:pPr>
              <a:buFont typeface="Wingdings" pitchFamily="2" charset="2"/>
              <a:buChar char="Ä"/>
            </a:pPr>
            <a:r>
              <a:rPr lang="id-ID" sz="3200" dirty="0" smtClean="0">
                <a:solidFill>
                  <a:srgbClr val="000099"/>
                </a:solidFill>
                <a:latin typeface="Arial" pitchFamily="34" charset="0"/>
                <a:cs typeface="Arial" pitchFamily="34" charset="0"/>
                <a:sym typeface="Wingdings"/>
              </a:rPr>
              <a:t>Suatu tatanan yang berurusan dengan pengumpulan data, pengelolaan data, penyajian informasi, analisis dan penyimpulan informasi serta penyampaian informasi yang dibutuhkan untuk kegiatan rumah sakit</a:t>
            </a:r>
          </a:p>
          <a:p>
            <a:pPr>
              <a:buFont typeface="Wingdings" pitchFamily="2" charset="2"/>
              <a:buChar char="Ä"/>
            </a:pPr>
            <a:r>
              <a:rPr lang="id-ID" sz="3200" u="sng" dirty="0" smtClean="0">
                <a:latin typeface="Arial" pitchFamily="34" charset="0"/>
                <a:cs typeface="Arial" pitchFamily="34" charset="0"/>
                <a:sym typeface="Wingdings"/>
              </a:rPr>
              <a:t>Jenis SIRS </a:t>
            </a:r>
            <a:r>
              <a:rPr lang="id-ID" sz="3200" dirty="0" smtClean="0">
                <a:latin typeface="Arial" pitchFamily="34" charset="0"/>
                <a:cs typeface="Arial" pitchFamily="34" charset="0"/>
                <a:sym typeface="Wingdings"/>
              </a:rPr>
              <a:t>:</a:t>
            </a:r>
          </a:p>
          <a:p>
            <a:pPr>
              <a:buNone/>
            </a:pPr>
            <a:r>
              <a:rPr lang="id-ID" sz="3200" dirty="0" smtClean="0">
                <a:latin typeface="Arial" pitchFamily="34" charset="0"/>
                <a:cs typeface="Arial" pitchFamily="34" charset="0"/>
                <a:sym typeface="Wingdings"/>
              </a:rPr>
              <a:t>	- Sistem informasi Klinik</a:t>
            </a:r>
          </a:p>
          <a:p>
            <a:pPr>
              <a:buNone/>
            </a:pPr>
            <a:r>
              <a:rPr lang="id-ID" sz="3200" dirty="0" smtClean="0">
                <a:latin typeface="Arial" pitchFamily="34" charset="0"/>
                <a:cs typeface="Arial" pitchFamily="34" charset="0"/>
                <a:sym typeface="Wingdings"/>
              </a:rPr>
              <a:t>	- Sistem informasi Administrasi</a:t>
            </a:r>
          </a:p>
          <a:p>
            <a:pPr>
              <a:buNone/>
            </a:pPr>
            <a:r>
              <a:rPr lang="id-ID" sz="3200" dirty="0" smtClean="0">
                <a:latin typeface="Arial" pitchFamily="34" charset="0"/>
                <a:cs typeface="Arial" pitchFamily="34" charset="0"/>
                <a:sym typeface="Wingdings"/>
              </a:rPr>
              <a:t>	- Sistem informasi Manajemen</a:t>
            </a:r>
            <a:endParaRPr lang="id-ID" sz="3200"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770" decel="100000"/>
                                        <p:tgtEl>
                                          <p:spTgt spid="3">
                                            <p:txEl>
                                              <p:pRg st="1" end="1"/>
                                            </p:txEl>
                                          </p:spTgt>
                                        </p:tgtEl>
                                      </p:cBhvr>
                                    </p:animEffect>
                                    <p:animScale>
                                      <p:cBhvr>
                                        <p:cTn id="19" dur="770" decel="100000"/>
                                        <p:tgtEl>
                                          <p:spTgt spid="3">
                                            <p:txEl>
                                              <p:pRg st="1" end="1"/>
                                            </p:txEl>
                                          </p:spTgt>
                                        </p:tgtEl>
                                      </p:cBhvr>
                                      <p:from x="10000" y="10000"/>
                                      <p:to x="200000" y="450000"/>
                                    </p:animScale>
                                    <p:animScale>
                                      <p:cBhvr>
                                        <p:cTn id="20" dur="1230" accel="100000" fill="hold">
                                          <p:stCondLst>
                                            <p:cond delay="770"/>
                                          </p:stCondLst>
                                        </p:cTn>
                                        <p:tgtEl>
                                          <p:spTgt spid="3">
                                            <p:txEl>
                                              <p:pRg st="1" end="1"/>
                                            </p:txEl>
                                          </p:spTgt>
                                        </p:tgtEl>
                                      </p:cBhvr>
                                      <p:from x="200000" y="450000"/>
                                      <p:to x="100000" y="100000"/>
                                    </p:animScale>
                                    <p:set>
                                      <p:cBhvr>
                                        <p:cTn id="21" dur="770" fill="hold"/>
                                        <p:tgtEl>
                                          <p:spTgt spid="3">
                                            <p:txEl>
                                              <p:pRg st="1" end="1"/>
                                            </p:txEl>
                                          </p:spTgt>
                                        </p:tgtEl>
                                        <p:attrNameLst>
                                          <p:attrName>ppt_x</p:attrName>
                                        </p:attrNameLst>
                                      </p:cBhvr>
                                      <p:to>
                                        <p:strVal val="(0.5)"/>
                                      </p:to>
                                    </p:set>
                                    <p:anim from="(0.5)" to="(#ppt_x)" calcmode="lin" valueType="num">
                                      <p:cBhvr>
                                        <p:cTn id="22" dur="1230" accel="100000" fill="hold">
                                          <p:stCondLst>
                                            <p:cond delay="770"/>
                                          </p:stCondLst>
                                        </p:cTn>
                                        <p:tgtEl>
                                          <p:spTgt spid="3">
                                            <p:txEl>
                                              <p:pRg st="1" end="1"/>
                                            </p:txEl>
                                          </p:spTgt>
                                        </p:tgtEl>
                                        <p:attrNameLst>
                                          <p:attrName>ppt_x</p:attrName>
                                        </p:attrNameLst>
                                      </p:cBhvr>
                                    </p:anim>
                                    <p:set>
                                      <p:cBhvr>
                                        <p:cTn id="23" dur="770" fill="hold"/>
                                        <p:tgtEl>
                                          <p:spTgt spid="3">
                                            <p:txEl>
                                              <p:pRg st="1" end="1"/>
                                            </p:txEl>
                                          </p:spTgt>
                                        </p:tgtEl>
                                        <p:attrNameLst>
                                          <p:attrName>ppt_y</p:attrName>
                                        </p:attrNameLst>
                                      </p:cBhvr>
                                      <p:to>
                                        <p:strVal val="(#ppt_y+0.4)"/>
                                      </p:to>
                                    </p:set>
                                    <p:anim from="(#ppt_y+0.4)" to="(#ppt_y)" calcmode="lin" valueType="num">
                                      <p:cBhvr>
                                        <p:cTn id="24" dur="1230" accel="100000" fill="hold">
                                          <p:stCondLst>
                                            <p:cond delay="770"/>
                                          </p:stCondLst>
                                        </p:cTn>
                                        <p:tgtEl>
                                          <p:spTgt spid="3">
                                            <p:txEl>
                                              <p:pRg st="1" end="1"/>
                                            </p:txEl>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770" decel="100000"/>
                                        <p:tgtEl>
                                          <p:spTgt spid="3">
                                            <p:txEl>
                                              <p:pRg st="2" end="2"/>
                                            </p:txEl>
                                          </p:spTgt>
                                        </p:tgtEl>
                                      </p:cBhvr>
                                    </p:animEffect>
                                    <p:animScale>
                                      <p:cBhvr>
                                        <p:cTn id="30" dur="770" decel="100000"/>
                                        <p:tgtEl>
                                          <p:spTgt spid="3">
                                            <p:txEl>
                                              <p:pRg st="2" end="2"/>
                                            </p:txEl>
                                          </p:spTgt>
                                        </p:tgtEl>
                                      </p:cBhvr>
                                      <p:from x="10000" y="10000"/>
                                      <p:to x="200000" y="450000"/>
                                    </p:animScale>
                                    <p:animScale>
                                      <p:cBhvr>
                                        <p:cTn id="31" dur="1230" accel="100000" fill="hold">
                                          <p:stCondLst>
                                            <p:cond delay="770"/>
                                          </p:stCondLst>
                                        </p:cTn>
                                        <p:tgtEl>
                                          <p:spTgt spid="3">
                                            <p:txEl>
                                              <p:pRg st="2" end="2"/>
                                            </p:txEl>
                                          </p:spTgt>
                                        </p:tgtEl>
                                      </p:cBhvr>
                                      <p:from x="200000" y="450000"/>
                                      <p:to x="100000" y="100000"/>
                                    </p:animScale>
                                    <p:set>
                                      <p:cBhvr>
                                        <p:cTn id="32" dur="770" fill="hold"/>
                                        <p:tgtEl>
                                          <p:spTgt spid="3">
                                            <p:txEl>
                                              <p:pRg st="2" end="2"/>
                                            </p:txEl>
                                          </p:spTgt>
                                        </p:tgtEl>
                                        <p:attrNameLst>
                                          <p:attrName>ppt_x</p:attrName>
                                        </p:attrNameLst>
                                      </p:cBhvr>
                                      <p:to>
                                        <p:strVal val="(0.5)"/>
                                      </p:to>
                                    </p:set>
                                    <p:anim from="(0.5)" to="(#ppt_x)" calcmode="lin" valueType="num">
                                      <p:cBhvr>
                                        <p:cTn id="33" dur="1230" accel="100000" fill="hold">
                                          <p:stCondLst>
                                            <p:cond delay="770"/>
                                          </p:stCondLst>
                                        </p:cTn>
                                        <p:tgtEl>
                                          <p:spTgt spid="3">
                                            <p:txEl>
                                              <p:pRg st="2" end="2"/>
                                            </p:txEl>
                                          </p:spTgt>
                                        </p:tgtEl>
                                        <p:attrNameLst>
                                          <p:attrName>ppt_x</p:attrName>
                                        </p:attrNameLst>
                                      </p:cBhvr>
                                    </p:anim>
                                    <p:set>
                                      <p:cBhvr>
                                        <p:cTn id="34" dur="770" fill="hold"/>
                                        <p:tgtEl>
                                          <p:spTgt spid="3">
                                            <p:txEl>
                                              <p:pRg st="2" end="2"/>
                                            </p:txEl>
                                          </p:spTgt>
                                        </p:tgtEl>
                                        <p:attrNameLst>
                                          <p:attrName>ppt_y</p:attrName>
                                        </p:attrNameLst>
                                      </p:cBhvr>
                                      <p:to>
                                        <p:strVal val="(#ppt_y+0.4)"/>
                                      </p:to>
                                    </p:set>
                                    <p:anim from="(#ppt_y+0.4)" to="(#ppt_y)" calcmode="lin" valueType="num">
                                      <p:cBhvr>
                                        <p:cTn id="35" dur="1230" accel="100000" fill="hold">
                                          <p:stCondLst>
                                            <p:cond delay="770"/>
                                          </p:stCondLst>
                                        </p:cTn>
                                        <p:tgtEl>
                                          <p:spTgt spid="3">
                                            <p:txEl>
                                              <p:pRg st="2" end="2"/>
                                            </p:txEl>
                                          </p:spTgt>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770" decel="100000"/>
                                        <p:tgtEl>
                                          <p:spTgt spid="3">
                                            <p:txEl>
                                              <p:pRg st="3" end="3"/>
                                            </p:txEl>
                                          </p:spTgt>
                                        </p:tgtEl>
                                      </p:cBhvr>
                                    </p:animEffect>
                                    <p:animScale>
                                      <p:cBhvr>
                                        <p:cTn id="41" dur="770" decel="100000"/>
                                        <p:tgtEl>
                                          <p:spTgt spid="3">
                                            <p:txEl>
                                              <p:pRg st="3" end="3"/>
                                            </p:txEl>
                                          </p:spTgt>
                                        </p:tgtEl>
                                      </p:cBhvr>
                                      <p:from x="10000" y="10000"/>
                                      <p:to x="200000" y="450000"/>
                                    </p:animScale>
                                    <p:animScale>
                                      <p:cBhvr>
                                        <p:cTn id="42" dur="1230" accel="100000" fill="hold">
                                          <p:stCondLst>
                                            <p:cond delay="770"/>
                                          </p:stCondLst>
                                        </p:cTn>
                                        <p:tgtEl>
                                          <p:spTgt spid="3">
                                            <p:txEl>
                                              <p:pRg st="3" end="3"/>
                                            </p:txEl>
                                          </p:spTgt>
                                        </p:tgtEl>
                                      </p:cBhvr>
                                      <p:from x="200000" y="450000"/>
                                      <p:to x="100000" y="100000"/>
                                    </p:animScale>
                                    <p:set>
                                      <p:cBhvr>
                                        <p:cTn id="43" dur="770" fill="hold"/>
                                        <p:tgtEl>
                                          <p:spTgt spid="3">
                                            <p:txEl>
                                              <p:pRg st="3" end="3"/>
                                            </p:txEl>
                                          </p:spTgt>
                                        </p:tgtEl>
                                        <p:attrNameLst>
                                          <p:attrName>ppt_x</p:attrName>
                                        </p:attrNameLst>
                                      </p:cBhvr>
                                      <p:to>
                                        <p:strVal val="(0.5)"/>
                                      </p:to>
                                    </p:set>
                                    <p:anim from="(0.5)" to="(#ppt_x)" calcmode="lin" valueType="num">
                                      <p:cBhvr>
                                        <p:cTn id="44" dur="1230" accel="100000" fill="hold">
                                          <p:stCondLst>
                                            <p:cond delay="770"/>
                                          </p:stCondLst>
                                        </p:cTn>
                                        <p:tgtEl>
                                          <p:spTgt spid="3">
                                            <p:txEl>
                                              <p:pRg st="3" end="3"/>
                                            </p:txEl>
                                          </p:spTgt>
                                        </p:tgtEl>
                                        <p:attrNameLst>
                                          <p:attrName>ppt_x</p:attrName>
                                        </p:attrNameLst>
                                      </p:cBhvr>
                                    </p:anim>
                                    <p:set>
                                      <p:cBhvr>
                                        <p:cTn id="45" dur="770" fill="hold"/>
                                        <p:tgtEl>
                                          <p:spTgt spid="3">
                                            <p:txEl>
                                              <p:pRg st="3" end="3"/>
                                            </p:txEl>
                                          </p:spTgt>
                                        </p:tgtEl>
                                        <p:attrNameLst>
                                          <p:attrName>ppt_y</p:attrName>
                                        </p:attrNameLst>
                                      </p:cBhvr>
                                      <p:to>
                                        <p:strVal val="(#ppt_y+0.4)"/>
                                      </p:to>
                                    </p:set>
                                    <p:anim from="(#ppt_y+0.4)" to="(#ppt_y)" calcmode="lin" valueType="num">
                                      <p:cBhvr>
                                        <p:cTn id="46" dur="1230" accel="100000" fill="hold">
                                          <p:stCondLst>
                                            <p:cond delay="770"/>
                                          </p:stCondLst>
                                        </p:cTn>
                                        <p:tgtEl>
                                          <p:spTgt spid="3">
                                            <p:txEl>
                                              <p:pRg st="3" end="3"/>
                                            </p:txEl>
                                          </p:spTgt>
                                        </p:tgtEl>
                                        <p:attrNameLst>
                                          <p:attrName>ppt_y</p:attrName>
                                        </p:attrNameLst>
                                      </p:cBhvr>
                                    </p:anim>
                                  </p:childTnLst>
                                </p:cTn>
                              </p:par>
                            </p:childTnLst>
                          </p:cTn>
                        </p:par>
                      </p:childTnLst>
                    </p:cTn>
                  </p:par>
                  <p:par>
                    <p:cTn id="47" fill="hold">
                      <p:stCondLst>
                        <p:cond delay="indefinite"/>
                      </p:stCondLst>
                      <p:childTnLst>
                        <p:par>
                          <p:cTn id="48" fill="hold">
                            <p:stCondLst>
                              <p:cond delay="0"/>
                            </p:stCondLst>
                            <p:childTnLst>
                              <p:par>
                                <p:cTn id="49" presetID="51" presetClass="entr" presetSubtype="0" fill="hold" grpId="0"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fade">
                                      <p:cBhvr>
                                        <p:cTn id="51" dur="770" decel="100000"/>
                                        <p:tgtEl>
                                          <p:spTgt spid="3">
                                            <p:txEl>
                                              <p:pRg st="4" end="4"/>
                                            </p:txEl>
                                          </p:spTgt>
                                        </p:tgtEl>
                                      </p:cBhvr>
                                    </p:animEffect>
                                    <p:animScale>
                                      <p:cBhvr>
                                        <p:cTn id="52" dur="770" decel="100000"/>
                                        <p:tgtEl>
                                          <p:spTgt spid="3">
                                            <p:txEl>
                                              <p:pRg st="4" end="4"/>
                                            </p:txEl>
                                          </p:spTgt>
                                        </p:tgtEl>
                                      </p:cBhvr>
                                      <p:from x="10000" y="10000"/>
                                      <p:to x="200000" y="450000"/>
                                    </p:animScale>
                                    <p:animScale>
                                      <p:cBhvr>
                                        <p:cTn id="53" dur="1230" accel="100000" fill="hold">
                                          <p:stCondLst>
                                            <p:cond delay="770"/>
                                          </p:stCondLst>
                                        </p:cTn>
                                        <p:tgtEl>
                                          <p:spTgt spid="3">
                                            <p:txEl>
                                              <p:pRg st="4" end="4"/>
                                            </p:txEl>
                                          </p:spTgt>
                                        </p:tgtEl>
                                      </p:cBhvr>
                                      <p:from x="200000" y="450000"/>
                                      <p:to x="100000" y="100000"/>
                                    </p:animScale>
                                    <p:set>
                                      <p:cBhvr>
                                        <p:cTn id="54" dur="770" fill="hold"/>
                                        <p:tgtEl>
                                          <p:spTgt spid="3">
                                            <p:txEl>
                                              <p:pRg st="4" end="4"/>
                                            </p:txEl>
                                          </p:spTgt>
                                        </p:tgtEl>
                                        <p:attrNameLst>
                                          <p:attrName>ppt_x</p:attrName>
                                        </p:attrNameLst>
                                      </p:cBhvr>
                                      <p:to>
                                        <p:strVal val="(0.5)"/>
                                      </p:to>
                                    </p:set>
                                    <p:anim from="(0.5)" to="(#ppt_x)" calcmode="lin" valueType="num">
                                      <p:cBhvr>
                                        <p:cTn id="55" dur="1230" accel="100000" fill="hold">
                                          <p:stCondLst>
                                            <p:cond delay="770"/>
                                          </p:stCondLst>
                                        </p:cTn>
                                        <p:tgtEl>
                                          <p:spTgt spid="3">
                                            <p:txEl>
                                              <p:pRg st="4" end="4"/>
                                            </p:txEl>
                                          </p:spTgt>
                                        </p:tgtEl>
                                        <p:attrNameLst>
                                          <p:attrName>ppt_x</p:attrName>
                                        </p:attrNameLst>
                                      </p:cBhvr>
                                    </p:anim>
                                    <p:set>
                                      <p:cBhvr>
                                        <p:cTn id="56" dur="770" fill="hold"/>
                                        <p:tgtEl>
                                          <p:spTgt spid="3">
                                            <p:txEl>
                                              <p:pRg st="4" end="4"/>
                                            </p:txEl>
                                          </p:spTgt>
                                        </p:tgtEl>
                                        <p:attrNameLst>
                                          <p:attrName>ppt_y</p:attrName>
                                        </p:attrNameLst>
                                      </p:cBhvr>
                                      <p:to>
                                        <p:strVal val="(#ppt_y+0.4)"/>
                                      </p:to>
                                    </p:set>
                                    <p:anim from="(#ppt_y+0.4)" to="(#ppt_y)" calcmode="lin" valueType="num">
                                      <p:cBhvr>
                                        <p:cTn id="57" dur="1230" accel="100000" fill="hold">
                                          <p:stCondLst>
                                            <p:cond delay="770"/>
                                          </p:stCondLst>
                                        </p:cTn>
                                        <p:tgtEl>
                                          <p:spTgt spid="3">
                                            <p:txEl>
                                              <p:pRg st="4" end="4"/>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76270"/>
          </a:xfrm>
        </p:spPr>
        <p:txBody>
          <a:bodyPr>
            <a:normAutofit/>
          </a:bodyPr>
          <a:lstStyle/>
          <a:p>
            <a:pPr algn="ctr"/>
            <a:r>
              <a:rPr lang="id-ID" b="1" dirty="0" smtClean="0">
                <a:solidFill>
                  <a:schemeClr val="tx1"/>
                </a:solidFill>
                <a:latin typeface="Arial" pitchFamily="34" charset="0"/>
                <a:cs typeface="Arial" pitchFamily="34" charset="0"/>
              </a:rPr>
              <a:t>ALUR DATA INFORMASI DI RS</a:t>
            </a:r>
            <a:endParaRPr lang="id-ID" b="1"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285720" y="1219200"/>
            <a:ext cx="8572560" cy="5281634"/>
          </a:xfrm>
        </p:spPr>
        <p:txBody>
          <a:bodyPr/>
          <a:lstStyle/>
          <a:p>
            <a:pPr>
              <a:buNone/>
            </a:pPr>
            <a:endParaRPr lang="id-ID" dirty="0"/>
          </a:p>
        </p:txBody>
      </p:sp>
      <p:sp>
        <p:nvSpPr>
          <p:cNvPr id="4" name="Rectangle 3"/>
          <p:cNvSpPr/>
          <p:nvPr/>
        </p:nvSpPr>
        <p:spPr>
          <a:xfrm>
            <a:off x="3071802" y="1142984"/>
            <a:ext cx="2143140" cy="92869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smtClean="0">
                <a:solidFill>
                  <a:schemeClr val="tx1"/>
                </a:solidFill>
                <a:latin typeface="Arial" pitchFamily="34" charset="0"/>
                <a:cs typeface="Arial" pitchFamily="34" charset="0"/>
              </a:rPr>
              <a:t>DIREKTUR RS</a:t>
            </a:r>
            <a:endParaRPr lang="id-ID" sz="2800" b="1" dirty="0">
              <a:solidFill>
                <a:schemeClr val="tx1"/>
              </a:solidFill>
              <a:latin typeface="Arial" pitchFamily="34" charset="0"/>
              <a:cs typeface="Arial" pitchFamily="34" charset="0"/>
            </a:endParaRPr>
          </a:p>
        </p:txBody>
      </p:sp>
      <p:sp>
        <p:nvSpPr>
          <p:cNvPr id="5" name="Rectangle 4"/>
          <p:cNvSpPr/>
          <p:nvPr/>
        </p:nvSpPr>
        <p:spPr>
          <a:xfrm>
            <a:off x="357158" y="3429000"/>
            <a:ext cx="1857388" cy="92869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smtClean="0">
                <a:solidFill>
                  <a:schemeClr val="tx1"/>
                </a:solidFill>
                <a:latin typeface="Arial" pitchFamily="34" charset="0"/>
                <a:cs typeface="Arial" pitchFamily="34" charset="0"/>
              </a:rPr>
              <a:t>SIRS</a:t>
            </a:r>
            <a:endParaRPr lang="id-ID" sz="2800" b="1" dirty="0">
              <a:solidFill>
                <a:schemeClr val="tx1"/>
              </a:solidFill>
              <a:latin typeface="Arial" pitchFamily="34" charset="0"/>
              <a:cs typeface="Arial" pitchFamily="34" charset="0"/>
            </a:endParaRPr>
          </a:p>
        </p:txBody>
      </p:sp>
      <p:sp>
        <p:nvSpPr>
          <p:cNvPr id="6" name="Rectangle 5"/>
          <p:cNvSpPr/>
          <p:nvPr/>
        </p:nvSpPr>
        <p:spPr>
          <a:xfrm>
            <a:off x="5357818" y="2857496"/>
            <a:ext cx="2428892" cy="92869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latin typeface="Arial" pitchFamily="34" charset="0"/>
                <a:cs typeface="Arial" pitchFamily="34" charset="0"/>
              </a:rPr>
              <a:t>SATUAN PELAKSANA </a:t>
            </a:r>
            <a:endParaRPr lang="id-ID" sz="2400" b="1" dirty="0">
              <a:solidFill>
                <a:schemeClr val="tx1"/>
              </a:solidFill>
              <a:latin typeface="Arial" pitchFamily="34" charset="0"/>
              <a:cs typeface="Arial" pitchFamily="34" charset="0"/>
            </a:endParaRPr>
          </a:p>
        </p:txBody>
      </p:sp>
      <p:sp>
        <p:nvSpPr>
          <p:cNvPr id="7" name="Rectangle 6"/>
          <p:cNvSpPr/>
          <p:nvPr/>
        </p:nvSpPr>
        <p:spPr>
          <a:xfrm>
            <a:off x="1500166" y="5000636"/>
            <a:ext cx="1714512" cy="71438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smtClean="0">
                <a:solidFill>
                  <a:schemeClr val="tx1"/>
                </a:solidFill>
                <a:latin typeface="Arial" pitchFamily="34" charset="0"/>
                <a:cs typeface="Arial" pitchFamily="34" charset="0"/>
              </a:rPr>
              <a:t>DATA</a:t>
            </a:r>
            <a:endParaRPr lang="id-ID" sz="2800" b="1" dirty="0">
              <a:solidFill>
                <a:schemeClr val="tx1"/>
              </a:solidFill>
              <a:latin typeface="Arial" pitchFamily="34" charset="0"/>
              <a:cs typeface="Arial" pitchFamily="34" charset="0"/>
            </a:endParaRPr>
          </a:p>
        </p:txBody>
      </p:sp>
      <p:sp>
        <p:nvSpPr>
          <p:cNvPr id="8" name="Rectangle 7"/>
          <p:cNvSpPr/>
          <p:nvPr/>
        </p:nvSpPr>
        <p:spPr>
          <a:xfrm>
            <a:off x="5572132" y="5857892"/>
            <a:ext cx="1857388" cy="571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latin typeface="Arial" pitchFamily="34" charset="0"/>
                <a:cs typeface="Arial" pitchFamily="34" charset="0"/>
              </a:rPr>
              <a:t>Kegiatan</a:t>
            </a:r>
            <a:endParaRPr lang="id-ID" sz="2400" b="1" dirty="0">
              <a:solidFill>
                <a:schemeClr val="tx1"/>
              </a:solidFill>
              <a:latin typeface="Arial" pitchFamily="34" charset="0"/>
              <a:cs typeface="Arial" pitchFamily="34" charset="0"/>
            </a:endParaRPr>
          </a:p>
        </p:txBody>
      </p:sp>
      <p:sp>
        <p:nvSpPr>
          <p:cNvPr id="11" name="Rectangle 10"/>
          <p:cNvSpPr/>
          <p:nvPr/>
        </p:nvSpPr>
        <p:spPr>
          <a:xfrm>
            <a:off x="5572132" y="1714488"/>
            <a:ext cx="2071702" cy="6429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latin typeface="Arial" pitchFamily="34" charset="0"/>
                <a:cs typeface="Arial" pitchFamily="34" charset="0"/>
              </a:rPr>
              <a:t>Keputusan</a:t>
            </a:r>
            <a:endParaRPr lang="id-ID" sz="2400" b="1" dirty="0">
              <a:solidFill>
                <a:schemeClr val="tx1"/>
              </a:solidFill>
              <a:latin typeface="Arial" pitchFamily="34" charset="0"/>
              <a:cs typeface="Arial" pitchFamily="34" charset="0"/>
            </a:endParaRPr>
          </a:p>
        </p:txBody>
      </p:sp>
      <p:sp>
        <p:nvSpPr>
          <p:cNvPr id="12" name="Rectangle 11"/>
          <p:cNvSpPr/>
          <p:nvPr/>
        </p:nvSpPr>
        <p:spPr>
          <a:xfrm>
            <a:off x="6858016" y="4286256"/>
            <a:ext cx="2071702" cy="15001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000" b="1" dirty="0" smtClean="0">
                <a:solidFill>
                  <a:schemeClr val="tx1"/>
                </a:solidFill>
                <a:latin typeface="Arial" pitchFamily="34" charset="0"/>
                <a:cs typeface="Arial" pitchFamily="34" charset="0"/>
              </a:rPr>
              <a:t>MEDIK PERAWATAN ADMINISTRASI PENUNJANG</a:t>
            </a:r>
            <a:endParaRPr lang="id-ID" sz="2000" b="1" dirty="0">
              <a:solidFill>
                <a:schemeClr val="tx1"/>
              </a:solidFill>
              <a:latin typeface="Arial" pitchFamily="34" charset="0"/>
              <a:cs typeface="Arial" pitchFamily="34" charset="0"/>
            </a:endParaRPr>
          </a:p>
        </p:txBody>
      </p:sp>
      <p:sp>
        <p:nvSpPr>
          <p:cNvPr id="13" name="Rectangle 12"/>
          <p:cNvSpPr/>
          <p:nvPr/>
        </p:nvSpPr>
        <p:spPr>
          <a:xfrm>
            <a:off x="285720" y="2143116"/>
            <a:ext cx="2214578" cy="6429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latin typeface="Arial" pitchFamily="34" charset="0"/>
                <a:cs typeface="Arial" pitchFamily="34" charset="0"/>
              </a:rPr>
              <a:t>INFORMASI</a:t>
            </a:r>
            <a:endParaRPr lang="id-ID" sz="2400" b="1" dirty="0">
              <a:solidFill>
                <a:schemeClr val="tx1"/>
              </a:solidFill>
              <a:latin typeface="Arial" pitchFamily="34" charset="0"/>
              <a:cs typeface="Arial" pitchFamily="34" charset="0"/>
            </a:endParaRPr>
          </a:p>
        </p:txBody>
      </p:sp>
      <p:cxnSp>
        <p:nvCxnSpPr>
          <p:cNvPr id="15" name="Elbow Connector 14"/>
          <p:cNvCxnSpPr>
            <a:endCxn id="7" idx="1"/>
          </p:cNvCxnSpPr>
          <p:nvPr/>
        </p:nvCxnSpPr>
        <p:spPr>
          <a:xfrm rot="16200000" flipH="1">
            <a:off x="607191" y="4464851"/>
            <a:ext cx="1000132" cy="785818"/>
          </a:xfrm>
          <a:prstGeom prst="bentConnector2">
            <a:avLst/>
          </a:prstGeom>
          <a:ln w="57150">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5" idx="0"/>
          </p:cNvCxnSpPr>
          <p:nvPr/>
        </p:nvCxnSpPr>
        <p:spPr>
          <a:xfrm rot="5400000" flipH="1" flipV="1">
            <a:off x="857224" y="3000372"/>
            <a:ext cx="857256" cy="1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25" name="Shape 24"/>
          <p:cNvCxnSpPr>
            <a:stCxn id="4" idx="1"/>
            <a:endCxn id="13" idx="0"/>
          </p:cNvCxnSpPr>
          <p:nvPr/>
        </p:nvCxnSpPr>
        <p:spPr>
          <a:xfrm rot="10800000" flipV="1">
            <a:off x="1393010" y="1607330"/>
            <a:ext cx="1678793" cy="535785"/>
          </a:xfrm>
          <a:prstGeom prst="bentConnector2">
            <a:avLst/>
          </a:prstGeom>
          <a:ln w="57150">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hape 25"/>
          <p:cNvCxnSpPr/>
          <p:nvPr/>
        </p:nvCxnSpPr>
        <p:spPr>
          <a:xfrm rot="10800000">
            <a:off x="5214942" y="1357298"/>
            <a:ext cx="1785949" cy="500065"/>
          </a:xfrm>
          <a:prstGeom prst="bentConnector3">
            <a:avLst>
              <a:gd name="adj1" fmla="val -412"/>
            </a:avLst>
          </a:prstGeom>
          <a:ln w="57150">
            <a:headEnd type="arrow"/>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a:off x="6680215" y="2535231"/>
            <a:ext cx="642942" cy="1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a:off x="5357818" y="4929198"/>
            <a:ext cx="2143140" cy="1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endCxn id="7" idx="3"/>
          </p:cNvCxnSpPr>
          <p:nvPr/>
        </p:nvCxnSpPr>
        <p:spPr>
          <a:xfrm rot="10800000">
            <a:off x="3214678" y="5357826"/>
            <a:ext cx="3214710" cy="1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19075" y="227013"/>
            <a:ext cx="8424891" cy="839787"/>
          </a:xfrm>
        </p:spPr>
        <p:txBody>
          <a:bodyPr/>
          <a:lstStyle/>
          <a:p>
            <a:pPr algn="ctr" eaLnBrk="1" hangingPunct="1"/>
            <a:r>
              <a:rPr lang="id-ID" sz="3600" b="1" dirty="0" smtClean="0">
                <a:solidFill>
                  <a:schemeClr val="tx1"/>
                </a:solidFill>
                <a:latin typeface="Arial" pitchFamily="34" charset="0"/>
                <a:cs typeface="Arial" pitchFamily="34" charset="0"/>
              </a:rPr>
              <a:t>SISTEM DATA KLINIS</a:t>
            </a:r>
            <a:endParaRPr lang="en-US" sz="3600" b="1" dirty="0" smtClean="0">
              <a:solidFill>
                <a:schemeClr val="tx1"/>
              </a:solidFill>
              <a:latin typeface="Arial" pitchFamily="34" charset="0"/>
              <a:cs typeface="Arial" pitchFamily="34" charset="0"/>
            </a:endParaRPr>
          </a:p>
        </p:txBody>
      </p:sp>
      <p:sp>
        <p:nvSpPr>
          <p:cNvPr id="12291" name="Rectangle 3"/>
          <p:cNvSpPr>
            <a:spLocks noGrp="1" noChangeArrowheads="1"/>
          </p:cNvSpPr>
          <p:nvPr>
            <p:ph type="body" idx="1"/>
          </p:nvPr>
        </p:nvSpPr>
        <p:spPr>
          <a:xfrm>
            <a:off x="263525" y="1295400"/>
            <a:ext cx="8523317" cy="5181600"/>
          </a:xfrm>
        </p:spPr>
        <p:txBody>
          <a:bodyPr>
            <a:normAutofit/>
          </a:bodyPr>
          <a:lstStyle/>
          <a:p>
            <a:pPr marL="457200" indent="-457200" eaLnBrk="1" hangingPunct="1"/>
            <a:r>
              <a:rPr lang="id-ID" sz="3200" b="1" dirty="0" smtClean="0">
                <a:latin typeface="Arial" pitchFamily="34" charset="0"/>
                <a:cs typeface="Arial" pitchFamily="34" charset="0"/>
              </a:rPr>
              <a:t>Rekam medis individu pasien</a:t>
            </a:r>
          </a:p>
          <a:p>
            <a:pPr marL="457200" indent="-457200" eaLnBrk="1" hangingPunct="1"/>
            <a:r>
              <a:rPr lang="id-ID" sz="3200" b="1" dirty="0" smtClean="0">
                <a:latin typeface="Arial" pitchFamily="34" charset="0"/>
                <a:cs typeface="Arial" pitchFamily="34" charset="0"/>
              </a:rPr>
              <a:t>Rangkuman data klinis untuk pelaporan</a:t>
            </a:r>
          </a:p>
          <a:p>
            <a:pPr marL="457200" indent="-457200" eaLnBrk="1" hangingPunct="1"/>
            <a:r>
              <a:rPr lang="id-ID" sz="3200" b="1" dirty="0" smtClean="0">
                <a:latin typeface="Arial" pitchFamily="34" charset="0"/>
                <a:cs typeface="Arial" pitchFamily="34" charset="0"/>
              </a:rPr>
              <a:t>Registrasi penyakit </a:t>
            </a:r>
          </a:p>
          <a:p>
            <a:pPr marL="457200" indent="-457200" eaLnBrk="1" hangingPunct="1"/>
            <a:r>
              <a:rPr lang="id-ID" sz="3200" b="1" dirty="0" smtClean="0">
                <a:latin typeface="Arial" pitchFamily="34" charset="0"/>
                <a:cs typeface="Arial" pitchFamily="34" charset="0"/>
              </a:rPr>
              <a:t>Data unit spesifik : farmasi, laboratorium, radiologi, dll</a:t>
            </a:r>
          </a:p>
          <a:p>
            <a:pPr marL="457200" indent="-457200" eaLnBrk="1" hangingPunct="1"/>
            <a:r>
              <a:rPr lang="id-ID" sz="3200" b="1" dirty="0" smtClean="0">
                <a:latin typeface="Arial" pitchFamily="34" charset="0"/>
                <a:cs typeface="Arial" pitchFamily="34" charset="0"/>
              </a:rPr>
              <a:t>Sistem kepustakaan medis dan </a:t>
            </a:r>
            <a:r>
              <a:rPr lang="id-ID" sz="3200" b="1" i="1" dirty="0" smtClean="0">
                <a:latin typeface="Arial" pitchFamily="34" charset="0"/>
                <a:cs typeface="Arial" pitchFamily="34" charset="0"/>
              </a:rPr>
              <a:t>decision support system</a:t>
            </a:r>
            <a:r>
              <a:rPr lang="id-ID" sz="3200" b="1" dirty="0" smtClean="0">
                <a:latin typeface="Arial" pitchFamily="34" charset="0"/>
                <a:cs typeface="Arial" pitchFamily="34" charset="0"/>
              </a:rPr>
              <a:t> </a:t>
            </a:r>
          </a:p>
          <a:p>
            <a:pPr marL="457200" indent="-457200" eaLnBrk="1" hangingPunct="1"/>
            <a:r>
              <a:rPr lang="id-ID" sz="3200" b="1" dirty="0" smtClean="0">
                <a:latin typeface="Arial" pitchFamily="34" charset="0"/>
                <a:cs typeface="Arial" pitchFamily="34" charset="0"/>
              </a:rPr>
              <a:t>Paspor kesehatan (patient-carried records) : </a:t>
            </a:r>
            <a:r>
              <a:rPr lang="id-ID" sz="3200" b="1" i="1" dirty="0" smtClean="0">
                <a:latin typeface="Arial" pitchFamily="34" charset="0"/>
                <a:cs typeface="Arial" pitchFamily="34" charset="0"/>
              </a:rPr>
              <a:t>smartcard format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47708"/>
          </a:xfrm>
        </p:spPr>
        <p:txBody>
          <a:bodyPr>
            <a:normAutofit/>
          </a:bodyPr>
          <a:lstStyle/>
          <a:p>
            <a:pPr algn="ctr"/>
            <a:r>
              <a:rPr lang="en-US" sz="3600" b="1" dirty="0" err="1" smtClean="0">
                <a:solidFill>
                  <a:schemeClr val="tx1"/>
                </a:solidFill>
                <a:latin typeface="Arial" pitchFamily="34" charset="0"/>
                <a:cs typeface="Arial" pitchFamily="34" charset="0"/>
              </a:rPr>
              <a:t>Sistem</a:t>
            </a:r>
            <a:r>
              <a:rPr lang="en-US" sz="3600" b="1" dirty="0" smtClean="0">
                <a:solidFill>
                  <a:schemeClr val="tx1"/>
                </a:solidFill>
                <a:latin typeface="Arial" pitchFamily="34" charset="0"/>
                <a:cs typeface="Arial" pitchFamily="34" charset="0"/>
              </a:rPr>
              <a:t> Data </a:t>
            </a:r>
            <a:r>
              <a:rPr lang="en-US" sz="3600" b="1" dirty="0" err="1" smtClean="0">
                <a:solidFill>
                  <a:schemeClr val="tx1"/>
                </a:solidFill>
                <a:latin typeface="Arial" pitchFamily="34" charset="0"/>
                <a:cs typeface="Arial" pitchFamily="34" charset="0"/>
              </a:rPr>
              <a:t>Klinis</a:t>
            </a:r>
            <a:endParaRPr lang="id-ID" sz="3600" dirty="0"/>
          </a:p>
        </p:txBody>
      </p:sp>
      <p:sp>
        <p:nvSpPr>
          <p:cNvPr id="3" name="Content Placeholder 2"/>
          <p:cNvSpPr>
            <a:spLocks noGrp="1"/>
          </p:cNvSpPr>
          <p:nvPr>
            <p:ph sz="quarter" idx="1"/>
          </p:nvPr>
        </p:nvSpPr>
        <p:spPr>
          <a:xfrm>
            <a:off x="285720" y="1219200"/>
            <a:ext cx="8572560" cy="5353072"/>
          </a:xfrm>
        </p:spPr>
        <p:txBody>
          <a:bodyPr>
            <a:normAutofit/>
          </a:bodyPr>
          <a:lstStyle/>
          <a:p>
            <a:pPr>
              <a:buNone/>
            </a:pPr>
            <a:r>
              <a:rPr lang="id-ID" sz="3200" dirty="0" smtClean="0">
                <a:latin typeface="Arial" pitchFamily="34" charset="0"/>
                <a:cs typeface="Arial" pitchFamily="34" charset="0"/>
              </a:rPr>
              <a:t>1. </a:t>
            </a:r>
            <a:r>
              <a:rPr lang="id-ID" sz="3200" b="1" dirty="0" smtClean="0">
                <a:latin typeface="Arial" pitchFamily="34" charset="0"/>
                <a:cs typeface="Arial" pitchFamily="34" charset="0"/>
              </a:rPr>
              <a:t>Rekam Medis </a:t>
            </a:r>
            <a:r>
              <a:rPr lang="id-ID" sz="3200" dirty="0" smtClean="0">
                <a:latin typeface="Arial" pitchFamily="34" charset="0"/>
                <a:cs typeface="Arial" pitchFamily="34" charset="0"/>
              </a:rPr>
              <a:t>=</a:t>
            </a:r>
          </a:p>
          <a:p>
            <a:pPr>
              <a:buNone/>
            </a:pPr>
            <a:r>
              <a:rPr lang="id-ID" sz="3200" dirty="0" smtClean="0">
                <a:latin typeface="Arial" pitchFamily="34" charset="0"/>
                <a:cs typeface="Arial" pitchFamily="34" charset="0"/>
              </a:rPr>
              <a:t> 	 - isi rekam medis individu hendaknya cerminkan riwayat kesehatan seorang pasien mulai dari lahir sampai berlangsungnya interaksi pasien dengan RS</a:t>
            </a:r>
          </a:p>
          <a:p>
            <a:pPr>
              <a:buNone/>
            </a:pPr>
            <a:endParaRPr lang="id-ID" sz="3200" dirty="0" smtClean="0">
              <a:latin typeface="Arial" pitchFamily="34" charset="0"/>
              <a:cs typeface="Arial" pitchFamily="34" charset="0"/>
            </a:endParaRPr>
          </a:p>
          <a:p>
            <a:pPr>
              <a:buNone/>
            </a:pPr>
            <a:r>
              <a:rPr lang="id-ID" sz="3200" dirty="0" smtClean="0">
                <a:latin typeface="Arial" pitchFamily="34" charset="0"/>
                <a:cs typeface="Arial" pitchFamily="34" charset="0"/>
              </a:rPr>
              <a:t>	- ada 2 bagian penting : </a:t>
            </a:r>
            <a:r>
              <a:rPr lang="id-ID" sz="3200" b="1" i="1" dirty="0" smtClean="0">
                <a:latin typeface="Arial" pitchFamily="34" charset="0"/>
                <a:cs typeface="Arial" pitchFamily="34" charset="0"/>
              </a:rPr>
              <a:t>Patient Record </a:t>
            </a:r>
            <a:r>
              <a:rPr lang="id-ID" sz="3200" dirty="0" smtClean="0">
                <a:latin typeface="Arial" pitchFamily="34" charset="0"/>
                <a:cs typeface="Arial" pitchFamily="34" charset="0"/>
              </a:rPr>
              <a:t>dan </a:t>
            </a:r>
            <a:r>
              <a:rPr lang="id-ID" sz="3200" b="1" dirty="0" smtClean="0">
                <a:latin typeface="Arial" pitchFamily="34" charset="0"/>
                <a:cs typeface="Arial" pitchFamily="34" charset="0"/>
              </a:rPr>
              <a:t>Manajemen</a:t>
            </a:r>
            <a:endParaRPr lang="id-ID" sz="32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76270"/>
          </a:xfrm>
        </p:spPr>
        <p:txBody>
          <a:bodyPr>
            <a:normAutofit fontScale="90000"/>
          </a:bodyPr>
          <a:lstStyle/>
          <a:p>
            <a:pPr algn="ctr"/>
            <a:r>
              <a:rPr lang="id-ID" sz="3600" b="1" dirty="0" smtClean="0">
                <a:solidFill>
                  <a:schemeClr val="tx1"/>
                </a:solidFill>
                <a:latin typeface="Arial" pitchFamily="34" charset="0"/>
                <a:cs typeface="Arial" pitchFamily="34" charset="0"/>
              </a:rPr>
              <a:t>KAITAN REKAM MEDIS DENGAN </a:t>
            </a:r>
            <a:r>
              <a:rPr lang="en-US" sz="3600" b="1" dirty="0" smtClean="0">
                <a:solidFill>
                  <a:schemeClr val="tx1"/>
                </a:solidFill>
                <a:latin typeface="Arial" pitchFamily="34" charset="0"/>
                <a:cs typeface="Arial" pitchFamily="34" charset="0"/>
              </a:rPr>
              <a:t>S</a:t>
            </a:r>
            <a:r>
              <a:rPr lang="id-ID" sz="3600" b="1" dirty="0" smtClean="0">
                <a:solidFill>
                  <a:schemeClr val="tx1"/>
                </a:solidFill>
                <a:latin typeface="Arial" pitchFamily="34" charset="0"/>
                <a:cs typeface="Arial" pitchFamily="34" charset="0"/>
              </a:rPr>
              <a:t>IK</a:t>
            </a:r>
            <a:endParaRPr lang="id-ID" sz="3600" b="1"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285720" y="1219200"/>
            <a:ext cx="8501122" cy="5281634"/>
          </a:xfrm>
        </p:spPr>
        <p:txBody>
          <a:bodyPr>
            <a:normAutofit/>
          </a:bodyPr>
          <a:lstStyle/>
          <a:p>
            <a:pPr>
              <a:buNone/>
            </a:pPr>
            <a:r>
              <a:rPr lang="id-ID" sz="3200" dirty="0" smtClean="0">
                <a:latin typeface="Arial" pitchFamily="34" charset="0"/>
                <a:cs typeface="Arial" pitchFamily="34" charset="0"/>
              </a:rPr>
              <a:t>Sesuai dengan ‘Manual Rekam Medis’ oleh konsil Kedokteran Indonesia, 2006 </a:t>
            </a:r>
          </a:p>
          <a:p>
            <a:pPr>
              <a:buNone/>
            </a:pPr>
            <a:endParaRPr lang="id-ID" sz="3200" dirty="0" smtClean="0">
              <a:latin typeface="Arial" pitchFamily="34" charset="0"/>
              <a:cs typeface="Arial" pitchFamily="34" charset="0"/>
            </a:endParaRPr>
          </a:p>
          <a:p>
            <a:pPr>
              <a:buNone/>
            </a:pPr>
            <a:r>
              <a:rPr lang="id-ID" sz="3200" dirty="0" smtClean="0">
                <a:latin typeface="Arial" pitchFamily="34" charset="0"/>
                <a:cs typeface="Arial" pitchFamily="34" charset="0"/>
              </a:rPr>
              <a:t>Berkembangnya ‘</a:t>
            </a:r>
            <a:r>
              <a:rPr lang="id-ID" sz="3200" b="1" i="1" dirty="0" smtClean="0">
                <a:latin typeface="Arial" pitchFamily="34" charset="0"/>
                <a:cs typeface="Arial" pitchFamily="34" charset="0"/>
              </a:rPr>
              <a:t>evidence based medicine</a:t>
            </a:r>
            <a:r>
              <a:rPr lang="id-ID" sz="3200" dirty="0" smtClean="0">
                <a:latin typeface="Arial" pitchFamily="34" charset="0"/>
                <a:cs typeface="Arial" pitchFamily="34" charset="0"/>
              </a:rPr>
              <a:t>’ = pelayanan medis berbasis data </a:t>
            </a:r>
            <a:r>
              <a:rPr lang="id-ID" sz="3200" dirty="0" smtClean="0">
                <a:latin typeface="Arial" pitchFamily="34" charset="0"/>
                <a:cs typeface="Arial" pitchFamily="34" charset="0"/>
                <a:sym typeface="Wingdings"/>
              </a:rPr>
              <a:t> data dan informasi yan medis yang berkualitas terintegrasi dengan baik dan benar yang sumber utamanya : data klinis dari RM  rekam medis elektronik (setiap entry data langsung sebagai input dari S/MIK</a:t>
            </a:r>
          </a:p>
          <a:p>
            <a:pPr>
              <a:buNone/>
            </a:pPr>
            <a:endParaRPr lang="id-ID" sz="3200" dirty="0" smtClean="0">
              <a:latin typeface="Arial" pitchFamily="34" charset="0"/>
              <a:cs typeface="Arial" pitchFamily="34" charset="0"/>
            </a:endParaRPr>
          </a:p>
          <a:p>
            <a:pPr>
              <a:buNone/>
            </a:pPr>
            <a:endParaRPr lang="id-ID" sz="3200" dirty="0">
              <a:latin typeface="Arial" pitchFamily="34" charset="0"/>
              <a:cs typeface="Arial" pitchFamily="34" charset="0"/>
            </a:endParaRPr>
          </a:p>
        </p:txBody>
      </p:sp>
      <p:sp>
        <p:nvSpPr>
          <p:cNvPr id="4" name="Down Arrow 3"/>
          <p:cNvSpPr/>
          <p:nvPr/>
        </p:nvSpPr>
        <p:spPr>
          <a:xfrm>
            <a:off x="3929058" y="2285992"/>
            <a:ext cx="500066"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plus(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lide(fromBottom)">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642942"/>
          </a:xfrm>
        </p:spPr>
        <p:txBody>
          <a:bodyPr/>
          <a:lstStyle/>
          <a:p>
            <a:pPr algn="ctr"/>
            <a:r>
              <a:rPr lang="id-ID" b="1" dirty="0" smtClean="0">
                <a:solidFill>
                  <a:schemeClr val="tx1"/>
                </a:solidFill>
                <a:latin typeface="Arial" pitchFamily="34" charset="0"/>
                <a:cs typeface="Arial" pitchFamily="34" charset="0"/>
              </a:rPr>
              <a:t>KAITAN REKAM MEDIS DENGAN MIK</a:t>
            </a:r>
            <a:endParaRPr lang="id-ID" dirty="0"/>
          </a:p>
        </p:txBody>
      </p:sp>
      <p:sp>
        <p:nvSpPr>
          <p:cNvPr id="3" name="Content Placeholder 2"/>
          <p:cNvSpPr>
            <a:spLocks noGrp="1"/>
          </p:cNvSpPr>
          <p:nvPr>
            <p:ph sz="quarter" idx="1"/>
          </p:nvPr>
        </p:nvSpPr>
        <p:spPr>
          <a:xfrm>
            <a:off x="285720" y="1142984"/>
            <a:ext cx="8643998" cy="5286412"/>
          </a:xfrm>
        </p:spPr>
        <p:txBody>
          <a:bodyPr>
            <a:normAutofit fontScale="85000" lnSpcReduction="10000"/>
          </a:bodyPr>
          <a:lstStyle/>
          <a:p>
            <a:pPr>
              <a:buNone/>
            </a:pPr>
            <a:r>
              <a:rPr lang="id-ID" sz="3200" dirty="0" smtClean="0">
                <a:solidFill>
                  <a:srgbClr val="000099"/>
                </a:solidFill>
                <a:latin typeface="Arial" pitchFamily="34" charset="0"/>
                <a:cs typeface="Arial" pitchFamily="34" charset="0"/>
              </a:rPr>
              <a:t>MIK = pengelolaan fokus kegiatan pada yankes dan sumber informasi yankes dengan menjabarkan sifat alami data, struktur dan dan menerjemahkan ke berbagai bentuk informasi demi kemajuan kesehatan dan yankes perorangan, pasien dan masyarakat.</a:t>
            </a:r>
          </a:p>
          <a:p>
            <a:pPr>
              <a:buNone/>
            </a:pPr>
            <a:endParaRPr lang="id-ID" sz="3200" dirty="0" smtClean="0">
              <a:solidFill>
                <a:srgbClr val="000099"/>
              </a:solidFill>
              <a:latin typeface="Arial" pitchFamily="34" charset="0"/>
              <a:cs typeface="Arial" pitchFamily="34" charset="0"/>
            </a:endParaRPr>
          </a:p>
          <a:p>
            <a:pPr>
              <a:buNone/>
            </a:pPr>
            <a:r>
              <a:rPr lang="id-ID" sz="3200" dirty="0" smtClean="0">
                <a:latin typeface="Arial" pitchFamily="34" charset="0"/>
                <a:cs typeface="Arial" pitchFamily="34" charset="0"/>
              </a:rPr>
              <a:t>Penanggungjawab MIK wajib : mengumpulkan, mengintegrasi dan menganalisis data yankes primer dan sekunder, mendesiminasi informasi, menata sumber informasi bagi kepentingan penelitian, pendidikan, perencanaan dan evaluasi yankes secara komprehensif dan terintegrasi</a:t>
            </a:r>
            <a:endParaRPr lang="id-ID"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642942"/>
          </a:xfrm>
        </p:spPr>
        <p:txBody>
          <a:bodyPr/>
          <a:lstStyle/>
          <a:p>
            <a:pPr algn="ctr"/>
            <a:r>
              <a:rPr lang="id-ID" b="1" dirty="0" smtClean="0">
                <a:solidFill>
                  <a:schemeClr val="tx1"/>
                </a:solidFill>
                <a:latin typeface="Arial" pitchFamily="34" charset="0"/>
                <a:cs typeface="Arial" pitchFamily="34" charset="0"/>
              </a:rPr>
              <a:t>KAITAN REKAM MEDIS DENGAN MIK</a:t>
            </a:r>
            <a:endParaRPr lang="id-ID" dirty="0"/>
          </a:p>
        </p:txBody>
      </p:sp>
      <p:sp>
        <p:nvSpPr>
          <p:cNvPr id="3" name="Content Placeholder 2"/>
          <p:cNvSpPr>
            <a:spLocks noGrp="1"/>
          </p:cNvSpPr>
          <p:nvPr>
            <p:ph sz="quarter" idx="1"/>
          </p:nvPr>
        </p:nvSpPr>
        <p:spPr>
          <a:xfrm>
            <a:off x="285720" y="1219200"/>
            <a:ext cx="8572560" cy="5281634"/>
          </a:xfrm>
        </p:spPr>
        <p:txBody>
          <a:bodyPr>
            <a:normAutofit/>
          </a:bodyPr>
          <a:lstStyle/>
          <a:p>
            <a:pPr>
              <a:buNone/>
            </a:pPr>
            <a:r>
              <a:rPr lang="id-ID" sz="3200" dirty="0" smtClean="0">
                <a:latin typeface="Arial" pitchFamily="34" charset="0"/>
                <a:cs typeface="Arial" pitchFamily="34" charset="0"/>
              </a:rPr>
              <a:t>Syarat data RM untuk memenuhi permintaan informasi sesuai standar universal :</a:t>
            </a:r>
          </a:p>
          <a:p>
            <a:pPr>
              <a:buNone/>
            </a:pPr>
            <a:r>
              <a:rPr lang="id-ID" sz="3200" dirty="0" smtClean="0">
                <a:latin typeface="Arial" pitchFamily="34" charset="0"/>
                <a:cs typeface="Arial" pitchFamily="34" charset="0"/>
              </a:rPr>
              <a:t>	1. Stuktur dan isi rekam medis</a:t>
            </a:r>
          </a:p>
          <a:p>
            <a:pPr>
              <a:buNone/>
            </a:pPr>
            <a:r>
              <a:rPr lang="id-ID" sz="3200" dirty="0" smtClean="0">
                <a:latin typeface="Arial" pitchFamily="34" charset="0"/>
                <a:cs typeface="Arial" pitchFamily="34" charset="0"/>
              </a:rPr>
              <a:t>	2. keseragaman dalam penggunaan simbol, tanda, istilah, singkatan, dan ICD-X</a:t>
            </a:r>
          </a:p>
          <a:p>
            <a:pPr>
              <a:buNone/>
            </a:pPr>
            <a:r>
              <a:rPr lang="id-ID" sz="3200" dirty="0" smtClean="0">
                <a:latin typeface="Arial" pitchFamily="34" charset="0"/>
                <a:cs typeface="Arial" pitchFamily="34" charset="0"/>
              </a:rPr>
              <a:t>	3. kerahasiaan dan keamanan data</a:t>
            </a:r>
          </a:p>
          <a:p>
            <a:pPr>
              <a:buNone/>
            </a:pPr>
            <a:r>
              <a:rPr lang="id-ID" sz="3200" dirty="0" smtClean="0">
                <a:latin typeface="Arial" pitchFamily="34" charset="0"/>
                <a:cs typeface="Arial" pitchFamily="34" charset="0"/>
                <a:sym typeface="Wingdings"/>
              </a:rPr>
              <a:t> </a:t>
            </a:r>
            <a:r>
              <a:rPr lang="id-ID" sz="3200" u="sng" dirty="0" smtClean="0">
                <a:latin typeface="Arial" pitchFamily="34" charset="0"/>
                <a:cs typeface="Arial" pitchFamily="34" charset="0"/>
                <a:sym typeface="Wingdings"/>
              </a:rPr>
              <a:t>Kerahasiaan</a:t>
            </a:r>
            <a:r>
              <a:rPr lang="id-ID" sz="3200" dirty="0" smtClean="0">
                <a:latin typeface="Arial" pitchFamily="34" charset="0"/>
                <a:cs typeface="Arial" pitchFamily="34" charset="0"/>
                <a:sym typeface="Wingdings"/>
              </a:rPr>
              <a:t> : dokter, dokter gigi, tenaga kesehatan tertentu, petugas pengelola, dan pemimpin sarana yankes</a:t>
            </a:r>
            <a:endParaRPr lang="id-ID"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2718</TotalTime>
  <Words>904</Words>
  <Application>Microsoft Office PowerPoint</Application>
  <PresentationFormat>On-screen Show (4:3)</PresentationFormat>
  <Paragraphs>237</Paragraphs>
  <Slides>26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Origin</vt:lpstr>
      <vt:lpstr>Bitmap Image</vt:lpstr>
      <vt:lpstr>MANAJEMEN DATA KLINIS</vt:lpstr>
      <vt:lpstr>DATA KLINIS</vt:lpstr>
      <vt:lpstr>SISTEM INFORMASI RUMAH SAKIT (SIRS)</vt:lpstr>
      <vt:lpstr>ALUR DATA INFORMASI DI RS</vt:lpstr>
      <vt:lpstr>SISTEM DATA KLINIS</vt:lpstr>
      <vt:lpstr>Sistem Data Klinis</vt:lpstr>
      <vt:lpstr>KAITAN REKAM MEDIS DENGAN SIK</vt:lpstr>
      <vt:lpstr>KAITAN REKAM MEDIS DENGAN MIK</vt:lpstr>
      <vt:lpstr>KAITAN REKAM MEDIS DENGAN MIK</vt:lpstr>
      <vt:lpstr>PELEPASAN INFORMASI </vt:lpstr>
      <vt:lpstr>Sistem Data Klinis</vt:lpstr>
      <vt:lpstr>Sistem Data Klinis</vt:lpstr>
      <vt:lpstr>TRANSAKSI PELAYANAN KLINIS PASIEN RUMAH SAKIT</vt:lpstr>
      <vt:lpstr>MANAJEMEN DATA KLINIS RS</vt:lpstr>
      <vt:lpstr>FORMULIR DATA RS</vt:lpstr>
      <vt:lpstr>PowerPoint Presentation</vt:lpstr>
      <vt:lpstr>CONTOH  </vt:lpstr>
      <vt:lpstr>BAHAN DAN CARA</vt:lpstr>
      <vt:lpstr>BAHAN DAN CARA</vt:lpstr>
      <vt:lpstr>BAHAN DAN CARA</vt:lpstr>
      <vt:lpstr>SISTEMATIKA PENYAJIAN</vt:lpstr>
      <vt:lpstr>SISTEMATIKA PENYAJIAN</vt:lpstr>
      <vt:lpstr>LATIHAN</vt:lpstr>
      <vt:lpstr>LATIHAN ENTRY DATA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DATA KLINIS</dc:title>
  <dc:creator>Yani</dc:creator>
  <cp:lastModifiedBy>Asus</cp:lastModifiedBy>
  <cp:revision>230</cp:revision>
  <dcterms:created xsi:type="dcterms:W3CDTF">2010-02-28T16:12:08Z</dcterms:created>
  <dcterms:modified xsi:type="dcterms:W3CDTF">2018-03-19T13:29:16Z</dcterms:modified>
</cp:coreProperties>
</file>