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2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85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08C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72" y="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5611DDE-BA4C-4395-ACEB-36AF64C418E4}" type="datetimeFigureOut">
              <a:rPr lang="id-ID" smtClean="0"/>
              <a:pPr/>
              <a:t>18/10/2016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8FF912B-EEA4-4670-B63D-E71174AA5ED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11DDE-BA4C-4395-ACEB-36AF64C418E4}" type="datetimeFigureOut">
              <a:rPr lang="id-ID" smtClean="0"/>
              <a:pPr/>
              <a:t>18/10/2016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F912B-EEA4-4670-B63D-E71174AA5ED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5611DDE-BA4C-4395-ACEB-36AF64C418E4}" type="datetimeFigureOut">
              <a:rPr lang="id-ID" smtClean="0"/>
              <a:pPr/>
              <a:t>18/10/2016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FF912B-EEA4-4670-B63D-E71174AA5ED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11DDE-BA4C-4395-ACEB-36AF64C418E4}" type="datetimeFigureOut">
              <a:rPr lang="id-ID" smtClean="0"/>
              <a:pPr/>
              <a:t>18/10/2016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F912B-EEA4-4670-B63D-E71174AA5ED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5611DDE-BA4C-4395-ACEB-36AF64C418E4}" type="datetimeFigureOut">
              <a:rPr lang="id-ID" smtClean="0"/>
              <a:pPr/>
              <a:t>18/10/2016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8FF912B-EEA4-4670-B63D-E71174AA5ED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11DDE-BA4C-4395-ACEB-36AF64C418E4}" type="datetimeFigureOut">
              <a:rPr lang="id-ID" smtClean="0"/>
              <a:pPr/>
              <a:t>18/10/2016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F912B-EEA4-4670-B63D-E71174AA5ED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11DDE-BA4C-4395-ACEB-36AF64C418E4}" type="datetimeFigureOut">
              <a:rPr lang="id-ID" smtClean="0"/>
              <a:pPr/>
              <a:t>18/10/2016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F912B-EEA4-4670-B63D-E71174AA5ED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11DDE-BA4C-4395-ACEB-36AF64C418E4}" type="datetimeFigureOut">
              <a:rPr lang="id-ID" smtClean="0"/>
              <a:pPr/>
              <a:t>18/10/2016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F912B-EEA4-4670-B63D-E71174AA5ED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5611DDE-BA4C-4395-ACEB-36AF64C418E4}" type="datetimeFigureOut">
              <a:rPr lang="id-ID" smtClean="0"/>
              <a:pPr/>
              <a:t>18/10/2016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F912B-EEA4-4670-B63D-E71174AA5ED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11DDE-BA4C-4395-ACEB-36AF64C418E4}" type="datetimeFigureOut">
              <a:rPr lang="id-ID" smtClean="0"/>
              <a:pPr/>
              <a:t>18/10/2016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F912B-EEA4-4670-B63D-E71174AA5ED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11DDE-BA4C-4395-ACEB-36AF64C418E4}" type="datetimeFigureOut">
              <a:rPr lang="id-ID" smtClean="0"/>
              <a:pPr/>
              <a:t>18/10/2016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FF912B-EEA4-4670-B63D-E71174AA5ED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5611DDE-BA4C-4395-ACEB-36AF64C418E4}" type="datetimeFigureOut">
              <a:rPr lang="id-ID" smtClean="0"/>
              <a:pPr/>
              <a:t>18/10/2016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8FF912B-EEA4-4670-B63D-E71174AA5ED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3400"/>
            <a:ext cx="8472268" cy="2868168"/>
          </a:xfrm>
        </p:spPr>
        <p:txBody>
          <a:bodyPr/>
          <a:lstStyle/>
          <a:p>
            <a:r>
              <a:rPr lang="en-US" dirty="0" smtClean="0"/>
              <a:t>SIFAT-SIFAT KOMUNIKASI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4071942"/>
            <a:ext cx="6400800" cy="657228"/>
          </a:xfrm>
        </p:spPr>
        <p:txBody>
          <a:bodyPr>
            <a:normAutofit/>
          </a:bodyPr>
          <a:lstStyle/>
          <a:p>
            <a:r>
              <a:rPr lang="id-ID" sz="2800" b="1" dirty="0" smtClean="0">
                <a:solidFill>
                  <a:schemeClr val="bg1"/>
                </a:solidFill>
              </a:rPr>
              <a:t>Agus Triyono,MSi</a:t>
            </a:r>
            <a:endParaRPr lang="id-ID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4348" y="714356"/>
            <a:ext cx="3326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u="sng" dirty="0" smtClean="0"/>
              <a:t>Fungsi Komunikasi Nonverbal</a:t>
            </a:r>
            <a:endParaRPr lang="id-ID" u="sng" dirty="0"/>
          </a:p>
        </p:txBody>
      </p:sp>
      <p:sp>
        <p:nvSpPr>
          <p:cNvPr id="4" name="Rectangle 3"/>
          <p:cNvSpPr/>
          <p:nvPr/>
        </p:nvSpPr>
        <p:spPr>
          <a:xfrm>
            <a:off x="785786" y="1142984"/>
            <a:ext cx="1870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Mark L. Knapp </a:t>
            </a:r>
            <a:r>
              <a:rPr lang="en-US" dirty="0" smtClean="0"/>
              <a:t> :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857224" y="157161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/>
              <a:t>- </a:t>
            </a:r>
            <a:r>
              <a:rPr lang="id-ID" sz="1600" dirty="0" smtClean="0"/>
              <a:t>Repitisi, yaitu mengulang kembali pesan yang disampaikan secara verba</a:t>
            </a:r>
            <a:r>
              <a:rPr lang="en-US" sz="1600" dirty="0" smtClean="0"/>
              <a:t>l</a:t>
            </a:r>
            <a:endParaRPr lang="id-ID" sz="1600" dirty="0"/>
          </a:p>
        </p:txBody>
      </p:sp>
      <p:sp>
        <p:nvSpPr>
          <p:cNvPr id="6" name="Rectangle 5"/>
          <p:cNvSpPr/>
          <p:nvPr/>
        </p:nvSpPr>
        <p:spPr>
          <a:xfrm>
            <a:off x="2714644" y="228599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/>
              <a:t>- </a:t>
            </a:r>
            <a:r>
              <a:rPr lang="id-ID" sz="1600" dirty="0" smtClean="0"/>
              <a:t>Subtitusi, yaitu menggantikan lambang-lambang verbal</a:t>
            </a:r>
            <a:endParaRPr lang="id-ID" sz="1600" dirty="0"/>
          </a:p>
        </p:txBody>
      </p:sp>
      <p:sp>
        <p:nvSpPr>
          <p:cNvPr id="7" name="Rectangle 6"/>
          <p:cNvSpPr/>
          <p:nvPr/>
        </p:nvSpPr>
        <p:spPr>
          <a:xfrm>
            <a:off x="857224" y="300037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/>
              <a:t>- </a:t>
            </a:r>
            <a:r>
              <a:rPr lang="id-ID" sz="1600" dirty="0" smtClean="0"/>
              <a:t>Kontradiksi, yaitu menolak pesan verbal atau memberikan makna lain terhadap pesan verbal</a:t>
            </a:r>
            <a:endParaRPr lang="id-ID" sz="1600" dirty="0"/>
          </a:p>
        </p:txBody>
      </p:sp>
      <p:sp>
        <p:nvSpPr>
          <p:cNvPr id="8" name="Rectangle 7"/>
          <p:cNvSpPr/>
          <p:nvPr/>
        </p:nvSpPr>
        <p:spPr>
          <a:xfrm>
            <a:off x="2643174" y="3630043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/>
              <a:t>- </a:t>
            </a:r>
            <a:r>
              <a:rPr lang="id-ID" sz="1600" dirty="0" smtClean="0"/>
              <a:t>Komplemen, yaitu melengkapi dan memperkaya makna nonverbal</a:t>
            </a:r>
            <a:endParaRPr lang="id-ID" sz="1600" dirty="0"/>
          </a:p>
        </p:txBody>
      </p:sp>
      <p:sp>
        <p:nvSpPr>
          <p:cNvPr id="9" name="Rectangle 8"/>
          <p:cNvSpPr/>
          <p:nvPr/>
        </p:nvSpPr>
        <p:spPr>
          <a:xfrm>
            <a:off x="857224" y="450057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/>
              <a:t>- </a:t>
            </a:r>
            <a:r>
              <a:rPr lang="id-ID" sz="1600" dirty="0" smtClean="0"/>
              <a:t>Aksentuasi, yaitu menegaskan pesan verbal menggaris bawahinya</a:t>
            </a:r>
            <a:endParaRPr lang="id-ID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8596" y="428604"/>
            <a:ext cx="47487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Komunikasi</a:t>
            </a:r>
            <a:r>
              <a:rPr lang="en-US" dirty="0" smtClean="0"/>
              <a:t> Non Verbal </a:t>
            </a:r>
            <a:r>
              <a:rPr lang="id-ID" dirty="0" smtClean="0"/>
              <a:t>memiliki hambatan</a:t>
            </a:r>
            <a:r>
              <a:rPr lang="en-US" dirty="0" smtClean="0"/>
              <a:t> :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785786" y="92867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smtClean="0"/>
              <a:t>- </a:t>
            </a:r>
            <a:r>
              <a:rPr lang="id-ID" sz="1600" dirty="0" smtClean="0"/>
              <a:t>Komunikasi nonverbal bersifat insting, dan tidak dipelajari</a:t>
            </a:r>
            <a:endParaRPr lang="id-ID" sz="1600" dirty="0"/>
          </a:p>
        </p:txBody>
      </p:sp>
      <p:sp>
        <p:nvSpPr>
          <p:cNvPr id="5" name="Rectangle 4"/>
          <p:cNvSpPr/>
          <p:nvPr/>
        </p:nvSpPr>
        <p:spPr>
          <a:xfrm>
            <a:off x="785786" y="1714488"/>
            <a:ext cx="62865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- </a:t>
            </a:r>
            <a:r>
              <a:rPr lang="id-ID" sz="1600" dirty="0" smtClean="0"/>
              <a:t>Adanya keyakinan bahwa fenomena nonverbal seperti ekspresi wajah, postur tubuh</a:t>
            </a:r>
            <a:endParaRPr lang="id-ID" sz="1600" dirty="0"/>
          </a:p>
        </p:txBody>
      </p:sp>
      <p:sp>
        <p:nvSpPr>
          <p:cNvPr id="6" name="Rectangle 5"/>
          <p:cNvSpPr/>
          <p:nvPr/>
        </p:nvSpPr>
        <p:spPr>
          <a:xfrm>
            <a:off x="785786" y="2500306"/>
            <a:ext cx="69294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- </a:t>
            </a:r>
            <a:r>
              <a:rPr lang="id-ID" sz="1600" dirty="0" smtClean="0"/>
              <a:t>Banyaknya gerak isyarat yang digunakan dalam komunikasi membuatnya sulit untuk dipelajari secara praktis dalam hubungannya dengan perilaku manusia.</a:t>
            </a:r>
            <a:endParaRPr lang="id-ID" sz="1600" dirty="0"/>
          </a:p>
        </p:txBody>
      </p:sp>
      <p:sp>
        <p:nvSpPr>
          <p:cNvPr id="7" name="Rectangle 6"/>
          <p:cNvSpPr/>
          <p:nvPr/>
        </p:nvSpPr>
        <p:spPr>
          <a:xfrm>
            <a:off x="714348" y="3500438"/>
            <a:ext cx="19976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- </a:t>
            </a:r>
            <a:r>
              <a:rPr lang="id-ID" sz="1600" dirty="0" smtClean="0"/>
              <a:t>Hambatan sejarah</a:t>
            </a:r>
            <a:endParaRPr lang="id-ID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8596" y="428604"/>
            <a:ext cx="32328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u="sng" dirty="0" smtClean="0"/>
              <a:t>Gaya Komunikasi non Verbal</a:t>
            </a:r>
            <a:endParaRPr lang="id-ID" u="sng" dirty="0"/>
          </a:p>
        </p:txBody>
      </p:sp>
      <p:sp>
        <p:nvSpPr>
          <p:cNvPr id="4" name="Rectangle 3"/>
          <p:cNvSpPr/>
          <p:nvPr/>
        </p:nvSpPr>
        <p:spPr>
          <a:xfrm>
            <a:off x="1000100" y="1000108"/>
            <a:ext cx="1725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- </a:t>
            </a:r>
            <a:r>
              <a:rPr lang="id-ID" b="1" dirty="0" smtClean="0"/>
              <a:t>Gaya Afiliatif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1643042" y="2488164"/>
            <a:ext cx="2820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- </a:t>
            </a:r>
            <a:r>
              <a:rPr lang="id-ID" b="1" dirty="0" smtClean="0"/>
              <a:t>Teknik-teknik Dominan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1643042" y="392906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3038" indent="-173038"/>
            <a:r>
              <a:rPr lang="en-US" b="1" dirty="0" smtClean="0"/>
              <a:t>- </a:t>
            </a:r>
            <a:r>
              <a:rPr lang="id-ID" b="1" dirty="0" smtClean="0"/>
              <a:t>Pola-pola umum yang lain dalam interaksi</a:t>
            </a:r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1214414" y="1357298"/>
            <a:ext cx="70723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600" dirty="0" smtClean="0"/>
              <a:t>gaya yang sifatnya ramah, hangat, bersahabat. Apabila ada kontak fisik biasanya dilakukan dengan beberapa kontak tubuh tertentu seperti kontak mata, tersenyum, nada ramah dalam suara, dan percakapan dalam personal topic</a:t>
            </a:r>
            <a:endParaRPr lang="id-ID" sz="1600" dirty="0"/>
          </a:p>
        </p:txBody>
      </p:sp>
      <p:sp>
        <p:nvSpPr>
          <p:cNvPr id="8" name="Rectangle 7"/>
          <p:cNvSpPr/>
          <p:nvPr/>
        </p:nvSpPr>
        <p:spPr>
          <a:xfrm>
            <a:off x="2286000" y="2828836"/>
            <a:ext cx="57864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600" dirty="0" smtClean="0"/>
              <a:t>Ada yang menghindar agar tidak dapat dikuasai orang lain, namun ada juga yang harus mampu untuk mendominasi atau mengendalikan komunikasi tersebut</a:t>
            </a:r>
            <a:endParaRPr lang="id-ID" sz="1600" dirty="0"/>
          </a:p>
        </p:txBody>
      </p:sp>
      <p:sp>
        <p:nvSpPr>
          <p:cNvPr id="9" name="Rectangle 8"/>
          <p:cNvSpPr/>
          <p:nvPr/>
        </p:nvSpPr>
        <p:spPr>
          <a:xfrm>
            <a:off x="1643042" y="4643446"/>
            <a:ext cx="67151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600" dirty="0" smtClean="0"/>
              <a:t>Ada sejumlah gaya-gaya umum yang merupakan kombinasi-kombinasi selaras dari sinyal-sinyal verbal dan non verbal yang berbeda-beda, misalnya: </a:t>
            </a:r>
            <a:r>
              <a:rPr lang="id-ID" sz="1600" i="1" dirty="0" smtClean="0"/>
              <a:t>dependent, submissive</a:t>
            </a:r>
            <a:r>
              <a:rPr lang="id-ID" sz="1600" dirty="0" smtClean="0"/>
              <a:t> dan </a:t>
            </a:r>
            <a:r>
              <a:rPr lang="id-ID" sz="1600" i="1" dirty="0" smtClean="0"/>
              <a:t>versus dominant</a:t>
            </a:r>
            <a:r>
              <a:rPr lang="id-ID" sz="1600" dirty="0" smtClean="0"/>
              <a:t>, percaya diri sendiri dan yakin versus ragu-ragu, depresi versus gembira</a:t>
            </a:r>
            <a:endParaRPr lang="id-ID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asil gambar untuk komunikasi non verb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928670"/>
            <a:ext cx="5905500" cy="3629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praktek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3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non verbal.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komunikan</a:t>
            </a:r>
            <a:r>
              <a:rPr lang="en-US" dirty="0" smtClean="0"/>
              <a:t>. 2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 </a:t>
            </a:r>
            <a:r>
              <a:rPr lang="en-US" dirty="0" err="1" smtClean="0"/>
              <a:t>komunikator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7715304" cy="85725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A. TATAP MUKA (FACE TO FACE)</a:t>
            </a:r>
            <a:endParaRPr lang="id-ID" sz="2400" dirty="0"/>
          </a:p>
        </p:txBody>
      </p:sp>
      <p:sp>
        <p:nvSpPr>
          <p:cNvPr id="6" name="Rectangle 5"/>
          <p:cNvSpPr/>
          <p:nvPr/>
        </p:nvSpPr>
        <p:spPr>
          <a:xfrm>
            <a:off x="285720" y="642918"/>
            <a:ext cx="67151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haroni" pitchFamily="2" charset="-79"/>
                <a:cs typeface="Aharoni" pitchFamily="2" charset="-79"/>
              </a:rPr>
              <a:t>BENTUK-BENTUK KOMUNIKASI</a:t>
            </a:r>
            <a:endParaRPr lang="id-ID" sz="2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28596" y="1928802"/>
            <a:ext cx="4786346" cy="571504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B</a:t>
            </a:r>
            <a:r>
              <a:rPr kumimoji="0" lang="en-US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. BERMEDIA</a:t>
            </a:r>
            <a:r>
              <a:rPr kumimoji="0" lang="en-US" sz="24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 (MEDIATED) </a:t>
            </a:r>
            <a:endParaRPr kumimoji="0" lang="id-ID" sz="2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57158" y="3857628"/>
            <a:ext cx="2786082" cy="571504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D</a:t>
            </a:r>
            <a:r>
              <a:rPr kumimoji="0" lang="en-US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. Non verbal AL </a:t>
            </a:r>
            <a:r>
              <a:rPr kumimoji="0" lang="en-US" sz="24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id-ID" sz="2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85786" y="3214686"/>
            <a:ext cx="4786346" cy="64294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0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Lisan</a:t>
            </a:r>
            <a:r>
              <a:rPr kumimoji="0" lang="en-US" sz="2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(oral)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2000" b="1" cap="all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Tulisan</a:t>
            </a:r>
            <a:r>
              <a:rPr lang="en-US" sz="2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/</a:t>
            </a:r>
            <a:r>
              <a:rPr lang="en-US" sz="2000" b="1" cap="all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cetak</a:t>
            </a:r>
            <a:r>
              <a:rPr lang="en-US" sz="2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(written/printed)</a:t>
            </a:r>
            <a:endParaRPr kumimoji="0" lang="id-ID" sz="2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28596" y="2571744"/>
            <a:ext cx="1714512" cy="56198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C. VERBAL </a:t>
            </a:r>
            <a:r>
              <a:rPr kumimoji="0" lang="en-US" sz="24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id-ID" sz="2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42910" y="4500570"/>
            <a:ext cx="6215106" cy="857256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	-</a:t>
            </a:r>
            <a:r>
              <a:rPr kumimoji="0" lang="en-US" sz="24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all" spc="0" normalizeH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kial</a:t>
            </a:r>
            <a:r>
              <a:rPr kumimoji="0" lang="en-US" sz="24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/</a:t>
            </a:r>
            <a:r>
              <a:rPr kumimoji="0" lang="en-US" sz="2400" b="1" i="0" u="none" strike="noStrike" kern="1200" cap="all" spc="0" normalizeH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isyarat</a:t>
            </a:r>
            <a:r>
              <a:rPr kumimoji="0" lang="en-US" sz="24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all" spc="0" normalizeH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badaniyah</a:t>
            </a:r>
            <a:r>
              <a:rPr kumimoji="0" lang="en-US" sz="24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(gestural)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cap="all" baseline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	- </a:t>
            </a:r>
            <a:r>
              <a:rPr lang="en-US" sz="2400" b="1" cap="all" baseline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Bergambar</a:t>
            </a:r>
            <a:r>
              <a:rPr lang="en-US" sz="2400" b="1" cap="all" baseline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/pictorial</a:t>
            </a:r>
            <a:r>
              <a:rPr kumimoji="0" lang="en-US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id-ID" sz="2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Face to face</a:t>
            </a: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1071538" y="2071678"/>
            <a:ext cx="628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1. </a:t>
            </a:r>
            <a:r>
              <a:rPr lang="id-ID" b="1" dirty="0" smtClean="0"/>
              <a:t>Melibatkan paling tidak dua orang.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1071538" y="1500174"/>
            <a:ext cx="628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Ciri</a:t>
            </a:r>
            <a:r>
              <a:rPr lang="en-US" b="1" dirty="0" smtClean="0"/>
              <a:t> – </a:t>
            </a:r>
            <a:r>
              <a:rPr lang="en-US" b="1" dirty="0" err="1" smtClean="0"/>
              <a:t>ciri</a:t>
            </a:r>
            <a:r>
              <a:rPr lang="en-US" b="1" dirty="0" smtClean="0"/>
              <a:t> :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1428728" y="2500306"/>
            <a:ext cx="65008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Keefektifan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paling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keefektifan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1071538" y="3714752"/>
            <a:ext cx="2299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2. </a:t>
            </a:r>
            <a:r>
              <a:rPr lang="id-ID" b="1" dirty="0" smtClean="0"/>
              <a:t>Me</a:t>
            </a:r>
            <a:r>
              <a:rPr lang="en-US" b="1" dirty="0" err="1" smtClean="0"/>
              <a:t>mberi</a:t>
            </a:r>
            <a:r>
              <a:rPr lang="en-US" b="1" dirty="0" smtClean="0"/>
              <a:t> </a:t>
            </a:r>
            <a:r>
              <a:rPr lang="en-US" b="1" dirty="0" err="1" smtClean="0"/>
              <a:t>warna</a:t>
            </a:r>
            <a:r>
              <a:rPr lang="id-ID" b="1" dirty="0" smtClean="0"/>
              <a:t>.</a:t>
            </a:r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1047443" y="5000636"/>
            <a:ext cx="29530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3. </a:t>
            </a:r>
            <a:r>
              <a:rPr lang="en-US" b="1" dirty="0" err="1" smtClean="0"/>
              <a:t>Memperoleh</a:t>
            </a:r>
            <a:r>
              <a:rPr lang="en-US" b="1" dirty="0" smtClean="0"/>
              <a:t> feedback.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28728" y="4143380"/>
            <a:ext cx="66437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Komunikasi akan hidup jika lawan komunikasi kita membalas apa yang kita paparkan. Timbal balik yang ia paparkan sangat memberi warna bahkan kesegaran dalam proses komunikasi.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1285852" y="5429264"/>
            <a:ext cx="65008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Komunikasi akan hidup jika lawan komunikasi kita membalas apa yang kita paparkan. Timbal balik yang ia paparkan sangat memberi warna bahkan kesegaran dalam proses komunikasi.</a:t>
            </a:r>
            <a:endParaRPr lang="id-ID" dirty="0"/>
          </a:p>
        </p:txBody>
      </p:sp>
      <p:pic>
        <p:nvPicPr>
          <p:cNvPr id="12290" name="Picture 2" descr="Hasil gambar untuk face to fa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285728"/>
            <a:ext cx="2071702" cy="1279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4348" y="285728"/>
            <a:ext cx="2590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 smtClean="0"/>
              <a:t> </a:t>
            </a:r>
            <a:r>
              <a:rPr lang="en-US" b="1" dirty="0" smtClean="0"/>
              <a:t>4. </a:t>
            </a:r>
            <a:r>
              <a:rPr lang="id-ID" b="1" dirty="0" smtClean="0"/>
              <a:t>Harus face to face.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785786" y="1857364"/>
            <a:ext cx="3781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5. </a:t>
            </a:r>
            <a:r>
              <a:rPr lang="id-ID" b="1" dirty="0" smtClean="0"/>
              <a:t>Menghasilkan beberapa effect.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785786" y="3429000"/>
            <a:ext cx="4138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6.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melibatkan</a:t>
            </a:r>
            <a:r>
              <a:rPr lang="en-US" b="1" dirty="0" smtClean="0"/>
              <a:t> </a:t>
            </a:r>
            <a:r>
              <a:rPr lang="en-US" b="1" dirty="0" err="1" smtClean="0"/>
              <a:t>kata-kata</a:t>
            </a:r>
            <a:r>
              <a:rPr lang="en-US" b="1" dirty="0" smtClean="0"/>
              <a:t>.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1142976" y="642918"/>
            <a:ext cx="66437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Mimic </a:t>
            </a:r>
            <a:r>
              <a:rPr lang="en-US" dirty="0" err="1" smtClean="0"/>
              <a:t>wajah</a:t>
            </a:r>
            <a:r>
              <a:rPr lang="en-US" dirty="0" smtClean="0"/>
              <a:t> yang </a:t>
            </a:r>
            <a:r>
              <a:rPr lang="en-US" dirty="0" err="1" smtClean="0"/>
              <a:t>tertuang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rasakan</a:t>
            </a:r>
            <a:r>
              <a:rPr lang="en-US" dirty="0" smtClean="0"/>
              <a:t>. (</a:t>
            </a:r>
            <a:r>
              <a:rPr lang="en-US" dirty="0" err="1" smtClean="0"/>
              <a:t>Serius</a:t>
            </a:r>
            <a:r>
              <a:rPr lang="en-US" dirty="0" smtClean="0"/>
              <a:t>, </a:t>
            </a:r>
            <a:r>
              <a:rPr lang="en-US" dirty="0" err="1" smtClean="0"/>
              <a:t>bercanda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berbohong</a:t>
            </a:r>
            <a:r>
              <a:rPr lang="en-US" dirty="0" smtClean="0"/>
              <a:t>)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1142976" y="2357430"/>
            <a:ext cx="67866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terkena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entah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1214414" y="3857628"/>
            <a:ext cx="70009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. </a:t>
            </a:r>
            <a:r>
              <a:rPr lang="en-US" dirty="0" err="1" smtClean="0"/>
              <a:t>bisamenggunakan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non verbal </a:t>
            </a:r>
            <a:r>
              <a:rPr lang="en-US" dirty="0" err="1" smtClean="0"/>
              <a:t>seperti</a:t>
            </a:r>
            <a:r>
              <a:rPr lang="en-US" dirty="0" smtClean="0"/>
              <a:t>,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kenal</a:t>
            </a:r>
            <a:r>
              <a:rPr lang="en-US" dirty="0" smtClean="0"/>
              <a:t>.</a:t>
            </a:r>
            <a:endParaRPr lang="id-ID" dirty="0"/>
          </a:p>
        </p:txBody>
      </p:sp>
      <p:pic>
        <p:nvPicPr>
          <p:cNvPr id="11266" name="Picture 2" descr="Hasil gambar untuk face to fa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5072074"/>
            <a:ext cx="2990850" cy="1524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2910" y="278605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3050" indent="-273050"/>
            <a:r>
              <a:rPr lang="en-US" b="1" dirty="0" smtClean="0"/>
              <a:t>8. </a:t>
            </a:r>
            <a:r>
              <a:rPr lang="en-US" b="1" dirty="0" err="1" smtClean="0"/>
              <a:t>Komunikasi</a:t>
            </a:r>
            <a:r>
              <a:rPr lang="en-US" b="1" dirty="0" smtClean="0"/>
              <a:t> </a:t>
            </a:r>
            <a:r>
              <a:rPr lang="en-US" b="1" dirty="0" err="1" smtClean="0"/>
              <a:t>saling</a:t>
            </a:r>
            <a:r>
              <a:rPr lang="en-US" b="1" dirty="0" smtClean="0"/>
              <a:t> </a:t>
            </a:r>
            <a:r>
              <a:rPr lang="en-US" b="1" dirty="0" err="1" smtClean="0"/>
              <a:t>mempengaruhi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dipengaruhi</a:t>
            </a:r>
            <a:r>
              <a:rPr lang="en-US" b="1" dirty="0" smtClean="0"/>
              <a:t>.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642910" y="642918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indent="-273050"/>
            <a:r>
              <a:rPr lang="en-US" b="1" dirty="0" smtClean="0"/>
              <a:t>7. </a:t>
            </a:r>
            <a:r>
              <a:rPr lang="id-ID" b="1" dirty="0" smtClean="0"/>
              <a:t>Dapat mudah terpengaruh oleh gangguan.</a:t>
            </a: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1571604" y="1214422"/>
            <a:ext cx="64294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,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lawan</a:t>
            </a:r>
            <a:r>
              <a:rPr lang="en-US" dirty="0" smtClean="0"/>
              <a:t> </a:t>
            </a:r>
            <a:r>
              <a:rPr lang="en-US" dirty="0" err="1" smtClean="0"/>
              <a:t>bicara</a:t>
            </a:r>
            <a:r>
              <a:rPr lang="en-US" dirty="0" smtClean="0"/>
              <a:t>.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. 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1643042" y="3643314"/>
            <a:ext cx="63579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Dalam berkomunikasi mereka saling memaparkan uneg-uneg dan pendapatnya yang bertujuan agar lawan bicaranya dapat terpengaruh</a:t>
            </a:r>
            <a:endParaRPr lang="id-ID" dirty="0"/>
          </a:p>
        </p:txBody>
      </p:sp>
      <p:pic>
        <p:nvPicPr>
          <p:cNvPr id="10242" name="Picture 2" descr="Hasil gambar untuk face to fa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5214950"/>
            <a:ext cx="3071834" cy="13132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2257412" cy="60863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B. </a:t>
            </a:r>
            <a:r>
              <a:rPr lang="en-US" sz="2400" dirty="0" err="1" smtClean="0"/>
              <a:t>Bermedia</a:t>
            </a:r>
            <a:endParaRPr lang="id-ID" sz="2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28596" y="928670"/>
            <a:ext cx="2071702" cy="64294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c. verbal</a:t>
            </a:r>
            <a:endParaRPr kumimoji="0" lang="id-ID" sz="2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7224" y="1714488"/>
            <a:ext cx="7072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dirty="0" smtClean="0"/>
              <a:t>Komunikasi verbal </a:t>
            </a:r>
            <a:r>
              <a:rPr lang="en-US" dirty="0" smtClean="0"/>
              <a:t>: </a:t>
            </a:r>
            <a:r>
              <a:rPr lang="id-ID" dirty="0" smtClean="0"/>
              <a:t>komunikasi yang menggunakan simbol-simbol verbal, baik secara lisan maupun tertulis. 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714348" y="3071810"/>
            <a:ext cx="73581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- </a:t>
            </a:r>
            <a:r>
              <a:rPr lang="id-ID" dirty="0" smtClean="0"/>
              <a:t> Disampaikan secara lisan / bicara atau tulisan</a:t>
            </a:r>
          </a:p>
          <a:p>
            <a:r>
              <a:rPr lang="en-US" dirty="0" smtClean="0"/>
              <a:t>- </a:t>
            </a:r>
            <a:r>
              <a:rPr lang="id-ID" dirty="0" smtClean="0"/>
              <a:t> Proses komunikasi eksplisit dan cenderung dua arah</a:t>
            </a:r>
          </a:p>
          <a:p>
            <a:pPr marL="176213" indent="-176213"/>
            <a:r>
              <a:rPr lang="en-US" dirty="0" smtClean="0"/>
              <a:t>- </a:t>
            </a:r>
            <a:r>
              <a:rPr lang="id-ID" dirty="0" smtClean="0"/>
              <a:t> Kualitas proses komunikasi seringkali ditentukan oleh komunikasi non verbal</a:t>
            </a:r>
            <a:r>
              <a:rPr lang="en-US" dirty="0" smtClean="0"/>
              <a:t>.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714348" y="2643182"/>
            <a:ext cx="35004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: </a:t>
            </a:r>
          </a:p>
        </p:txBody>
      </p:sp>
      <p:pic>
        <p:nvPicPr>
          <p:cNvPr id="9218" name="Picture 2" descr="Hasil gambar untuk verb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5" y="4410004"/>
            <a:ext cx="2889513" cy="18050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1538" y="500042"/>
            <a:ext cx="67866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 smtClean="0"/>
              <a:t>Faktor-faktor yang mempengaruhi Kelancaran Komunikasi Verbal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1142976" y="1214422"/>
            <a:ext cx="23920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1. </a:t>
            </a:r>
            <a:r>
              <a:rPr lang="id-ID" dirty="0" smtClean="0"/>
              <a:t>Faktor Intellegensi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1071538" y="1714488"/>
            <a:ext cx="2004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 </a:t>
            </a:r>
            <a:r>
              <a:rPr lang="en-US" dirty="0" smtClean="0"/>
              <a:t>2. </a:t>
            </a:r>
            <a:r>
              <a:rPr lang="id-ID" dirty="0" smtClean="0"/>
              <a:t>Faktor budaya</a:t>
            </a:r>
            <a:endParaRPr lang="id-ID" dirty="0"/>
          </a:p>
        </p:txBody>
      </p:sp>
      <p:sp>
        <p:nvSpPr>
          <p:cNvPr id="8" name="Rectangle 7"/>
          <p:cNvSpPr/>
          <p:nvPr/>
        </p:nvSpPr>
        <p:spPr>
          <a:xfrm>
            <a:off x="1142976" y="2214554"/>
            <a:ext cx="2522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3. </a:t>
            </a:r>
            <a:r>
              <a:rPr lang="id-ID" dirty="0" smtClean="0"/>
              <a:t>Faktor Pengetahuan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1142976" y="2643182"/>
            <a:ext cx="2423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4. </a:t>
            </a:r>
            <a:r>
              <a:rPr lang="id-ID" dirty="0" smtClean="0"/>
              <a:t>Faktor Kepribadian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1142976" y="3071810"/>
            <a:ext cx="1978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5. </a:t>
            </a:r>
            <a:r>
              <a:rPr lang="id-ID" dirty="0" smtClean="0"/>
              <a:t>Faktor Biologis</a:t>
            </a:r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1142976" y="3500438"/>
            <a:ext cx="2432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6. </a:t>
            </a:r>
            <a:r>
              <a:rPr lang="id-ID" dirty="0" smtClean="0"/>
              <a:t>Faktor Pengalaman</a:t>
            </a:r>
            <a:endParaRPr lang="id-ID" dirty="0"/>
          </a:p>
        </p:txBody>
      </p:sp>
      <p:pic>
        <p:nvPicPr>
          <p:cNvPr id="8194" name="Picture 2" descr="https://bukumurah86.files.wordpress.com/2012/10/pintar-komunikas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714488"/>
            <a:ext cx="2124037" cy="3093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85720" y="0"/>
            <a:ext cx="2786082" cy="642942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d. Non verbal</a:t>
            </a:r>
            <a:endParaRPr kumimoji="0" lang="id-ID" sz="2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2910" y="857232"/>
            <a:ext cx="74295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d-ID" sz="1600" u="sng" dirty="0" smtClean="0">
                <a:latin typeface="Arial Rounded MT Bold" pitchFamily="34" charset="0"/>
              </a:rPr>
              <a:t>Edward Sapir</a:t>
            </a:r>
            <a:r>
              <a:rPr lang="id-ID" sz="1600" dirty="0" smtClean="0">
                <a:latin typeface="Arial Rounded MT Bold" pitchFamily="34" charset="0"/>
              </a:rPr>
              <a:t>, Komunikasi nonverbal </a:t>
            </a:r>
            <a:r>
              <a:rPr lang="en-US" sz="1600" dirty="0" smtClean="0">
                <a:latin typeface="Arial Rounded MT Bold" pitchFamily="34" charset="0"/>
              </a:rPr>
              <a:t>: </a:t>
            </a:r>
            <a:r>
              <a:rPr lang="id-ID" sz="1600" dirty="0" smtClean="0">
                <a:latin typeface="Arial Rounded MT Bold" pitchFamily="34" charset="0"/>
              </a:rPr>
              <a:t>sebuah kode yang luas yang ditulis tidak di mana pun juga, diketahui oleh tidak seorang pun dan dimengerti oleh semua (</a:t>
            </a:r>
            <a:r>
              <a:rPr lang="id-ID" sz="1600" i="1" dirty="0" smtClean="0">
                <a:latin typeface="Arial Rounded MT Bold" pitchFamily="34" charset="0"/>
              </a:rPr>
              <a:t>an elaborate code that is written nowhere, known to none, and understood by all</a:t>
            </a:r>
            <a:r>
              <a:rPr lang="id-ID" sz="1600" dirty="0" smtClean="0">
                <a:latin typeface="Arial Rounded MT Bold" pitchFamily="34" charset="0"/>
              </a:rPr>
              <a:t>)</a:t>
            </a:r>
            <a:endParaRPr lang="id-ID" sz="1600" dirty="0">
              <a:latin typeface="Arial Rounded MT Bold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2910" y="2000240"/>
            <a:ext cx="2541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u="sng" dirty="0" smtClean="0"/>
              <a:t>Molandro dan Barker</a:t>
            </a:r>
            <a:r>
              <a:rPr lang="en-US" u="sng" dirty="0" smtClean="0"/>
              <a:t> :</a:t>
            </a:r>
            <a:r>
              <a:rPr lang="id-ID" u="sng" dirty="0" smtClean="0"/>
              <a:t> </a:t>
            </a:r>
            <a:endParaRPr lang="id-ID" u="sng" dirty="0"/>
          </a:p>
        </p:txBody>
      </p:sp>
      <p:sp>
        <p:nvSpPr>
          <p:cNvPr id="6" name="Rectangle 5"/>
          <p:cNvSpPr/>
          <p:nvPr/>
        </p:nvSpPr>
        <p:spPr>
          <a:xfrm>
            <a:off x="642910" y="2428868"/>
            <a:ext cx="7572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indent="-173038"/>
            <a:r>
              <a:rPr lang="en-US" sz="1600" dirty="0" smtClean="0"/>
              <a:t>- </a:t>
            </a:r>
            <a:r>
              <a:rPr lang="id-ID" sz="1600" dirty="0" smtClean="0"/>
              <a:t>Komunikasi nonverbal </a:t>
            </a:r>
            <a:r>
              <a:rPr lang="en-US" sz="1600" dirty="0" smtClean="0"/>
              <a:t> : </a:t>
            </a:r>
            <a:r>
              <a:rPr lang="id-ID" sz="1600" dirty="0" smtClean="0"/>
              <a:t>komunikasi tanpa kata-kata.</a:t>
            </a:r>
            <a:endParaRPr lang="id-ID" sz="1600" dirty="0"/>
          </a:p>
        </p:txBody>
      </p:sp>
      <p:sp>
        <p:nvSpPr>
          <p:cNvPr id="7" name="Rectangle 6"/>
          <p:cNvSpPr/>
          <p:nvPr/>
        </p:nvSpPr>
        <p:spPr>
          <a:xfrm>
            <a:off x="2643174" y="3071810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92075" indent="-92075"/>
            <a:r>
              <a:rPr lang="en-US" sz="1600" dirty="0" smtClean="0"/>
              <a:t>- </a:t>
            </a:r>
            <a:r>
              <a:rPr lang="id-ID" sz="1600" dirty="0" smtClean="0"/>
              <a:t>Komunikasi nonverbal terjadi bila individu berkomunikasi tanpa menggunakan suara</a:t>
            </a:r>
            <a:endParaRPr lang="id-ID" sz="1600" dirty="0"/>
          </a:p>
        </p:txBody>
      </p:sp>
      <p:sp>
        <p:nvSpPr>
          <p:cNvPr id="8" name="Rectangle 7"/>
          <p:cNvSpPr/>
          <p:nvPr/>
        </p:nvSpPr>
        <p:spPr>
          <a:xfrm>
            <a:off x="714348" y="371475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92075" indent="-92075"/>
            <a:r>
              <a:rPr lang="en-US" sz="1600" dirty="0" smtClean="0"/>
              <a:t>- </a:t>
            </a:r>
            <a:r>
              <a:rPr lang="id-ID" sz="1600" dirty="0" smtClean="0"/>
              <a:t>Komunikasi nonverbal </a:t>
            </a:r>
            <a:r>
              <a:rPr lang="en-US" sz="1600" dirty="0" smtClean="0"/>
              <a:t> ; </a:t>
            </a:r>
            <a:r>
              <a:rPr lang="id-ID" sz="1600" dirty="0" smtClean="0"/>
              <a:t>setiap hal yang dilakukan oleh seseorang yang diberi makna oleh orang lain</a:t>
            </a:r>
            <a:endParaRPr lang="id-ID" sz="1600" dirty="0"/>
          </a:p>
        </p:txBody>
      </p:sp>
      <p:sp>
        <p:nvSpPr>
          <p:cNvPr id="9" name="Rectangle 8"/>
          <p:cNvSpPr/>
          <p:nvPr/>
        </p:nvSpPr>
        <p:spPr>
          <a:xfrm>
            <a:off x="2714612" y="464344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3038" indent="-173038"/>
            <a:r>
              <a:rPr lang="en-US" sz="1600" dirty="0" smtClean="0"/>
              <a:t>- </a:t>
            </a:r>
            <a:r>
              <a:rPr lang="id-ID" sz="1600" dirty="0" smtClean="0"/>
              <a:t>Komunikasi nonverbal </a:t>
            </a:r>
            <a:r>
              <a:rPr lang="en-US" sz="1600" dirty="0" smtClean="0"/>
              <a:t>;</a:t>
            </a:r>
            <a:r>
              <a:rPr lang="id-ID" sz="1600" dirty="0" smtClean="0"/>
              <a:t> studi mengenai ekspresi wajah, sentuhan, waktu, gerak, isyarat, bau, perilaku mata dan lain-lain</a:t>
            </a:r>
            <a:endParaRPr lang="id-ID" sz="1600" dirty="0"/>
          </a:p>
        </p:txBody>
      </p:sp>
      <p:sp>
        <p:nvSpPr>
          <p:cNvPr id="7170" name="AutoShape 2" descr="Hasil gambar untuk komunikasi non verb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172" name="AutoShape 4" descr="Hasil gambar untuk komunikasi non verb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7174" name="Picture 6" descr="Hasil gambar untuk komunikasi non verb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591174"/>
            <a:ext cx="3600450" cy="1266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4348" y="285728"/>
            <a:ext cx="35189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id-ID" dirty="0" smtClean="0"/>
              <a:t>iri-ciri komunikasi </a:t>
            </a:r>
            <a:r>
              <a:rPr lang="en-US" dirty="0" smtClean="0"/>
              <a:t>N</a:t>
            </a:r>
            <a:r>
              <a:rPr lang="id-ID" dirty="0" smtClean="0"/>
              <a:t>onverbal </a:t>
            </a:r>
            <a:r>
              <a:rPr lang="en-US" dirty="0" smtClean="0"/>
              <a:t> :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857224" y="785794"/>
            <a:ext cx="7215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/>
            <a:r>
              <a:rPr lang="en-US" sz="1600" dirty="0" smtClean="0"/>
              <a:t>- </a:t>
            </a:r>
            <a:r>
              <a:rPr lang="id-ID" sz="1600" dirty="0" smtClean="0"/>
              <a:t>Disampaikan dengan menggunakan isyarat (gesture), gerak-gerik (movement), postur/lipologi, pembahasa, kinesic/sentuhan, penampilan fisik, ruang, jarak, waktu, consumer product dan artefa</a:t>
            </a:r>
            <a:r>
              <a:rPr lang="en-US" sz="1600" dirty="0" smtClean="0"/>
              <a:t>k</a:t>
            </a:r>
            <a:endParaRPr lang="id-ID" sz="1600" dirty="0"/>
          </a:p>
        </p:txBody>
      </p:sp>
      <p:sp>
        <p:nvSpPr>
          <p:cNvPr id="5" name="Rectangle 4"/>
          <p:cNvSpPr/>
          <p:nvPr/>
        </p:nvSpPr>
        <p:spPr>
          <a:xfrm>
            <a:off x="857224" y="171448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92075" indent="-92075"/>
            <a:r>
              <a:rPr lang="en-US" sz="1600" dirty="0" smtClean="0"/>
              <a:t>- </a:t>
            </a:r>
            <a:r>
              <a:rPr lang="id-ID" sz="1600" dirty="0" smtClean="0"/>
              <a:t>Proses komunikasi implisit dan dapat terjadi dua arah maupun satu arah</a:t>
            </a:r>
            <a:endParaRPr lang="id-ID" sz="1600" dirty="0"/>
          </a:p>
        </p:txBody>
      </p:sp>
      <p:sp>
        <p:nvSpPr>
          <p:cNvPr id="6" name="Rectangle 5"/>
          <p:cNvSpPr/>
          <p:nvPr/>
        </p:nvSpPr>
        <p:spPr>
          <a:xfrm>
            <a:off x="857256" y="250030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92075" indent="-92075"/>
            <a:r>
              <a:rPr lang="en-US" sz="1600" dirty="0" smtClean="0"/>
              <a:t>- </a:t>
            </a:r>
            <a:r>
              <a:rPr lang="id-ID" sz="1600" dirty="0" smtClean="0"/>
              <a:t>Kualitas proses komunikasi tergantung pada pemahaman terhadap persepsi orang lain</a:t>
            </a:r>
            <a:endParaRPr lang="id-ID" sz="1600" dirty="0"/>
          </a:p>
        </p:txBody>
      </p:sp>
      <p:pic>
        <p:nvPicPr>
          <p:cNvPr id="6146" name="Picture 2" descr="Hasil gambar untuk komunikasi non verb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500438"/>
            <a:ext cx="2990850" cy="1524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2131</TotalTime>
  <Words>795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SIFAT-SIFAT KOMUNIKASI</vt:lpstr>
      <vt:lpstr>A. TATAP MUKA (FACE TO FACE)</vt:lpstr>
      <vt:lpstr>a. Face to face</vt:lpstr>
      <vt:lpstr>Slide 4</vt:lpstr>
      <vt:lpstr>Slide 5</vt:lpstr>
      <vt:lpstr>B. Bermedia</vt:lpstr>
      <vt:lpstr>Slide 7</vt:lpstr>
      <vt:lpstr>Slide 8</vt:lpstr>
      <vt:lpstr>Slide 9</vt:lpstr>
      <vt:lpstr>Slide 10</vt:lpstr>
      <vt:lpstr>Slide 11</vt:lpstr>
      <vt:lpstr>Slide 12</vt:lpstr>
      <vt:lpstr>Slide 13</vt:lpstr>
      <vt:lpstr>praktek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RUANG LINGKUP KOMUNIKASI</dc:title>
  <dc:creator>HUMAS</dc:creator>
  <cp:lastModifiedBy>Owner</cp:lastModifiedBy>
  <cp:revision>55</cp:revision>
  <dcterms:created xsi:type="dcterms:W3CDTF">2016-08-25T07:48:57Z</dcterms:created>
  <dcterms:modified xsi:type="dcterms:W3CDTF">2016-10-18T02:01:16Z</dcterms:modified>
</cp:coreProperties>
</file>